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3" r:id="rId16"/>
    <p:sldId id="291" r:id="rId17"/>
    <p:sldId id="275" r:id="rId18"/>
    <p:sldId id="292" r:id="rId19"/>
    <p:sldId id="294" r:id="rId20"/>
    <p:sldId id="282" r:id="rId21"/>
    <p:sldId id="293" r:id="rId22"/>
    <p:sldId id="284" r:id="rId23"/>
    <p:sldId id="285" r:id="rId24"/>
    <p:sldId id="286" r:id="rId25"/>
    <p:sldId id="272" r:id="rId26"/>
    <p:sldId id="290" r:id="rId27"/>
    <p:sldId id="289" r:id="rId28"/>
    <p:sldId id="277" r:id="rId29"/>
    <p:sldId id="278" r:id="rId30"/>
    <p:sldId id="287" r:id="rId31"/>
    <p:sldId id="288" r:id="rId32"/>
    <p:sldId id="279" r:id="rId33"/>
    <p:sldId id="276" r:id="rId34"/>
    <p:sldId id="28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447" autoAdjust="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outlineViewPr>
    <p:cViewPr>
      <p:scale>
        <a:sx n="33" d="100"/>
        <a:sy n="33" d="100"/>
      </p:scale>
      <p:origin x="0" y="-19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A499E-B438-4910-829C-32C585FDEDCE}" type="datetimeFigureOut">
              <a:rPr lang="en-US" smtClean="0"/>
              <a:t>01/16/2024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0E08E-311F-407D-828D-62EB79ADB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3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30E08E-311F-407D-828D-62EB79ADB8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81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61F6-EDB7-FA28-64FD-4BFC777B6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7FB330-D58B-7B28-B5E2-8FA288673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344F-E721-85C5-92E0-16467D38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B933-389C-44D8-9847-91681FCA35EC}" type="datetimeFigureOut">
              <a:rPr lang="en-US" smtClean="0"/>
              <a:t>01/16/2024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6F8D-9088-D326-87CB-044E3B84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469C7-C0F9-600F-BDD8-49E42771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83C6-8EE4-4200-BBE6-D5B8F44D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2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CC3E-9D99-B599-5C6E-03E2391A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E4180-2172-1172-AA0D-E380082B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C08CC-AF37-8DC9-E5BF-AA55B10F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B933-389C-44D8-9847-91681FCA35EC}" type="datetimeFigureOut">
              <a:rPr lang="en-US" smtClean="0"/>
              <a:t>01/16/2024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F8AC-B671-3131-6A73-E6D064AF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01A29-9FEF-8577-1241-66A3D010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83C6-8EE4-4200-BBE6-D5B8F44D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8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3C6EF-814E-2156-25D3-ECFE80A4B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79B60-3C83-FFBD-E2A4-C590F88DB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E582-9FD2-F6BB-F94B-D6963E8A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B933-389C-44D8-9847-91681FCA35EC}" type="datetimeFigureOut">
              <a:rPr lang="en-US" smtClean="0"/>
              <a:t>01/16/2024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577E-670F-24B2-75AA-AA94E0E8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765A-E03C-EB9D-5495-6C5C2B13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83C6-8EE4-4200-BBE6-D5B8F44D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8256-A36A-955A-4D9D-0C6F1EC8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C558-804F-1746-5462-A484D473B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4F79C-047B-1FB4-BCC9-50188F13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B933-389C-44D8-9847-91681FCA35EC}" type="datetimeFigureOut">
              <a:rPr lang="en-US" smtClean="0"/>
              <a:t>01/16/2024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7AEE7-46ED-AD8F-AB70-2766BF627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9FD4-C65D-FF2A-1502-5B4AA991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83C6-8EE4-4200-BBE6-D5B8F44D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2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9487-943F-8EE3-7194-079ED534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B8AAB-8828-593A-44A1-99914203E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655CF-CE39-625D-0188-8205A3AF2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B933-389C-44D8-9847-91681FCA35EC}" type="datetimeFigureOut">
              <a:rPr lang="en-US" smtClean="0"/>
              <a:t>01/16/2024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E65B-6A7E-563F-4442-AFF764D6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ACF79-C336-538F-419E-75A09D0D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83C6-8EE4-4200-BBE6-D5B8F44D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2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4C7F-9915-D5CE-66E6-F7A51A77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CA2D9-4D54-A09C-243C-BCBEAD1D1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1E13A-3ACE-71B7-D1E8-1FFE55F44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18E3E-5033-3804-6DDD-B01E9B84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B933-389C-44D8-9847-91681FCA35EC}" type="datetimeFigureOut">
              <a:rPr lang="en-US" smtClean="0"/>
              <a:t>01/16/2024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20D8C-7269-3FA5-A0DA-887E0B7C7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8E588-AB30-49FE-A532-7C354B10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83C6-8EE4-4200-BBE6-D5B8F44D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6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B4BE-585E-7809-8A25-ADF165B4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1C0D6-C869-E770-1415-0EAA34484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3BECD-5320-D41B-D6F2-0F27D6B22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71AB2-CD2D-1DCD-13B7-8A2D07A8A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25545-0789-D47D-52B6-B194EE5B4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E6E2B-6C56-42F4-82E5-C9AFBD8A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B933-389C-44D8-9847-91681FCA35EC}" type="datetimeFigureOut">
              <a:rPr lang="en-US" smtClean="0"/>
              <a:t>01/16/2024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8C537-9321-DB53-D589-9180E0FE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5E2DF-3342-D898-4BD9-769551FA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83C6-8EE4-4200-BBE6-D5B8F44D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3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7867-5631-1EDC-2642-B20FF3DD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07CEE-6E50-30AD-C016-76D32B78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B933-389C-44D8-9847-91681FCA35EC}" type="datetimeFigureOut">
              <a:rPr lang="en-US" smtClean="0"/>
              <a:t>01/16/2024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7D1A3-022F-3A36-4947-C2EC0575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66A19-F84C-1D62-F53A-E119313D3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83C6-8EE4-4200-BBE6-D5B8F44D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1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61FFE-0B15-D9AC-7163-FB9C39AF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B933-389C-44D8-9847-91681FCA35EC}" type="datetimeFigureOut">
              <a:rPr lang="en-US" smtClean="0"/>
              <a:t>01/16/2024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6D6AD-B2F8-E860-78B8-C0E2B780A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CC4C-34ED-C1D0-D99E-F8211203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83C6-8EE4-4200-BBE6-D5B8F44D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F28F-6BD6-229C-3380-E24FC030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4A947-7386-3B1A-705C-2BF87BB7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7B5B1-684E-F12B-2E63-B46956156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3B672-51A7-9936-3D84-B6C139A4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B933-389C-44D8-9847-91681FCA35EC}" type="datetimeFigureOut">
              <a:rPr lang="en-US" smtClean="0"/>
              <a:t>01/16/2024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3495F-B273-9E4A-ABEC-F9689C6D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1A13C-EC95-F5C7-9325-F24FD03E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83C6-8EE4-4200-BBE6-D5B8F44D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01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40C2-DBE5-4EAD-264A-D272DE70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CA141-FC51-B3AF-9EC6-CAD023D1A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5F5E1-72A9-B065-8E02-0B18F7259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21BA8-928C-3B6A-F1B7-7A4B6509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CB933-389C-44D8-9847-91681FCA35EC}" type="datetimeFigureOut">
              <a:rPr lang="en-US" smtClean="0"/>
              <a:t>01/16/2024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5E9E6-D9E0-A492-0F2C-8A6BB99F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81CCE-F1C0-0E9B-D80E-62591685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83C6-8EE4-4200-BBE6-D5B8F44D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7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0FC3B3-5D9A-C515-14D0-9E1E1F87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FF858-3133-116D-0173-526DDA890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DD784-D6B9-18AC-B4E8-E8F61A20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B933-389C-44D8-9847-91681FCA35EC}" type="datetimeFigureOut">
              <a:rPr lang="en-US" smtClean="0"/>
              <a:t>01/16/2024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EA14-1788-702D-C40B-15CBDF177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C4F46-F278-08C1-9C3A-D635B43E5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C83C6-8EE4-4200-BBE6-D5B8F44D9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2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5254-730F-E4F0-7D6D-E21F874AFE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 Sets Adaptive to</a:t>
            </a:r>
            <a:br>
              <a:rPr lang="en-US" dirty="0"/>
            </a:br>
            <a:r>
              <a:rPr lang="en-US" dirty="0"/>
              <a:t>Unknown Covariate Shift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13098-62B2-4CEF-4219-E543C6BB5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66105"/>
          </a:xfrm>
        </p:spPr>
        <p:txBody>
          <a:bodyPr>
            <a:normAutofit/>
          </a:bodyPr>
          <a:lstStyle/>
          <a:p>
            <a:r>
              <a:rPr lang="en-US" dirty="0"/>
              <a:t>Hongxiang (David) Qiu</a:t>
            </a:r>
          </a:p>
          <a:p>
            <a:endParaRPr lang="en-US" dirty="0"/>
          </a:p>
          <a:p>
            <a:r>
              <a:rPr lang="en-US" dirty="0"/>
              <a:t>Department of Epidemiology and Biostatistics</a:t>
            </a:r>
            <a:br>
              <a:rPr lang="en-US" dirty="0"/>
            </a:br>
            <a:r>
              <a:rPr lang="en-US" dirty="0"/>
              <a:t>Michigan State University, Michigan, USA</a:t>
            </a:r>
          </a:p>
          <a:p>
            <a:endParaRPr lang="en-US" dirty="0"/>
          </a:p>
          <a:p>
            <a:r>
              <a:rPr lang="en-US" dirty="0"/>
              <a:t>AIEE 2024</a:t>
            </a:r>
          </a:p>
        </p:txBody>
      </p:sp>
    </p:spTree>
    <p:extLst>
      <p:ext uri="{BB962C8B-B14F-4D97-AF65-F5344CB8AC3E}">
        <p14:creationId xmlns:p14="http://schemas.microsoft.com/office/powerpoint/2010/main" val="3710516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25EC-6A01-5EE7-AE97-88669BE7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1949-47CB-C12B-2CF9-27810BE7D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Hypothetically, repeat the above procedure many times with different training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4AEFB2-55D2-1779-1E94-1206FB8F0CEA}"/>
              </a:ext>
            </a:extLst>
          </p:cNvPr>
          <p:cNvGrpSpPr/>
          <p:nvPr/>
        </p:nvGrpSpPr>
        <p:grpSpPr>
          <a:xfrm>
            <a:off x="936171" y="2715826"/>
            <a:ext cx="10220978" cy="3353250"/>
            <a:chOff x="936171" y="2509001"/>
            <a:chExt cx="10220978" cy="335325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2D1831-49A7-C7F8-B1D5-AFA50992B82E}"/>
                </a:ext>
              </a:extLst>
            </p:cNvPr>
            <p:cNvSpPr/>
            <p:nvPr/>
          </p:nvSpPr>
          <p:spPr>
            <a:xfrm>
              <a:off x="936171" y="3875315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4204AE2-C06A-7281-030B-7327B44AFF4E}"/>
                </a:ext>
              </a:extLst>
            </p:cNvPr>
            <p:cNvSpPr/>
            <p:nvPr/>
          </p:nvSpPr>
          <p:spPr>
            <a:xfrm>
              <a:off x="1197429" y="3875315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8B772F-944B-C1C3-6395-8A2CD64A959C}"/>
                </a:ext>
              </a:extLst>
            </p:cNvPr>
            <p:cNvSpPr/>
            <p:nvPr/>
          </p:nvSpPr>
          <p:spPr>
            <a:xfrm>
              <a:off x="1458687" y="3875314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AC1A55-9A20-283F-D6BA-6C8377450399}"/>
                </a:ext>
              </a:extLst>
            </p:cNvPr>
            <p:cNvSpPr/>
            <p:nvPr/>
          </p:nvSpPr>
          <p:spPr>
            <a:xfrm>
              <a:off x="1719945" y="3875313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B75890-5379-E65A-0E8F-91A4249BE1BB}"/>
                </a:ext>
              </a:extLst>
            </p:cNvPr>
            <p:cNvSpPr/>
            <p:nvPr/>
          </p:nvSpPr>
          <p:spPr>
            <a:xfrm>
              <a:off x="1981203" y="3875312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99B8F3-E844-9ACB-5C26-1FA4114FDCF7}"/>
                </a:ext>
              </a:extLst>
            </p:cNvPr>
            <p:cNvSpPr/>
            <p:nvPr/>
          </p:nvSpPr>
          <p:spPr>
            <a:xfrm>
              <a:off x="2231581" y="3875311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FB2778-BACD-AADA-809F-5E9C1296AF4F}"/>
                </a:ext>
              </a:extLst>
            </p:cNvPr>
            <p:cNvSpPr/>
            <p:nvPr/>
          </p:nvSpPr>
          <p:spPr>
            <a:xfrm>
              <a:off x="2476515" y="3875310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AA739206-610A-E7F4-B5B5-C49EF152D0FC}"/>
                </a:ext>
              </a:extLst>
            </p:cNvPr>
            <p:cNvSpPr/>
            <p:nvPr/>
          </p:nvSpPr>
          <p:spPr>
            <a:xfrm rot="16200000">
              <a:off x="1620690" y="2649364"/>
              <a:ext cx="432567" cy="180160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46B82B5-1F29-BFE7-07B4-4AA739D0ECE5}"/>
                    </a:ext>
                  </a:extLst>
                </p:cNvPr>
                <p:cNvSpPr txBox="1"/>
                <p:nvPr/>
              </p:nvSpPr>
              <p:spPr>
                <a:xfrm>
                  <a:off x="1191985" y="2574383"/>
                  <a:ext cx="127908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training data </a:t>
                  </a:r>
                  <a14:m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46B82B5-1F29-BFE7-07B4-4AA739D0E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985" y="2574383"/>
                  <a:ext cx="1279086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6699" t="-5839" r="-7177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AF2E88FC-17E7-5C56-8D5B-88E23F61B7E3}"/>
                </a:ext>
              </a:extLst>
            </p:cNvPr>
            <p:cNvSpPr/>
            <p:nvPr/>
          </p:nvSpPr>
          <p:spPr>
            <a:xfrm>
              <a:off x="2966376" y="4082143"/>
              <a:ext cx="805550" cy="41365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336754F-F15B-5F5D-9001-5A217BFD826E}"/>
                    </a:ext>
                  </a:extLst>
                </p:cNvPr>
                <p:cNvSpPr txBox="1"/>
                <p:nvPr/>
              </p:nvSpPr>
              <p:spPr>
                <a:xfrm>
                  <a:off x="3960988" y="3891224"/>
                  <a:ext cx="1906997" cy="8435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="0" dirty="0"/>
                    <a:t>rediction set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336754F-F15B-5F5D-9001-5A217BFD8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0988" y="3891224"/>
                  <a:ext cx="1906997" cy="843501"/>
                </a:xfrm>
                <a:prstGeom prst="rect">
                  <a:avLst/>
                </a:prstGeom>
                <a:blipFill>
                  <a:blip r:embed="rId3"/>
                  <a:stretch>
                    <a:fillRect l="-5112" t="-5755" r="-41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A49ADFE4-9DA1-7D8C-4F4B-27CA5164FD6F}"/>
                </a:ext>
              </a:extLst>
            </p:cNvPr>
            <p:cNvSpPr/>
            <p:nvPr/>
          </p:nvSpPr>
          <p:spPr>
            <a:xfrm>
              <a:off x="5944024" y="4090231"/>
              <a:ext cx="805550" cy="41365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C3B569D-B422-A6CF-A27A-A02B19C4CD1C}"/>
                </a:ext>
              </a:extLst>
            </p:cNvPr>
            <p:cNvSpPr/>
            <p:nvPr/>
          </p:nvSpPr>
          <p:spPr>
            <a:xfrm>
              <a:off x="7005430" y="3967700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B3A265-9A7C-3260-ADB2-D4A20E294DDE}"/>
                </a:ext>
              </a:extLst>
            </p:cNvPr>
            <p:cNvSpPr/>
            <p:nvPr/>
          </p:nvSpPr>
          <p:spPr>
            <a:xfrm>
              <a:off x="7266688" y="3967700"/>
              <a:ext cx="261258" cy="75111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E63481C-BBB6-7237-1DAD-E768DC605D55}"/>
                </a:ext>
              </a:extLst>
            </p:cNvPr>
            <p:cNvSpPr/>
            <p:nvPr/>
          </p:nvSpPr>
          <p:spPr>
            <a:xfrm>
              <a:off x="7527946" y="3967699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F3320A1-2A3C-2EB2-F10C-FB1D3A742DFA}"/>
                </a:ext>
              </a:extLst>
            </p:cNvPr>
            <p:cNvSpPr/>
            <p:nvPr/>
          </p:nvSpPr>
          <p:spPr>
            <a:xfrm>
              <a:off x="7789204" y="3967698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8F539D3-47C5-DDE6-0FD4-170DE2F88162}"/>
                </a:ext>
              </a:extLst>
            </p:cNvPr>
            <p:cNvSpPr/>
            <p:nvPr/>
          </p:nvSpPr>
          <p:spPr>
            <a:xfrm>
              <a:off x="8050462" y="3967697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B27DAC2-BD44-6D75-6F5E-CB77BE48CE3D}"/>
                </a:ext>
              </a:extLst>
            </p:cNvPr>
            <p:cNvSpPr/>
            <p:nvPr/>
          </p:nvSpPr>
          <p:spPr>
            <a:xfrm>
              <a:off x="8300840" y="3967696"/>
              <a:ext cx="261258" cy="75111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662A54-9148-9380-7C9D-43D96A5E10DE}"/>
                </a:ext>
              </a:extLst>
            </p:cNvPr>
            <p:cNvSpPr/>
            <p:nvPr/>
          </p:nvSpPr>
          <p:spPr>
            <a:xfrm>
              <a:off x="8545774" y="3967695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D7A7D7A-9C84-018A-A0E2-C98781C1D686}"/>
                </a:ext>
              </a:extLst>
            </p:cNvPr>
            <p:cNvSpPr/>
            <p:nvPr/>
          </p:nvSpPr>
          <p:spPr>
            <a:xfrm>
              <a:off x="8807032" y="3967699"/>
              <a:ext cx="261258" cy="75111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0A4755-2CDD-2921-EF7A-D542496157DC}"/>
                </a:ext>
              </a:extLst>
            </p:cNvPr>
            <p:cNvSpPr/>
            <p:nvPr/>
          </p:nvSpPr>
          <p:spPr>
            <a:xfrm>
              <a:off x="9068290" y="3967699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2FC0EB7-A41F-543E-73C6-5417673DDF6E}"/>
                </a:ext>
              </a:extLst>
            </p:cNvPr>
            <p:cNvSpPr/>
            <p:nvPr/>
          </p:nvSpPr>
          <p:spPr>
            <a:xfrm>
              <a:off x="9329548" y="3967698"/>
              <a:ext cx="261258" cy="75111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0786F8A-96E1-54C9-4595-C8F99A8E55D0}"/>
                </a:ext>
              </a:extLst>
            </p:cNvPr>
            <p:cNvSpPr/>
            <p:nvPr/>
          </p:nvSpPr>
          <p:spPr>
            <a:xfrm>
              <a:off x="9590806" y="3967697"/>
              <a:ext cx="261258" cy="75111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671671B-19AC-2C21-55B0-AED6D5B106DF}"/>
                </a:ext>
              </a:extLst>
            </p:cNvPr>
            <p:cNvSpPr/>
            <p:nvPr/>
          </p:nvSpPr>
          <p:spPr>
            <a:xfrm>
              <a:off x="9852064" y="3967696"/>
              <a:ext cx="261258" cy="75111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75A674-F350-8D9B-E77E-03AC2A944B1C}"/>
                </a:ext>
              </a:extLst>
            </p:cNvPr>
            <p:cNvSpPr/>
            <p:nvPr/>
          </p:nvSpPr>
          <p:spPr>
            <a:xfrm>
              <a:off x="10102442" y="3967695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95672B-EFEF-BDC5-5ADE-E729CDFB3E0F}"/>
                </a:ext>
              </a:extLst>
            </p:cNvPr>
            <p:cNvSpPr/>
            <p:nvPr/>
          </p:nvSpPr>
          <p:spPr>
            <a:xfrm>
              <a:off x="10347376" y="3967694"/>
              <a:ext cx="261258" cy="75111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18F7F4-A5A7-A740-F90D-E6A4AD1E89A9}"/>
                </a:ext>
              </a:extLst>
            </p:cNvPr>
            <p:cNvSpPr txBox="1"/>
            <p:nvPr/>
          </p:nvSpPr>
          <p:spPr>
            <a:xfrm>
              <a:off x="10759283" y="4082143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8DF18750-8F1F-0A25-E84F-2DDE05171242}"/>
                </a:ext>
              </a:extLst>
            </p:cNvPr>
            <p:cNvSpPr/>
            <p:nvPr/>
          </p:nvSpPr>
          <p:spPr>
            <a:xfrm rot="16200000">
              <a:off x="8784756" y="1606866"/>
              <a:ext cx="489116" cy="404777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10063D-57A4-BC2A-EBE2-4D93280679D0}"/>
                </a:ext>
              </a:extLst>
            </p:cNvPr>
            <p:cNvSpPr txBox="1"/>
            <p:nvPr/>
          </p:nvSpPr>
          <p:spPr>
            <a:xfrm>
              <a:off x="7696200" y="2509001"/>
              <a:ext cx="2589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infinite sequence of </a:t>
              </a:r>
              <a:r>
                <a:rPr lang="en-US" sz="2400" dirty="0" err="1"/>
                <a:t>i.i.d.</a:t>
              </a:r>
              <a:r>
                <a:rPr lang="en-US" sz="2400" dirty="0"/>
                <a:t> testing data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67AE72-35A0-1620-6D28-AF2E2BDB2FD8}"/>
                </a:ext>
              </a:extLst>
            </p:cNvPr>
            <p:cNvSpPr txBox="1"/>
            <p:nvPr/>
          </p:nvSpPr>
          <p:spPr>
            <a:xfrm>
              <a:off x="2966376" y="3610882"/>
              <a:ext cx="789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train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8059398-7FF8-7346-DAE3-5F05B911B09C}"/>
                </a:ext>
              </a:extLst>
            </p:cNvPr>
            <p:cNvSpPr txBox="1"/>
            <p:nvPr/>
          </p:nvSpPr>
          <p:spPr>
            <a:xfrm>
              <a:off x="5867986" y="3610882"/>
              <a:ext cx="924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apply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D2C205B-B942-480E-7B60-0245BAF9A78A}"/>
                    </a:ext>
                  </a:extLst>
                </p:cNvPr>
                <p:cNvSpPr txBox="1"/>
                <p:nvPr/>
              </p:nvSpPr>
              <p:spPr>
                <a:xfrm>
                  <a:off x="7527946" y="4983741"/>
                  <a:ext cx="3390425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sz="24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sz="2400" dirty="0"/>
                    <a:t>:</a:t>
                  </a:r>
                </a:p>
                <a:p>
                  <a:r>
                    <a:rPr lang="en-US" sz="2400" dirty="0"/>
                    <a:t>frequency of </a:t>
                  </a:r>
                  <a:r>
                    <a:rPr lang="en-US" sz="2400" dirty="0" err="1">
                      <a:solidFill>
                        <a:srgbClr val="7030A0"/>
                      </a:solidFill>
                    </a:rPr>
                    <a:t>miscoverage</a:t>
                  </a:r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D2C205B-B942-480E-7B60-0245BAF9A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7946" y="4983741"/>
                  <a:ext cx="3390425" cy="878510"/>
                </a:xfrm>
                <a:prstGeom prst="rect">
                  <a:avLst/>
                </a:prstGeom>
                <a:blipFill>
                  <a:blip r:embed="rId4"/>
                  <a:stretch>
                    <a:fillRect l="-2878" t="-2069" r="-2338" b="-14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047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5408-EB30-BB68-0479-035E7DA2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 marginal coverage and PAC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6F6E4-FBDF-151F-1FBD-4477AACBF2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9830"/>
                <a:ext cx="10515600" cy="53231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Marginal coverage:</a:t>
                </a:r>
              </a:p>
              <a:p>
                <a:pPr marL="0" indent="0">
                  <a:buNone/>
                </a:pPr>
                <a:r>
                  <a:rPr lang="en-US" dirty="0"/>
                  <a:t>   The average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coverage errors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sepChr m:val="∣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4472C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4472C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4472C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4472C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)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(as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PAC:</a:t>
                </a:r>
              </a:p>
              <a:p>
                <a:pPr marL="0" indent="0">
                  <a:buNone/>
                </a:pPr>
                <a:r>
                  <a:rPr lang="en-US" dirty="0"/>
                  <a:t>   Among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repetitions, the proportion of </a:t>
                </a:r>
                <a:r>
                  <a:rPr lang="en-US" i="1" dirty="0"/>
                  <a:t>low coverage error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sepChr m:val="∣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4472C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4472C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4472C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4472C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is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(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)</a:t>
                </a:r>
                <a:endParaRPr lang="en-US" b="0" dirty="0"/>
              </a:p>
              <a:p>
                <a:r>
                  <a:rPr lang="en-US" dirty="0"/>
                  <a:t>Marginal coverage allows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sepChr m:val="∣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4472C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4472C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4472C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4472C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to be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frequently, as long as the average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PAC allows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sepChr m:val="∣"/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∉</m:t>
                            </m:r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4472C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4472C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e>
                            <m:sSub>
                              <m:sSubPr>
                                <m:ctrl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4472C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4472C4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dirty="0"/>
                  <a:t> to be very high for a small fraction of repetitions so that the average might be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as long as this fraction is small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6F6E4-FBDF-151F-1FBD-4477AACBF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9830"/>
                <a:ext cx="10515600" cy="5323113"/>
              </a:xfrm>
              <a:blipFill>
                <a:blip r:embed="rId3"/>
                <a:stretch>
                  <a:fillRect l="-104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5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DB7C3-C137-9927-6560-86E839E5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these coverage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FBE6D-C9F6-5FE4-984B-574DB455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i.i.d.</a:t>
            </a:r>
            <a:r>
              <a:rPr lang="en-US" dirty="0"/>
              <a:t> data, given </a:t>
            </a:r>
            <a:r>
              <a:rPr lang="en-US" b="1" i="1" dirty="0"/>
              <a:t>an arbitrary algorithm to train a prediction model</a:t>
            </a:r>
            <a:r>
              <a:rPr lang="en-US" dirty="0"/>
              <a:t>, </a:t>
            </a:r>
            <a:r>
              <a:rPr lang="en-US" i="1" dirty="0"/>
              <a:t>inductive conformal prediction</a:t>
            </a:r>
            <a:r>
              <a:rPr lang="en-US" dirty="0"/>
              <a:t> (a.k.a., </a:t>
            </a:r>
            <a:r>
              <a:rPr lang="en-US" i="1" dirty="0"/>
              <a:t>split conformal prediction</a:t>
            </a:r>
            <a:r>
              <a:rPr lang="en-US" dirty="0"/>
              <a:t>) can be used to construct</a:t>
            </a:r>
          </a:p>
          <a:p>
            <a:pPr lvl="1"/>
            <a:r>
              <a:rPr lang="en-US" dirty="0"/>
              <a:t>prediction sets achieving marginal coverage guarantee (</a:t>
            </a:r>
            <a:r>
              <a:rPr lang="en-US" dirty="0">
                <a:effectLst/>
              </a:rPr>
              <a:t>Vovk, </a:t>
            </a:r>
            <a:r>
              <a:rPr lang="en-US" dirty="0" err="1">
                <a:effectLst/>
              </a:rPr>
              <a:t>Gammerman</a:t>
            </a:r>
            <a:r>
              <a:rPr lang="en-US" dirty="0">
                <a:effectLst/>
              </a:rPr>
              <a:t> &amp; Saunders, 1999)</a:t>
            </a:r>
            <a:endParaRPr lang="en-US" dirty="0"/>
          </a:p>
          <a:p>
            <a:pPr lvl="1"/>
            <a:r>
              <a:rPr lang="en-US" dirty="0"/>
              <a:t>prediction sets achieving PAC (</a:t>
            </a:r>
            <a:r>
              <a:rPr lang="en-US" dirty="0">
                <a:effectLst/>
              </a:rPr>
              <a:t>Vovk, 2013)</a:t>
            </a:r>
          </a:p>
          <a:p>
            <a:r>
              <a:rPr lang="en-US" dirty="0"/>
              <a:t>The quality of the prediction model affects the size of prediction sets, but not the coverage guarantee.</a:t>
            </a:r>
          </a:p>
        </p:txBody>
      </p:sp>
    </p:spTree>
    <p:extLst>
      <p:ext uri="{BB962C8B-B14F-4D97-AF65-F5344CB8AC3E}">
        <p14:creationId xmlns:p14="http://schemas.microsoft.com/office/powerpoint/2010/main" val="15928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4B70-70FC-6E79-C185-CAB1A4D6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sets + covariate shift</a:t>
            </a:r>
          </a:p>
        </p:txBody>
      </p:sp>
    </p:spTree>
    <p:extLst>
      <p:ext uri="{BB962C8B-B14F-4D97-AF65-F5344CB8AC3E}">
        <p14:creationId xmlns:p14="http://schemas.microsoft.com/office/powerpoint/2010/main" val="135801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09B0-2E11-6F70-FC70-A369A084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problem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ED73A-8576-C846-1ACA-AAAC37EE5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93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Training data:</a:t>
                </a:r>
              </a:p>
              <a:p>
                <a:pPr lvl="1"/>
                <a:r>
                  <a:rPr lang="en-US" dirty="0" err="1"/>
                  <a:t>i.i.d.</a:t>
                </a:r>
                <a:r>
                  <a:rPr lang="en-US" dirty="0"/>
                  <a:t> labeled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 source population</a:t>
                </a:r>
              </a:p>
              <a:p>
                <a:pPr lvl="1"/>
                <a:r>
                  <a:rPr lang="en-US" dirty="0" err="1"/>
                  <a:t>i.i.d.</a:t>
                </a:r>
                <a:r>
                  <a:rPr lang="en-US" dirty="0"/>
                  <a:t> unlabeled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,?)</m:t>
                    </m:r>
                  </m:oMath>
                </a14:m>
                <a:r>
                  <a:rPr lang="en-US" dirty="0"/>
                  <a:t> from the target population</a:t>
                </a:r>
              </a:p>
              <a:p>
                <a:r>
                  <a:rPr lang="en-US" dirty="0"/>
                  <a:t>Covariate shift: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 same for the source and target populations</a:t>
                </a:r>
              </a:p>
              <a:p>
                <a:r>
                  <a:rPr lang="en-US" dirty="0"/>
                  <a:t>Goal: a prediction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 achieving some coverage guarantee in the target population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AED73A-8576-C846-1ACA-AAAC37EE5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9347"/>
              </a:xfrm>
              <a:blipFill>
                <a:blip r:embed="rId2"/>
                <a:stretch>
                  <a:fillRect l="-1043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59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7C2B-7604-6227-73FA-F40BF0B0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C706E-16D0-A4D0-53BC-ED963C2D1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5536"/>
                <a:ext cx="10515600" cy="489734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Previous methods rely on knowing the density ratio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source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that describes how the covariate distribution shifts.</a:t>
                </a:r>
              </a:p>
              <a:p>
                <a:r>
                  <a:rPr lang="en-US" b="0" dirty="0"/>
                  <a:t>Weighting source data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yields representative sample from target population.</a:t>
                </a:r>
              </a:p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rarely known in practice.</a:t>
                </a:r>
              </a:p>
              <a:p>
                <a:r>
                  <a:rPr lang="en-US" dirty="0"/>
                  <a:t>Previous methods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proceed as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(or bounds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) were known, but this approach may not be justified and may be suboptimal.</a:t>
                </a:r>
              </a:p>
              <a:p>
                <a:r>
                  <a:rPr lang="en-US" dirty="0"/>
                  <a:t>We do not assume knowing the density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0C706E-16D0-A4D0-53BC-ED963C2D1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5536"/>
                <a:ext cx="10515600" cy="4897340"/>
              </a:xfrm>
              <a:blipFill>
                <a:blip r:embed="rId2"/>
                <a:stretch>
                  <a:fillRect l="-1043" t="-2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0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0310-1A82-8AE8-1307-583F08FD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achieve marginal coverage or PAC?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EA67-E809-1DBE-7EC4-1FE2115AC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no nontrivial prediction set achieving marginal coverage or PAC (</a:t>
            </a:r>
            <a:r>
              <a:rPr lang="en-US" dirty="0">
                <a:effectLst/>
              </a:rPr>
              <a:t>Qiu, </a:t>
            </a:r>
            <a:r>
              <a:rPr lang="en-US" dirty="0" err="1">
                <a:effectLst/>
              </a:rPr>
              <a:t>Dobriban</a:t>
            </a:r>
            <a:r>
              <a:rPr lang="en-US" dirty="0">
                <a:effectLst/>
              </a:rPr>
              <a:t> &amp; </a:t>
            </a:r>
            <a:r>
              <a:rPr lang="en-US" dirty="0" err="1">
                <a:effectLst/>
              </a:rPr>
              <a:t>Tchetgen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Tchetgen</a:t>
            </a:r>
            <a:r>
              <a:rPr lang="en-US" dirty="0">
                <a:effectLst/>
              </a:rPr>
              <a:t>, 2022)</a:t>
            </a:r>
            <a:r>
              <a:rPr lang="en-US" i="1" dirty="0">
                <a:effectLst/>
              </a:rPr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4012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5AA7-0D3F-F0F4-3F09-195A70DB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Weaker alternatives: large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81FB2-9CEC-54A6-F90D-77573CDB79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11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consider </a:t>
                </a:r>
                <a:r>
                  <a:rPr lang="en-US" dirty="0">
                    <a:solidFill>
                      <a:srgbClr val="FF0000"/>
                    </a:solidFill>
                  </a:rPr>
                  <a:t>Asymptotically</a:t>
                </a:r>
                <a:r>
                  <a:rPr lang="en-US" dirty="0"/>
                  <a:t> Probably Approximately Correct (APAC) prediction sets: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sepChr m:val="∣"/>
                                      <m:ctrlPr>
                                        <a:rPr lang="en-US" i="1" smtClean="0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∉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rgbClr val="4472C4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472C4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target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where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term goes to zero as training data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Interpretation: for a large training data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 probability of “the prediction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having coverage error below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” is roughly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D81FB2-9CEC-54A6-F90D-77573CDB79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1119"/>
              </a:xfrm>
              <a:blipFill>
                <a:blip r:embed="rId2"/>
                <a:stretch>
                  <a:fillRect l="-1043" t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8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5E8F-EFAE-ECFC-A7CD-63CFC4D69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Weaker alternatives: large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AC03E-0F8A-3D3E-FE30-576367F7D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Other asymptotic coverage guarantees considered in </a:t>
                </a:r>
                <a:r>
                  <a:rPr lang="en-US" dirty="0">
                    <a:effectLst/>
                  </a:rPr>
                  <a:t>Yang, </a:t>
                </a:r>
                <a:r>
                  <a:rPr lang="en-US" dirty="0" err="1">
                    <a:effectLst/>
                  </a:rPr>
                  <a:t>Kuchibhotla</a:t>
                </a:r>
                <a:r>
                  <a:rPr lang="en-US" dirty="0">
                    <a:effectLst/>
                  </a:rPr>
                  <a:t> &amp; </a:t>
                </a:r>
                <a:r>
                  <a:rPr lang="en-US" dirty="0" err="1">
                    <a:effectLst/>
                  </a:rPr>
                  <a:t>Tchetgen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err="1">
                    <a:effectLst/>
                  </a:rPr>
                  <a:t>Tchetgen</a:t>
                </a:r>
                <a:r>
                  <a:rPr lang="en-US" dirty="0">
                    <a:effectLst/>
                  </a:rPr>
                  <a:t> (2022):</a:t>
                </a:r>
                <a:endParaRPr lang="en-US" dirty="0"/>
              </a:p>
              <a:p>
                <a:r>
                  <a:rPr lang="en-US" dirty="0"/>
                  <a:t>Asymptotic marginal coverage: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target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Another asymptotic version of PAC: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sepChr m:val="∣"/>
                                      <m:ctrlPr>
                                        <a:rPr lang="en-US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∉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rgbClr val="4472C4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4472C4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4472C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target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1AC03E-0F8A-3D3E-FE30-576367F7D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6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5483E-85AC-ED06-7134-648F6286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additional contributions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B966E-E33C-7CA4-80AC-3CB2C5026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It is generall</a:t>
                </a:r>
                <a:r>
                  <a:rPr lang="en-US" dirty="0"/>
                  <a:t>y </a:t>
                </a:r>
                <a:r>
                  <a:rPr lang="en-US" b="0" dirty="0"/>
                  <a:t>suboptimal to </a:t>
                </a:r>
                <a:r>
                  <a:rPr lang="en-US" dirty="0"/>
                  <a:t>estimate the density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weight source data as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were known.</a:t>
                </a:r>
              </a:p>
              <a:p>
                <a:r>
                  <a:rPr lang="en-US" dirty="0"/>
                  <a:t>This naïve approach generally cannot achieve APAC, because of inability to construct confidence intervals for the coverage error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sepChr m:val="∣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target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of a given prediction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use </a:t>
                </a:r>
                <a:r>
                  <a:rPr lang="en-US" i="1" dirty="0"/>
                  <a:t>semiparametric efficiency theory</a:t>
                </a:r>
                <a:r>
                  <a:rPr lang="en-US" dirty="0"/>
                  <a:t> to construct a fast-converging and asymptotically normal estimator of the coverage error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sepChr m:val="∣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target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, and construct APAC prediction sets based on arbitrary given prediction models.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B966E-E33C-7CA4-80AC-3CB2C5026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98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E0FC-6AA8-0557-166B-C03AB185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prediction sets?</a:t>
            </a:r>
          </a:p>
        </p:txBody>
      </p:sp>
    </p:spTree>
    <p:extLst>
      <p:ext uri="{BB962C8B-B14F-4D97-AF65-F5344CB8AC3E}">
        <p14:creationId xmlns:p14="http://schemas.microsoft.com/office/powerpoint/2010/main" val="2076146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3391-8F6B-CE27-2D2E-6242C49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experiment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B609F-0DE9-09BE-6BA9-C5CDB0DEC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7027" y="1426028"/>
            <a:ext cx="8147958" cy="54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10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AEB4C-98E6-E88A-6465-77F8F1C1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 risk prediction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99F5D-2054-A256-427C-12AF532E3B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r>
                  <a:rPr lang="en-US" dirty="0"/>
                  <a:t>: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=95%</m:t>
                    </m:r>
                  </m:oMath>
                </a14:m>
                <a:r>
                  <a:rPr lang="en-US" dirty="0"/>
                  <a:t> probability that the </a:t>
                </a:r>
                <a:r>
                  <a:rPr lang="en-US" dirty="0">
                    <a:solidFill>
                      <a:schemeClr val="accent1"/>
                    </a:solidFill>
                  </a:rPr>
                  <a:t>coverage error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r>
                  <a:rPr lang="en-US" dirty="0"/>
                  <a:t>, i.e. coverage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≥95%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D99F5D-2054-A256-427C-12AF532E3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D2C726-2865-6BAE-FBC4-8E4F07EF4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97319"/>
              </p:ext>
            </p:extLst>
          </p:nvPr>
        </p:nvGraphicFramePr>
        <p:xfrm>
          <a:off x="838200" y="3429000"/>
          <a:ext cx="10515600" cy="1554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006320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8679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Empirical coverage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11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PredSet-1Step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95.98%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1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Inductive conformal 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91.89%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76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339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9061A-249D-4DC1-FD07-F79F7EB1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55"/>
            <a:ext cx="10515600" cy="1325563"/>
          </a:xfrm>
        </p:spPr>
        <p:txBody>
          <a:bodyPr/>
          <a:lstStyle/>
          <a:p>
            <a:r>
              <a:rPr lang="en-US" dirty="0"/>
              <a:t>Acknowledgement</a:t>
            </a:r>
          </a:p>
        </p:txBody>
      </p:sp>
      <p:pic>
        <p:nvPicPr>
          <p:cNvPr id="7" name="Picture 6" descr="A person in a suit&#10;&#10;Description automatically generated">
            <a:extLst>
              <a:ext uri="{FF2B5EF4-FFF2-40B4-BE49-F238E27FC236}">
                <a16:creationId xmlns:a16="http://schemas.microsoft.com/office/drawing/2014/main" id="{156F27FC-356D-C11B-BA4E-8E746EEA9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636" y="1450314"/>
            <a:ext cx="3367979" cy="3629063"/>
          </a:xfrm>
          <a:prstGeom prst="rect">
            <a:avLst/>
          </a:prstGeom>
        </p:spPr>
      </p:pic>
      <p:pic>
        <p:nvPicPr>
          <p:cNvPr id="9" name="Picture 8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FE7CB0D5-5A21-AD0A-05D4-3AFFCBA23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387" y="1450313"/>
            <a:ext cx="3367978" cy="3629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A88620-DB48-55C8-68F7-F07C6B0411AC}"/>
              </a:ext>
            </a:extLst>
          </p:cNvPr>
          <p:cNvSpPr txBox="1"/>
          <p:nvPr/>
        </p:nvSpPr>
        <p:spPr>
          <a:xfrm>
            <a:off x="2547969" y="5301344"/>
            <a:ext cx="2117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Edgar </a:t>
            </a:r>
            <a:r>
              <a:rPr lang="en-US" sz="2400" dirty="0" err="1"/>
              <a:t>Dobriban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DD207-23CF-4177-23C0-99A520DF1B6B}"/>
              </a:ext>
            </a:extLst>
          </p:cNvPr>
          <p:cNvSpPr txBox="1"/>
          <p:nvPr/>
        </p:nvSpPr>
        <p:spPr>
          <a:xfrm>
            <a:off x="7066755" y="5301343"/>
            <a:ext cx="3037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Eric </a:t>
            </a:r>
            <a:r>
              <a:rPr lang="en-US" sz="2400" dirty="0" err="1"/>
              <a:t>Tchetgen</a:t>
            </a:r>
            <a:r>
              <a:rPr lang="en-US" sz="2400" dirty="0"/>
              <a:t> </a:t>
            </a:r>
            <a:r>
              <a:rPr lang="en-US" sz="2400" dirty="0" err="1"/>
              <a:t>Tchetgen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06D93-9567-F022-9AF2-7189CC3C0BF6}"/>
              </a:ext>
            </a:extLst>
          </p:cNvPr>
          <p:cNvSpPr txBox="1"/>
          <p:nvPr/>
        </p:nvSpPr>
        <p:spPr>
          <a:xfrm>
            <a:off x="2456125" y="6151163"/>
            <a:ext cx="7279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u="none" strike="noStrike" baseline="0" dirty="0">
                <a:latin typeface="LMSans10-Regular"/>
              </a:rPr>
              <a:t>Funding supported by NSF, NIH and Analytics at Wharton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2877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354A-2D20-52C7-3695-F9270B10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available online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259CF-B28D-AAC7-09FC-9D29544D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885" y="1730830"/>
            <a:ext cx="4103915" cy="4103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123DC9-632B-3F38-AA1B-93D6E60C05F8}"/>
              </a:ext>
            </a:extLst>
          </p:cNvPr>
          <p:cNvSpPr txBox="1"/>
          <p:nvPr/>
        </p:nvSpPr>
        <p:spPr>
          <a:xfrm>
            <a:off x="7331527" y="5834745"/>
            <a:ext cx="4131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Accepted by</a:t>
            </a:r>
          </a:p>
          <a:p>
            <a:r>
              <a:rPr lang="en-US" i="1" dirty="0"/>
              <a:t>The Journal of the Royal Statistical Society, Series B (Statistical Methodology)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012B65-130C-C821-073C-A540EFC62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58" y="1730829"/>
            <a:ext cx="4103915" cy="41039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DA84EA-DC4B-BD65-F8CB-3BEFD79300E4}"/>
              </a:ext>
            </a:extLst>
          </p:cNvPr>
          <p:cNvSpPr txBox="1"/>
          <p:nvPr/>
        </p:nvSpPr>
        <p:spPr>
          <a:xfrm>
            <a:off x="2005693" y="5834744"/>
            <a:ext cx="160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arxiv</a:t>
            </a:r>
            <a:r>
              <a:rPr lang="en-US" dirty="0"/>
              <a:t> preprint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22284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7501B-2709-B33B-56ED-0ECFA71D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F840B-64FE-65F2-50D9-0AE5E76C3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effectLst/>
              </a:rPr>
              <a:t>Vovk, V. (2013). Conditional validity of inductive conformal predictors. </a:t>
            </a:r>
            <a:r>
              <a:rPr lang="en-US" sz="2000" i="1" dirty="0">
                <a:effectLst/>
              </a:rPr>
              <a:t>Machine Learning</a:t>
            </a:r>
            <a:r>
              <a:rPr lang="en-US" sz="2000" dirty="0">
                <a:effectLst/>
              </a:rPr>
              <a:t>, </a:t>
            </a:r>
            <a:r>
              <a:rPr lang="en-US" sz="2000" i="1" dirty="0">
                <a:effectLst/>
              </a:rPr>
              <a:t>92</a:t>
            </a:r>
            <a:r>
              <a:rPr lang="en-US" sz="2000" dirty="0">
                <a:effectLst/>
              </a:rPr>
              <a:t>(2–3), 349–376.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Vovk, V., </a:t>
            </a:r>
            <a:r>
              <a:rPr lang="en-US" sz="2000" dirty="0" err="1">
                <a:effectLst/>
              </a:rPr>
              <a:t>Gammerman</a:t>
            </a:r>
            <a:r>
              <a:rPr lang="en-US" sz="2000" dirty="0">
                <a:effectLst/>
              </a:rPr>
              <a:t>, A., &amp; Saunders, C. (1999). Machine-Learning Applications of Algorithmic Randomness. </a:t>
            </a:r>
            <a:r>
              <a:rPr lang="en-US" sz="2000" i="1" dirty="0">
                <a:effectLst/>
              </a:rPr>
              <a:t>Sixteenth International Conference on Machine Learning</a:t>
            </a:r>
            <a:r>
              <a:rPr lang="en-US" sz="2000" dirty="0">
                <a:effectLst/>
              </a:rPr>
              <a:t>, 444–453.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Qiu, H., </a:t>
            </a:r>
            <a:r>
              <a:rPr lang="en-US" sz="2000" dirty="0" err="1">
                <a:effectLst/>
              </a:rPr>
              <a:t>Dobriban</a:t>
            </a:r>
            <a:r>
              <a:rPr lang="en-US" sz="2000" dirty="0">
                <a:effectLst/>
              </a:rPr>
              <a:t>, E., &amp; </a:t>
            </a:r>
            <a:r>
              <a:rPr lang="en-US" sz="2000" dirty="0" err="1">
                <a:effectLst/>
              </a:rPr>
              <a:t>Tchetgen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Tchetgen</a:t>
            </a:r>
            <a:r>
              <a:rPr lang="en-US" sz="2000" dirty="0">
                <a:effectLst/>
              </a:rPr>
              <a:t>, E. (2022). Prediction Sets Adaptive to Unknown Covariate Shift. </a:t>
            </a:r>
            <a:r>
              <a:rPr lang="en-US" sz="2000" i="1" dirty="0" err="1"/>
              <a:t>a</a:t>
            </a:r>
            <a:r>
              <a:rPr lang="en-US" sz="2000" i="1" dirty="0" err="1">
                <a:effectLst/>
              </a:rPr>
              <a:t>rXiv</a:t>
            </a:r>
            <a:r>
              <a:rPr lang="en-US" sz="2000" i="1" dirty="0">
                <a:effectLst/>
              </a:rPr>
              <a:t> Preprint arXiv:2203.06126v5</a:t>
            </a:r>
            <a:r>
              <a:rPr lang="en-US" sz="2000" dirty="0">
                <a:effectLst/>
              </a:rPr>
              <a:t>.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effectLst/>
              </a:rPr>
              <a:t>Yang, Y., </a:t>
            </a:r>
            <a:r>
              <a:rPr lang="en-US" sz="2000" dirty="0" err="1">
                <a:effectLst/>
              </a:rPr>
              <a:t>Kuchibhotla</a:t>
            </a:r>
            <a:r>
              <a:rPr lang="en-US" sz="2000" dirty="0">
                <a:effectLst/>
              </a:rPr>
              <a:t>, A. K., &amp; </a:t>
            </a:r>
            <a:r>
              <a:rPr lang="en-US" sz="2000" dirty="0" err="1">
                <a:effectLst/>
              </a:rPr>
              <a:t>Tchetgen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Tchetgen</a:t>
            </a:r>
            <a:r>
              <a:rPr lang="en-US" sz="2000" dirty="0">
                <a:effectLst/>
              </a:rPr>
              <a:t>, E. (2022). Doubly Robust Calibration of Prediction Sets under Covariate Shift. </a:t>
            </a:r>
            <a:r>
              <a:rPr lang="en-US" sz="2000" i="1" dirty="0" err="1"/>
              <a:t>a</a:t>
            </a:r>
            <a:r>
              <a:rPr lang="en-US" sz="2000" i="1" dirty="0" err="1">
                <a:effectLst/>
              </a:rPr>
              <a:t>rXiv</a:t>
            </a:r>
            <a:r>
              <a:rPr lang="en-US" sz="2000" i="1" dirty="0">
                <a:effectLst/>
              </a:rPr>
              <a:t> Preprint arXiv:2203.01761v1</a:t>
            </a:r>
            <a:r>
              <a:rPr lang="en-US" sz="20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9027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A314-6CDF-8AD8-8FE7-A0169C738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4046"/>
          </a:xfrm>
        </p:spPr>
        <p:txBody>
          <a:bodyPr>
            <a:normAutofit fontScale="90000"/>
          </a:bodyPr>
          <a:lstStyle/>
          <a:p>
            <a:r>
              <a:rPr lang="en-US" dirty="0"/>
              <a:t>Impossibility of nontrivial prediction sets with marginal or PAC coverage under unknown covariate shift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BEDB6-8ADD-36C2-A5FA-CD821FDD6F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93713"/>
                <a:ext cx="10515600" cy="4488090"/>
              </a:xfr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Lemma (</a:t>
                </a:r>
                <a:r>
                  <a:rPr lang="en-US" i="1" dirty="0">
                    <a:effectLst/>
                  </a:rPr>
                  <a:t>Qiu, </a:t>
                </a:r>
                <a:r>
                  <a:rPr lang="en-US" i="1" dirty="0" err="1">
                    <a:effectLst/>
                  </a:rPr>
                  <a:t>Dobriban</a:t>
                </a:r>
                <a:r>
                  <a:rPr lang="en-US" i="1" dirty="0">
                    <a:effectLst/>
                  </a:rPr>
                  <a:t> &amp; </a:t>
                </a:r>
                <a:r>
                  <a:rPr lang="en-US" i="1" dirty="0" err="1">
                    <a:effectLst/>
                  </a:rPr>
                  <a:t>Tchetgen</a:t>
                </a:r>
                <a:r>
                  <a:rPr lang="en-US" i="1" dirty="0">
                    <a:effectLst/>
                  </a:rPr>
                  <a:t> </a:t>
                </a:r>
                <a:r>
                  <a:rPr lang="en-US" i="1" dirty="0" err="1">
                    <a:effectLst/>
                  </a:rPr>
                  <a:t>Tchetgen</a:t>
                </a:r>
                <a:r>
                  <a:rPr lang="en-US" i="1" dirty="0">
                    <a:effectLst/>
                  </a:rPr>
                  <a:t>, 2022)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Suppose that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/>
                  <a:t> are continuous and no further assumption about the source and populations is made.</a:t>
                </a:r>
              </a:p>
              <a:p>
                <a:r>
                  <a:rPr lang="en-US" i="1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i="1" dirty="0"/>
                  <a:t> achieves marginal coverage in the target population, then under any data-generating distribution and for almost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target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population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i="1" dirty="0"/>
              </a:p>
              <a:p>
                <a:r>
                  <a:rPr lang="en-US" i="1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i="1" dirty="0"/>
                  <a:t> is PAC in the target population, then under any data-generating distribution and for almost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i="1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target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population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1BEDB6-8ADD-36C2-A5FA-CD821FDD6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93713"/>
                <a:ext cx="10515600" cy="4488090"/>
              </a:xfrm>
              <a:blipFill>
                <a:blip r:embed="rId2"/>
                <a:stretch>
                  <a:fillRect l="-1158" t="-2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483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32B45-814E-41DE-EDE4-AF2C603E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Impossibility of nontrivial prediction sets with marginal coverage or PAC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8908CA-851C-0FB7-F559-5DDADAAC90E0}"/>
              </a:ext>
            </a:extLst>
          </p:cNvPr>
          <p:cNvGrpSpPr/>
          <p:nvPr/>
        </p:nvGrpSpPr>
        <p:grpSpPr>
          <a:xfrm>
            <a:off x="5376433" y="1785097"/>
            <a:ext cx="6815567" cy="4057620"/>
            <a:chOff x="5376433" y="1785097"/>
            <a:chExt cx="6815567" cy="4057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A3C7B63-ED2E-E1A9-CD8E-E5D887394F0C}"/>
                    </a:ext>
                  </a:extLst>
                </p:cNvPr>
                <p:cNvSpPr txBox="1"/>
                <p:nvPr/>
              </p:nvSpPr>
              <p:spPr>
                <a:xfrm>
                  <a:off x="5376433" y="2087970"/>
                  <a:ext cx="23237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Density of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A3C7B63-ED2E-E1A9-CD8E-E5D887394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433" y="2087970"/>
                  <a:ext cx="2323778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2887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2" name="Picture 11" descr="A blue line graph&#10;&#10;Description automatically generated">
              <a:extLst>
                <a:ext uri="{FF2B5EF4-FFF2-40B4-BE49-F238E27FC236}">
                  <a16:creationId xmlns:a16="http://schemas.microsoft.com/office/drawing/2014/main" id="{983477C0-EC64-208A-0DFF-E8495F7D6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0211" y="1785097"/>
              <a:ext cx="4491789" cy="3287805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0A6338C-CCA2-E0F4-8C6C-55485E2217DE}"/>
                </a:ext>
              </a:extLst>
            </p:cNvPr>
            <p:cNvCxnSpPr/>
            <p:nvPr/>
          </p:nvCxnSpPr>
          <p:spPr>
            <a:xfrm flipV="1">
              <a:off x="8874760" y="4384040"/>
              <a:ext cx="0" cy="46736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1D3C7D-D00B-8182-71BE-35184D5E283C}"/>
                </a:ext>
              </a:extLst>
            </p:cNvPr>
            <p:cNvCxnSpPr/>
            <p:nvPr/>
          </p:nvCxnSpPr>
          <p:spPr>
            <a:xfrm flipV="1">
              <a:off x="11181080" y="4384040"/>
              <a:ext cx="0" cy="46736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E69279A-B63C-9E4B-25AB-E0E2092E89C7}"/>
                </a:ext>
              </a:extLst>
            </p:cNvPr>
            <p:cNvSpPr/>
            <p:nvPr/>
          </p:nvSpPr>
          <p:spPr>
            <a:xfrm rot="16200000">
              <a:off x="9889489" y="4058172"/>
              <a:ext cx="276860" cy="2306319"/>
            </a:xfrm>
            <a:prstGeom prst="leftBrac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7709D7-9012-FD49-4246-CD45DA2409F9}"/>
                    </a:ext>
                  </a:extLst>
                </p:cNvPr>
                <p:cNvSpPr txBox="1"/>
                <p:nvPr/>
              </p:nvSpPr>
              <p:spPr>
                <a:xfrm flipH="1">
                  <a:off x="9320528" y="5349762"/>
                  <a:ext cx="1414781" cy="4929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7709D7-9012-FD49-4246-CD45DA240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20528" y="5349762"/>
                  <a:ext cx="1414781" cy="492955"/>
                </a:xfrm>
                <a:prstGeom prst="rect">
                  <a:avLst/>
                </a:prstGeom>
                <a:blipFill>
                  <a:blip r:embed="rId4"/>
                  <a:stretch>
                    <a:fillRect l="-1293" r="-6034" b="-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1CF4D-3F4F-14F5-E554-D4194781235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Might wish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 central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-region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But this type of prediction sets cannot achieve (finite-sample) marginal coverage or PAC with unknown density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F1CF4D-3F4F-14F5-E554-D41947812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3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73C4-FE29-B4A1-D63D-6326D025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Impossibility of nontrivial prediction sets with marginal coverage or PAC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4F125-6FA9-078B-0CA1-853BDA7230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following prediction set achieves marginal coverage and PAC but is trivial and non-informative: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probability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∅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probability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4F125-6FA9-078B-0CA1-853BDA7230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3427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D964-1225-41A6-25F0-AA53646A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proposed method PredSet-1Step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B8B3DB-89CA-DE29-E727-653D29FC2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48364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Given an </a:t>
                </a:r>
                <a:r>
                  <a:rPr lang="en-US" b="1" i="1" dirty="0"/>
                  <a:t>arbitrary scoring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consider prediction sets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is a threshold in a use-supplied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Larger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The outcome/label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believed to be more likely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Examples of scoring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Classification: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may be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⁡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 held-out data</a:t>
                </a:r>
              </a:p>
              <a:p>
                <a:r>
                  <a:rPr lang="en-US" dirty="0"/>
                  <a:t>Regression: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may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for a predictor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trained from a held-out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B8B3DB-89CA-DE29-E727-653D29FC2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4836433"/>
              </a:xfrm>
              <a:blipFill>
                <a:blip r:embed="rId2"/>
                <a:stretch>
                  <a:fillRect l="-115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F05C7-6692-5A6C-24AD-B8BEA5DA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proposed method PredSet-1Step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4D647-DA2C-374B-149A-CACADB6D1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62741"/>
                <a:ext cx="10787743" cy="543197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Our method hinges on confidence upper bounds with coverage level at least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(as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) for the coverage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&amp;≔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sepChr m:val="∣"/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∉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target</m:t>
                                  </m:r>
                                </m:e>
                              </m:d>
                            </m:e>
                          </m:func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sepChr m:val="∣"/>
                                      <m:ctrlP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∉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target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target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An intuitive but suboptimal approach: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target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only involves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the target population, so it equals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source</m:t>
                    </m:r>
                    <m:r>
                      <a:rPr lang="en-US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in the source data</a:t>
                </a:r>
              </a:p>
              <a:p>
                <a:pPr lvl="1"/>
                <a:r>
                  <a:rPr lang="en-US" dirty="0"/>
                  <a:t>Estimate nuisance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source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 lvl="1"/>
                <a:r>
                  <a:rPr lang="en-US" dirty="0"/>
                  <a:t>Take the average of estimated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dirty="0"/>
                  <a:t>in target population data</a:t>
                </a:r>
              </a:p>
              <a:p>
                <a:pPr lvl="1"/>
                <a:r>
                  <a:rPr lang="en-US" dirty="0"/>
                  <a:t>This estimator converges slowly and unknown asymptotic behavior</a:t>
                </a:r>
              </a:p>
              <a:p>
                <a:pPr lvl="1"/>
                <a:r>
                  <a:rPr lang="en-US" dirty="0"/>
                  <a:t>Confidence upper bound based on this estimator is challenging</a:t>
                </a:r>
              </a:p>
              <a:p>
                <a:r>
                  <a:rPr lang="en-US" dirty="0"/>
                  <a:t>Using semiparametric efficiency theory, we construct a nonparametrically efficient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34D647-DA2C-374B-149A-CACADB6D1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62741"/>
                <a:ext cx="10787743" cy="5431971"/>
              </a:xfrm>
              <a:blipFill>
                <a:blip r:embed="rId2"/>
                <a:stretch>
                  <a:fillRect l="-960" t="-1796" r="-508" b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00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ediction sets for image classification">
            <a:extLst>
              <a:ext uri="{FF2B5EF4-FFF2-40B4-BE49-F238E27FC236}">
                <a16:creationId xmlns:a16="http://schemas.microsoft.com/office/drawing/2014/main" id="{2F06BB5B-A496-16CE-F4D3-340C9A89A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99" y="483406"/>
            <a:ext cx="11341230" cy="35228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48B553-2474-FEE7-B33E-1F4107D8C979}"/>
              </a:ext>
            </a:extLst>
          </p:cNvPr>
          <p:cNvSpPr txBox="1"/>
          <p:nvPr/>
        </p:nvSpPr>
        <p:spPr>
          <a:xfrm>
            <a:off x="1736692" y="4006295"/>
            <a:ext cx="8718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Prediction sets for image classification (</a:t>
            </a:r>
            <a:r>
              <a:rPr lang="en-US" sz="2400" dirty="0">
                <a:effectLst/>
              </a:rPr>
              <a:t>Angelopoulos &amp; Bates, 2021)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F1667-C897-53C4-49BC-1DFC7836D05F}"/>
              </a:ext>
            </a:extLst>
          </p:cNvPr>
          <p:cNvSpPr txBox="1"/>
          <p:nvPr/>
        </p:nvSpPr>
        <p:spPr>
          <a:xfrm>
            <a:off x="370535" y="4975124"/>
            <a:ext cx="11308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Prediction sets can quantify uncertainty of prediction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Prediction sets can be useful in safety-critical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3126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92D7-879F-A8DD-6598-B3162B37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our estimator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802DC-2B76-0985-E5D8-B0603EA73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023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As training data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converges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-rate in probability and is asymptotically normal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achieves the fastest possible convergence rate and smallest possible asymptotic variance</a:t>
                </a:r>
              </a:p>
              <a:p>
                <a:r>
                  <a:rPr lang="en-US" dirty="0"/>
                  <a:t>Constructing confidence upper bounds is straightforward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802DC-2B76-0985-E5D8-B0603EA73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0232"/>
              </a:xfrm>
              <a:blipFill>
                <a:blip r:embed="rId2"/>
                <a:stretch>
                  <a:fillRect l="-1217" t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5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D53D3-703F-A137-2598-AA2319D956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Idea behind our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ED53D3-703F-A137-2598-AA2319D95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116A6B-1586-B42F-3D26-DC88387616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is a functional of the data-generating distribution</a:t>
                </a:r>
              </a:p>
              <a:p>
                <a:r>
                  <a:rPr lang="en-US" dirty="0"/>
                  <a:t>We can analytically derive the </a:t>
                </a:r>
                <a:r>
                  <a:rPr lang="en-US" i="1" dirty="0"/>
                  <a:t>canonical gradient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of this functional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may be viewed as the </a:t>
                </a:r>
                <a:r>
                  <a:rPr lang="en-US" dirty="0" err="1"/>
                  <a:t>pathwise</a:t>
                </a:r>
                <a:r>
                  <a:rPr lang="en-US" dirty="0"/>
                  <a:t> derivative of this functional with respect to the distribution</a:t>
                </a:r>
              </a:p>
              <a:p>
                <a:r>
                  <a:rPr lang="en-US" dirty="0"/>
                  <a:t>We use a linear approximation to improve estimation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116A6B-1586-B42F-3D26-DC8838761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860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41007073-C0F8-463E-F182-B87D14E26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836"/>
            <a:ext cx="12192000" cy="5698219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48DC0388-54FF-7AB0-87DF-A68F7AE18A38}"/>
              </a:ext>
            </a:extLst>
          </p:cNvPr>
          <p:cNvSpPr txBox="1">
            <a:spLocks/>
          </p:cNvSpPr>
          <p:nvPr/>
        </p:nvSpPr>
        <p:spPr>
          <a:xfrm>
            <a:off x="0" y="34335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Idea behind 1-step correction</a:t>
            </a:r>
          </a:p>
        </p:txBody>
      </p:sp>
    </p:spTree>
    <p:extLst>
      <p:ext uri="{BB962C8B-B14F-4D97-AF65-F5344CB8AC3E}">
        <p14:creationId xmlns:p14="http://schemas.microsoft.com/office/powerpoint/2010/main" val="2208306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97">
            <a:extLst>
              <a:ext uri="{FF2B5EF4-FFF2-40B4-BE49-F238E27FC236}">
                <a16:creationId xmlns:a16="http://schemas.microsoft.com/office/drawing/2014/main" id="{E8DF3DC7-FAA0-0CDB-4051-D5A7A3E7D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993"/>
            <a:ext cx="12192000" cy="58072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itle 1">
                <a:extLst>
                  <a:ext uri="{FF2B5EF4-FFF2-40B4-BE49-F238E27FC236}">
                    <a16:creationId xmlns:a16="http://schemas.microsoft.com/office/drawing/2014/main" id="{BA5E6F61-5B05-9571-E7DC-40DD1F35B0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80068"/>
                <a:ext cx="121920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Flowchart of cross-fit 1-step corrected estimator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9" name="Title 1">
                <a:extLst>
                  <a:ext uri="{FF2B5EF4-FFF2-40B4-BE49-F238E27FC236}">
                    <a16:creationId xmlns:a16="http://schemas.microsoft.com/office/drawing/2014/main" id="{BA5E6F61-5B05-9571-E7DC-40DD1F35B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068"/>
                <a:ext cx="12192000" cy="1325563"/>
              </a:xfrm>
              <a:prstGeom prst="rect">
                <a:avLst/>
              </a:prstGeom>
              <a:blipFill>
                <a:blip r:embed="rId3"/>
                <a:stretch>
                  <a:fillRect l="-2000" t="-1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218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AFCE-EE0A-6D2F-F88D-274F6641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proposed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2D821-7E1F-5FDB-FCB4-363461904D4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421086" cy="4351338"/>
              </a:xfrm>
            </p:spPr>
            <p:txBody>
              <a:bodyPr/>
              <a:lstStyle/>
              <a:p>
                <a:r>
                  <a:rPr lang="en-US" dirty="0"/>
                  <a:t>Construct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-Wald confidence upper bound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Select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to be the largest candidate threshold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b="0" i="1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i="1" dirty="0"/>
                  <a:t> is APAC.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2D821-7E1F-5FDB-FCB4-363461904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421086" cy="4351338"/>
              </a:xfrm>
              <a:blipFill>
                <a:blip r:embed="rId2"/>
                <a:stretch>
                  <a:fillRect l="-236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of a graph showing the difference between two people&#10;&#10;Description automatically generated with medium confidence">
            <a:extLst>
              <a:ext uri="{FF2B5EF4-FFF2-40B4-BE49-F238E27FC236}">
                <a16:creationId xmlns:a16="http://schemas.microsoft.com/office/drawing/2014/main" id="{AF7C40D9-AF3E-C52C-B078-A61AF05B07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712458"/>
            <a:ext cx="6019800" cy="4013200"/>
          </a:xfrm>
        </p:spPr>
      </p:pic>
    </p:spTree>
    <p:extLst>
      <p:ext uri="{BB962C8B-B14F-4D97-AF65-F5344CB8AC3E}">
        <p14:creationId xmlns:p14="http://schemas.microsoft.com/office/powerpoint/2010/main" val="115277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7B30-E1B5-0733-7106-3586D5EF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problem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E64278-AF3E-A6FA-5DD5-91131E2EC7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Simplest case:</a:t>
                </a:r>
              </a:p>
              <a:p>
                <a:pPr marL="0" indent="0">
                  <a:buNone/>
                </a:pPr>
                <a:r>
                  <a:rPr lang="en-US" dirty="0"/>
                  <a:t>independent and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training data</a:t>
                </a:r>
              </a:p>
              <a:p>
                <a:r>
                  <a:rPr lang="en-US" dirty="0"/>
                  <a:t>Training 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With training data, train a prediction set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↦</m:t>
                      </m:r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𝒴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We would like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b="0" dirty="0"/>
                  <a:t> to have a high coverage on new testing data.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E64278-AF3E-A6FA-5DD5-91131E2EC7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0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2B53-B11C-2932-FFD8-0A70161F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4288291"/>
          </a:xfrm>
        </p:spPr>
        <p:txBody>
          <a:bodyPr/>
          <a:lstStyle/>
          <a:p>
            <a:r>
              <a:rPr lang="en-US" dirty="0"/>
              <a:t>Review:</a:t>
            </a:r>
            <a:br>
              <a:rPr lang="en-US" dirty="0"/>
            </a:br>
            <a:r>
              <a:rPr lang="en-US" dirty="0"/>
              <a:t>What coverage guarantees can we achieve?</a:t>
            </a:r>
          </a:p>
        </p:txBody>
      </p:sp>
    </p:spTree>
    <p:extLst>
      <p:ext uri="{BB962C8B-B14F-4D97-AF65-F5344CB8AC3E}">
        <p14:creationId xmlns:p14="http://schemas.microsoft.com/office/powerpoint/2010/main" val="235951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0C0F3-E6A5-B8F2-5AC8-3AE171E1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common coverage guarantees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4F2D2-F509-0C7A-BD27-0C985BD37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Marginal coverage: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Equivalent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sepChr m:val="∣"/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∉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Training set conditional coverage, also called Probably Approximately Correct (PAC) coverage: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fName>
                                <m:e>
                                  <m:d>
                                    <m:dPr>
                                      <m:sepChr m:val="∣"/>
                                      <m:ctrlP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∉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are specified by user.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4F2D2-F509-0C7A-BD27-0C985BD37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104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279F-BA57-ED46-BB82-0AAF631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these guarantees?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D3EDB-9BB8-D131-3AB2-3C105A70B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0195"/>
                <a:ext cx="10515600" cy="5365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First consider the coverage error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sepChr m:val="∣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∉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D3EDB-9BB8-D131-3AB2-3C105A70B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0195"/>
                <a:ext cx="10515600" cy="536575"/>
              </a:xfrm>
              <a:blipFill>
                <a:blip r:embed="rId2"/>
                <a:stretch>
                  <a:fillRect l="-1217" t="-125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1EF2C12-372F-1F88-5181-1F3BFCD778A6}"/>
              </a:ext>
            </a:extLst>
          </p:cNvPr>
          <p:cNvSpPr/>
          <p:nvPr/>
        </p:nvSpPr>
        <p:spPr>
          <a:xfrm>
            <a:off x="936171" y="3744685"/>
            <a:ext cx="261258" cy="751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F3DD1-D2F3-FBD9-1B11-8F1E6A79598E}"/>
              </a:ext>
            </a:extLst>
          </p:cNvPr>
          <p:cNvSpPr/>
          <p:nvPr/>
        </p:nvSpPr>
        <p:spPr>
          <a:xfrm>
            <a:off x="1197429" y="3744685"/>
            <a:ext cx="261258" cy="751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ECFA7C-7255-FA20-6927-B9589673EC1F}"/>
              </a:ext>
            </a:extLst>
          </p:cNvPr>
          <p:cNvSpPr/>
          <p:nvPr/>
        </p:nvSpPr>
        <p:spPr>
          <a:xfrm>
            <a:off x="1458687" y="3744684"/>
            <a:ext cx="261258" cy="751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1C547E-24AB-EF80-77FB-F0004C82CCAC}"/>
              </a:ext>
            </a:extLst>
          </p:cNvPr>
          <p:cNvSpPr/>
          <p:nvPr/>
        </p:nvSpPr>
        <p:spPr>
          <a:xfrm>
            <a:off x="1719945" y="3744683"/>
            <a:ext cx="261258" cy="751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9960A-F766-9E4C-2F27-6B3E2298FDF6}"/>
              </a:ext>
            </a:extLst>
          </p:cNvPr>
          <p:cNvSpPr/>
          <p:nvPr/>
        </p:nvSpPr>
        <p:spPr>
          <a:xfrm>
            <a:off x="1981203" y="3744682"/>
            <a:ext cx="261258" cy="751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CF1591-5436-2D20-1F23-52FA321645E6}"/>
              </a:ext>
            </a:extLst>
          </p:cNvPr>
          <p:cNvSpPr/>
          <p:nvPr/>
        </p:nvSpPr>
        <p:spPr>
          <a:xfrm>
            <a:off x="2231581" y="3744681"/>
            <a:ext cx="261258" cy="751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3868AE-F263-EF85-C441-0BF901564EB2}"/>
              </a:ext>
            </a:extLst>
          </p:cNvPr>
          <p:cNvSpPr/>
          <p:nvPr/>
        </p:nvSpPr>
        <p:spPr>
          <a:xfrm>
            <a:off x="2476515" y="3744680"/>
            <a:ext cx="261258" cy="75111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F6D77B7-9486-1789-DB7B-17F90F14D273}"/>
              </a:ext>
            </a:extLst>
          </p:cNvPr>
          <p:cNvSpPr/>
          <p:nvPr/>
        </p:nvSpPr>
        <p:spPr>
          <a:xfrm rot="16200000">
            <a:off x="1620690" y="2518734"/>
            <a:ext cx="432567" cy="180160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9658F-0080-9B20-B5C4-4BE73B36D6CF}"/>
              </a:ext>
            </a:extLst>
          </p:cNvPr>
          <p:cNvSpPr txBox="1"/>
          <p:nvPr/>
        </p:nvSpPr>
        <p:spPr>
          <a:xfrm>
            <a:off x="1191985" y="2443753"/>
            <a:ext cx="1279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training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BCE7218-7C76-9716-2E26-D19EC38CD791}"/>
              </a:ext>
            </a:extLst>
          </p:cNvPr>
          <p:cNvSpPr/>
          <p:nvPr/>
        </p:nvSpPr>
        <p:spPr>
          <a:xfrm>
            <a:off x="2966376" y="3951513"/>
            <a:ext cx="805550" cy="413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E19B48-A0C1-77A0-8FC8-C99E4CB476A8}"/>
                  </a:ext>
                </a:extLst>
              </p:cNvPr>
              <p:cNvSpPr txBox="1"/>
              <p:nvPr/>
            </p:nvSpPr>
            <p:spPr>
              <a:xfrm>
                <a:off x="3960988" y="3760594"/>
                <a:ext cx="1906997" cy="843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p</a:t>
                </a:r>
                <a:r>
                  <a:rPr lang="en-US" sz="2400" b="0" dirty="0"/>
                  <a:t>rediction set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E19B48-A0C1-77A0-8FC8-C99E4CB47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988" y="3760594"/>
                <a:ext cx="1906997" cy="843501"/>
              </a:xfrm>
              <a:prstGeom prst="rect">
                <a:avLst/>
              </a:prstGeom>
              <a:blipFill>
                <a:blip r:embed="rId3"/>
                <a:stretch>
                  <a:fillRect l="-5112" t="-5797" r="-4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37CFFE64-A917-79CA-B6EE-02B31BE7C98E}"/>
              </a:ext>
            </a:extLst>
          </p:cNvPr>
          <p:cNvSpPr/>
          <p:nvPr/>
        </p:nvSpPr>
        <p:spPr>
          <a:xfrm>
            <a:off x="5944024" y="3959601"/>
            <a:ext cx="805550" cy="4136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474CC8-F3DD-5680-0EB6-628A3F2B05CC}"/>
              </a:ext>
            </a:extLst>
          </p:cNvPr>
          <p:cNvSpPr/>
          <p:nvPr/>
        </p:nvSpPr>
        <p:spPr>
          <a:xfrm>
            <a:off x="7005430" y="3837070"/>
            <a:ext cx="261258" cy="751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975BA5-017C-04BA-FEE8-BACDC860459E}"/>
              </a:ext>
            </a:extLst>
          </p:cNvPr>
          <p:cNvSpPr/>
          <p:nvPr/>
        </p:nvSpPr>
        <p:spPr>
          <a:xfrm>
            <a:off x="7266688" y="3837070"/>
            <a:ext cx="261258" cy="751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B21198-7CE8-1324-9125-E301AAE5A6A4}"/>
              </a:ext>
            </a:extLst>
          </p:cNvPr>
          <p:cNvSpPr/>
          <p:nvPr/>
        </p:nvSpPr>
        <p:spPr>
          <a:xfrm>
            <a:off x="7527946" y="3837069"/>
            <a:ext cx="261258" cy="751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DF82F2-C8D3-44D5-4ED4-C309AF355D84}"/>
              </a:ext>
            </a:extLst>
          </p:cNvPr>
          <p:cNvSpPr/>
          <p:nvPr/>
        </p:nvSpPr>
        <p:spPr>
          <a:xfrm>
            <a:off x="7789204" y="3837068"/>
            <a:ext cx="261258" cy="7511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153978-B1B8-CA3F-00EC-2054F82B71D6}"/>
              </a:ext>
            </a:extLst>
          </p:cNvPr>
          <p:cNvSpPr/>
          <p:nvPr/>
        </p:nvSpPr>
        <p:spPr>
          <a:xfrm>
            <a:off x="8050462" y="3837067"/>
            <a:ext cx="261258" cy="751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FE05BE-7A3F-B016-4AD8-85C46F956602}"/>
              </a:ext>
            </a:extLst>
          </p:cNvPr>
          <p:cNvSpPr/>
          <p:nvPr/>
        </p:nvSpPr>
        <p:spPr>
          <a:xfrm>
            <a:off x="8300840" y="3837066"/>
            <a:ext cx="261258" cy="751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2BD1A8-F5AD-0B7F-227B-7ABD42CA4F8B}"/>
              </a:ext>
            </a:extLst>
          </p:cNvPr>
          <p:cNvSpPr/>
          <p:nvPr/>
        </p:nvSpPr>
        <p:spPr>
          <a:xfrm>
            <a:off x="8545774" y="3837065"/>
            <a:ext cx="261258" cy="751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63D36A-D40A-94FA-2B1F-B5D2EC20AFF9}"/>
              </a:ext>
            </a:extLst>
          </p:cNvPr>
          <p:cNvSpPr/>
          <p:nvPr/>
        </p:nvSpPr>
        <p:spPr>
          <a:xfrm>
            <a:off x="8807032" y="3837069"/>
            <a:ext cx="261258" cy="751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9C8CE7-7E91-DFBD-5092-80B536333395}"/>
              </a:ext>
            </a:extLst>
          </p:cNvPr>
          <p:cNvSpPr/>
          <p:nvPr/>
        </p:nvSpPr>
        <p:spPr>
          <a:xfrm>
            <a:off x="9068290" y="3837069"/>
            <a:ext cx="261258" cy="751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F21FD8-3D74-85B4-C3B1-790F63060E42}"/>
              </a:ext>
            </a:extLst>
          </p:cNvPr>
          <p:cNvSpPr/>
          <p:nvPr/>
        </p:nvSpPr>
        <p:spPr>
          <a:xfrm>
            <a:off x="9329548" y="3837068"/>
            <a:ext cx="261258" cy="751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2849A02-F7DF-EFA6-B365-5A5F5CA0F143}"/>
              </a:ext>
            </a:extLst>
          </p:cNvPr>
          <p:cNvSpPr/>
          <p:nvPr/>
        </p:nvSpPr>
        <p:spPr>
          <a:xfrm>
            <a:off x="9590806" y="3837067"/>
            <a:ext cx="261258" cy="7511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DF7F77-E928-AA1E-2F9F-17FE9D0B6D86}"/>
              </a:ext>
            </a:extLst>
          </p:cNvPr>
          <p:cNvSpPr/>
          <p:nvPr/>
        </p:nvSpPr>
        <p:spPr>
          <a:xfrm>
            <a:off x="9852064" y="3837066"/>
            <a:ext cx="261258" cy="751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744169-6838-3422-BECA-DF9540A88FE5}"/>
              </a:ext>
            </a:extLst>
          </p:cNvPr>
          <p:cNvSpPr/>
          <p:nvPr/>
        </p:nvSpPr>
        <p:spPr>
          <a:xfrm>
            <a:off x="10102442" y="3837065"/>
            <a:ext cx="261258" cy="751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04D62D-CEFB-1CC6-5E5C-C77F290DDC31}"/>
              </a:ext>
            </a:extLst>
          </p:cNvPr>
          <p:cNvSpPr/>
          <p:nvPr/>
        </p:nvSpPr>
        <p:spPr>
          <a:xfrm>
            <a:off x="10347376" y="3837064"/>
            <a:ext cx="261258" cy="751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35969D-01F7-8BE1-BB94-11542B38DA4A}"/>
              </a:ext>
            </a:extLst>
          </p:cNvPr>
          <p:cNvSpPr txBox="1"/>
          <p:nvPr/>
        </p:nvSpPr>
        <p:spPr>
          <a:xfrm>
            <a:off x="10759283" y="395151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1BA9F5E3-35A3-331F-E762-74123B4AAA45}"/>
              </a:ext>
            </a:extLst>
          </p:cNvPr>
          <p:cNvSpPr/>
          <p:nvPr/>
        </p:nvSpPr>
        <p:spPr>
          <a:xfrm rot="16200000">
            <a:off x="8784756" y="1476236"/>
            <a:ext cx="489116" cy="404777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522E7-B7E8-38E4-B1BC-E3E267FF3588}"/>
              </a:ext>
            </a:extLst>
          </p:cNvPr>
          <p:cNvSpPr txBox="1"/>
          <p:nvPr/>
        </p:nvSpPr>
        <p:spPr>
          <a:xfrm>
            <a:off x="7674430" y="2378371"/>
            <a:ext cx="2611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infinite sequence of </a:t>
            </a:r>
            <a:r>
              <a:rPr lang="en-US" sz="2400" dirty="0" err="1"/>
              <a:t>i.i.d.</a:t>
            </a:r>
            <a:r>
              <a:rPr lang="en-US" sz="2400" dirty="0"/>
              <a:t> testing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C40F31-84FD-A8F6-D9A9-E48311470C1D}"/>
              </a:ext>
            </a:extLst>
          </p:cNvPr>
          <p:cNvSpPr txBox="1"/>
          <p:nvPr/>
        </p:nvSpPr>
        <p:spPr>
          <a:xfrm>
            <a:off x="2966376" y="3480252"/>
            <a:ext cx="789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754545-3ECB-999F-375B-F7EF914819C3}"/>
              </a:ext>
            </a:extLst>
          </p:cNvPr>
          <p:cNvSpPr txBox="1"/>
          <p:nvPr/>
        </p:nvSpPr>
        <p:spPr>
          <a:xfrm>
            <a:off x="5867986" y="3480252"/>
            <a:ext cx="924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EE5AAA4-E491-A266-5A16-1799C5467682}"/>
                  </a:ext>
                </a:extLst>
              </p:cNvPr>
              <p:cNvSpPr txBox="1"/>
              <p:nvPr/>
            </p:nvSpPr>
            <p:spPr>
              <a:xfrm>
                <a:off x="7527946" y="4853111"/>
                <a:ext cx="3390425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4472C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sepChr m:val="∣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4472C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∉</m:t>
                            </m:r>
                            <m:acc>
                              <m:accPr>
                                <m:chr m:val="̂"/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e>
                            <m:acc>
                              <m:accPr>
                                <m:chr m:val="̂"/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4472C4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frequency of </a:t>
                </a:r>
                <a:r>
                  <a:rPr lang="en-US" sz="2400" dirty="0" err="1">
                    <a:solidFill>
                      <a:srgbClr val="7030A0"/>
                    </a:solidFill>
                  </a:rPr>
                  <a:t>miscoverage</a:t>
                </a: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EE5AAA4-E491-A266-5A16-1799C5467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946" y="4853111"/>
                <a:ext cx="3390425" cy="878510"/>
              </a:xfrm>
              <a:prstGeom prst="rect">
                <a:avLst/>
              </a:prstGeom>
              <a:blipFill>
                <a:blip r:embed="rId4"/>
                <a:stretch>
                  <a:fillRect l="-2878" t="-2083" r="-2338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20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25EC-6A01-5EE7-AE97-88669BE7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1949-47CB-C12B-2CF9-27810BE7D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Hypothetically, repeat the above procedure many times with different training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4AEFB2-55D2-1779-1E94-1206FB8F0CEA}"/>
              </a:ext>
            </a:extLst>
          </p:cNvPr>
          <p:cNvGrpSpPr/>
          <p:nvPr/>
        </p:nvGrpSpPr>
        <p:grpSpPr>
          <a:xfrm>
            <a:off x="936171" y="2715826"/>
            <a:ext cx="10220978" cy="3353250"/>
            <a:chOff x="936171" y="2509001"/>
            <a:chExt cx="10220978" cy="335325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2D1831-49A7-C7F8-B1D5-AFA50992B82E}"/>
                </a:ext>
              </a:extLst>
            </p:cNvPr>
            <p:cNvSpPr/>
            <p:nvPr/>
          </p:nvSpPr>
          <p:spPr>
            <a:xfrm>
              <a:off x="936171" y="3875315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4204AE2-C06A-7281-030B-7327B44AFF4E}"/>
                </a:ext>
              </a:extLst>
            </p:cNvPr>
            <p:cNvSpPr/>
            <p:nvPr/>
          </p:nvSpPr>
          <p:spPr>
            <a:xfrm>
              <a:off x="1197429" y="3875315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8B772F-944B-C1C3-6395-8A2CD64A959C}"/>
                </a:ext>
              </a:extLst>
            </p:cNvPr>
            <p:cNvSpPr/>
            <p:nvPr/>
          </p:nvSpPr>
          <p:spPr>
            <a:xfrm>
              <a:off x="1458687" y="3875314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AC1A55-9A20-283F-D6BA-6C8377450399}"/>
                </a:ext>
              </a:extLst>
            </p:cNvPr>
            <p:cNvSpPr/>
            <p:nvPr/>
          </p:nvSpPr>
          <p:spPr>
            <a:xfrm>
              <a:off x="1719945" y="3875313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B75890-5379-E65A-0E8F-91A4249BE1BB}"/>
                </a:ext>
              </a:extLst>
            </p:cNvPr>
            <p:cNvSpPr/>
            <p:nvPr/>
          </p:nvSpPr>
          <p:spPr>
            <a:xfrm>
              <a:off x="1981203" y="3875312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99B8F3-E844-9ACB-5C26-1FA4114FDCF7}"/>
                </a:ext>
              </a:extLst>
            </p:cNvPr>
            <p:cNvSpPr/>
            <p:nvPr/>
          </p:nvSpPr>
          <p:spPr>
            <a:xfrm>
              <a:off x="2231581" y="3875311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FB2778-BACD-AADA-809F-5E9C1296AF4F}"/>
                </a:ext>
              </a:extLst>
            </p:cNvPr>
            <p:cNvSpPr/>
            <p:nvPr/>
          </p:nvSpPr>
          <p:spPr>
            <a:xfrm>
              <a:off x="2476515" y="3875310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AA739206-610A-E7F4-B5B5-C49EF152D0FC}"/>
                </a:ext>
              </a:extLst>
            </p:cNvPr>
            <p:cNvSpPr/>
            <p:nvPr/>
          </p:nvSpPr>
          <p:spPr>
            <a:xfrm rot="16200000">
              <a:off x="1620690" y="2649364"/>
              <a:ext cx="432567" cy="180160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6B82B5-1F29-BFE7-07B4-4AA739D0ECE5}"/>
                </a:ext>
              </a:extLst>
            </p:cNvPr>
            <p:cNvSpPr txBox="1"/>
            <p:nvPr/>
          </p:nvSpPr>
          <p:spPr>
            <a:xfrm>
              <a:off x="1191985" y="2574383"/>
              <a:ext cx="1279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training data #1</a:t>
              </a: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AF2E88FC-17E7-5C56-8D5B-88E23F61B7E3}"/>
                </a:ext>
              </a:extLst>
            </p:cNvPr>
            <p:cNvSpPr/>
            <p:nvPr/>
          </p:nvSpPr>
          <p:spPr>
            <a:xfrm>
              <a:off x="2966376" y="4082143"/>
              <a:ext cx="805550" cy="41365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336754F-F15B-5F5D-9001-5A217BFD826E}"/>
                    </a:ext>
                  </a:extLst>
                </p:cNvPr>
                <p:cNvSpPr txBox="1"/>
                <p:nvPr/>
              </p:nvSpPr>
              <p:spPr>
                <a:xfrm>
                  <a:off x="3960988" y="3891224"/>
                  <a:ext cx="1906997" cy="8435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="0" dirty="0"/>
                    <a:t>rediction set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336754F-F15B-5F5D-9001-5A217BFD8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0988" y="3891224"/>
                  <a:ext cx="1906997" cy="843501"/>
                </a:xfrm>
                <a:prstGeom prst="rect">
                  <a:avLst/>
                </a:prstGeom>
                <a:blipFill>
                  <a:blip r:embed="rId2"/>
                  <a:stretch>
                    <a:fillRect l="-5112" t="-5755" r="-41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A49ADFE4-9DA1-7D8C-4F4B-27CA5164FD6F}"/>
                </a:ext>
              </a:extLst>
            </p:cNvPr>
            <p:cNvSpPr/>
            <p:nvPr/>
          </p:nvSpPr>
          <p:spPr>
            <a:xfrm>
              <a:off x="5944024" y="4090231"/>
              <a:ext cx="805550" cy="41365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C3B569D-B422-A6CF-A27A-A02B19C4CD1C}"/>
                </a:ext>
              </a:extLst>
            </p:cNvPr>
            <p:cNvSpPr/>
            <p:nvPr/>
          </p:nvSpPr>
          <p:spPr>
            <a:xfrm>
              <a:off x="7005430" y="3967700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B3A265-9A7C-3260-ADB2-D4A20E294DDE}"/>
                </a:ext>
              </a:extLst>
            </p:cNvPr>
            <p:cNvSpPr/>
            <p:nvPr/>
          </p:nvSpPr>
          <p:spPr>
            <a:xfrm>
              <a:off x="7266688" y="3967700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E63481C-BBB6-7237-1DAD-E768DC605D55}"/>
                </a:ext>
              </a:extLst>
            </p:cNvPr>
            <p:cNvSpPr/>
            <p:nvPr/>
          </p:nvSpPr>
          <p:spPr>
            <a:xfrm>
              <a:off x="7527946" y="3967699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F3320A1-2A3C-2EB2-F10C-FB1D3A742DFA}"/>
                </a:ext>
              </a:extLst>
            </p:cNvPr>
            <p:cNvSpPr/>
            <p:nvPr/>
          </p:nvSpPr>
          <p:spPr>
            <a:xfrm>
              <a:off x="7789204" y="3967698"/>
              <a:ext cx="261258" cy="75111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8F539D3-47C5-DDE6-0FD4-170DE2F88162}"/>
                </a:ext>
              </a:extLst>
            </p:cNvPr>
            <p:cNvSpPr/>
            <p:nvPr/>
          </p:nvSpPr>
          <p:spPr>
            <a:xfrm>
              <a:off x="8050462" y="3967697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B27DAC2-BD44-6D75-6F5E-CB77BE48CE3D}"/>
                </a:ext>
              </a:extLst>
            </p:cNvPr>
            <p:cNvSpPr/>
            <p:nvPr/>
          </p:nvSpPr>
          <p:spPr>
            <a:xfrm>
              <a:off x="8300840" y="3967696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662A54-9148-9380-7C9D-43D96A5E10DE}"/>
                </a:ext>
              </a:extLst>
            </p:cNvPr>
            <p:cNvSpPr/>
            <p:nvPr/>
          </p:nvSpPr>
          <p:spPr>
            <a:xfrm>
              <a:off x="8545774" y="3967695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D7A7D7A-9C84-018A-A0E2-C98781C1D686}"/>
                </a:ext>
              </a:extLst>
            </p:cNvPr>
            <p:cNvSpPr/>
            <p:nvPr/>
          </p:nvSpPr>
          <p:spPr>
            <a:xfrm>
              <a:off x="8807032" y="3967699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0A4755-2CDD-2921-EF7A-D542496157DC}"/>
                </a:ext>
              </a:extLst>
            </p:cNvPr>
            <p:cNvSpPr/>
            <p:nvPr/>
          </p:nvSpPr>
          <p:spPr>
            <a:xfrm>
              <a:off x="9068290" y="3967699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2FC0EB7-A41F-543E-73C6-5417673DDF6E}"/>
                </a:ext>
              </a:extLst>
            </p:cNvPr>
            <p:cNvSpPr/>
            <p:nvPr/>
          </p:nvSpPr>
          <p:spPr>
            <a:xfrm>
              <a:off x="9329548" y="3967698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0786F8A-96E1-54C9-4595-C8F99A8E55D0}"/>
                </a:ext>
              </a:extLst>
            </p:cNvPr>
            <p:cNvSpPr/>
            <p:nvPr/>
          </p:nvSpPr>
          <p:spPr>
            <a:xfrm>
              <a:off x="9590806" y="3967697"/>
              <a:ext cx="261258" cy="75111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671671B-19AC-2C21-55B0-AED6D5B106DF}"/>
                </a:ext>
              </a:extLst>
            </p:cNvPr>
            <p:cNvSpPr/>
            <p:nvPr/>
          </p:nvSpPr>
          <p:spPr>
            <a:xfrm>
              <a:off x="9852064" y="3967696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75A674-F350-8D9B-E77E-03AC2A944B1C}"/>
                </a:ext>
              </a:extLst>
            </p:cNvPr>
            <p:cNvSpPr/>
            <p:nvPr/>
          </p:nvSpPr>
          <p:spPr>
            <a:xfrm>
              <a:off x="10102442" y="3967695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95672B-EFEF-BDC5-5ADE-E729CDFB3E0F}"/>
                </a:ext>
              </a:extLst>
            </p:cNvPr>
            <p:cNvSpPr/>
            <p:nvPr/>
          </p:nvSpPr>
          <p:spPr>
            <a:xfrm>
              <a:off x="10347376" y="3967694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18F7F4-A5A7-A740-F90D-E6A4AD1E89A9}"/>
                </a:ext>
              </a:extLst>
            </p:cNvPr>
            <p:cNvSpPr txBox="1"/>
            <p:nvPr/>
          </p:nvSpPr>
          <p:spPr>
            <a:xfrm>
              <a:off x="10759283" y="4082143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8DF18750-8F1F-0A25-E84F-2DDE05171242}"/>
                </a:ext>
              </a:extLst>
            </p:cNvPr>
            <p:cNvSpPr/>
            <p:nvPr/>
          </p:nvSpPr>
          <p:spPr>
            <a:xfrm rot="16200000">
              <a:off x="8784756" y="1606866"/>
              <a:ext cx="489116" cy="404777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10063D-57A4-BC2A-EBE2-4D93280679D0}"/>
                </a:ext>
              </a:extLst>
            </p:cNvPr>
            <p:cNvSpPr txBox="1"/>
            <p:nvPr/>
          </p:nvSpPr>
          <p:spPr>
            <a:xfrm>
              <a:off x="7696200" y="2509001"/>
              <a:ext cx="2589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infinite sequence of </a:t>
              </a:r>
              <a:r>
                <a:rPr lang="en-US" sz="2400" dirty="0" err="1"/>
                <a:t>i.i.d.</a:t>
              </a:r>
              <a:r>
                <a:rPr lang="en-US" sz="2400" dirty="0"/>
                <a:t> testing data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67AE72-35A0-1620-6D28-AF2E2BDB2FD8}"/>
                </a:ext>
              </a:extLst>
            </p:cNvPr>
            <p:cNvSpPr txBox="1"/>
            <p:nvPr/>
          </p:nvSpPr>
          <p:spPr>
            <a:xfrm>
              <a:off x="2966376" y="3610882"/>
              <a:ext cx="789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train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8059398-7FF8-7346-DAE3-5F05B911B09C}"/>
                </a:ext>
              </a:extLst>
            </p:cNvPr>
            <p:cNvSpPr txBox="1"/>
            <p:nvPr/>
          </p:nvSpPr>
          <p:spPr>
            <a:xfrm>
              <a:off x="5867986" y="3610882"/>
              <a:ext cx="924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apply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D2C205B-B942-480E-7B60-0245BAF9A78A}"/>
                    </a:ext>
                  </a:extLst>
                </p:cNvPr>
                <p:cNvSpPr txBox="1"/>
                <p:nvPr/>
              </p:nvSpPr>
              <p:spPr>
                <a:xfrm>
                  <a:off x="7527946" y="4983741"/>
                  <a:ext cx="3390425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sz="24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sz="2400" dirty="0"/>
                    <a:t>:</a:t>
                  </a:r>
                </a:p>
                <a:p>
                  <a:r>
                    <a:rPr lang="en-US" sz="2400" dirty="0"/>
                    <a:t>frequency of </a:t>
                  </a:r>
                  <a:r>
                    <a:rPr lang="en-US" sz="2400" dirty="0" err="1">
                      <a:solidFill>
                        <a:srgbClr val="7030A0"/>
                      </a:solidFill>
                    </a:rPr>
                    <a:t>miscoverage</a:t>
                  </a:r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D2C205B-B942-480E-7B60-0245BAF9A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7946" y="4983741"/>
                  <a:ext cx="3390425" cy="878510"/>
                </a:xfrm>
                <a:prstGeom prst="rect">
                  <a:avLst/>
                </a:prstGeom>
                <a:blipFill>
                  <a:blip r:embed="rId3"/>
                  <a:stretch>
                    <a:fillRect l="-2878" t="-2069" r="-2338" b="-14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752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25EC-6A01-5EE7-AE97-88669BE7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1949-47CB-C12B-2CF9-27810BE7D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22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Hypothetically, repeat the above procedure many times with different training data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4AEFB2-55D2-1779-1E94-1206FB8F0CEA}"/>
              </a:ext>
            </a:extLst>
          </p:cNvPr>
          <p:cNvGrpSpPr/>
          <p:nvPr/>
        </p:nvGrpSpPr>
        <p:grpSpPr>
          <a:xfrm>
            <a:off x="936171" y="2715826"/>
            <a:ext cx="10220978" cy="3353250"/>
            <a:chOff x="936171" y="2509001"/>
            <a:chExt cx="10220978" cy="335325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E2D1831-49A7-C7F8-B1D5-AFA50992B82E}"/>
                </a:ext>
              </a:extLst>
            </p:cNvPr>
            <p:cNvSpPr/>
            <p:nvPr/>
          </p:nvSpPr>
          <p:spPr>
            <a:xfrm>
              <a:off x="936171" y="3875315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4204AE2-C06A-7281-030B-7327B44AFF4E}"/>
                </a:ext>
              </a:extLst>
            </p:cNvPr>
            <p:cNvSpPr/>
            <p:nvPr/>
          </p:nvSpPr>
          <p:spPr>
            <a:xfrm>
              <a:off x="1197429" y="3875315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8B772F-944B-C1C3-6395-8A2CD64A959C}"/>
                </a:ext>
              </a:extLst>
            </p:cNvPr>
            <p:cNvSpPr/>
            <p:nvPr/>
          </p:nvSpPr>
          <p:spPr>
            <a:xfrm>
              <a:off x="1458687" y="3875314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AC1A55-9A20-283F-D6BA-6C8377450399}"/>
                </a:ext>
              </a:extLst>
            </p:cNvPr>
            <p:cNvSpPr/>
            <p:nvPr/>
          </p:nvSpPr>
          <p:spPr>
            <a:xfrm>
              <a:off x="1719945" y="3875313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DB75890-5379-E65A-0E8F-91A4249BE1BB}"/>
                </a:ext>
              </a:extLst>
            </p:cNvPr>
            <p:cNvSpPr/>
            <p:nvPr/>
          </p:nvSpPr>
          <p:spPr>
            <a:xfrm>
              <a:off x="1981203" y="3875312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99B8F3-E844-9ACB-5C26-1FA4114FDCF7}"/>
                </a:ext>
              </a:extLst>
            </p:cNvPr>
            <p:cNvSpPr/>
            <p:nvPr/>
          </p:nvSpPr>
          <p:spPr>
            <a:xfrm>
              <a:off x="2231581" y="3875311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FB2778-BACD-AADA-809F-5E9C1296AF4F}"/>
                </a:ext>
              </a:extLst>
            </p:cNvPr>
            <p:cNvSpPr/>
            <p:nvPr/>
          </p:nvSpPr>
          <p:spPr>
            <a:xfrm>
              <a:off x="2476515" y="3875310"/>
              <a:ext cx="261258" cy="75111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AA739206-610A-E7F4-B5B5-C49EF152D0FC}"/>
                </a:ext>
              </a:extLst>
            </p:cNvPr>
            <p:cNvSpPr/>
            <p:nvPr/>
          </p:nvSpPr>
          <p:spPr>
            <a:xfrm rot="16200000">
              <a:off x="1620690" y="2649364"/>
              <a:ext cx="432567" cy="180160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46B82B5-1F29-BFE7-07B4-4AA739D0ECE5}"/>
                </a:ext>
              </a:extLst>
            </p:cNvPr>
            <p:cNvSpPr txBox="1"/>
            <p:nvPr/>
          </p:nvSpPr>
          <p:spPr>
            <a:xfrm>
              <a:off x="1191985" y="2574383"/>
              <a:ext cx="1279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training data #2</a:t>
              </a:r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AF2E88FC-17E7-5C56-8D5B-88E23F61B7E3}"/>
                </a:ext>
              </a:extLst>
            </p:cNvPr>
            <p:cNvSpPr/>
            <p:nvPr/>
          </p:nvSpPr>
          <p:spPr>
            <a:xfrm>
              <a:off x="2966376" y="4082143"/>
              <a:ext cx="805550" cy="41365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336754F-F15B-5F5D-9001-5A217BFD826E}"/>
                    </a:ext>
                  </a:extLst>
                </p:cNvPr>
                <p:cNvSpPr txBox="1"/>
                <p:nvPr/>
              </p:nvSpPr>
              <p:spPr>
                <a:xfrm>
                  <a:off x="3960988" y="3891224"/>
                  <a:ext cx="1906997" cy="8435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p</a:t>
                  </a:r>
                  <a:r>
                    <a:rPr lang="en-US" sz="2400" b="0" dirty="0"/>
                    <a:t>rediction set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A336754F-F15B-5F5D-9001-5A217BFD82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0988" y="3891224"/>
                  <a:ext cx="1906997" cy="843501"/>
                </a:xfrm>
                <a:prstGeom prst="rect">
                  <a:avLst/>
                </a:prstGeom>
                <a:blipFill>
                  <a:blip r:embed="rId2"/>
                  <a:stretch>
                    <a:fillRect l="-5112" t="-5755" r="-41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A49ADFE4-9DA1-7D8C-4F4B-27CA5164FD6F}"/>
                </a:ext>
              </a:extLst>
            </p:cNvPr>
            <p:cNvSpPr/>
            <p:nvPr/>
          </p:nvSpPr>
          <p:spPr>
            <a:xfrm>
              <a:off x="5944024" y="4090231"/>
              <a:ext cx="805550" cy="41365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C3B569D-B422-A6CF-A27A-A02B19C4CD1C}"/>
                </a:ext>
              </a:extLst>
            </p:cNvPr>
            <p:cNvSpPr/>
            <p:nvPr/>
          </p:nvSpPr>
          <p:spPr>
            <a:xfrm>
              <a:off x="7005430" y="3967700"/>
              <a:ext cx="261258" cy="75111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B3A265-9A7C-3260-ADB2-D4A20E294DDE}"/>
                </a:ext>
              </a:extLst>
            </p:cNvPr>
            <p:cNvSpPr/>
            <p:nvPr/>
          </p:nvSpPr>
          <p:spPr>
            <a:xfrm>
              <a:off x="7266688" y="3967700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E63481C-BBB6-7237-1DAD-E768DC605D55}"/>
                </a:ext>
              </a:extLst>
            </p:cNvPr>
            <p:cNvSpPr/>
            <p:nvPr/>
          </p:nvSpPr>
          <p:spPr>
            <a:xfrm>
              <a:off x="7527946" y="3967699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F3320A1-2A3C-2EB2-F10C-FB1D3A742DFA}"/>
                </a:ext>
              </a:extLst>
            </p:cNvPr>
            <p:cNvSpPr/>
            <p:nvPr/>
          </p:nvSpPr>
          <p:spPr>
            <a:xfrm>
              <a:off x="7789204" y="3967698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8F539D3-47C5-DDE6-0FD4-170DE2F88162}"/>
                </a:ext>
              </a:extLst>
            </p:cNvPr>
            <p:cNvSpPr/>
            <p:nvPr/>
          </p:nvSpPr>
          <p:spPr>
            <a:xfrm>
              <a:off x="8050462" y="3967697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B27DAC2-BD44-6D75-6F5E-CB77BE48CE3D}"/>
                </a:ext>
              </a:extLst>
            </p:cNvPr>
            <p:cNvSpPr/>
            <p:nvPr/>
          </p:nvSpPr>
          <p:spPr>
            <a:xfrm>
              <a:off x="8300840" y="3967696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662A54-9148-9380-7C9D-43D96A5E10DE}"/>
                </a:ext>
              </a:extLst>
            </p:cNvPr>
            <p:cNvSpPr/>
            <p:nvPr/>
          </p:nvSpPr>
          <p:spPr>
            <a:xfrm>
              <a:off x="8545774" y="3967695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D7A7D7A-9C84-018A-A0E2-C98781C1D686}"/>
                </a:ext>
              </a:extLst>
            </p:cNvPr>
            <p:cNvSpPr/>
            <p:nvPr/>
          </p:nvSpPr>
          <p:spPr>
            <a:xfrm>
              <a:off x="8807032" y="3967699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0A4755-2CDD-2921-EF7A-D542496157DC}"/>
                </a:ext>
              </a:extLst>
            </p:cNvPr>
            <p:cNvSpPr/>
            <p:nvPr/>
          </p:nvSpPr>
          <p:spPr>
            <a:xfrm>
              <a:off x="9068290" y="3967699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2FC0EB7-A41F-543E-73C6-5417673DDF6E}"/>
                </a:ext>
              </a:extLst>
            </p:cNvPr>
            <p:cNvSpPr/>
            <p:nvPr/>
          </p:nvSpPr>
          <p:spPr>
            <a:xfrm>
              <a:off x="9329548" y="3967698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0786F8A-96E1-54C9-4595-C8F99A8E55D0}"/>
                </a:ext>
              </a:extLst>
            </p:cNvPr>
            <p:cNvSpPr/>
            <p:nvPr/>
          </p:nvSpPr>
          <p:spPr>
            <a:xfrm>
              <a:off x="9590806" y="3967697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671671B-19AC-2C21-55B0-AED6D5B106DF}"/>
                </a:ext>
              </a:extLst>
            </p:cNvPr>
            <p:cNvSpPr/>
            <p:nvPr/>
          </p:nvSpPr>
          <p:spPr>
            <a:xfrm>
              <a:off x="9852064" y="3967696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75A674-F350-8D9B-E77E-03AC2A944B1C}"/>
                </a:ext>
              </a:extLst>
            </p:cNvPr>
            <p:cNvSpPr/>
            <p:nvPr/>
          </p:nvSpPr>
          <p:spPr>
            <a:xfrm>
              <a:off x="10102442" y="3967695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895672B-EFEF-BDC5-5ADE-E729CDFB3E0F}"/>
                </a:ext>
              </a:extLst>
            </p:cNvPr>
            <p:cNvSpPr/>
            <p:nvPr/>
          </p:nvSpPr>
          <p:spPr>
            <a:xfrm>
              <a:off x="10347376" y="3967694"/>
              <a:ext cx="261258" cy="751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318F7F4-A5A7-A740-F90D-E6A4AD1E89A9}"/>
                </a:ext>
              </a:extLst>
            </p:cNvPr>
            <p:cNvSpPr txBox="1"/>
            <p:nvPr/>
          </p:nvSpPr>
          <p:spPr>
            <a:xfrm>
              <a:off x="10759283" y="4082143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8DF18750-8F1F-0A25-E84F-2DDE05171242}"/>
                </a:ext>
              </a:extLst>
            </p:cNvPr>
            <p:cNvSpPr/>
            <p:nvPr/>
          </p:nvSpPr>
          <p:spPr>
            <a:xfrm rot="16200000">
              <a:off x="8784756" y="1606866"/>
              <a:ext cx="489116" cy="4047771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10063D-57A4-BC2A-EBE2-4D93280679D0}"/>
                </a:ext>
              </a:extLst>
            </p:cNvPr>
            <p:cNvSpPr txBox="1"/>
            <p:nvPr/>
          </p:nvSpPr>
          <p:spPr>
            <a:xfrm>
              <a:off x="7696200" y="2509001"/>
              <a:ext cx="25895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infinite sequence of </a:t>
              </a:r>
              <a:r>
                <a:rPr lang="en-US" sz="2400" dirty="0" err="1"/>
                <a:t>i.i.d.</a:t>
              </a:r>
              <a:r>
                <a:rPr lang="en-US" sz="2400" dirty="0"/>
                <a:t> testing data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67AE72-35A0-1620-6D28-AF2E2BDB2FD8}"/>
                </a:ext>
              </a:extLst>
            </p:cNvPr>
            <p:cNvSpPr txBox="1"/>
            <p:nvPr/>
          </p:nvSpPr>
          <p:spPr>
            <a:xfrm>
              <a:off x="2966376" y="3610882"/>
              <a:ext cx="789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train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8059398-7FF8-7346-DAE3-5F05B911B09C}"/>
                </a:ext>
              </a:extLst>
            </p:cNvPr>
            <p:cNvSpPr txBox="1"/>
            <p:nvPr/>
          </p:nvSpPr>
          <p:spPr>
            <a:xfrm>
              <a:off x="5867986" y="3610882"/>
              <a:ext cx="924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apply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D2C205B-B942-480E-7B60-0245BAF9A78A}"/>
                    </a:ext>
                  </a:extLst>
                </p:cNvPr>
                <p:cNvSpPr txBox="1"/>
                <p:nvPr/>
              </p:nvSpPr>
              <p:spPr>
                <a:xfrm>
                  <a:off x="7527946" y="4983741"/>
                  <a:ext cx="3390425" cy="87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4472C4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sz="24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solidFill>
                                    <a:srgbClr val="4472C4"/>
                                  </a:solidFill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4472C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4472C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a14:m>
                  <a:r>
                    <a:rPr lang="en-US" sz="2400" dirty="0"/>
                    <a:t>:</a:t>
                  </a:r>
                </a:p>
                <a:p>
                  <a:r>
                    <a:rPr lang="en-US" sz="2400" dirty="0"/>
                    <a:t>frequency of </a:t>
                  </a:r>
                  <a:r>
                    <a:rPr lang="en-US" sz="2400" dirty="0" err="1">
                      <a:solidFill>
                        <a:srgbClr val="7030A0"/>
                      </a:solidFill>
                    </a:rPr>
                    <a:t>miscoverage</a:t>
                  </a:r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ED2C205B-B942-480E-7B60-0245BAF9A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7946" y="4983741"/>
                  <a:ext cx="3390425" cy="878510"/>
                </a:xfrm>
                <a:prstGeom prst="rect">
                  <a:avLst/>
                </a:prstGeom>
                <a:blipFill>
                  <a:blip r:embed="rId3"/>
                  <a:stretch>
                    <a:fillRect l="-2878" t="-2069" r="-2338" b="-14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43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1763</Words>
  <Application>Microsoft Office PowerPoint</Application>
  <PresentationFormat>Widescreen</PresentationFormat>
  <Paragraphs>191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LMSans10-Regular</vt:lpstr>
      <vt:lpstr>Arial</vt:lpstr>
      <vt:lpstr>Calibri</vt:lpstr>
      <vt:lpstr>Calibri Light</vt:lpstr>
      <vt:lpstr>Cambria Math</vt:lpstr>
      <vt:lpstr>Office Theme</vt:lpstr>
      <vt:lpstr>Prediction Sets Adaptive to Unknown Covariate Shift</vt:lpstr>
      <vt:lpstr>What are prediction sets?</vt:lpstr>
      <vt:lpstr>PowerPoint Presentation</vt:lpstr>
      <vt:lpstr>Formal problem setup</vt:lpstr>
      <vt:lpstr>Review: What coverage guarantees can we achieve?</vt:lpstr>
      <vt:lpstr>Two common coverage guarantees</vt:lpstr>
      <vt:lpstr>How to interpret these guarantees?</vt:lpstr>
      <vt:lpstr>Repeat</vt:lpstr>
      <vt:lpstr>Repeat</vt:lpstr>
      <vt:lpstr>Repeat</vt:lpstr>
      <vt:lpstr>Interpret marginal coverage and PAC</vt:lpstr>
      <vt:lpstr>How to achieve these coverage guarantees?</vt:lpstr>
      <vt:lpstr>Prediction sets + covariate shift</vt:lpstr>
      <vt:lpstr>Formal problem setup</vt:lpstr>
      <vt:lpstr>Previous works</vt:lpstr>
      <vt:lpstr>Can we achieve marginal coverage or PAC?</vt:lpstr>
      <vt:lpstr>Weaker alternatives: large sample size</vt:lpstr>
      <vt:lpstr>Weaker alternatives: large sample size</vt:lpstr>
      <vt:lpstr>Our additional contributions</vt:lpstr>
      <vt:lpstr>Numerical experiment</vt:lpstr>
      <vt:lpstr>HIV risk prediction data</vt:lpstr>
      <vt:lpstr>Acknowledgement</vt:lpstr>
      <vt:lpstr>Paper available online</vt:lpstr>
      <vt:lpstr>References</vt:lpstr>
      <vt:lpstr>Impossibility of nontrivial prediction sets with marginal or PAC coverage under unknown covariate shift</vt:lpstr>
      <vt:lpstr>Impossibility of nontrivial prediction sets with marginal coverage or PAC</vt:lpstr>
      <vt:lpstr>Impossibility of nontrivial prediction sets with marginal coverage or PAC</vt:lpstr>
      <vt:lpstr>Overview of proposed method PredSet-1Step</vt:lpstr>
      <vt:lpstr>Overview of proposed method PredSet-1Step</vt:lpstr>
      <vt:lpstr>Why is our estimator better?</vt:lpstr>
      <vt:lpstr>Idea behind our estimator ψ ̂_(n,τ)</vt:lpstr>
      <vt:lpstr>PowerPoint Presentation</vt:lpstr>
      <vt:lpstr>PowerPoint Presentation</vt:lpstr>
      <vt:lpstr>Overview of proposed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Distribution-Free Prediction Sets Adaptive to Unknown Covariate Shift</dc:title>
  <dc:creator>Qiu, Hongxiang (David)</dc:creator>
  <cp:lastModifiedBy>Qiu, Hongxiang (David)</cp:lastModifiedBy>
  <cp:revision>358</cp:revision>
  <dcterms:created xsi:type="dcterms:W3CDTF">2023-12-23T17:53:50Z</dcterms:created>
  <dcterms:modified xsi:type="dcterms:W3CDTF">2024-01-16T15:57:01Z</dcterms:modified>
</cp:coreProperties>
</file>