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64" r:id="rId6"/>
    <p:sldId id="278" r:id="rId7"/>
    <p:sldId id="263" r:id="rId8"/>
    <p:sldId id="265" r:id="rId9"/>
    <p:sldId id="275" r:id="rId10"/>
    <p:sldId id="276" r:id="rId11"/>
    <p:sldId id="280" r:id="rId12"/>
    <p:sldId id="281" r:id="rId13"/>
    <p:sldId id="273" r:id="rId14"/>
    <p:sldId id="267" r:id="rId15"/>
    <p:sldId id="270" r:id="rId16"/>
    <p:sldId id="274" r:id="rId17"/>
    <p:sldId id="269" r:id="rId18"/>
    <p:sldId id="268" r:id="rId19"/>
    <p:sldId id="271" r:id="rId20"/>
    <p:sldId id="272" r:id="rId21"/>
    <p:sldId id="282" r:id="rId22"/>
    <p:sldId id="283" r:id="rId23"/>
    <p:sldId id="284" r:id="rId24"/>
    <p:sldId id="277" r:id="rId2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7C521"/>
    <a:srgbClr val="18453B"/>
    <a:srgbClr val="0C533A"/>
    <a:srgbClr val="06433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49"/>
    <p:restoredTop sz="94663"/>
  </p:normalViewPr>
  <p:slideViewPr>
    <p:cSldViewPr snapToGrid="0" snapToObjects="1" showGuides="1">
      <p:cViewPr varScale="1">
        <p:scale>
          <a:sx n="146" d="100"/>
          <a:sy n="146" d="100"/>
        </p:scale>
        <p:origin x="360" y="12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296631"/>
            <a:ext cx="7772400" cy="97647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ln>
                  <a:noFill/>
                </a:ln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273105"/>
            <a:ext cx="7772400" cy="15767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D803B8FA-BCB0-5D4D-9E0C-8594CF5A2264}" type="datetime1">
              <a:rPr lang="en-US"/>
              <a:pPr>
                <a:defRPr/>
              </a:pPr>
              <a:t>04/22/2025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205D934E-3E61-264D-8682-F58928E18B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36455"/>
            <a:ext cx="8229600" cy="3601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752"/>
            <a:ext cx="8229600" cy="3049871"/>
          </a:xfrm>
          <a:prstGeom prst="rect">
            <a:avLst/>
          </a:prstGeom>
        </p:spPr>
        <p:txBody>
          <a:bodyPr/>
          <a:lstStyle>
            <a:lvl1pPr>
              <a:buClr>
                <a:srgbClr val="18453B"/>
              </a:buClr>
              <a:buFont typeface="Arial"/>
              <a:buChar char="•"/>
              <a:defRPr sz="2100" b="0" i="0">
                <a:solidFill>
                  <a:srgbClr val="595959"/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1800" b="0" i="0">
                <a:solidFill>
                  <a:srgbClr val="595959"/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C93AF409-9F3D-4144-905F-D667DBFB2192}" type="datetime1">
              <a:rPr lang="en-US"/>
              <a:pPr>
                <a:defRPr/>
              </a:pPr>
              <a:t>04/22/2025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B4461CB-4CA9-2A43-A3FA-624E1DA48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52366"/>
            <a:ext cx="8229600" cy="65631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 baseline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2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751"/>
            <a:ext cx="3950704" cy="322251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Arial"/>
              <a:buChar char="•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3849B177-5D8B-7A43-B9D4-2D03D1F64BD4}" type="datetime1">
              <a:rPr lang="en-US"/>
              <a:pPr>
                <a:defRPr/>
              </a:pPr>
              <a:t>04/22/2025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599938D-0427-3542-974E-F7CD887B38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736096" y="1544751"/>
            <a:ext cx="3950704" cy="3222512"/>
          </a:xfrm>
          <a:prstGeom prst="rect">
            <a:avLst/>
          </a:prstGeom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21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Font typeface="Wingdings" charset="2"/>
              <a:buChar char="§"/>
              <a:defRPr sz="1800"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832405"/>
            <a:ext cx="8229600" cy="616299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column, no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759"/>
            <a:ext cx="8229600" cy="3018124"/>
          </a:xfrm>
          <a:prstGeom prst="rect">
            <a:avLst/>
          </a:prstGeom>
        </p:spPr>
        <p:txBody>
          <a:bodyPr wrap="square" numCol="1" anchor="t"/>
          <a:lstStyle>
            <a:lvl1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0" indent="0" algn="l"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9F847968-A88B-B947-87AA-BB83F906ED2F}" type="datetime1">
              <a:rPr lang="en-US"/>
              <a:pPr>
                <a:defRPr/>
              </a:pPr>
              <a:t>04/22/2025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4DCE0E26-47BB-FF4B-814B-E43C1B98F5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56319"/>
            <a:ext cx="8229600" cy="54383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700" b="0" i="0">
                <a:solidFill>
                  <a:srgbClr val="18453B"/>
                </a:solidFill>
                <a:latin typeface="Gotham-Bold"/>
                <a:cs typeface="Gotham-Bold"/>
              </a:defRPr>
            </a:lvl1pPr>
          </a:lstStyle>
          <a:p>
            <a:r>
              <a:rPr lang="en-US" dirty="0"/>
              <a:t>1 column with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179"/>
            <a:ext cx="8229600" cy="3314700"/>
          </a:xfrm>
          <a:prstGeom prst="rect">
            <a:avLst/>
          </a:prstGeom>
        </p:spPr>
        <p:txBody>
          <a:bodyPr wrap="square" numCol="1" anchor="t"/>
          <a:lstStyle>
            <a:lvl1pPr marL="342900" indent="-342900" algn="l"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1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1pPr>
            <a:lvl2pPr marL="342900" indent="137160" algn="l">
              <a:buClr>
                <a:schemeClr val="tx1">
                  <a:lumMod val="75000"/>
                  <a:lumOff val="25000"/>
                </a:schemeClr>
              </a:buClr>
              <a:buSzPct val="85000"/>
              <a:buFont typeface="Arial"/>
              <a:buChar char="•"/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defRPr sz="1500" b="0" i="0">
                <a:solidFill>
                  <a:schemeClr val="tx1">
                    <a:lumMod val="75000"/>
                    <a:lumOff val="25000"/>
                  </a:schemeClr>
                </a:solidFill>
                <a:latin typeface="Gotham Book"/>
                <a:cs typeface="Gotham Book"/>
              </a:defRPr>
            </a:lvl3pPr>
            <a:lvl4pPr>
              <a:defRPr b="0" i="0">
                <a:latin typeface="Gotham Book"/>
                <a:cs typeface="Gotham Book"/>
              </a:defRPr>
            </a:lvl4pPr>
            <a:lvl5pPr>
              <a:defRPr b="0" i="0">
                <a:latin typeface="Gotham Book"/>
                <a:cs typeface="Gotham Book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04B2702C-F183-E649-BBAD-4C35648D6001}" type="datetime1">
              <a:rPr lang="en-US"/>
              <a:pPr>
                <a:defRPr/>
              </a:pPr>
              <a:t>04/22/2025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cs typeface="Gotham Book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595959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>
              <a:defRPr/>
            </a:pPr>
            <a:fld id="{14362E17-3E5F-5C4D-AFD9-BBBB918BE2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Masthead" descr="Green bar with white Michigan State University logo">
            <a:extLst>
              <a:ext uri="{FF2B5EF4-FFF2-40B4-BE49-F238E27FC236}">
                <a16:creationId xmlns:a16="http://schemas.microsoft.com/office/drawing/2014/main" id="{F751423D-460A-8D48-BFE6-94DFB5FF1A34}"/>
              </a:ext>
            </a:extLst>
          </p:cNvPr>
          <p:cNvGrpSpPr/>
          <p:nvPr userDrawn="1"/>
        </p:nvGrpSpPr>
        <p:grpSpPr>
          <a:xfrm>
            <a:off x="0" y="0"/>
            <a:ext cx="9144000" cy="525931"/>
            <a:chOff x="0" y="0"/>
            <a:chExt cx="9144000" cy="52593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353D9AC-16D2-B046-844D-A5AA6F592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0212"/>
              <a:ext cx="9144000" cy="45719"/>
            </a:xfrm>
            <a:prstGeom prst="rect">
              <a:avLst/>
            </a:prstGeom>
            <a:solidFill>
              <a:srgbClr val="67C521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306FB2-2B78-0E4C-A04D-646E74CE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9144000" cy="490559"/>
            </a:xfrm>
            <a:prstGeom prst="rect">
              <a:avLst/>
            </a:prstGeom>
            <a:solidFill>
              <a:srgbClr val="18453B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Michigan State University logo">
              <a:extLst>
                <a:ext uri="{FF2B5EF4-FFF2-40B4-BE49-F238E27FC236}">
                  <a16:creationId xmlns:a16="http://schemas.microsoft.com/office/drawing/2014/main" id="{A35C5DD8-D6DD-3C44-AEF7-4C8A984CFC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6109791" y="124350"/>
              <a:ext cx="2914883" cy="246063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FB44CCF9-D185-2447-94DE-2F097F7C2422}" type="datetime1">
              <a:rPr lang="en-US"/>
              <a:pPr>
                <a:defRPr/>
              </a:pPr>
              <a:t>04/22/2025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90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Gotham Book"/>
                <a:ea typeface="+mn-ea"/>
                <a:cs typeface="+mn-cs"/>
              </a:defRPr>
            </a:lvl1pPr>
          </a:lstStyle>
          <a:p>
            <a:pPr>
              <a:defRPr/>
            </a:pPr>
            <a:fld id="{E1544D71-77D6-5B4F-A1FC-5CA064DBD1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8" r:id="rId4"/>
    <p:sldLayoutId id="2147483697" r:id="rId5"/>
  </p:sldLayoutIdLst>
  <p:txStyles>
    <p:titleStyle>
      <a:lvl1pPr algn="ctr" defTabSz="342900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2pPr>
      <a:lvl3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3pPr>
      <a:lvl4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4pPr>
      <a:lvl5pPr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5pPr>
      <a:lvl6pPr marL="3429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6pPr>
      <a:lvl7pPr marL="6858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7pPr>
      <a:lvl8pPr marL="10287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8pPr>
      <a:lvl9pPr marL="1371600" algn="ctr" defTabSz="342900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Gotham Book" charset="0"/>
          <a:ea typeface="ＭＳ Ｐゴシック" charset="-128"/>
          <a:cs typeface="ＭＳ Ｐゴシック" charset="-128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Gotham Book"/>
          <a:ea typeface="ＭＳ Ｐゴシック" charset="-128"/>
          <a:cs typeface="ＭＳ Ｐゴシック" charset="-128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Gotham Book"/>
          <a:ea typeface="ＭＳ Ｐゴシック" charset="-128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enryford.com/about/quality/patient-outcomes-at-henry-ford/patient-reported-outcome-measur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 bwMode="auto">
          <a:xfrm>
            <a:off x="1657350" y="1296591"/>
            <a:ext cx="5829300" cy="1275159"/>
          </a:xfrm>
          <a:noFill/>
          <a:ln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b="1" dirty="0">
                <a:latin typeface="Arial" charset="0"/>
                <a:ea typeface="Arial" charset="0"/>
                <a:cs typeface="Arial" charset="0"/>
              </a:rPr>
              <a:t>Novel Estimators of</a:t>
            </a:r>
            <a:br>
              <a:rPr lang="en-US" b="1" dirty="0">
                <a:latin typeface="Arial" charset="0"/>
                <a:ea typeface="Arial" charset="0"/>
                <a:cs typeface="Arial" charset="0"/>
              </a:rPr>
            </a:br>
            <a:r>
              <a:rPr lang="en-US" b="1" u="sng" dirty="0">
                <a:latin typeface="Arial" charset="0"/>
                <a:ea typeface="Arial" charset="0"/>
                <a:cs typeface="Arial" charset="0"/>
              </a:rPr>
              <a:t>Minimally Important Change</a:t>
            </a:r>
            <a:r>
              <a:rPr lang="en-US" b="1" dirty="0">
                <a:latin typeface="Arial" charset="0"/>
                <a:ea typeface="Arial" charset="0"/>
                <a:cs typeface="Arial" charset="0"/>
              </a:rPr>
              <a:t> for </a:t>
            </a:r>
            <a:r>
              <a:rPr lang="en-US" b="1" u="sng" dirty="0">
                <a:latin typeface="Arial" charset="0"/>
                <a:ea typeface="Arial" charset="0"/>
                <a:cs typeface="Arial" charset="0"/>
              </a:rPr>
              <a:t>Patient-Reported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2745582"/>
            <a:ext cx="4800600" cy="110371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Hongxiang (David) Qiu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Research Day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Department of Epidemiology &amp; Biostatistics, CHM, MSU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0BB5F-CE60-3A46-875D-829B90290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6630"/>
            <a:ext cx="8229600" cy="3846870"/>
          </a:xfrm>
        </p:spPr>
        <p:txBody>
          <a:bodyPr/>
          <a:lstStyle/>
          <a:p>
            <a:pPr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Has there been a decline in activities to take care of yourself, for example: taking a shower,  dressing, or going to the toilet? If yes, did this decline cause limitations?</a:t>
            </a:r>
          </a:p>
          <a:p>
            <a:pPr>
              <a:buClr>
                <a:schemeClr val="tx2">
                  <a:lumMod val="40000"/>
                  <a:lumOff val="60000"/>
                </a:schemeClr>
              </a:buClr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Has there been a decline in daily activities, for example: shopping, preparing a meal, or housekeeping? If yes, did this decline cause limitations?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/>
                </a:solidFill>
              </a:rPr>
              <a:t>Classified into: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No self-perceived decline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Self-perceived decline without limitations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</a:rPr>
              <a:t>Self-perceived decline with limitations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7D739B-11BF-4A11-D8CC-A88A48EAB92C}"/>
              </a:ext>
            </a:extLst>
          </p:cNvPr>
          <p:cNvSpPr txBox="1">
            <a:spLocks/>
          </p:cNvSpPr>
          <p:nvPr/>
        </p:nvSpPr>
        <p:spPr>
          <a:xfrm>
            <a:off x="457200" y="548877"/>
            <a:ext cx="8229600" cy="747753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342900" rtl="0" eaLnBrk="1" fontAlgn="base" hangingPunct="1">
              <a:spcBef>
                <a:spcPct val="0"/>
              </a:spcBef>
              <a:spcAft>
                <a:spcPct val="0"/>
              </a:spcAft>
              <a:defRPr sz="2700" b="0" i="0" kern="1200" baseline="0">
                <a:solidFill>
                  <a:srgbClr val="18453B"/>
                </a:solidFill>
                <a:latin typeface="Gotham-Bold"/>
                <a:ea typeface="ＭＳ Ｐゴシック" charset="-128"/>
                <a:cs typeface="Gotham-Bold"/>
              </a:defRPr>
            </a:lvl1pPr>
            <a:lvl2pPr algn="ctr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2pPr>
            <a:lvl3pPr algn="ctr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3pPr>
            <a:lvl4pPr algn="ctr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4pPr>
            <a:lvl5pPr algn="ctr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5pPr>
            <a:lvl6pPr marL="342900" algn="ctr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6pPr>
            <a:lvl7pPr marL="685800" algn="ctr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7pPr>
            <a:lvl8pPr marL="1028700" algn="ctr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8pPr>
            <a:lvl9pPr marL="1371600" algn="ctr" defTabSz="342900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Gotham Book" charset="0"/>
                <a:ea typeface="ＭＳ Ｐゴシック" charset="-128"/>
                <a:cs typeface="ＭＳ Ｐゴシック" charset="-128"/>
              </a:defRPr>
            </a:lvl9pPr>
          </a:lstStyle>
          <a:p>
            <a:r>
              <a:rPr lang="en-US"/>
              <a:t>Examples of PROs in a survey on community-living older people in the Netherlands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2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921D-C3DD-0491-EACC-DC1D74240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approach: very, very brief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23922-F5E2-B6FF-5121-F29FA64CF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Existing methods are biased: They answer distinct questions.</a:t>
            </a:r>
          </a:p>
          <a:p>
            <a:r>
              <a:rPr lang="en-US" dirty="0"/>
              <a:t>We are the first to precisely formulate MIC estimation problem.</a:t>
            </a:r>
          </a:p>
          <a:p>
            <a:r>
              <a:rPr lang="en-US" dirty="0"/>
              <a:t>We found a novel connection of MIC estimation with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case 1 interval censoring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causal inference/missing data (e.g., G-formula)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will develop efficient and robust MIC estimators based on methods for the closely related problems</a:t>
            </a:r>
          </a:p>
        </p:txBody>
      </p:sp>
    </p:spTree>
    <p:extLst>
      <p:ext uri="{BB962C8B-B14F-4D97-AF65-F5344CB8AC3E}">
        <p14:creationId xmlns:p14="http://schemas.microsoft.com/office/powerpoint/2010/main" val="77525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E594-12AD-A1C1-171D-1C767BDA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Simulation: MSE for mean MIC</a:t>
            </a:r>
          </a:p>
        </p:txBody>
      </p:sp>
      <p:pic>
        <p:nvPicPr>
          <p:cNvPr id="11" name="Content Placeholder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6929014-36FF-9A9F-F166-2DFFF749A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703" y="1388854"/>
            <a:ext cx="7320594" cy="3698032"/>
          </a:xfrm>
        </p:spPr>
      </p:pic>
    </p:spTree>
    <p:extLst>
      <p:ext uri="{BB962C8B-B14F-4D97-AF65-F5344CB8AC3E}">
        <p14:creationId xmlns:p14="http://schemas.microsoft.com/office/powerpoint/2010/main" val="206524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C963B-96D0-F11E-E434-4060D92B8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15925-5D64-7785-8126-66792C2C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F483-76A9-7BAA-1C7B-1B7757C14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Joint work with </a:t>
            </a:r>
            <a:r>
              <a:rPr lang="en-US"/>
              <a:t>Xi Gong.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1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E6E67-FC7B-107C-B608-52CFEE4B5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C244A-1331-90DE-3A11-B6BE418C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methods to estimate 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6DAA0-8A93-6EA9-43A3-5A0413B14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Distribution-based methods: Look at the distribution of PRO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use,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0.5×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standard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deviation</m:t>
                    </m:r>
                  </m:oMath>
                </a14:m>
                <a:r>
                  <a:rPr lang="en-US" dirty="0"/>
                  <a:t>, to estimate MIC.</a:t>
                </a:r>
              </a:p>
              <a:p>
                <a:r>
                  <a:rPr lang="en-US" dirty="0"/>
                  <a:t>Not using patients’ perception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of importance, so irrelevant to MIC.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F6DAA0-8A93-6EA9-43A3-5A0413B14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98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699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85C8D-F56B-3600-448A-E8051854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25FF1-FBD6-6D29-4BC5-79B818D9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methods to estimate MIC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DAB39-1E48-08CD-5FA4-5F9A15FC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44752"/>
                <a:ext cx="8229600" cy="359874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Anchor-based methods: Use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Mean change method: The mean of PRO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among patients who reported just important (e.g., exactly slightly better).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Biased: by definition,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MIC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These patients may not represent the entire patient population.</a:t>
                </a:r>
              </a:p>
              <a:p>
                <a:r>
                  <a:rPr lang="en-US" dirty="0"/>
                  <a:t>ROC method, (adjusted) predictive modeling method: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Consider classifying importance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 with PRO change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But classification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/>
                  <a:t>MIC estimation.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DAB39-1E48-08CD-5FA4-5F9A15FC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44752"/>
                <a:ext cx="8229600" cy="3598748"/>
              </a:xfrm>
              <a:blipFill>
                <a:blip r:embed="rId2"/>
                <a:stretch>
                  <a:fillRect l="-889" t="-101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2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17E46-B48C-0BF4-ABD5-197C6C6BC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diagram of a comparison of a comparison of a comparison of a comparison of a comparison of a comparison of a comparison of a comparison of a comparison of a comparison of a comparison of a comparison of&#10;&#10;AI-generated content may be incorrect.">
            <a:extLst>
              <a:ext uri="{FF2B5EF4-FFF2-40B4-BE49-F238E27FC236}">
                <a16:creationId xmlns:a16="http://schemas.microsoft.com/office/drawing/2014/main" id="{C47F9525-3073-8D16-BE46-03E7740F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" y="804862"/>
            <a:ext cx="8677275" cy="433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57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B4277-A5E8-D558-E929-A2A1B6E07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A9AC-AB0D-EC78-2B70-99676BC0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A6B4-59A8-8F52-2BFE-13ADDA9B5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PRO change between two visits/surveys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: whether the change was important perceived by the patient (at chosen importance level)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important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unimportant</a:t>
                </a:r>
              </a:p>
              <a:p>
                <a:pPr marL="0" indent="0">
                  <a:buNone/>
                </a:pPr>
                <a:r>
                  <a:rPr lang="en-US" dirty="0"/>
                  <a:t>How to estimate MIC with such data?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7FA6B4-59A8-8F52-2BFE-13ADDA9B5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48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F129C-80DB-7584-DED2-188FC24BF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CEA3-69A3-F6E8-F96B-0DCAC478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2366"/>
            <a:ext cx="8229600" cy="656319"/>
          </a:xfrm>
        </p:spPr>
        <p:txBody>
          <a:bodyPr>
            <a:normAutofit/>
          </a:bodyPr>
          <a:lstStyle/>
          <a:p>
            <a:r>
              <a:rPr lang="en-US" dirty="0"/>
              <a:t>Our novel problem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6AD69-7CC5-2180-E538-DED98CF57F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44750"/>
                <a:ext cx="3950704" cy="35987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Every patient has their own MIC (denoted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In contrast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, we do not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By definition,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In the plot,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FF0000"/>
                    </a:solidFill>
                  </a:rPr>
                  <a:t>Important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>
                    <a:solidFill>
                      <a:srgbClr val="00B050"/>
                    </a:solidFill>
                  </a:rPr>
                  <a:t>Unimportant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r>
                  <a:rPr lang="en-US" dirty="0"/>
                  <a:t>Goal: estimate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6AD69-7CC5-2180-E538-DED98CF57F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44750"/>
                <a:ext cx="3950704" cy="3598749"/>
              </a:xfrm>
              <a:blipFill>
                <a:blip r:embed="rId2"/>
                <a:stretch>
                  <a:fillRect l="-1543" t="-1015" r="-2315" b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E4B0999-B3F5-EF1C-57B1-13F9A5FFD3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098" y="1544751"/>
            <a:ext cx="4593702" cy="25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6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7D67E-867A-FBF7-B17C-22736DAF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3E4A-497B-D86D-020D-F762A8BE7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novel connection to interval-censoring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CE1F4-7A49-830E-C342-4A85D31683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44752"/>
                <a:ext cx="8229600" cy="353669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Consider another classical statistical problem, case 1 interval-censoring</a:t>
                </a:r>
              </a:p>
              <a:p>
                <a:r>
                  <a:rPr lang="en-US" dirty="0"/>
                  <a:t>Patients are enrolled in an RCT.</a:t>
                </a:r>
              </a:p>
              <a:p>
                <a:r>
                  <a:rPr lang="en-US" dirty="0"/>
                  <a:t>Time-to-event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(e.g., time to cancer progression).</a:t>
                </a:r>
              </a:p>
              <a:p>
                <a:r>
                  <a:rPr lang="en-US" dirty="0"/>
                  <a:t>Each patient visits the clinic at a random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observe whether the event (e.g., cancer progression) has occurred during the visit.</a:t>
                </a:r>
              </a:p>
              <a:p>
                <a:r>
                  <a:rPr lang="en-US" dirty="0"/>
                  <a:t>We do not observe the time of progression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That is, 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Same structure as our MIC estimation problem!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CE1F4-7A49-830E-C342-4A85D31683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44752"/>
                <a:ext cx="8229600" cy="3536699"/>
              </a:xfrm>
              <a:blipFill>
                <a:blip r:embed="rId2"/>
                <a:stretch>
                  <a:fillRect l="-889" t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30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578D1-8F3C-680F-DD3D-8497BE640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39CF7-C23F-70CF-2146-0F953F7E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patient-reported outcome (PRO)?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61DF-9A8C-15B2-340C-A6B9D1DFB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name suggests, PROs are measures about patients’ perceptions and feelings reported by patients themselves.</a:t>
            </a:r>
          </a:p>
          <a:p>
            <a:r>
              <a:rPr lang="en-US" dirty="0"/>
              <a:t>Subjective, vs. objective measures (e.g., height, weight, blood pressure, blood glucose)</a:t>
            </a:r>
          </a:p>
          <a:p>
            <a:r>
              <a:rPr lang="en-US" dirty="0"/>
              <a:t>Provides insights into patients’ health and quality of life beyond objective measures.</a:t>
            </a:r>
          </a:p>
          <a:p>
            <a:r>
              <a:rPr lang="en-US" dirty="0"/>
              <a:t>Also called </a:t>
            </a:r>
            <a:r>
              <a:rPr lang="en-US" i="1" dirty="0"/>
              <a:t>Patient-Reported Outcome Measures </a:t>
            </a:r>
            <a:r>
              <a:rPr lang="en-US" dirty="0"/>
              <a:t>(PROMs)</a:t>
            </a:r>
          </a:p>
        </p:txBody>
      </p:sp>
    </p:spTree>
    <p:extLst>
      <p:ext uri="{BB962C8B-B14F-4D97-AF65-F5344CB8AC3E}">
        <p14:creationId xmlns:p14="http://schemas.microsoft.com/office/powerpoint/2010/main" val="3733989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477CE-7F89-D600-8E56-CF5C1FC75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5CCF-F917-9770-8FA9-966F7C58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31F28-D1DC-5137-B1F8-371BA5F8A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44752"/>
                <a:ext cx="8229600" cy="35130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Adapt existing interval-censoring methods to estimating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b="0" dirty="0"/>
                  <a:t>Mean MIC: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MIC distribution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Nonparametric maximum likelihood estimator (NPMLE)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Cox proportional hazards (PH) model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Proportional odds (PO)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31F28-D1DC-5137-B1F8-371BA5F8A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44752"/>
                <a:ext cx="8229600" cy="3513023"/>
              </a:xfrm>
              <a:blipFill>
                <a:blip r:embed="rId2"/>
                <a:stretch>
                  <a:fillRect l="-889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72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DCE51-E7BF-AC8C-4326-E214CA470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4BF9-8514-05E4-DB5E-5CF0A2208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Simulation: Integrated MSE for conditional mean MIC</a:t>
            </a:r>
          </a:p>
        </p:txBody>
      </p:sp>
      <p:pic>
        <p:nvPicPr>
          <p:cNvPr id="5" name="Content Placeholder 4" descr="A graph with colored lines and dots&#10;&#10;AI-generated content may be incorrect.">
            <a:extLst>
              <a:ext uri="{FF2B5EF4-FFF2-40B4-BE49-F238E27FC236}">
                <a16:creationId xmlns:a16="http://schemas.microsoft.com/office/drawing/2014/main" id="{C86A54CE-278E-37CC-5CBC-18EB56FE0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747" y="1424940"/>
            <a:ext cx="7044506" cy="3595634"/>
          </a:xfrm>
        </p:spPr>
      </p:pic>
    </p:spTree>
    <p:extLst>
      <p:ext uri="{BB962C8B-B14F-4D97-AF65-F5344CB8AC3E}">
        <p14:creationId xmlns:p14="http://schemas.microsoft.com/office/powerpoint/2010/main" val="83656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E4FEC-AEAE-899A-CACF-FC395C007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45F2-07B1-4490-2FF2-66853DEA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Simulation: </a:t>
            </a:r>
            <a:r>
              <a:rPr lang="en-US"/>
              <a:t>Total variation </a:t>
            </a:r>
            <a:r>
              <a:rPr lang="en-US" dirty="0"/>
              <a:t>distance of MIC distribution</a:t>
            </a:r>
          </a:p>
        </p:txBody>
      </p:sp>
      <p:pic>
        <p:nvPicPr>
          <p:cNvPr id="5" name="Content Placeholder 4" descr="A line graph with a point&#10;&#10;AI-generated content may be incorrect.">
            <a:extLst>
              <a:ext uri="{FF2B5EF4-FFF2-40B4-BE49-F238E27FC236}">
                <a16:creationId xmlns:a16="http://schemas.microsoft.com/office/drawing/2014/main" id="{F142B4B4-CFE4-B224-E3DA-F8F4BE395D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341" y="1402906"/>
            <a:ext cx="7111318" cy="3640571"/>
          </a:xfrm>
        </p:spPr>
      </p:pic>
    </p:spTree>
    <p:extLst>
      <p:ext uri="{BB962C8B-B14F-4D97-AF65-F5344CB8AC3E}">
        <p14:creationId xmlns:p14="http://schemas.microsoft.com/office/powerpoint/2010/main" val="996747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2CBBD-8F2C-91CB-35CC-CABA87837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F118-76AA-9BF1-96B0-95D38CFC1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877"/>
            <a:ext cx="8229600" cy="747753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Simulation: Integrated total variation distance of conditional MIC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802BE8-CE5E-DE25-7CA1-0203001BF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307" y="1349970"/>
            <a:ext cx="7211386" cy="3680812"/>
          </a:xfrm>
        </p:spPr>
      </p:pic>
    </p:spTree>
    <p:extLst>
      <p:ext uri="{BB962C8B-B14F-4D97-AF65-F5344CB8AC3E}">
        <p14:creationId xmlns:p14="http://schemas.microsoft.com/office/powerpoint/2010/main" val="45307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67AB-7B56-D350-796E-3EADFCBE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33214-9784-E86C-BEFC-43927BB237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544752"/>
                <a:ext cx="8314509" cy="30498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Existing survival analysis methods might rely on too stringent assumptions.</a:t>
                </a:r>
              </a:p>
              <a:p>
                <a:pPr marL="0" indent="0">
                  <a:buNone/>
                </a:pPr>
                <a:r>
                  <a:rPr lang="en-US" dirty="0"/>
                  <a:t>To do: Develop nonparametric methods that rely on minimal assumptions based on semiparametric efficiency theory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dirty="0"/>
                  <a:t>Mean MIC: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0" dirty="0"/>
                  <a:t>MIC distribution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b="0" dirty="0"/>
                  <a:t>Connected to causal inference parameters (G-formula)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533214-9784-E86C-BEFC-43927BB23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544752"/>
                <a:ext cx="8314509" cy="3049871"/>
              </a:xfrm>
              <a:blipFill>
                <a:blip r:embed="rId2"/>
                <a:stretch>
                  <a:fillRect l="-880" t="-1198" r="-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93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2C8E-3CB9-2B4F-B0E6-4F3D257B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PROs at Henry Ford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D619-7C37-C64B-8190-994B319AE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4752"/>
            <a:ext cx="8229600" cy="345179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https://www.henryford.com/about/quality/patient-outcomes-at-henry-ford/patient-reported-outcome-measures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Filled out online before visit or at the beginning of visit with the physician.</a:t>
            </a:r>
          </a:p>
          <a:p>
            <a:pPr marL="0" indent="0">
              <a:buNone/>
            </a:pPr>
            <a:r>
              <a:rPr lang="en-US" dirty="0"/>
              <a:t>On a scale of 1-10,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much pain you’re experiencing on a daily basis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well your body’s function has returned or what physical limitations you may have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you assess your current quality of life and general health</a:t>
            </a:r>
          </a:p>
        </p:txBody>
      </p:sp>
    </p:spTree>
    <p:extLst>
      <p:ext uri="{BB962C8B-B14F-4D97-AF65-F5344CB8AC3E}">
        <p14:creationId xmlns:p14="http://schemas.microsoft.com/office/powerpoint/2010/main" val="150398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69764-5EEE-0411-3562-F4EB2B438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B0F36-0FD1-2A32-3968-6EABAEAC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877"/>
            <a:ext cx="8229600" cy="74775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PROs in a survey study on community-living older people in the Netherlands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84F5-35A8-3002-736D-07CE24205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Filled out in a survey.</a:t>
            </a:r>
          </a:p>
          <a:p>
            <a:r>
              <a:rPr lang="en-US" dirty="0"/>
              <a:t>Katz-ADL index score (0-6) consisting of six dichotomous questions on bathing, dressing, toileting, transfer, incontinence and eating</a:t>
            </a:r>
          </a:p>
          <a:p>
            <a:r>
              <a:rPr lang="en-US" dirty="0"/>
              <a:t>Lawton IADL scale (0-7) consisting of seven dichotomous questions on housekeeping, meal preparation, shopping,  telephone use, transportation, medications use, and budgeting</a:t>
            </a:r>
          </a:p>
        </p:txBody>
      </p:sp>
    </p:spTree>
    <p:extLst>
      <p:ext uri="{BB962C8B-B14F-4D97-AF65-F5344CB8AC3E}">
        <p14:creationId xmlns:p14="http://schemas.microsoft.com/office/powerpoint/2010/main" val="2700717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2C8E-3CB9-2B4F-B0E6-4F3D257B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minimally important change (MIC)?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D619-7C37-C64B-8190-994B319AE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44753"/>
            <a:ext cx="8229600" cy="2662292"/>
          </a:xfrm>
        </p:spPr>
        <p:txBody>
          <a:bodyPr/>
          <a:lstStyle/>
          <a:p>
            <a:r>
              <a:rPr lang="en-US" dirty="0"/>
              <a:t>We may observe change in PRO within a patient between two visits/surveys.</a:t>
            </a:r>
          </a:p>
          <a:p>
            <a:r>
              <a:rPr lang="en-US" dirty="0"/>
              <a:t>Is that change clinically meaningful? How to interpret PROs?</a:t>
            </a:r>
          </a:p>
          <a:p>
            <a:r>
              <a:rPr lang="en-US" dirty="0"/>
              <a:t>Unlike objective measures,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numerical scale of PROs can be difficult to interpret for physicians, clinicians and researchers.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for each patient, PROs can be interpretable, especially in terms of their own perception.</a:t>
            </a:r>
          </a:p>
        </p:txBody>
      </p:sp>
    </p:spTree>
    <p:extLst>
      <p:ext uri="{BB962C8B-B14F-4D97-AF65-F5344CB8AC3E}">
        <p14:creationId xmlns:p14="http://schemas.microsoft.com/office/powerpoint/2010/main" val="350299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74363-5ACD-BF73-1C2D-79696072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minimally important change (MIC)?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DDFE-D360-C988-5D62-316D926CA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 is (loosely) defined as the </a:t>
            </a:r>
            <a:r>
              <a:rPr lang="en-US" u="sng" dirty="0"/>
              <a:t>smallest</a:t>
            </a:r>
            <a:r>
              <a:rPr lang="en-US" dirty="0"/>
              <a:t> (hypothetical) change in PRO within a patient such that the </a:t>
            </a:r>
            <a:r>
              <a:rPr lang="en-US" u="sng" dirty="0"/>
              <a:t>patient</a:t>
            </a:r>
            <a:r>
              <a:rPr lang="en-US" dirty="0"/>
              <a:t> perceives as important.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called </a:t>
            </a:r>
            <a:r>
              <a:rPr lang="en-US" i="1" dirty="0"/>
              <a:t>minimally clinically important difference (MCID)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593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2C8E-3CB9-2B4F-B0E6-4F3D257B1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MIC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1D619-7C37-C64B-8190-994B319A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 informs the physician whether the PRO change 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clinically significant, or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just a small/natural variation, e.g., due to unstable reporting of PRO.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epi studies, MIC is a reference for interpreting the effect of exposures on </a:t>
            </a:r>
            <a:r>
              <a:rPr lang="en-US" dirty="0" err="1"/>
              <a:t>PROs.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statistically significant </a:t>
            </a:r>
            <a:r>
              <a:rPr lang="en-US" dirty="0"/>
              <a:t>effect on PRO might not be </a:t>
            </a:r>
            <a:r>
              <a:rPr lang="en-US" dirty="0">
                <a:solidFill>
                  <a:srgbClr val="67C521"/>
                </a:solidFill>
              </a:rPr>
              <a:t>clinically significant</a:t>
            </a:r>
            <a:r>
              <a:rPr lang="en-US" dirty="0"/>
              <a:t>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Patients have their own MIC, so often target the population mean MIC.</a:t>
            </a:r>
          </a:p>
        </p:txBody>
      </p:sp>
    </p:spTree>
    <p:extLst>
      <p:ext uri="{BB962C8B-B14F-4D97-AF65-F5344CB8AC3E}">
        <p14:creationId xmlns:p14="http://schemas.microsoft.com/office/powerpoint/2010/main" val="414430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C762C-802F-3457-3E55-25873DCE6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E18C-CB7A-31E0-7A94-F5841A399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data to estimate MIC?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F749A-0D0F-E289-92FE-A3D31B07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6630"/>
            <a:ext cx="8229600" cy="3846870"/>
          </a:xfrm>
        </p:spPr>
        <p:txBody>
          <a:bodyPr/>
          <a:lstStyle/>
          <a:p>
            <a:r>
              <a:rPr lang="en-US" dirty="0"/>
              <a:t>Can we use PRO change data alone?</a:t>
            </a:r>
          </a:p>
          <a:p>
            <a:r>
              <a:rPr lang="en-US" dirty="0"/>
              <a:t>No, because we have no idea about </a:t>
            </a:r>
            <a:r>
              <a:rPr lang="en-US" u="sng" dirty="0"/>
              <a:t>patients’</a:t>
            </a:r>
            <a:r>
              <a:rPr lang="en-US" dirty="0"/>
              <a:t> perception about the importance of the PRO change.</a:t>
            </a:r>
          </a:p>
          <a:p>
            <a:r>
              <a:rPr lang="en-US" dirty="0"/>
              <a:t>Can we directly measure MIC, e.g., ask patients about their MIC?</a:t>
            </a:r>
          </a:p>
          <a:p>
            <a:r>
              <a:rPr lang="en-US" dirty="0"/>
              <a:t>Maybe, but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question may be challenging for patients to understand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Challenging to imagine hypothetical scenarios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compromise: Ask patients whether the experienced PRO change was important.</a:t>
            </a:r>
            <a:endParaRPr lang="en-US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E9399-1559-B284-F934-1F21BE9F4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5788-2DE1-EB14-9575-292C7A7D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at Henry Ford (to be implemented):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F4B6B-A3DB-9925-8321-AA1FBB46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7326"/>
            <a:ext cx="8229600" cy="313729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Compared to your last visit, how do you feel about your body’s function?</a:t>
            </a:r>
          </a:p>
          <a:p>
            <a:pPr marL="457200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Much better</a:t>
            </a:r>
          </a:p>
          <a:p>
            <a:pPr marL="457200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Slightly better</a:t>
            </a:r>
          </a:p>
          <a:p>
            <a:pPr marL="457200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About the same</a:t>
            </a:r>
          </a:p>
          <a:p>
            <a:pPr marL="457200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Slightly worse</a:t>
            </a:r>
          </a:p>
          <a:p>
            <a:pPr marL="457200" indent="-457200">
              <a:buClr>
                <a:schemeClr val="tx2">
                  <a:lumMod val="40000"/>
                  <a:lumOff val="60000"/>
                </a:schemeClr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Much worse</a:t>
            </a:r>
          </a:p>
          <a:p>
            <a:pPr marL="0" indent="0">
              <a:buClr>
                <a:schemeClr val="tx2">
                  <a:lumMod val="40000"/>
                  <a:lumOff val="60000"/>
                </a:schemeClr>
              </a:buClr>
              <a:buNone/>
            </a:pPr>
            <a:r>
              <a:rPr lang="en-US" sz="2400" dirty="0"/>
              <a:t>Importance level chosen by researcher/physician, e.g., at least slightly better.</a:t>
            </a:r>
          </a:p>
          <a:p>
            <a:pPr marL="0" indent="0">
              <a:buClr>
                <a:schemeClr val="tx2">
                  <a:lumMod val="40000"/>
                  <a:lumOff val="60000"/>
                </a:schemeClr>
              </a:buClr>
              <a:buNone/>
            </a:pPr>
            <a:endParaRPr lang="en-US" sz="2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390083"/>
      </p:ext>
    </p:extLst>
  </p:cSld>
  <p:clrMapOvr>
    <a:masterClrMapping/>
  </p:clrMapOvr>
</p:sld>
</file>

<file path=ppt/theme/theme1.xml><?xml version="1.0" encoding="utf-8"?>
<a:theme xmlns:a="http://schemas.openxmlformats.org/drawingml/2006/main" name="MSU Template 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ower-Point-Wordmark" id="{B922F58C-BBA5-F347-BA1F-BCD32A6C98C3}" vid="{F2D4553F-1312-E44A-AB7C-D98185B3D3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MSU Template 1</Template>
  <TotalTime>512</TotalTime>
  <Words>1212</Words>
  <Application>Microsoft Office PowerPoint</Application>
  <PresentationFormat>On-screen Show (16:9)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Gotham Book</vt:lpstr>
      <vt:lpstr>Gotham-Bold</vt:lpstr>
      <vt:lpstr>Arial</vt:lpstr>
      <vt:lpstr>Calibri</vt:lpstr>
      <vt:lpstr>Cambria Math</vt:lpstr>
      <vt:lpstr>Wingdings</vt:lpstr>
      <vt:lpstr>MSU Template 1</vt:lpstr>
      <vt:lpstr>Novel Estimators of Minimally Important Change for Patient-Reported Outcomes</vt:lpstr>
      <vt:lpstr>What is patient-reported outcome (PRO)?</vt:lpstr>
      <vt:lpstr>Examples of PROs at Henry Ford</vt:lpstr>
      <vt:lpstr>Examples of PROs in a survey study on community-living older people in the Netherlands</vt:lpstr>
      <vt:lpstr>What is minimally important change (MIC)?</vt:lpstr>
      <vt:lpstr>What is minimally important change (MIC)?</vt:lpstr>
      <vt:lpstr>Why is MIC useful?</vt:lpstr>
      <vt:lpstr>What data to estimate MIC?</vt:lpstr>
      <vt:lpstr>Example at Henry Ford (to be implemented):</vt:lpstr>
      <vt:lpstr>PowerPoint Presentation</vt:lpstr>
      <vt:lpstr>Our approach: very, very brief overview</vt:lpstr>
      <vt:lpstr>Simulation: MSE for mean MIC</vt:lpstr>
      <vt:lpstr>Acknowledgement</vt:lpstr>
      <vt:lpstr>Existing methods to estimate MIC</vt:lpstr>
      <vt:lpstr>Existing methods to estimate MIC</vt:lpstr>
      <vt:lpstr>PowerPoint Presentation</vt:lpstr>
      <vt:lpstr>Data structure</vt:lpstr>
      <vt:lpstr>Our novel problem formulation</vt:lpstr>
      <vt:lpstr>Our novel connection to interval-censoring</vt:lpstr>
      <vt:lpstr>Our approach</vt:lpstr>
      <vt:lpstr>Simulation: Integrated MSE for conditional mean MIC</vt:lpstr>
      <vt:lpstr>Simulation: Total variation distance of MIC distribution</vt:lpstr>
      <vt:lpstr>Simulation: Integrated total variation distance of conditional MIC distribution</vt:lpstr>
      <vt:lpstr>Future direction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Davies</dc:creator>
  <cp:lastModifiedBy>Qiu, Hongxiang (David)</cp:lastModifiedBy>
  <cp:revision>298</cp:revision>
  <cp:lastPrinted>2010-09-08T13:46:11Z</cp:lastPrinted>
  <dcterms:created xsi:type="dcterms:W3CDTF">2019-05-04T17:37:47Z</dcterms:created>
  <dcterms:modified xsi:type="dcterms:W3CDTF">2025-04-22T19:31:18Z</dcterms:modified>
</cp:coreProperties>
</file>