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9" r:id="rId12"/>
    <p:sldId id="267" r:id="rId13"/>
    <p:sldId id="268" r:id="rId14"/>
    <p:sldId id="270" r:id="rId15"/>
    <p:sldId id="271" r:id="rId16"/>
    <p:sldId id="272" r:id="rId17"/>
    <p:sldId id="273" r:id="rId18"/>
    <p:sldId id="274" r:id="rId19"/>
    <p:sldId id="275" r:id="rId20"/>
    <p:sldId id="279" r:id="rId21"/>
    <p:sldId id="276" r:id="rId22"/>
    <p:sldId id="277" r:id="rId23"/>
    <p:sldId id="278"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3891"/>
  </p:normalViewPr>
  <p:slideViewPr>
    <p:cSldViewPr snapToGrid="0">
      <p:cViewPr varScale="1">
        <p:scale>
          <a:sx n="100" d="100"/>
          <a:sy n="100" d="100"/>
        </p:scale>
        <p:origin x="1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3F22D-F196-4AB2-7632-59C253278EC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C9C0FA7-41B5-0AC1-C7F7-11135683C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6FA22E71-FF76-D2DE-07AE-6D305FE425FC}"/>
              </a:ext>
            </a:extLst>
          </p:cNvPr>
          <p:cNvSpPr>
            <a:spLocks noGrp="1"/>
          </p:cNvSpPr>
          <p:nvPr>
            <p:ph type="dt" sz="half" idx="10"/>
          </p:nvPr>
        </p:nvSpPr>
        <p:spPr/>
        <p:txBody>
          <a:bodyPr/>
          <a:lstStyle/>
          <a:p>
            <a:fld id="{D11C6EDD-52FA-254C-A42D-46B32E05F6BF}"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604BFF57-24D7-709D-D447-BE785D276C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9DE5FAC-B723-A724-8AC0-BCE3313718B0}"/>
              </a:ext>
            </a:extLst>
          </p:cNvPr>
          <p:cNvSpPr>
            <a:spLocks noGrp="1"/>
          </p:cNvSpPr>
          <p:nvPr>
            <p:ph type="sldNum" sz="quarter" idx="12"/>
          </p:nvPr>
        </p:nvSpPr>
        <p:spPr/>
        <p:txBody>
          <a:body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302015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DF7C6-CEC0-C331-5DF6-F55055EC9FE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C525830-38C8-62CB-FD0E-3C91C20F6E1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FD20CA4-1C17-A7D4-81F4-2B1614901CCB}"/>
              </a:ext>
            </a:extLst>
          </p:cNvPr>
          <p:cNvSpPr>
            <a:spLocks noGrp="1"/>
          </p:cNvSpPr>
          <p:nvPr>
            <p:ph type="dt" sz="half" idx="10"/>
          </p:nvPr>
        </p:nvSpPr>
        <p:spPr/>
        <p:txBody>
          <a:bodyPr/>
          <a:lstStyle/>
          <a:p>
            <a:fld id="{D11C6EDD-52FA-254C-A42D-46B32E05F6BF}"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F9EBE9C5-5C2E-8B5D-CD5E-C2FE3DECAB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9ACED23-1165-6C62-9F0E-54CF64DAA74F}"/>
              </a:ext>
            </a:extLst>
          </p:cNvPr>
          <p:cNvSpPr>
            <a:spLocks noGrp="1"/>
          </p:cNvSpPr>
          <p:nvPr>
            <p:ph type="sldNum" sz="quarter" idx="12"/>
          </p:nvPr>
        </p:nvSpPr>
        <p:spPr/>
        <p:txBody>
          <a:body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416052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5EA095-970B-6039-51A1-8EA95ED26F9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79B014E-9D05-24EF-6D13-F17774A3126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861E277-E0AB-FC4C-4B8F-12AB55289908}"/>
              </a:ext>
            </a:extLst>
          </p:cNvPr>
          <p:cNvSpPr>
            <a:spLocks noGrp="1"/>
          </p:cNvSpPr>
          <p:nvPr>
            <p:ph type="dt" sz="half" idx="10"/>
          </p:nvPr>
        </p:nvSpPr>
        <p:spPr/>
        <p:txBody>
          <a:bodyPr/>
          <a:lstStyle/>
          <a:p>
            <a:fld id="{D11C6EDD-52FA-254C-A42D-46B32E05F6BF}"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434FC1E0-11D8-5AEE-29A9-24D30D32461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9666635-4F5B-516D-BA6D-0DA50A7F4898}"/>
              </a:ext>
            </a:extLst>
          </p:cNvPr>
          <p:cNvSpPr>
            <a:spLocks noGrp="1"/>
          </p:cNvSpPr>
          <p:nvPr>
            <p:ph type="sldNum" sz="quarter" idx="12"/>
          </p:nvPr>
        </p:nvSpPr>
        <p:spPr/>
        <p:txBody>
          <a:body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294509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79461-EC18-193B-3E69-B1E6BDC98A0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1838F92-1967-449E-3EF6-45018BE15BD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C55535C-B771-FE5A-56D2-2A3DC8CCCCC7}"/>
              </a:ext>
            </a:extLst>
          </p:cNvPr>
          <p:cNvSpPr>
            <a:spLocks noGrp="1"/>
          </p:cNvSpPr>
          <p:nvPr>
            <p:ph type="dt" sz="half" idx="10"/>
          </p:nvPr>
        </p:nvSpPr>
        <p:spPr/>
        <p:txBody>
          <a:bodyPr/>
          <a:lstStyle/>
          <a:p>
            <a:fld id="{D11C6EDD-52FA-254C-A42D-46B32E05F6BF}"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025BABF4-0C03-1802-65FB-6ECBEE6F15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4B3FDC9-EC4F-4D03-5D4E-018362CF5CCB}"/>
              </a:ext>
            </a:extLst>
          </p:cNvPr>
          <p:cNvSpPr>
            <a:spLocks noGrp="1"/>
          </p:cNvSpPr>
          <p:nvPr>
            <p:ph type="sldNum" sz="quarter" idx="12"/>
          </p:nvPr>
        </p:nvSpPr>
        <p:spPr/>
        <p:txBody>
          <a:body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360802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4342F-A7CE-5E24-DE45-865C996A94D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03B8196-60F7-4C60-FB7A-9E3240E5D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730D7DE-1C7B-17C5-7F5C-781DD136DC73}"/>
              </a:ext>
            </a:extLst>
          </p:cNvPr>
          <p:cNvSpPr>
            <a:spLocks noGrp="1"/>
          </p:cNvSpPr>
          <p:nvPr>
            <p:ph type="dt" sz="half" idx="10"/>
          </p:nvPr>
        </p:nvSpPr>
        <p:spPr/>
        <p:txBody>
          <a:bodyPr/>
          <a:lstStyle/>
          <a:p>
            <a:fld id="{D11C6EDD-52FA-254C-A42D-46B32E05F6BF}"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84FE3575-17F7-EF98-456A-81306EE32E1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C54B624-8FEC-63CE-B79A-9131490C094F}"/>
              </a:ext>
            </a:extLst>
          </p:cNvPr>
          <p:cNvSpPr>
            <a:spLocks noGrp="1"/>
          </p:cNvSpPr>
          <p:nvPr>
            <p:ph type="sldNum" sz="quarter" idx="12"/>
          </p:nvPr>
        </p:nvSpPr>
        <p:spPr/>
        <p:txBody>
          <a:body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3332789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96E15-7E2B-4822-9F5D-64AEBE014EF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1992D41-2B0A-36A6-173A-F99BE24E699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22FEA28-E901-176B-C775-6CAB17882BD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98AAAD0-6165-801D-08CD-7EB94C435181}"/>
              </a:ext>
            </a:extLst>
          </p:cNvPr>
          <p:cNvSpPr>
            <a:spLocks noGrp="1"/>
          </p:cNvSpPr>
          <p:nvPr>
            <p:ph type="dt" sz="half" idx="10"/>
          </p:nvPr>
        </p:nvSpPr>
        <p:spPr/>
        <p:txBody>
          <a:bodyPr/>
          <a:lstStyle/>
          <a:p>
            <a:fld id="{D11C6EDD-52FA-254C-A42D-46B32E05F6BF}" type="datetimeFigureOut">
              <a:rPr kumimoji="1" lang="zh-CN" altLang="en-US" smtClean="0"/>
              <a:t>2023/2/10</a:t>
            </a:fld>
            <a:endParaRPr kumimoji="1" lang="zh-CN" altLang="en-US"/>
          </a:p>
        </p:txBody>
      </p:sp>
      <p:sp>
        <p:nvSpPr>
          <p:cNvPr id="6" name="页脚占位符 5">
            <a:extLst>
              <a:ext uri="{FF2B5EF4-FFF2-40B4-BE49-F238E27FC236}">
                <a16:creationId xmlns:a16="http://schemas.microsoft.com/office/drawing/2014/main" id="{93E4EAFC-4258-3AED-365C-DE7C8873874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B5F51F8-7904-C5EF-F57D-5CFB6487F287}"/>
              </a:ext>
            </a:extLst>
          </p:cNvPr>
          <p:cNvSpPr>
            <a:spLocks noGrp="1"/>
          </p:cNvSpPr>
          <p:nvPr>
            <p:ph type="sldNum" sz="quarter" idx="12"/>
          </p:nvPr>
        </p:nvSpPr>
        <p:spPr/>
        <p:txBody>
          <a:body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312788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DD838-3328-1156-1894-CB18C9619A1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080D431-F63E-5542-501F-E4635122A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4384594-C259-3362-344A-832CC690981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8621EBD-FE45-067C-AD30-51FC282CBC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AE4A890-F778-598F-2E9D-7315824CFD9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F42DBF1-BE26-7AA4-048F-BF151A3FC56B}"/>
              </a:ext>
            </a:extLst>
          </p:cNvPr>
          <p:cNvSpPr>
            <a:spLocks noGrp="1"/>
          </p:cNvSpPr>
          <p:nvPr>
            <p:ph type="dt" sz="half" idx="10"/>
          </p:nvPr>
        </p:nvSpPr>
        <p:spPr/>
        <p:txBody>
          <a:bodyPr/>
          <a:lstStyle/>
          <a:p>
            <a:fld id="{D11C6EDD-52FA-254C-A42D-46B32E05F6BF}" type="datetimeFigureOut">
              <a:rPr kumimoji="1" lang="zh-CN" altLang="en-US" smtClean="0"/>
              <a:t>2023/2/10</a:t>
            </a:fld>
            <a:endParaRPr kumimoji="1" lang="zh-CN" altLang="en-US"/>
          </a:p>
        </p:txBody>
      </p:sp>
      <p:sp>
        <p:nvSpPr>
          <p:cNvPr id="8" name="页脚占位符 7">
            <a:extLst>
              <a:ext uri="{FF2B5EF4-FFF2-40B4-BE49-F238E27FC236}">
                <a16:creationId xmlns:a16="http://schemas.microsoft.com/office/drawing/2014/main" id="{9CABE741-A836-A7CE-BB0A-ED5976580B5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6BC66DC-443F-B3E1-4737-22A799DBFD76}"/>
              </a:ext>
            </a:extLst>
          </p:cNvPr>
          <p:cNvSpPr>
            <a:spLocks noGrp="1"/>
          </p:cNvSpPr>
          <p:nvPr>
            <p:ph type="sldNum" sz="quarter" idx="12"/>
          </p:nvPr>
        </p:nvSpPr>
        <p:spPr/>
        <p:txBody>
          <a:body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88335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5C2EC-0EF6-07A5-6CF9-65D54DEE2A3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6F23F5D-5634-6A8E-FA0B-583BCFF9E360}"/>
              </a:ext>
            </a:extLst>
          </p:cNvPr>
          <p:cNvSpPr>
            <a:spLocks noGrp="1"/>
          </p:cNvSpPr>
          <p:nvPr>
            <p:ph type="dt" sz="half" idx="10"/>
          </p:nvPr>
        </p:nvSpPr>
        <p:spPr/>
        <p:txBody>
          <a:bodyPr/>
          <a:lstStyle/>
          <a:p>
            <a:fld id="{D11C6EDD-52FA-254C-A42D-46B32E05F6BF}" type="datetimeFigureOut">
              <a:rPr kumimoji="1" lang="zh-CN" altLang="en-US" smtClean="0"/>
              <a:t>2023/2/10</a:t>
            </a:fld>
            <a:endParaRPr kumimoji="1" lang="zh-CN" altLang="en-US"/>
          </a:p>
        </p:txBody>
      </p:sp>
      <p:sp>
        <p:nvSpPr>
          <p:cNvPr id="4" name="页脚占位符 3">
            <a:extLst>
              <a:ext uri="{FF2B5EF4-FFF2-40B4-BE49-F238E27FC236}">
                <a16:creationId xmlns:a16="http://schemas.microsoft.com/office/drawing/2014/main" id="{1712694C-1371-FB88-108F-A56DFA2904F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8A92D26-D970-B94C-CD46-BC6850003D9A}"/>
              </a:ext>
            </a:extLst>
          </p:cNvPr>
          <p:cNvSpPr>
            <a:spLocks noGrp="1"/>
          </p:cNvSpPr>
          <p:nvPr>
            <p:ph type="sldNum" sz="quarter" idx="12"/>
          </p:nvPr>
        </p:nvSpPr>
        <p:spPr/>
        <p:txBody>
          <a:body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248447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BBF862-4F19-4FA7-30F6-EEE89664FE91}"/>
              </a:ext>
            </a:extLst>
          </p:cNvPr>
          <p:cNvSpPr>
            <a:spLocks noGrp="1"/>
          </p:cNvSpPr>
          <p:nvPr>
            <p:ph type="dt" sz="half" idx="10"/>
          </p:nvPr>
        </p:nvSpPr>
        <p:spPr/>
        <p:txBody>
          <a:bodyPr/>
          <a:lstStyle/>
          <a:p>
            <a:fld id="{D11C6EDD-52FA-254C-A42D-46B32E05F6BF}" type="datetimeFigureOut">
              <a:rPr kumimoji="1" lang="zh-CN" altLang="en-US" smtClean="0"/>
              <a:t>2023/2/10</a:t>
            </a:fld>
            <a:endParaRPr kumimoji="1" lang="zh-CN" altLang="en-US"/>
          </a:p>
        </p:txBody>
      </p:sp>
      <p:sp>
        <p:nvSpPr>
          <p:cNvPr id="3" name="页脚占位符 2">
            <a:extLst>
              <a:ext uri="{FF2B5EF4-FFF2-40B4-BE49-F238E27FC236}">
                <a16:creationId xmlns:a16="http://schemas.microsoft.com/office/drawing/2014/main" id="{5203D87E-EC89-F90D-D205-D78E136A170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6581EC3-28D6-DF5D-4EDF-728C99A0E56A}"/>
              </a:ext>
            </a:extLst>
          </p:cNvPr>
          <p:cNvSpPr>
            <a:spLocks noGrp="1"/>
          </p:cNvSpPr>
          <p:nvPr>
            <p:ph type="sldNum" sz="quarter" idx="12"/>
          </p:nvPr>
        </p:nvSpPr>
        <p:spPr/>
        <p:txBody>
          <a:body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2453225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312C3-9F3D-7C2A-3494-913A57E549B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29EF0C6-847A-06BB-6EAF-B02903274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2791BA5-61EE-F3CC-CB62-1A9F3073D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E85917E-F7A7-E266-3A49-DFB461E74E8B}"/>
              </a:ext>
            </a:extLst>
          </p:cNvPr>
          <p:cNvSpPr>
            <a:spLocks noGrp="1"/>
          </p:cNvSpPr>
          <p:nvPr>
            <p:ph type="dt" sz="half" idx="10"/>
          </p:nvPr>
        </p:nvSpPr>
        <p:spPr/>
        <p:txBody>
          <a:bodyPr/>
          <a:lstStyle/>
          <a:p>
            <a:fld id="{D11C6EDD-52FA-254C-A42D-46B32E05F6BF}" type="datetimeFigureOut">
              <a:rPr kumimoji="1" lang="zh-CN" altLang="en-US" smtClean="0"/>
              <a:t>2023/2/10</a:t>
            </a:fld>
            <a:endParaRPr kumimoji="1" lang="zh-CN" altLang="en-US"/>
          </a:p>
        </p:txBody>
      </p:sp>
      <p:sp>
        <p:nvSpPr>
          <p:cNvPr id="6" name="页脚占位符 5">
            <a:extLst>
              <a:ext uri="{FF2B5EF4-FFF2-40B4-BE49-F238E27FC236}">
                <a16:creationId xmlns:a16="http://schemas.microsoft.com/office/drawing/2014/main" id="{117AA9ED-4990-C606-5382-9A3DE54919D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CB98A69-3AA5-7DF6-C844-8AF614AF66D4}"/>
              </a:ext>
            </a:extLst>
          </p:cNvPr>
          <p:cNvSpPr>
            <a:spLocks noGrp="1"/>
          </p:cNvSpPr>
          <p:nvPr>
            <p:ph type="sldNum" sz="quarter" idx="12"/>
          </p:nvPr>
        </p:nvSpPr>
        <p:spPr/>
        <p:txBody>
          <a:body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263871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E1F4F-B080-6B3D-25CD-9DA3BB281F5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1B1C3D1-69F5-27B9-3365-6B39AAEE6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0A9A227-2EB2-2C9F-8A74-23F03B0DE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96564A5-BD3C-5686-AF6E-F1FCC4B8B607}"/>
              </a:ext>
            </a:extLst>
          </p:cNvPr>
          <p:cNvSpPr>
            <a:spLocks noGrp="1"/>
          </p:cNvSpPr>
          <p:nvPr>
            <p:ph type="dt" sz="half" idx="10"/>
          </p:nvPr>
        </p:nvSpPr>
        <p:spPr/>
        <p:txBody>
          <a:bodyPr/>
          <a:lstStyle/>
          <a:p>
            <a:fld id="{D11C6EDD-52FA-254C-A42D-46B32E05F6BF}" type="datetimeFigureOut">
              <a:rPr kumimoji="1" lang="zh-CN" altLang="en-US" smtClean="0"/>
              <a:t>2023/2/10</a:t>
            </a:fld>
            <a:endParaRPr kumimoji="1" lang="zh-CN" altLang="en-US"/>
          </a:p>
        </p:txBody>
      </p:sp>
      <p:sp>
        <p:nvSpPr>
          <p:cNvPr id="6" name="页脚占位符 5">
            <a:extLst>
              <a:ext uri="{FF2B5EF4-FFF2-40B4-BE49-F238E27FC236}">
                <a16:creationId xmlns:a16="http://schemas.microsoft.com/office/drawing/2014/main" id="{126DBD78-AB7C-45D4-1FBA-B0691D637BF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E217D94-66CA-3DB9-6EFE-E166AEAFAB96}"/>
              </a:ext>
            </a:extLst>
          </p:cNvPr>
          <p:cNvSpPr>
            <a:spLocks noGrp="1"/>
          </p:cNvSpPr>
          <p:nvPr>
            <p:ph type="sldNum" sz="quarter" idx="12"/>
          </p:nvPr>
        </p:nvSpPr>
        <p:spPr/>
        <p:txBody>
          <a:body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92905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F59A6-B223-A9D6-E047-E9A00B16E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7AC9B78-A33F-B511-61F5-BE4ECD58B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92D2CB9-BB6B-C967-EEE7-DD568FCC5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C6EDD-52FA-254C-A42D-46B32E05F6BF}"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21505DD9-DED0-77C0-33D6-4058F9044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A5163EC-5C75-171A-A503-0F592CA90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64DC7-CFE4-3740-B0F9-3AB30C8D5B32}" type="slidenum">
              <a:rPr kumimoji="1" lang="zh-CN" altLang="en-US" smtClean="0"/>
              <a:t>‹#›</a:t>
            </a:fld>
            <a:endParaRPr kumimoji="1" lang="zh-CN" altLang="en-US"/>
          </a:p>
        </p:txBody>
      </p:sp>
    </p:spTree>
    <p:extLst>
      <p:ext uri="{BB962C8B-B14F-4D97-AF65-F5344CB8AC3E}">
        <p14:creationId xmlns:p14="http://schemas.microsoft.com/office/powerpoint/2010/main" val="352262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27B62-EB2A-95D1-F3F0-518301696B3A}"/>
              </a:ext>
            </a:extLst>
          </p:cNvPr>
          <p:cNvSpPr>
            <a:spLocks noGrp="1"/>
          </p:cNvSpPr>
          <p:nvPr>
            <p:ph type="ctrTitle"/>
          </p:nvPr>
        </p:nvSpPr>
        <p:spPr/>
        <p:txBody>
          <a:bodyPr>
            <a:normAutofit/>
          </a:bodyPr>
          <a:lstStyle/>
          <a:p>
            <a:r>
              <a:rPr kumimoji="1" lang="en-US" altLang="zh-CN" dirty="0"/>
              <a:t>Example of fault mesh with Cubit</a:t>
            </a:r>
            <a:endParaRPr kumimoji="1" lang="zh-CN" altLang="en-US" dirty="0"/>
          </a:p>
        </p:txBody>
      </p:sp>
      <p:sp>
        <p:nvSpPr>
          <p:cNvPr id="3" name="副标题 2">
            <a:extLst>
              <a:ext uri="{FF2B5EF4-FFF2-40B4-BE49-F238E27FC236}">
                <a16:creationId xmlns:a16="http://schemas.microsoft.com/office/drawing/2014/main" id="{E1D9624B-6A5A-D460-62E5-7EBE29A8F0FE}"/>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960263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图表&#10;&#10;描述已自动生成">
            <a:extLst>
              <a:ext uri="{FF2B5EF4-FFF2-40B4-BE49-F238E27FC236}">
                <a16:creationId xmlns:a16="http://schemas.microsoft.com/office/drawing/2014/main" id="{3B6F7F8D-7BFB-078D-FC1D-4A33C77FC05F}"/>
              </a:ext>
            </a:extLst>
          </p:cNvPr>
          <p:cNvPicPr>
            <a:picLocks noGrp="1" noChangeAspect="1"/>
          </p:cNvPicPr>
          <p:nvPr>
            <p:ph idx="1"/>
          </p:nvPr>
        </p:nvPicPr>
        <p:blipFill>
          <a:blip r:embed="rId2"/>
          <a:stretch>
            <a:fillRect/>
          </a:stretch>
        </p:blipFill>
        <p:spPr>
          <a:xfrm>
            <a:off x="0" y="3255983"/>
            <a:ext cx="3535033" cy="3568700"/>
          </a:xfrm>
        </p:spPr>
      </p:pic>
      <p:pic>
        <p:nvPicPr>
          <p:cNvPr id="7" name="图片 6" descr="图片包含 游戏机, 伞&#10;&#10;描述已自动生成">
            <a:extLst>
              <a:ext uri="{FF2B5EF4-FFF2-40B4-BE49-F238E27FC236}">
                <a16:creationId xmlns:a16="http://schemas.microsoft.com/office/drawing/2014/main" id="{DDFB918D-C635-508C-62FB-4A6F1E4D102F}"/>
              </a:ext>
            </a:extLst>
          </p:cNvPr>
          <p:cNvPicPr>
            <a:picLocks noChangeAspect="1"/>
          </p:cNvPicPr>
          <p:nvPr/>
        </p:nvPicPr>
        <p:blipFill>
          <a:blip r:embed="rId3"/>
          <a:stretch>
            <a:fillRect/>
          </a:stretch>
        </p:blipFill>
        <p:spPr>
          <a:xfrm>
            <a:off x="3700894" y="3595666"/>
            <a:ext cx="2157478" cy="1973303"/>
          </a:xfrm>
          <a:prstGeom prst="rect">
            <a:avLst/>
          </a:prstGeom>
        </p:spPr>
      </p:pic>
      <p:pic>
        <p:nvPicPr>
          <p:cNvPr id="9" name="图片 8" descr="图片包含 游戏机&#10;&#10;描述已自动生成">
            <a:extLst>
              <a:ext uri="{FF2B5EF4-FFF2-40B4-BE49-F238E27FC236}">
                <a16:creationId xmlns:a16="http://schemas.microsoft.com/office/drawing/2014/main" id="{EBB1BFA8-A139-EA30-0745-551F00703EA3}"/>
              </a:ext>
            </a:extLst>
          </p:cNvPr>
          <p:cNvPicPr>
            <a:picLocks noChangeAspect="1"/>
          </p:cNvPicPr>
          <p:nvPr/>
        </p:nvPicPr>
        <p:blipFill>
          <a:blip r:embed="rId4"/>
          <a:stretch>
            <a:fillRect/>
          </a:stretch>
        </p:blipFill>
        <p:spPr>
          <a:xfrm>
            <a:off x="6024233" y="2917885"/>
            <a:ext cx="3541241" cy="3865563"/>
          </a:xfrm>
          <a:prstGeom prst="rect">
            <a:avLst/>
          </a:prstGeom>
        </p:spPr>
      </p:pic>
      <p:sp>
        <p:nvSpPr>
          <p:cNvPr id="10" name="文本框 9">
            <a:extLst>
              <a:ext uri="{FF2B5EF4-FFF2-40B4-BE49-F238E27FC236}">
                <a16:creationId xmlns:a16="http://schemas.microsoft.com/office/drawing/2014/main" id="{AD4BB7E0-CE7C-85FA-D74A-B2D5F47F8451}"/>
              </a:ext>
            </a:extLst>
          </p:cNvPr>
          <p:cNvSpPr txBox="1"/>
          <p:nvPr/>
        </p:nvSpPr>
        <p:spPr>
          <a:xfrm>
            <a:off x="137326" y="2693253"/>
            <a:ext cx="2489200" cy="369332"/>
          </a:xfrm>
          <a:prstGeom prst="rect">
            <a:avLst/>
          </a:prstGeom>
          <a:noFill/>
        </p:spPr>
        <p:txBody>
          <a:bodyPr wrap="square" rtlCol="0">
            <a:spAutoFit/>
          </a:bodyPr>
          <a:lstStyle/>
          <a:p>
            <a:r>
              <a:rPr kumimoji="1" lang="en-US" altLang="zh-CN" dirty="0"/>
              <a:t>Surf for left fault </a:t>
            </a:r>
            <a:endParaRPr kumimoji="1" lang="zh-CN" altLang="en-US" dirty="0"/>
          </a:p>
        </p:txBody>
      </p:sp>
      <p:sp>
        <p:nvSpPr>
          <p:cNvPr id="11" name="文本框 10">
            <a:extLst>
              <a:ext uri="{FF2B5EF4-FFF2-40B4-BE49-F238E27FC236}">
                <a16:creationId xmlns:a16="http://schemas.microsoft.com/office/drawing/2014/main" id="{FDC05C26-77CC-186F-5DEF-713D185B7D37}"/>
              </a:ext>
            </a:extLst>
          </p:cNvPr>
          <p:cNvSpPr txBox="1"/>
          <p:nvPr/>
        </p:nvSpPr>
        <p:spPr>
          <a:xfrm>
            <a:off x="3606800" y="3204835"/>
            <a:ext cx="2489200" cy="369332"/>
          </a:xfrm>
          <a:prstGeom prst="rect">
            <a:avLst/>
          </a:prstGeom>
          <a:noFill/>
        </p:spPr>
        <p:txBody>
          <a:bodyPr wrap="square" rtlCol="0">
            <a:spAutoFit/>
          </a:bodyPr>
          <a:lstStyle/>
          <a:p>
            <a:r>
              <a:rPr kumimoji="1" lang="en-US" altLang="zh-CN" dirty="0"/>
              <a:t>Surf for middle fault </a:t>
            </a:r>
            <a:endParaRPr kumimoji="1" lang="zh-CN" altLang="en-US" dirty="0"/>
          </a:p>
        </p:txBody>
      </p:sp>
      <p:sp>
        <p:nvSpPr>
          <p:cNvPr id="12" name="文本框 11">
            <a:extLst>
              <a:ext uri="{FF2B5EF4-FFF2-40B4-BE49-F238E27FC236}">
                <a16:creationId xmlns:a16="http://schemas.microsoft.com/office/drawing/2014/main" id="{C6F2EF7B-C41B-46E8-755F-C388219DC7E0}"/>
              </a:ext>
            </a:extLst>
          </p:cNvPr>
          <p:cNvSpPr txBox="1"/>
          <p:nvPr/>
        </p:nvSpPr>
        <p:spPr>
          <a:xfrm>
            <a:off x="6415925" y="2455351"/>
            <a:ext cx="2489200" cy="369332"/>
          </a:xfrm>
          <a:prstGeom prst="rect">
            <a:avLst/>
          </a:prstGeom>
          <a:noFill/>
        </p:spPr>
        <p:txBody>
          <a:bodyPr wrap="square" rtlCol="0">
            <a:spAutoFit/>
          </a:bodyPr>
          <a:lstStyle/>
          <a:p>
            <a:r>
              <a:rPr kumimoji="1" lang="en-US" altLang="zh-CN" dirty="0"/>
              <a:t>Surf for right fault </a:t>
            </a:r>
            <a:endParaRPr kumimoji="1" lang="zh-CN" altLang="en-US" dirty="0"/>
          </a:p>
        </p:txBody>
      </p:sp>
      <p:sp>
        <p:nvSpPr>
          <p:cNvPr id="13" name="标题 1">
            <a:extLst>
              <a:ext uri="{FF2B5EF4-FFF2-40B4-BE49-F238E27FC236}">
                <a16:creationId xmlns:a16="http://schemas.microsoft.com/office/drawing/2014/main" id="{D4E881F1-BD02-20E3-851F-8FE4038EDC10}"/>
              </a:ext>
            </a:extLst>
          </p:cNvPr>
          <p:cNvSpPr>
            <a:spLocks noGrp="1"/>
          </p:cNvSpPr>
          <p:nvPr>
            <p:ph type="title"/>
          </p:nvPr>
        </p:nvSpPr>
        <p:spPr>
          <a:xfrm>
            <a:off x="301625" y="5753"/>
            <a:ext cx="11588750" cy="2590801"/>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11.  </a:t>
            </a:r>
            <a:r>
              <a:rPr lang="en-US" altLang="zh-CN" sz="1800" dirty="0">
                <a:effectLst/>
                <a:latin typeface="Times New Roman" panose="02020603050405020304" pitchFamily="18" charset="0"/>
                <a:cs typeface="Times New Roman" panose="02020603050405020304" pitchFamily="18" charset="0"/>
              </a:rPr>
              <a:t>%A very importan</a:t>
            </a:r>
            <a:r>
              <a:rPr lang="en-US" altLang="zh-CN" sz="1800" dirty="0">
                <a:latin typeface="Times New Roman" panose="02020603050405020304" pitchFamily="18" charset="0"/>
                <a:cs typeface="Times New Roman" panose="02020603050405020304" pitchFamily="18" charset="0"/>
              </a:rPr>
              <a:t>t step is using imprint (with </a:t>
            </a:r>
            <a:r>
              <a:rPr lang="en-US" altLang="zh-CN" sz="1800" dirty="0" err="1">
                <a:latin typeface="Times New Roman" panose="02020603050405020304" pitchFamily="18" charset="0"/>
                <a:cs typeface="Times New Roman" panose="02020603050405020304" pitchFamily="18" charset="0"/>
              </a:rPr>
              <a:t>tolerence</a:t>
            </a:r>
            <a:r>
              <a:rPr lang="en-US" altLang="zh-CN" sz="1800" dirty="0">
                <a:latin typeface="Times New Roman" panose="02020603050405020304" pitchFamily="18" charset="0"/>
                <a:cs typeface="Times New Roman" panose="02020603050405020304" pitchFamily="18" charset="0"/>
              </a:rPr>
              <a:t>) to mark the boundaries of all surface planes, in order to maintain the original shape of fault planes</a:t>
            </a:r>
            <a:br>
              <a:rPr lang="en-US" altLang="zh-CN" sz="1800" dirty="0">
                <a:effectLst/>
                <a:latin typeface="Times New Roman" panose="02020603050405020304" pitchFamily="18" charset="0"/>
                <a:cs typeface="Times New Roman" panose="02020603050405020304" pitchFamily="18" charset="0"/>
              </a:rPr>
            </a:br>
            <a:r>
              <a:rPr lang="en-US" altLang="zh-CN" sz="900" dirty="0">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merge tolerance 1</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imprint tolerant volume all merge</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merge tolerance 5.000000e-04</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a:effectLst/>
                <a:latin typeface="Times New Roman" panose="02020603050405020304" pitchFamily="18" charset="0"/>
                <a:cs typeface="Times New Roman" panose="02020603050405020304" pitchFamily="18" charset="0"/>
              </a:rPr>
              <a:t>%Then remove all sheet bodies (original </a:t>
            </a:r>
            <a:r>
              <a:rPr lang="en-US" altLang="zh-CN" sz="1800" dirty="0" err="1">
                <a:effectLst/>
                <a:latin typeface="Times New Roman" panose="02020603050405020304" pitchFamily="18" charset="0"/>
                <a:cs typeface="Times New Roman" panose="02020603050405020304" pitchFamily="18" charset="0"/>
              </a:rPr>
              <a:t>fleft</a:t>
            </a:r>
            <a:r>
              <a:rPr lang="en-US" altLang="zh-CN" sz="1800" dirty="0">
                <a:effectLst/>
                <a:latin typeface="Times New Roman" panose="02020603050405020304" pitchFamily="18" charset="0"/>
                <a:cs typeface="Times New Roman" panose="02020603050405020304" pitchFamily="18" charset="0"/>
              </a:rPr>
              <a:t>, fright…), onl</a:t>
            </a:r>
            <a:r>
              <a:rPr lang="en-US" altLang="zh-CN" sz="1800" dirty="0">
                <a:latin typeface="Times New Roman" panose="02020603050405020304" pitchFamily="18" charset="0"/>
                <a:cs typeface="Times New Roman" panose="02020603050405020304" pitchFamily="18" charset="0"/>
              </a:rPr>
              <a:t>y keep the volumes, without deleting the sheets, merge and mesh will have problem</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FF0000"/>
                </a:solidFill>
                <a:latin typeface="Times New Roman" panose="02020603050405020304" pitchFamily="18" charset="0"/>
                <a:cs typeface="Times New Roman" panose="02020603050405020304" pitchFamily="18" charset="0"/>
              </a:rPr>
              <a:t>delete body 3, 7 </a:t>
            </a:r>
            <a:r>
              <a:rPr lang="en-US" altLang="zh-CN" sz="1800" dirty="0">
                <a:latin typeface="Times New Roman" panose="02020603050405020304" pitchFamily="18" charset="0"/>
                <a:cs typeface="Times New Roman" panose="02020603050405020304" pitchFamily="18" charset="0"/>
              </a:rPr>
              <a:t>%sheet body sheets are shown in model tree on the left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FF0000"/>
                </a:solidFill>
                <a:latin typeface="Times New Roman" panose="02020603050405020304" pitchFamily="18" charset="0"/>
                <a:cs typeface="Times New Roman" panose="02020603050405020304" pitchFamily="18" charset="0"/>
              </a:rPr>
              <a:t>imprint all </a:t>
            </a:r>
            <a:r>
              <a:rPr lang="en-US" altLang="zh-CN" sz="1800" dirty="0">
                <a:latin typeface="Times New Roman" panose="02020603050405020304" pitchFamily="18" charset="0"/>
                <a:cs typeface="Times New Roman" panose="02020603050405020304" pitchFamily="18" charset="0"/>
              </a:rPr>
              <a:t>  %Make sure to do imprint and merge again to mark all necessary surface boundaries as shown below</a:t>
            </a:r>
            <a:br>
              <a:rPr lang="en-US" altLang="zh-CN" sz="1800" dirty="0">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merge all</a:t>
            </a:r>
            <a:endParaRPr kumimoji="1" lang="zh-CN" altLang="en-US" sz="18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FAD0E1A8-3A22-367F-8AFE-C27A586F6B0E}"/>
              </a:ext>
            </a:extLst>
          </p:cNvPr>
          <p:cNvSpPr txBox="1"/>
          <p:nvPr/>
        </p:nvSpPr>
        <p:spPr>
          <a:xfrm>
            <a:off x="9909110" y="5040333"/>
            <a:ext cx="1889296" cy="1477328"/>
          </a:xfrm>
          <a:prstGeom prst="rect">
            <a:avLst/>
          </a:prstGeom>
          <a:noFill/>
        </p:spPr>
        <p:txBody>
          <a:bodyPr wrap="square" rtlCol="0">
            <a:spAutoFit/>
          </a:bodyPr>
          <a:lstStyle/>
          <a:p>
            <a:r>
              <a:rPr kumimoji="1" lang="en-US" altLang="zh-CN" dirty="0"/>
              <a:t>Orange surfaces are fault surfaces, might have been segmented into several </a:t>
            </a:r>
            <a:r>
              <a:rPr kumimoji="1" lang="en-US" altLang="zh-CN" dirty="0" err="1"/>
              <a:t>peices</a:t>
            </a:r>
            <a:endParaRPr kumimoji="1" lang="zh-CN" altLang="en-US" dirty="0"/>
          </a:p>
        </p:txBody>
      </p:sp>
    </p:spTree>
    <p:extLst>
      <p:ext uri="{BB962C8B-B14F-4D97-AF65-F5344CB8AC3E}">
        <p14:creationId xmlns:p14="http://schemas.microsoft.com/office/powerpoint/2010/main" val="19119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形状&#10;&#10;描述已自动生成">
            <a:extLst>
              <a:ext uri="{FF2B5EF4-FFF2-40B4-BE49-F238E27FC236}">
                <a16:creationId xmlns:a16="http://schemas.microsoft.com/office/drawing/2014/main" id="{ADC1F04A-47E8-967E-AC0A-512010D4FE2B}"/>
              </a:ext>
            </a:extLst>
          </p:cNvPr>
          <p:cNvPicPr>
            <a:picLocks noGrp="1" noChangeAspect="1"/>
          </p:cNvPicPr>
          <p:nvPr>
            <p:ph idx="1"/>
          </p:nvPr>
        </p:nvPicPr>
        <p:blipFill>
          <a:blip r:embed="rId2"/>
          <a:stretch>
            <a:fillRect/>
          </a:stretch>
        </p:blipFill>
        <p:spPr>
          <a:xfrm>
            <a:off x="1188402" y="1825625"/>
            <a:ext cx="9815196" cy="4351338"/>
          </a:xfrm>
        </p:spPr>
      </p:pic>
      <p:sp>
        <p:nvSpPr>
          <p:cNvPr id="6" name="标题 1">
            <a:extLst>
              <a:ext uri="{FF2B5EF4-FFF2-40B4-BE49-F238E27FC236}">
                <a16:creationId xmlns:a16="http://schemas.microsoft.com/office/drawing/2014/main" id="{8910970B-18F0-3116-2843-641C35612064}"/>
              </a:ext>
            </a:extLst>
          </p:cNvPr>
          <p:cNvSpPr>
            <a:spLocks noGrp="1"/>
          </p:cNvSpPr>
          <p:nvPr>
            <p:ph type="title"/>
          </p:nvPr>
        </p:nvSpPr>
        <p:spPr>
          <a:xfrm>
            <a:off x="476250" y="-355600"/>
            <a:ext cx="11239500" cy="2590801"/>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How to do </a:t>
            </a:r>
            <a:r>
              <a:rPr kumimoji="1" lang="en-US" altLang="zh-CN" sz="1800">
                <a:latin typeface="Times New Roman" panose="02020603050405020304" pitchFamily="18" charset="0"/>
                <a:cs typeface="Times New Roman" panose="02020603050405020304" pitchFamily="18" charset="0"/>
              </a:rPr>
              <a:t>tolerance volume </a:t>
            </a:r>
            <a:r>
              <a:rPr kumimoji="1" lang="en-US" altLang="zh-CN" sz="1800" dirty="0">
                <a:latin typeface="Times New Roman" panose="02020603050405020304" pitchFamily="18" charset="0"/>
                <a:cs typeface="Times New Roman" panose="02020603050405020304" pitchFamily="18" charset="0"/>
              </a:rPr>
              <a:t>merge on the cubit software</a:t>
            </a:r>
            <a:endParaRPr kumimoji="1" lang="zh-CN" altLang="en-US" sz="18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ECD600DA-786F-1914-4F23-3AEC831C0133}"/>
              </a:ext>
            </a:extLst>
          </p:cNvPr>
          <p:cNvSpPr/>
          <p:nvPr/>
        </p:nvSpPr>
        <p:spPr>
          <a:xfrm>
            <a:off x="9088016" y="1567543"/>
            <a:ext cx="2164702" cy="50945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970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图片包含 形状&#10;&#10;描述已自动生成">
            <a:extLst>
              <a:ext uri="{FF2B5EF4-FFF2-40B4-BE49-F238E27FC236}">
                <a16:creationId xmlns:a16="http://schemas.microsoft.com/office/drawing/2014/main" id="{C231EE00-388E-A7B4-09C9-3BB96C586DA8}"/>
              </a:ext>
            </a:extLst>
          </p:cNvPr>
          <p:cNvPicPr>
            <a:picLocks noGrp="1" noChangeAspect="1"/>
          </p:cNvPicPr>
          <p:nvPr>
            <p:ph idx="1"/>
          </p:nvPr>
        </p:nvPicPr>
        <p:blipFill>
          <a:blip r:embed="rId2"/>
          <a:stretch>
            <a:fillRect/>
          </a:stretch>
        </p:blipFill>
        <p:spPr>
          <a:xfrm>
            <a:off x="63500" y="1888569"/>
            <a:ext cx="5833832" cy="3141662"/>
          </a:xfrm>
        </p:spPr>
      </p:pic>
      <p:sp>
        <p:nvSpPr>
          <p:cNvPr id="4" name="标题 1">
            <a:extLst>
              <a:ext uri="{FF2B5EF4-FFF2-40B4-BE49-F238E27FC236}">
                <a16:creationId xmlns:a16="http://schemas.microsoft.com/office/drawing/2014/main" id="{83EA1FD5-3806-ACC6-E0B5-56340B2C1C73}"/>
              </a:ext>
            </a:extLst>
          </p:cNvPr>
          <p:cNvSpPr>
            <a:spLocks noGrp="1"/>
          </p:cNvSpPr>
          <p:nvPr>
            <p:ph type="title"/>
          </p:nvPr>
        </p:nvSpPr>
        <p:spPr>
          <a:xfrm>
            <a:off x="476250" y="-355600"/>
            <a:ext cx="11239500" cy="2590801"/>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12.  </a:t>
            </a:r>
            <a:r>
              <a:rPr lang="en-US" altLang="zh-CN" sz="1800" dirty="0">
                <a:effectLst/>
                <a:latin typeface="Times New Roman" panose="02020603050405020304" pitchFamily="18" charset="0"/>
                <a:cs typeface="Times New Roman" panose="02020603050405020304" pitchFamily="18" charset="0"/>
              </a:rPr>
              <a:t>%Mesh </a:t>
            </a:r>
            <a:r>
              <a:rPr lang="en-US" altLang="zh-CN" sz="1800" dirty="0">
                <a:latin typeface="Times New Roman" panose="02020603050405020304" pitchFamily="18" charset="0"/>
                <a:cs typeface="Times New Roman" panose="02020603050405020304" pitchFamily="18" charset="0"/>
              </a:rPr>
              <a:t>segment vleft2</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r>
              <a:rPr lang="en-US" altLang="zh-CN" sz="1800" dirty="0">
                <a:effectLst/>
                <a:latin typeface="Times New Roman" panose="02020603050405020304" pitchFamily="18" charset="0"/>
                <a:cs typeface="Times New Roman" panose="02020603050405020304" pitchFamily="18" charset="0"/>
              </a:rPr>
              <a:t> use “Pave” scheme and “Approximate Size” 300  for the ground surface of volume vleft2,</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then use “</a:t>
            </a:r>
            <a:r>
              <a:rPr lang="en-US" altLang="zh-CN" sz="1800" dirty="0">
                <a:latin typeface="Times New Roman" panose="02020603050405020304" pitchFamily="18" charset="0"/>
                <a:cs typeface="Times New Roman" panose="02020603050405020304" pitchFamily="18" charset="0"/>
              </a:rPr>
              <a:t>S</a:t>
            </a:r>
            <a:r>
              <a:rPr lang="en-US" altLang="zh-CN" sz="1800" dirty="0">
                <a:effectLst/>
                <a:latin typeface="Times New Roman" panose="02020603050405020304" pitchFamily="18" charset="0"/>
                <a:cs typeface="Times New Roman" panose="02020603050405020304" pitchFamily="18" charset="0"/>
              </a:rPr>
              <a:t>weep” scheme (Auto </a:t>
            </a:r>
            <a:r>
              <a:rPr lang="en-US" altLang="zh-CN" sz="1800" dirty="0">
                <a:latin typeface="Times New Roman" panose="02020603050405020304" pitchFamily="18" charset="0"/>
                <a:cs typeface="Times New Roman" panose="02020603050405020304" pitchFamily="18" charset="0"/>
              </a:rPr>
              <a:t>S</a:t>
            </a:r>
            <a:r>
              <a:rPr lang="en-US" altLang="zh-CN" sz="1800" dirty="0">
                <a:effectLst/>
                <a:latin typeface="Times New Roman" panose="02020603050405020304" pitchFamily="18" charset="0"/>
                <a:cs typeface="Times New Roman" panose="02020603050405020304" pitchFamily="18" charset="0"/>
              </a:rPr>
              <a:t>elect Source and Target) and “Approximate Size”  3</a:t>
            </a:r>
            <a:r>
              <a:rPr lang="en-US" altLang="zh-CN" sz="1800" dirty="0">
                <a:latin typeface="Times New Roman" panose="02020603050405020304" pitchFamily="18" charset="0"/>
                <a:cs typeface="Times New Roman" panose="02020603050405020304" pitchFamily="18" charset="0"/>
              </a:rPr>
              <a:t>00 </a:t>
            </a:r>
            <a:r>
              <a:rPr lang="en-US" altLang="zh-CN" sz="1800" dirty="0">
                <a:effectLst/>
                <a:latin typeface="Times New Roman" panose="02020603050405020304" pitchFamily="18" charset="0"/>
                <a:cs typeface="Times New Roman" panose="02020603050405020304" pitchFamily="18" charset="0"/>
              </a:rPr>
              <a:t>to mesh the volume;</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Apply</a:t>
            </a:r>
            <a:r>
              <a:rPr lang="en-US" altLang="zh-CN" sz="1800" dirty="0">
                <a:effectLst/>
                <a:latin typeface="Times New Roman" panose="02020603050405020304" pitchFamily="18" charset="0"/>
                <a:cs typeface="Times New Roman" panose="02020603050405020304" pitchFamily="18" charset="0"/>
              </a:rPr>
              <a:t> the same mesh method to segments vright2, </a:t>
            </a:r>
            <a:r>
              <a:rPr lang="en-US" altLang="zh-CN" sz="1800" dirty="0" err="1">
                <a:effectLst/>
                <a:latin typeface="Times New Roman" panose="02020603050405020304" pitchFamily="18" charset="0"/>
                <a:cs typeface="Times New Roman" panose="02020603050405020304" pitchFamily="18" charset="0"/>
              </a:rPr>
              <a:t>vtop</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endParaRPr kumimoji="1" lang="zh-CN" altLang="en-US" sz="1800" dirty="0">
              <a:solidFill>
                <a:srgbClr val="FF0000"/>
              </a:solidFill>
              <a:latin typeface="Times New Roman" panose="02020603050405020304" pitchFamily="18" charset="0"/>
              <a:cs typeface="Times New Roman" panose="02020603050405020304" pitchFamily="18" charset="0"/>
            </a:endParaRPr>
          </a:p>
        </p:txBody>
      </p:sp>
      <p:pic>
        <p:nvPicPr>
          <p:cNvPr id="8" name="图片 7" descr="图形用户界面&#10;&#10;中度可信度描述已自动生成">
            <a:extLst>
              <a:ext uri="{FF2B5EF4-FFF2-40B4-BE49-F238E27FC236}">
                <a16:creationId xmlns:a16="http://schemas.microsoft.com/office/drawing/2014/main" id="{76E6FC46-5AE2-6370-E905-A13E369A9E27}"/>
              </a:ext>
            </a:extLst>
          </p:cNvPr>
          <p:cNvPicPr>
            <a:picLocks noChangeAspect="1"/>
          </p:cNvPicPr>
          <p:nvPr/>
        </p:nvPicPr>
        <p:blipFill>
          <a:blip r:embed="rId3"/>
          <a:stretch>
            <a:fillRect/>
          </a:stretch>
        </p:blipFill>
        <p:spPr>
          <a:xfrm>
            <a:off x="5856925" y="1551504"/>
            <a:ext cx="5899233" cy="3141662"/>
          </a:xfrm>
          <a:prstGeom prst="rect">
            <a:avLst/>
          </a:prstGeom>
        </p:spPr>
      </p:pic>
      <p:sp>
        <p:nvSpPr>
          <p:cNvPr id="9" name="文本框 8">
            <a:extLst>
              <a:ext uri="{FF2B5EF4-FFF2-40B4-BE49-F238E27FC236}">
                <a16:creationId xmlns:a16="http://schemas.microsoft.com/office/drawing/2014/main" id="{90B283CC-C4E3-8ED6-FA18-A0B8BFE22216}"/>
              </a:ext>
            </a:extLst>
          </p:cNvPr>
          <p:cNvSpPr txBox="1"/>
          <p:nvPr/>
        </p:nvSpPr>
        <p:spPr>
          <a:xfrm>
            <a:off x="771525" y="1519237"/>
            <a:ext cx="3124200" cy="369332"/>
          </a:xfrm>
          <a:prstGeom prst="rect">
            <a:avLst/>
          </a:prstGeom>
          <a:noFill/>
        </p:spPr>
        <p:txBody>
          <a:bodyPr wrap="square" rtlCol="0">
            <a:spAutoFit/>
          </a:bodyPr>
          <a:lstStyle/>
          <a:p>
            <a:r>
              <a:rPr kumimoji="1" lang="en-US" altLang="zh-CN" dirty="0"/>
              <a:t>2D mesh:  pave surface </a:t>
            </a:r>
            <a:endParaRPr kumimoji="1" lang="zh-CN" altLang="en-US" dirty="0"/>
          </a:p>
        </p:txBody>
      </p:sp>
      <p:sp>
        <p:nvSpPr>
          <p:cNvPr id="10" name="文本框 9">
            <a:extLst>
              <a:ext uri="{FF2B5EF4-FFF2-40B4-BE49-F238E27FC236}">
                <a16:creationId xmlns:a16="http://schemas.microsoft.com/office/drawing/2014/main" id="{0850C08D-9216-A53C-2D2B-15EB5A44EEFC}"/>
              </a:ext>
            </a:extLst>
          </p:cNvPr>
          <p:cNvSpPr txBox="1"/>
          <p:nvPr/>
        </p:nvSpPr>
        <p:spPr>
          <a:xfrm>
            <a:off x="7315200" y="1182172"/>
            <a:ext cx="3124200" cy="369332"/>
          </a:xfrm>
          <a:prstGeom prst="rect">
            <a:avLst/>
          </a:prstGeom>
          <a:noFill/>
        </p:spPr>
        <p:txBody>
          <a:bodyPr wrap="square" rtlCol="0">
            <a:spAutoFit/>
          </a:bodyPr>
          <a:lstStyle/>
          <a:p>
            <a:r>
              <a:rPr kumimoji="1" lang="en-US" altLang="zh-CN" dirty="0"/>
              <a:t>3D mesh:  sweep volume </a:t>
            </a:r>
            <a:endParaRPr kumimoji="1" lang="zh-CN" altLang="en-US" dirty="0"/>
          </a:p>
        </p:txBody>
      </p:sp>
      <p:pic>
        <p:nvPicPr>
          <p:cNvPr id="12" name="图片 11" descr="图片包含 图表&#10;&#10;描述已自动生成">
            <a:extLst>
              <a:ext uri="{FF2B5EF4-FFF2-40B4-BE49-F238E27FC236}">
                <a16:creationId xmlns:a16="http://schemas.microsoft.com/office/drawing/2014/main" id="{5697ACD1-6FE4-8369-39C5-8E3C064CBBA6}"/>
              </a:ext>
            </a:extLst>
          </p:cNvPr>
          <p:cNvPicPr>
            <a:picLocks noChangeAspect="1"/>
          </p:cNvPicPr>
          <p:nvPr/>
        </p:nvPicPr>
        <p:blipFill>
          <a:blip r:embed="rId4"/>
          <a:stretch>
            <a:fillRect/>
          </a:stretch>
        </p:blipFill>
        <p:spPr>
          <a:xfrm>
            <a:off x="8077200" y="4142305"/>
            <a:ext cx="2654300" cy="2605146"/>
          </a:xfrm>
          <a:prstGeom prst="rect">
            <a:avLst/>
          </a:prstGeom>
        </p:spPr>
      </p:pic>
    </p:spTree>
    <p:extLst>
      <p:ext uri="{BB962C8B-B14F-4D97-AF65-F5344CB8AC3E}">
        <p14:creationId xmlns:p14="http://schemas.microsoft.com/office/powerpoint/2010/main" val="128580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FF531AC3-83D2-048D-10EB-DD53113F82D2}"/>
              </a:ext>
            </a:extLst>
          </p:cNvPr>
          <p:cNvPicPr>
            <a:picLocks noGrp="1" noChangeAspect="1"/>
          </p:cNvPicPr>
          <p:nvPr>
            <p:ph idx="1"/>
          </p:nvPr>
        </p:nvPicPr>
        <p:blipFill>
          <a:blip r:embed="rId2"/>
          <a:stretch>
            <a:fillRect/>
          </a:stretch>
        </p:blipFill>
        <p:spPr>
          <a:xfrm>
            <a:off x="2433" y="3243794"/>
            <a:ext cx="2528128" cy="2913915"/>
          </a:xfrm>
        </p:spPr>
      </p:pic>
      <p:sp>
        <p:nvSpPr>
          <p:cNvPr id="4" name="标题 1">
            <a:extLst>
              <a:ext uri="{FF2B5EF4-FFF2-40B4-BE49-F238E27FC236}">
                <a16:creationId xmlns:a16="http://schemas.microsoft.com/office/drawing/2014/main" id="{4F016589-B602-3E80-1DC0-DD3F17F44A83}"/>
              </a:ext>
            </a:extLst>
          </p:cNvPr>
          <p:cNvSpPr>
            <a:spLocks noGrp="1"/>
          </p:cNvSpPr>
          <p:nvPr>
            <p:ph type="title"/>
          </p:nvPr>
        </p:nvSpPr>
        <p:spPr>
          <a:xfrm>
            <a:off x="476250" y="537273"/>
            <a:ext cx="11239500" cy="2590801"/>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13.  </a:t>
            </a:r>
            <a:r>
              <a:rPr lang="en-US" altLang="zh-CN" sz="1800" dirty="0">
                <a:effectLst/>
                <a:latin typeface="Times New Roman" panose="02020603050405020304" pitchFamily="18" charset="0"/>
                <a:cs typeface="Times New Roman" panose="02020603050405020304" pitchFamily="18" charset="0"/>
              </a:rPr>
              <a:t>%Mesh </a:t>
            </a:r>
            <a:r>
              <a:rPr lang="en-US" altLang="zh-CN" sz="1800" dirty="0">
                <a:latin typeface="Times New Roman" panose="02020603050405020304" pitchFamily="18" charset="0"/>
                <a:cs typeface="Times New Roman" panose="02020603050405020304" pitchFamily="18" charset="0"/>
              </a:rPr>
              <a:t>segment </a:t>
            </a:r>
            <a:r>
              <a:rPr lang="en-US" altLang="zh-CN" sz="1800" dirty="0" err="1">
                <a:latin typeface="Times New Roman" panose="02020603050405020304" pitchFamily="18" charset="0"/>
                <a:cs typeface="Times New Roman" panose="02020603050405020304" pitchFamily="18" charset="0"/>
              </a:rPr>
              <a:t>vleft</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Mesh the remaining area of fault surface “</a:t>
            </a:r>
            <a:r>
              <a:rPr lang="en-US" altLang="zh-CN" sz="1800" dirty="0" err="1">
                <a:latin typeface="Times New Roman" panose="02020603050405020304" pitchFamily="18" charset="0"/>
                <a:cs typeface="Times New Roman" panose="02020603050405020304" pitchFamily="18" charset="0"/>
              </a:rPr>
              <a:t>fleft</a:t>
            </a:r>
            <a:r>
              <a:rPr lang="en-US" altLang="zh-CN" sz="1800" dirty="0">
                <a:latin typeface="Times New Roman" panose="02020603050405020304" pitchFamily="18" charset="0"/>
                <a:cs typeface="Times New Roman" panose="02020603050405020304" pitchFamily="18" charset="0"/>
              </a:rPr>
              <a:t>” , to control element size on fault interface around 300</a:t>
            </a:r>
            <a:br>
              <a:rPr lang="en-US" altLang="zh-CN" sz="1800" dirty="0">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surface 35 size 300</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a:solidFill>
                  <a:srgbClr val="FF0000"/>
                </a:solidFill>
                <a:latin typeface="Times New Roman" panose="02020603050405020304" pitchFamily="18" charset="0"/>
                <a:cs typeface="Times New Roman" panose="02020603050405020304" pitchFamily="18" charset="0"/>
              </a:rPr>
              <a:t>m</a:t>
            </a:r>
            <a:r>
              <a:rPr lang="en-US" altLang="zh-CN" sz="1800" dirty="0">
                <a:solidFill>
                  <a:srgbClr val="FF0000"/>
                </a:solidFill>
                <a:effectLst/>
                <a:latin typeface="Times New Roman" panose="02020603050405020304" pitchFamily="18" charset="0"/>
                <a:cs typeface="Times New Roman" panose="02020603050405020304" pitchFamily="18" charset="0"/>
              </a:rPr>
              <a:t>esh surf 35</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Mesh the ground surface of </a:t>
            </a:r>
            <a:r>
              <a:rPr lang="en-US" altLang="zh-CN" sz="1800" dirty="0" err="1">
                <a:latin typeface="Times New Roman" panose="02020603050405020304" pitchFamily="18" charset="0"/>
                <a:cs typeface="Times New Roman" panose="02020603050405020304" pitchFamily="18" charset="0"/>
              </a:rPr>
              <a:t>vleft</a:t>
            </a:r>
            <a:r>
              <a:rPr lang="en-US" altLang="zh-CN" sz="1800" dirty="0">
                <a:latin typeface="Times New Roman" panose="02020603050405020304" pitchFamily="18" charset="0"/>
                <a:cs typeface="Times New Roman" panose="02020603050405020304" pitchFamily="18" charset="0"/>
              </a:rPr>
              <a:t>, use “pave” scheme and “bias” sizing function</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surface 22 scheme pave</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surface 22 sizing function type bias start curve 72 77 86 factor 1.05      </a:t>
            </a:r>
            <a:r>
              <a:rPr lang="en-US" altLang="zh-CN" sz="1800" dirty="0">
                <a:effectLst/>
                <a:latin typeface="Times New Roman" panose="02020603050405020304" pitchFamily="18" charset="0"/>
                <a:cs typeface="Times New Roman" panose="02020603050405020304" pitchFamily="18" charset="0"/>
              </a:rPr>
              <a:t>%factor 1.05 is the scaling factor</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mesh surf 22</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Mesh the whole volume “</a:t>
            </a:r>
            <a:r>
              <a:rPr lang="en-US" altLang="zh-CN" sz="1800" dirty="0" err="1">
                <a:effectLst/>
                <a:latin typeface="Times New Roman" panose="02020603050405020304" pitchFamily="18" charset="0"/>
                <a:cs typeface="Times New Roman" panose="02020603050405020304" pitchFamily="18" charset="0"/>
              </a:rPr>
              <a:t>fleft</a:t>
            </a:r>
            <a:r>
              <a:rPr lang="en-US" altLang="zh-CN" sz="1800" dirty="0">
                <a:effectLst/>
                <a:latin typeface="Times New Roman" panose="02020603050405020304" pitchFamily="18" charset="0"/>
                <a:cs typeface="Times New Roman" panose="02020603050405020304" pitchFamily="18" charset="0"/>
              </a:rPr>
              <a:t>” using “sweep” schem</a:t>
            </a:r>
            <a:r>
              <a:rPr lang="en-US" altLang="zh-CN" sz="1800" dirty="0">
                <a:latin typeface="Times New Roman" panose="02020603050405020304" pitchFamily="18" charset="0"/>
                <a:cs typeface="Times New Roman" panose="02020603050405020304" pitchFamily="18" charset="0"/>
              </a:rPr>
              <a:t>e, selecting the ground surface as source and bottom surface as target</a:t>
            </a:r>
            <a:br>
              <a:rPr lang="en-US" altLang="zh-CN" sz="1800" dirty="0">
                <a:solidFill>
                  <a:srgbClr val="FF0000"/>
                </a:solidFill>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vleft</a:t>
            </a:r>
            <a:r>
              <a:rPr lang="en-US" altLang="zh-CN" sz="1800" dirty="0">
                <a:solidFill>
                  <a:srgbClr val="FF0000"/>
                </a:solidFill>
                <a:effectLst/>
                <a:latin typeface="Times New Roman" panose="02020603050405020304" pitchFamily="18" charset="0"/>
                <a:cs typeface="Times New Roman" panose="02020603050405020304" pitchFamily="18" charset="0"/>
              </a:rPr>
              <a:t> scheme Sweep source surface 22 target surface 20</a:t>
            </a:r>
            <a:br>
              <a:rPr lang="en-US" altLang="zh-CN" sz="900" dirty="0">
                <a:solidFill>
                  <a:srgbClr val="FF0000"/>
                </a:solidFill>
                <a:effectLst/>
              </a:rPr>
            </a:br>
            <a:r>
              <a:rPr lang="en-US" altLang="zh-CN" sz="900" dirty="0">
                <a:solidFill>
                  <a:srgbClr val="FF0000"/>
                </a:solidFill>
                <a:effectLst/>
              </a:rPr>
              <a:t>                     </a:t>
            </a:r>
            <a:r>
              <a:rPr lang="en-US" altLang="zh-CN" sz="1800" dirty="0">
                <a:solidFill>
                  <a:srgbClr val="FF0000"/>
                </a:solidFill>
                <a:effectLst/>
                <a:latin typeface="Times New Roman" panose="02020603050405020304" pitchFamily="18" charset="0"/>
                <a:cs typeface="Times New Roman" panose="02020603050405020304" pitchFamily="18" charset="0"/>
              </a:rPr>
              <a:t>mesh </a:t>
            </a:r>
            <a:r>
              <a:rPr lang="en-US" altLang="zh-CN" sz="1800" dirty="0" err="1">
                <a:solidFill>
                  <a:srgbClr val="FF0000"/>
                </a:solidFill>
                <a:effectLst/>
                <a:latin typeface="Times New Roman" panose="02020603050405020304" pitchFamily="18" charset="0"/>
                <a:cs typeface="Times New Roman" panose="02020603050405020304" pitchFamily="18" charset="0"/>
              </a:rPr>
              <a:t>vleft</a:t>
            </a:r>
            <a:br>
              <a:rPr lang="en-US" altLang="zh-CN" sz="1800" dirty="0">
                <a:solidFill>
                  <a:srgbClr val="FF0000"/>
                </a:solidFill>
                <a:effectLst/>
                <a:latin typeface="Times New Roman" panose="02020603050405020304" pitchFamily="18" charset="0"/>
                <a:cs typeface="Times New Roman" panose="02020603050405020304" pitchFamily="18" charset="0"/>
              </a:rPr>
            </a:b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endParaRPr kumimoji="1" lang="zh-CN" altLang="en-US" sz="1800" dirty="0">
              <a:solidFill>
                <a:srgbClr val="FF0000"/>
              </a:solidFill>
              <a:latin typeface="Times New Roman" panose="02020603050405020304" pitchFamily="18" charset="0"/>
              <a:cs typeface="Times New Roman" panose="02020603050405020304" pitchFamily="18" charset="0"/>
            </a:endParaRPr>
          </a:p>
        </p:txBody>
      </p:sp>
      <p:pic>
        <p:nvPicPr>
          <p:cNvPr id="10" name="图片 9" descr="表面图&#10;&#10;描述已自动生成">
            <a:extLst>
              <a:ext uri="{FF2B5EF4-FFF2-40B4-BE49-F238E27FC236}">
                <a16:creationId xmlns:a16="http://schemas.microsoft.com/office/drawing/2014/main" id="{0464D754-647D-DB1C-B25C-40EA1EE6329C}"/>
              </a:ext>
            </a:extLst>
          </p:cNvPr>
          <p:cNvPicPr>
            <a:picLocks noChangeAspect="1"/>
          </p:cNvPicPr>
          <p:nvPr/>
        </p:nvPicPr>
        <p:blipFill>
          <a:blip r:embed="rId3"/>
          <a:stretch>
            <a:fillRect/>
          </a:stretch>
        </p:blipFill>
        <p:spPr>
          <a:xfrm>
            <a:off x="3317802" y="3004388"/>
            <a:ext cx="3470988" cy="2913915"/>
          </a:xfrm>
          <a:prstGeom prst="rect">
            <a:avLst/>
          </a:prstGeom>
        </p:spPr>
      </p:pic>
      <p:pic>
        <p:nvPicPr>
          <p:cNvPr id="12" name="图片 11" descr="表面图&#10;&#10;描述已自动生成">
            <a:extLst>
              <a:ext uri="{FF2B5EF4-FFF2-40B4-BE49-F238E27FC236}">
                <a16:creationId xmlns:a16="http://schemas.microsoft.com/office/drawing/2014/main" id="{94618A55-2D2B-6FBA-A12F-CDEC1CCB5CA0}"/>
              </a:ext>
            </a:extLst>
          </p:cNvPr>
          <p:cNvPicPr>
            <a:picLocks noChangeAspect="1"/>
          </p:cNvPicPr>
          <p:nvPr/>
        </p:nvPicPr>
        <p:blipFill>
          <a:blip r:embed="rId4"/>
          <a:stretch>
            <a:fillRect/>
          </a:stretch>
        </p:blipFill>
        <p:spPr>
          <a:xfrm>
            <a:off x="7576031" y="3004388"/>
            <a:ext cx="3825977" cy="3316339"/>
          </a:xfrm>
          <a:prstGeom prst="rect">
            <a:avLst/>
          </a:prstGeom>
        </p:spPr>
      </p:pic>
      <p:sp>
        <p:nvSpPr>
          <p:cNvPr id="13" name="文本框 12">
            <a:extLst>
              <a:ext uri="{FF2B5EF4-FFF2-40B4-BE49-F238E27FC236}">
                <a16:creationId xmlns:a16="http://schemas.microsoft.com/office/drawing/2014/main" id="{4ADF7444-E7A4-B7FB-709D-3CA17259C4F0}"/>
              </a:ext>
            </a:extLst>
          </p:cNvPr>
          <p:cNvSpPr txBox="1"/>
          <p:nvPr/>
        </p:nvSpPr>
        <p:spPr>
          <a:xfrm>
            <a:off x="1003793" y="5206481"/>
            <a:ext cx="1280259" cy="369332"/>
          </a:xfrm>
          <a:prstGeom prst="rect">
            <a:avLst/>
          </a:prstGeom>
          <a:noFill/>
        </p:spPr>
        <p:txBody>
          <a:bodyPr wrap="square" rtlCol="0">
            <a:spAutoFit/>
          </a:bodyPr>
          <a:lstStyle/>
          <a:p>
            <a:r>
              <a:rPr kumimoji="1" lang="en-US" altLang="zh-CN" dirty="0"/>
              <a:t>surface 35</a:t>
            </a:r>
            <a:endParaRPr kumimoji="1" lang="zh-CN" altLang="en-US" dirty="0"/>
          </a:p>
        </p:txBody>
      </p:sp>
      <p:cxnSp>
        <p:nvCxnSpPr>
          <p:cNvPr id="15" name="直线箭头连接符 14">
            <a:extLst>
              <a:ext uri="{FF2B5EF4-FFF2-40B4-BE49-F238E27FC236}">
                <a16:creationId xmlns:a16="http://schemas.microsoft.com/office/drawing/2014/main" id="{2A2DB1C6-D4C2-1F02-A916-0A145C87B6B8}"/>
              </a:ext>
            </a:extLst>
          </p:cNvPr>
          <p:cNvCxnSpPr>
            <a:endCxn id="10" idx="1"/>
          </p:cNvCxnSpPr>
          <p:nvPr/>
        </p:nvCxnSpPr>
        <p:spPr>
          <a:xfrm>
            <a:off x="2530561" y="4461345"/>
            <a:ext cx="787241"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3F2FEE16-BE10-A0A1-3D83-452D546350F0}"/>
              </a:ext>
            </a:extLst>
          </p:cNvPr>
          <p:cNvCxnSpPr/>
          <p:nvPr/>
        </p:nvCxnSpPr>
        <p:spPr>
          <a:xfrm>
            <a:off x="6788790" y="4292082"/>
            <a:ext cx="78724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C8287E3-C511-5F77-1BE8-EAB2079E75F6}"/>
              </a:ext>
            </a:extLst>
          </p:cNvPr>
          <p:cNvSpPr txBox="1"/>
          <p:nvPr/>
        </p:nvSpPr>
        <p:spPr>
          <a:xfrm>
            <a:off x="8434872" y="6157709"/>
            <a:ext cx="2967136" cy="369332"/>
          </a:xfrm>
          <a:prstGeom prst="rect">
            <a:avLst/>
          </a:prstGeom>
          <a:noFill/>
        </p:spPr>
        <p:txBody>
          <a:bodyPr wrap="square" rtlCol="0">
            <a:spAutoFit/>
          </a:bodyPr>
          <a:lstStyle/>
          <a:p>
            <a:r>
              <a:rPr kumimoji="1" lang="en-US" altLang="zh-CN" dirty="0"/>
              <a:t>surface 20 (on bottom)</a:t>
            </a:r>
            <a:endParaRPr kumimoji="1" lang="zh-CN" altLang="en-US" dirty="0"/>
          </a:p>
        </p:txBody>
      </p:sp>
    </p:spTree>
    <p:extLst>
      <p:ext uri="{BB962C8B-B14F-4D97-AF65-F5344CB8AC3E}">
        <p14:creationId xmlns:p14="http://schemas.microsoft.com/office/powerpoint/2010/main" val="259368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39AA227-0081-03DC-B531-970D06802BD3}"/>
              </a:ext>
            </a:extLst>
          </p:cNvPr>
          <p:cNvSpPr>
            <a:spLocks noGrp="1"/>
          </p:cNvSpPr>
          <p:nvPr>
            <p:ph type="title"/>
          </p:nvPr>
        </p:nvSpPr>
        <p:spPr>
          <a:xfrm>
            <a:off x="476250" y="537273"/>
            <a:ext cx="11239500" cy="2590801"/>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14.  </a:t>
            </a:r>
            <a:r>
              <a:rPr lang="en-US" altLang="zh-CN" sz="1800" dirty="0">
                <a:effectLst/>
                <a:latin typeface="Times New Roman" panose="02020603050405020304" pitchFamily="18" charset="0"/>
                <a:cs typeface="Times New Roman" panose="02020603050405020304" pitchFamily="18" charset="0"/>
              </a:rPr>
              <a:t>%Mesh </a:t>
            </a:r>
            <a:r>
              <a:rPr lang="en-US" altLang="zh-CN" sz="1800" dirty="0">
                <a:latin typeface="Times New Roman" panose="02020603050405020304" pitchFamily="18" charset="0"/>
                <a:cs typeface="Times New Roman" panose="02020603050405020304" pitchFamily="18" charset="0"/>
              </a:rPr>
              <a:t>segment </a:t>
            </a:r>
            <a:r>
              <a:rPr lang="en-US" altLang="zh-CN" sz="1800" dirty="0" err="1">
                <a:latin typeface="Times New Roman" panose="02020603050405020304" pitchFamily="18" charset="0"/>
                <a:cs typeface="Times New Roman" panose="02020603050405020304" pitchFamily="18" charset="0"/>
              </a:rPr>
              <a:t>vbottom</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Mesh the ground surface of </a:t>
            </a:r>
            <a:r>
              <a:rPr lang="en-US" altLang="zh-CN" sz="1800" dirty="0" err="1">
                <a:latin typeface="Times New Roman" panose="02020603050405020304" pitchFamily="18" charset="0"/>
                <a:cs typeface="Times New Roman" panose="02020603050405020304" pitchFamily="18" charset="0"/>
              </a:rPr>
              <a:t>vbottom</a:t>
            </a:r>
            <a:r>
              <a:rPr lang="en-US" altLang="zh-CN" sz="1800" dirty="0">
                <a:latin typeface="Times New Roman" panose="02020603050405020304" pitchFamily="18" charset="0"/>
                <a:cs typeface="Times New Roman" panose="02020603050405020304" pitchFamily="18" charset="0"/>
              </a:rPr>
              <a:t>, use “pave” scheme and “bias” sizing function</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surface 43 scheme pave</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surface 43 sizing function type bias start curve 86 95 104 factor 1.1      </a:t>
            </a:r>
            <a:r>
              <a:rPr lang="en-US" altLang="zh-CN" sz="1800" dirty="0">
                <a:effectLst/>
                <a:latin typeface="Times New Roman" panose="02020603050405020304" pitchFamily="18" charset="0"/>
                <a:cs typeface="Times New Roman" panose="02020603050405020304" pitchFamily="18" charset="0"/>
              </a:rPr>
              <a:t>%factor 1.1 is the scaling factor</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mesh surf 43</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Mesh the whole volume “</a:t>
            </a:r>
            <a:r>
              <a:rPr lang="en-US" altLang="zh-CN" sz="1800" dirty="0" err="1">
                <a:effectLst/>
                <a:latin typeface="Times New Roman" panose="02020603050405020304" pitchFamily="18" charset="0"/>
                <a:cs typeface="Times New Roman" panose="02020603050405020304" pitchFamily="18" charset="0"/>
              </a:rPr>
              <a:t>fbottom</a:t>
            </a:r>
            <a:r>
              <a:rPr lang="en-US" altLang="zh-CN" sz="1800" dirty="0">
                <a:effectLst/>
                <a:latin typeface="Times New Roman" panose="02020603050405020304" pitchFamily="18" charset="0"/>
                <a:cs typeface="Times New Roman" panose="02020603050405020304" pitchFamily="18" charset="0"/>
              </a:rPr>
              <a:t>” using “sweep” schem</a:t>
            </a:r>
            <a:r>
              <a:rPr lang="en-US" altLang="zh-CN" sz="1800" dirty="0">
                <a:latin typeface="Times New Roman" panose="02020603050405020304" pitchFamily="18" charset="0"/>
                <a:cs typeface="Times New Roman" panose="02020603050405020304" pitchFamily="18" charset="0"/>
              </a:rPr>
              <a:t>e, selecting the ground surface as source and bottom surface as target</a:t>
            </a:r>
            <a:br>
              <a:rPr lang="en-US" altLang="zh-CN" sz="1800" dirty="0">
                <a:solidFill>
                  <a:srgbClr val="FF0000"/>
                </a:solidFill>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vbottom</a:t>
            </a:r>
            <a:r>
              <a:rPr lang="en-US" altLang="zh-CN" sz="1800" dirty="0">
                <a:solidFill>
                  <a:srgbClr val="FF0000"/>
                </a:solidFill>
                <a:effectLst/>
                <a:latin typeface="Times New Roman" panose="02020603050405020304" pitchFamily="18" charset="0"/>
                <a:cs typeface="Times New Roman" panose="02020603050405020304" pitchFamily="18" charset="0"/>
              </a:rPr>
              <a:t> scheme Sweep source surface 43 target surface 41</a:t>
            </a:r>
            <a:br>
              <a:rPr lang="en-US" altLang="zh-CN" sz="900" dirty="0">
                <a:solidFill>
                  <a:srgbClr val="FF0000"/>
                </a:solidFill>
                <a:effectLst/>
              </a:rPr>
            </a:br>
            <a:r>
              <a:rPr lang="en-US" altLang="zh-CN" sz="900" dirty="0">
                <a:solidFill>
                  <a:srgbClr val="FF0000"/>
                </a:solidFill>
                <a:effectLst/>
              </a:rPr>
              <a:t>                     </a:t>
            </a:r>
            <a:r>
              <a:rPr lang="en-US" altLang="zh-CN" sz="1800" dirty="0">
                <a:solidFill>
                  <a:srgbClr val="FF0000"/>
                </a:solidFill>
                <a:effectLst/>
                <a:latin typeface="Times New Roman" panose="02020603050405020304" pitchFamily="18" charset="0"/>
                <a:cs typeface="Times New Roman" panose="02020603050405020304" pitchFamily="18" charset="0"/>
              </a:rPr>
              <a:t>mesh </a:t>
            </a:r>
            <a:r>
              <a:rPr lang="en-US" altLang="zh-CN" sz="1800" dirty="0" err="1">
                <a:solidFill>
                  <a:srgbClr val="FF0000"/>
                </a:solidFill>
                <a:effectLst/>
                <a:latin typeface="Times New Roman" panose="02020603050405020304" pitchFamily="18" charset="0"/>
                <a:cs typeface="Times New Roman" panose="02020603050405020304" pitchFamily="18" charset="0"/>
              </a:rPr>
              <a:t>vbottom</a:t>
            </a:r>
            <a:br>
              <a:rPr lang="en-US" altLang="zh-CN" sz="1800" dirty="0">
                <a:solidFill>
                  <a:srgbClr val="FF0000"/>
                </a:solidFill>
                <a:effectLst/>
                <a:latin typeface="Times New Roman" panose="02020603050405020304" pitchFamily="18" charset="0"/>
                <a:cs typeface="Times New Roman" panose="02020603050405020304" pitchFamily="18" charset="0"/>
              </a:rPr>
            </a:b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endParaRPr kumimoji="1" lang="zh-CN" altLang="en-US" sz="1800" dirty="0">
              <a:solidFill>
                <a:srgbClr val="FF0000"/>
              </a:solidFill>
              <a:latin typeface="Times New Roman" panose="02020603050405020304" pitchFamily="18" charset="0"/>
              <a:cs typeface="Times New Roman" panose="02020603050405020304" pitchFamily="18" charset="0"/>
            </a:endParaRPr>
          </a:p>
        </p:txBody>
      </p:sp>
      <p:pic>
        <p:nvPicPr>
          <p:cNvPr id="6" name="图片 5" descr="图表, 表面图&#10;&#10;描述已自动生成">
            <a:extLst>
              <a:ext uri="{FF2B5EF4-FFF2-40B4-BE49-F238E27FC236}">
                <a16:creationId xmlns:a16="http://schemas.microsoft.com/office/drawing/2014/main" id="{2A46BB79-5289-FB33-D76C-F7B5589C8E74}"/>
              </a:ext>
            </a:extLst>
          </p:cNvPr>
          <p:cNvPicPr>
            <a:picLocks noChangeAspect="1"/>
          </p:cNvPicPr>
          <p:nvPr/>
        </p:nvPicPr>
        <p:blipFill>
          <a:blip r:embed="rId2"/>
          <a:stretch>
            <a:fillRect/>
          </a:stretch>
        </p:blipFill>
        <p:spPr>
          <a:xfrm>
            <a:off x="760575" y="2705876"/>
            <a:ext cx="3770908" cy="3997001"/>
          </a:xfrm>
          <a:prstGeom prst="rect">
            <a:avLst/>
          </a:prstGeom>
        </p:spPr>
      </p:pic>
      <p:pic>
        <p:nvPicPr>
          <p:cNvPr id="8" name="图片 7" descr="图表, 表面图&#10;&#10;描述已自动生成">
            <a:extLst>
              <a:ext uri="{FF2B5EF4-FFF2-40B4-BE49-F238E27FC236}">
                <a16:creationId xmlns:a16="http://schemas.microsoft.com/office/drawing/2014/main" id="{7165F0C1-6F27-4A57-8E75-DDF94C05C3C1}"/>
              </a:ext>
            </a:extLst>
          </p:cNvPr>
          <p:cNvPicPr>
            <a:picLocks noChangeAspect="1"/>
          </p:cNvPicPr>
          <p:nvPr/>
        </p:nvPicPr>
        <p:blipFill>
          <a:blip r:embed="rId3"/>
          <a:stretch>
            <a:fillRect/>
          </a:stretch>
        </p:blipFill>
        <p:spPr>
          <a:xfrm>
            <a:off x="5504824" y="2705876"/>
            <a:ext cx="5206719" cy="4222115"/>
          </a:xfrm>
          <a:prstGeom prst="rect">
            <a:avLst/>
          </a:prstGeom>
        </p:spPr>
      </p:pic>
      <p:cxnSp>
        <p:nvCxnSpPr>
          <p:cNvPr id="9" name="直线箭头连接符 8">
            <a:extLst>
              <a:ext uri="{FF2B5EF4-FFF2-40B4-BE49-F238E27FC236}">
                <a16:creationId xmlns:a16="http://schemas.microsoft.com/office/drawing/2014/main" id="{C5C7AEDB-F654-AA11-C037-807E8292802B}"/>
              </a:ext>
            </a:extLst>
          </p:cNvPr>
          <p:cNvCxnSpPr/>
          <p:nvPr/>
        </p:nvCxnSpPr>
        <p:spPr>
          <a:xfrm>
            <a:off x="4606127" y="4534678"/>
            <a:ext cx="78724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D20DC63-39D3-AF47-3D54-7CD587BEF5E8}"/>
              </a:ext>
            </a:extLst>
          </p:cNvPr>
          <p:cNvSpPr txBox="1"/>
          <p:nvPr/>
        </p:nvSpPr>
        <p:spPr>
          <a:xfrm>
            <a:off x="8464289" y="6488668"/>
            <a:ext cx="2967136" cy="369332"/>
          </a:xfrm>
          <a:prstGeom prst="rect">
            <a:avLst/>
          </a:prstGeom>
          <a:noFill/>
        </p:spPr>
        <p:txBody>
          <a:bodyPr wrap="square" rtlCol="0">
            <a:spAutoFit/>
          </a:bodyPr>
          <a:lstStyle/>
          <a:p>
            <a:r>
              <a:rPr kumimoji="1" lang="en-US" altLang="zh-CN" dirty="0"/>
              <a:t>surface 41 (on bottom)</a:t>
            </a:r>
            <a:endParaRPr kumimoji="1" lang="zh-CN" altLang="en-US" dirty="0"/>
          </a:p>
        </p:txBody>
      </p:sp>
    </p:spTree>
    <p:extLst>
      <p:ext uri="{BB962C8B-B14F-4D97-AF65-F5344CB8AC3E}">
        <p14:creationId xmlns:p14="http://schemas.microsoft.com/office/powerpoint/2010/main" val="384691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D9E11E5-333E-118B-57DD-789053F8CCE9}"/>
              </a:ext>
            </a:extLst>
          </p:cNvPr>
          <p:cNvSpPr>
            <a:spLocks noGrp="1"/>
          </p:cNvSpPr>
          <p:nvPr>
            <p:ph type="title"/>
          </p:nvPr>
        </p:nvSpPr>
        <p:spPr>
          <a:xfrm>
            <a:off x="476250" y="238733"/>
            <a:ext cx="11239500" cy="2590801"/>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15.  </a:t>
            </a:r>
            <a:r>
              <a:rPr lang="en-US" altLang="zh-CN" sz="1800" dirty="0">
                <a:effectLst/>
                <a:latin typeface="Times New Roman" panose="02020603050405020304" pitchFamily="18" charset="0"/>
                <a:cs typeface="Times New Roman" panose="02020603050405020304" pitchFamily="18" charset="0"/>
              </a:rPr>
              <a:t>%Mesh </a:t>
            </a:r>
            <a:r>
              <a:rPr lang="en-US" altLang="zh-CN" sz="1800" dirty="0">
                <a:latin typeface="Times New Roman" panose="02020603050405020304" pitchFamily="18" charset="0"/>
                <a:cs typeface="Times New Roman" panose="02020603050405020304" pitchFamily="18" charset="0"/>
              </a:rPr>
              <a:t>segment </a:t>
            </a:r>
            <a:r>
              <a:rPr lang="en-US" altLang="zh-CN" sz="1800" dirty="0" err="1">
                <a:latin typeface="Times New Roman" panose="02020603050405020304" pitchFamily="18" charset="0"/>
                <a:cs typeface="Times New Roman" panose="02020603050405020304" pitchFamily="18" charset="0"/>
              </a:rPr>
              <a:t>vright</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Mesh the ground surface of </a:t>
            </a:r>
            <a:r>
              <a:rPr lang="en-US" altLang="zh-CN" sz="1800" dirty="0" err="1">
                <a:latin typeface="Times New Roman" panose="02020603050405020304" pitchFamily="18" charset="0"/>
                <a:cs typeface="Times New Roman" panose="02020603050405020304" pitchFamily="18" charset="0"/>
              </a:rPr>
              <a:t>vbottom</a:t>
            </a:r>
            <a:r>
              <a:rPr lang="en-US" altLang="zh-CN" sz="1800" dirty="0">
                <a:latin typeface="Times New Roman" panose="02020603050405020304" pitchFamily="18" charset="0"/>
                <a:cs typeface="Times New Roman" panose="02020603050405020304" pitchFamily="18" charset="0"/>
              </a:rPr>
              <a:t>, use “pave” scheme and “bias” sizing function</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surface 43 scheme pave</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surface 43 sizing function type bias start curve 108 144 70 factor 1.05      </a:t>
            </a:r>
            <a:r>
              <a:rPr lang="en-US" altLang="zh-CN" sz="1800" dirty="0">
                <a:effectLst/>
                <a:latin typeface="Times New Roman" panose="02020603050405020304" pitchFamily="18" charset="0"/>
                <a:cs typeface="Times New Roman" panose="02020603050405020304" pitchFamily="18" charset="0"/>
              </a:rPr>
              <a:t>%factor 1.1 is the scaling factor</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mesh surf 43</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Mesh the whole volume “</a:t>
            </a:r>
            <a:r>
              <a:rPr lang="en-US" altLang="zh-CN" sz="1800" dirty="0" err="1">
                <a:effectLst/>
                <a:latin typeface="Times New Roman" panose="02020603050405020304" pitchFamily="18" charset="0"/>
                <a:cs typeface="Times New Roman" panose="02020603050405020304" pitchFamily="18" charset="0"/>
              </a:rPr>
              <a:t>fbottom</a:t>
            </a:r>
            <a:r>
              <a:rPr lang="en-US" altLang="zh-CN" sz="1800" dirty="0">
                <a:effectLst/>
                <a:latin typeface="Times New Roman" panose="02020603050405020304" pitchFamily="18" charset="0"/>
                <a:cs typeface="Times New Roman" panose="02020603050405020304" pitchFamily="18" charset="0"/>
              </a:rPr>
              <a:t>” using “sweep” schem</a:t>
            </a:r>
            <a:r>
              <a:rPr lang="en-US" altLang="zh-CN" sz="1800" dirty="0">
                <a:latin typeface="Times New Roman" panose="02020603050405020304" pitchFamily="18" charset="0"/>
                <a:cs typeface="Times New Roman" panose="02020603050405020304" pitchFamily="18" charset="0"/>
              </a:rPr>
              <a:t>e, selecting the ground surface as source and bottom surface as target</a:t>
            </a:r>
            <a:br>
              <a:rPr lang="en-US" altLang="zh-CN" sz="1800" dirty="0">
                <a:solidFill>
                  <a:srgbClr val="FF0000"/>
                </a:solidFill>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vbottom</a:t>
            </a:r>
            <a:r>
              <a:rPr lang="en-US" altLang="zh-CN" sz="1800" dirty="0">
                <a:solidFill>
                  <a:srgbClr val="FF0000"/>
                </a:solidFill>
                <a:effectLst/>
                <a:latin typeface="Times New Roman" panose="02020603050405020304" pitchFamily="18" charset="0"/>
                <a:cs typeface="Times New Roman" panose="02020603050405020304" pitchFamily="18" charset="0"/>
              </a:rPr>
              <a:t> scheme Sweep source surface 8 target surface 10</a:t>
            </a:r>
            <a:br>
              <a:rPr lang="en-US" altLang="zh-CN" sz="900" dirty="0">
                <a:solidFill>
                  <a:srgbClr val="FF0000"/>
                </a:solidFill>
                <a:effectLst/>
              </a:rPr>
            </a:br>
            <a:r>
              <a:rPr lang="en-US" altLang="zh-CN" sz="900" dirty="0">
                <a:solidFill>
                  <a:srgbClr val="FF0000"/>
                </a:solidFill>
                <a:effectLst/>
              </a:rPr>
              <a:t>                     </a:t>
            </a:r>
            <a:r>
              <a:rPr lang="en-US" altLang="zh-CN" sz="1800" dirty="0">
                <a:solidFill>
                  <a:srgbClr val="FF0000"/>
                </a:solidFill>
                <a:effectLst/>
                <a:latin typeface="Times New Roman" panose="02020603050405020304" pitchFamily="18" charset="0"/>
                <a:cs typeface="Times New Roman" panose="02020603050405020304" pitchFamily="18" charset="0"/>
              </a:rPr>
              <a:t>mesh </a:t>
            </a:r>
            <a:r>
              <a:rPr lang="en-US" altLang="zh-CN" sz="1800" dirty="0" err="1">
                <a:solidFill>
                  <a:srgbClr val="FF0000"/>
                </a:solidFill>
                <a:effectLst/>
                <a:latin typeface="Times New Roman" panose="02020603050405020304" pitchFamily="18" charset="0"/>
                <a:cs typeface="Times New Roman" panose="02020603050405020304" pitchFamily="18" charset="0"/>
              </a:rPr>
              <a:t>vbottom</a:t>
            </a:r>
            <a:br>
              <a:rPr lang="en-US" altLang="zh-CN" sz="1800" dirty="0">
                <a:solidFill>
                  <a:srgbClr val="FF0000"/>
                </a:solidFill>
                <a:effectLst/>
                <a:latin typeface="Times New Roman" panose="02020603050405020304" pitchFamily="18" charset="0"/>
                <a:cs typeface="Times New Roman" panose="02020603050405020304" pitchFamily="18" charset="0"/>
              </a:rPr>
            </a:b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endParaRPr kumimoji="1" lang="zh-CN" altLang="en-US" sz="1800" dirty="0">
              <a:solidFill>
                <a:srgbClr val="FF0000"/>
              </a:solidFill>
              <a:latin typeface="Times New Roman" panose="02020603050405020304" pitchFamily="18" charset="0"/>
              <a:cs typeface="Times New Roman" panose="02020603050405020304" pitchFamily="18" charset="0"/>
            </a:endParaRPr>
          </a:p>
        </p:txBody>
      </p:sp>
      <p:pic>
        <p:nvPicPr>
          <p:cNvPr id="6" name="图片 5" descr="图表, 表面图&#10;&#10;描述已自动生成">
            <a:extLst>
              <a:ext uri="{FF2B5EF4-FFF2-40B4-BE49-F238E27FC236}">
                <a16:creationId xmlns:a16="http://schemas.microsoft.com/office/drawing/2014/main" id="{22AEC6AB-857A-3300-EB22-2F8D30053BEA}"/>
              </a:ext>
            </a:extLst>
          </p:cNvPr>
          <p:cNvPicPr>
            <a:picLocks noChangeAspect="1"/>
          </p:cNvPicPr>
          <p:nvPr/>
        </p:nvPicPr>
        <p:blipFill>
          <a:blip r:embed="rId2"/>
          <a:stretch>
            <a:fillRect/>
          </a:stretch>
        </p:blipFill>
        <p:spPr>
          <a:xfrm>
            <a:off x="0" y="2653666"/>
            <a:ext cx="4412602" cy="2846068"/>
          </a:xfrm>
          <a:prstGeom prst="rect">
            <a:avLst/>
          </a:prstGeom>
        </p:spPr>
      </p:pic>
      <p:pic>
        <p:nvPicPr>
          <p:cNvPr id="8" name="图片 7" descr="图片包含 图表&#10;&#10;描述已自动生成">
            <a:extLst>
              <a:ext uri="{FF2B5EF4-FFF2-40B4-BE49-F238E27FC236}">
                <a16:creationId xmlns:a16="http://schemas.microsoft.com/office/drawing/2014/main" id="{981478FF-97C4-5C49-E617-211EC69D2BBE}"/>
              </a:ext>
            </a:extLst>
          </p:cNvPr>
          <p:cNvPicPr>
            <a:picLocks noChangeAspect="1"/>
          </p:cNvPicPr>
          <p:nvPr/>
        </p:nvPicPr>
        <p:blipFill>
          <a:blip r:embed="rId3"/>
          <a:stretch>
            <a:fillRect/>
          </a:stretch>
        </p:blipFill>
        <p:spPr>
          <a:xfrm>
            <a:off x="4705350" y="2452148"/>
            <a:ext cx="3505200" cy="3171371"/>
          </a:xfrm>
          <a:prstGeom prst="rect">
            <a:avLst/>
          </a:prstGeom>
        </p:spPr>
      </p:pic>
      <p:pic>
        <p:nvPicPr>
          <p:cNvPr id="10" name="图片 9" descr="图表&#10;&#10;描述已自动生成">
            <a:extLst>
              <a:ext uri="{FF2B5EF4-FFF2-40B4-BE49-F238E27FC236}">
                <a16:creationId xmlns:a16="http://schemas.microsoft.com/office/drawing/2014/main" id="{C2A30C71-B6C2-6497-FDBA-C3FF4CC3F44C}"/>
              </a:ext>
            </a:extLst>
          </p:cNvPr>
          <p:cNvPicPr>
            <a:picLocks noChangeAspect="1"/>
          </p:cNvPicPr>
          <p:nvPr/>
        </p:nvPicPr>
        <p:blipFill>
          <a:blip r:embed="rId4"/>
          <a:stretch>
            <a:fillRect/>
          </a:stretch>
        </p:blipFill>
        <p:spPr>
          <a:xfrm>
            <a:off x="8686800" y="2328363"/>
            <a:ext cx="3505200" cy="3418942"/>
          </a:xfrm>
          <a:prstGeom prst="rect">
            <a:avLst/>
          </a:prstGeom>
        </p:spPr>
      </p:pic>
      <p:cxnSp>
        <p:nvCxnSpPr>
          <p:cNvPr id="11" name="直线箭头连接符 10">
            <a:extLst>
              <a:ext uri="{FF2B5EF4-FFF2-40B4-BE49-F238E27FC236}">
                <a16:creationId xmlns:a16="http://schemas.microsoft.com/office/drawing/2014/main" id="{3B8CAE05-61C2-F394-67A2-EA3D86BD7834}"/>
              </a:ext>
            </a:extLst>
          </p:cNvPr>
          <p:cNvCxnSpPr/>
          <p:nvPr/>
        </p:nvCxnSpPr>
        <p:spPr>
          <a:xfrm>
            <a:off x="4149610" y="4068147"/>
            <a:ext cx="78724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660648D3-F58F-019D-414D-99061AA7E7AF}"/>
              </a:ext>
            </a:extLst>
          </p:cNvPr>
          <p:cNvCxnSpPr/>
          <p:nvPr/>
        </p:nvCxnSpPr>
        <p:spPr>
          <a:xfrm>
            <a:off x="8039792" y="4068147"/>
            <a:ext cx="78724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1EFA554-B1B9-7F20-3C60-A13DD8700755}"/>
              </a:ext>
            </a:extLst>
          </p:cNvPr>
          <p:cNvSpPr txBox="1"/>
          <p:nvPr/>
        </p:nvSpPr>
        <p:spPr>
          <a:xfrm>
            <a:off x="9871787" y="5747305"/>
            <a:ext cx="2967136" cy="369332"/>
          </a:xfrm>
          <a:prstGeom prst="rect">
            <a:avLst/>
          </a:prstGeom>
          <a:noFill/>
        </p:spPr>
        <p:txBody>
          <a:bodyPr wrap="square" rtlCol="0">
            <a:spAutoFit/>
          </a:bodyPr>
          <a:lstStyle/>
          <a:p>
            <a:r>
              <a:rPr kumimoji="1" lang="en-US" altLang="zh-CN" dirty="0"/>
              <a:t>surface 10(on bottom)</a:t>
            </a:r>
            <a:endParaRPr kumimoji="1" lang="zh-CN" altLang="en-US" dirty="0"/>
          </a:p>
        </p:txBody>
      </p:sp>
    </p:spTree>
    <p:extLst>
      <p:ext uri="{BB962C8B-B14F-4D97-AF65-F5344CB8AC3E}">
        <p14:creationId xmlns:p14="http://schemas.microsoft.com/office/powerpoint/2010/main" val="289075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A5532-886F-24C0-7FF2-50C8E2D20C35}"/>
              </a:ext>
            </a:extLst>
          </p:cNvPr>
          <p:cNvSpPr>
            <a:spLocks noGrp="1"/>
          </p:cNvSpPr>
          <p:nvPr>
            <p:ph type="title"/>
          </p:nvPr>
        </p:nvSpPr>
        <p:spPr>
          <a:xfrm>
            <a:off x="838200" y="178512"/>
            <a:ext cx="10515600" cy="1325563"/>
          </a:xfrm>
        </p:spPr>
        <p:txBody>
          <a:bodyPr/>
          <a:lstStyle/>
          <a:p>
            <a:r>
              <a:rPr kumimoji="1" lang="en-US" altLang="zh-CN" dirty="0"/>
              <a:t>Overall mesh condition of the model</a:t>
            </a:r>
            <a:endParaRPr kumimoji="1" lang="zh-CN" altLang="en-US" dirty="0"/>
          </a:p>
        </p:txBody>
      </p:sp>
      <p:pic>
        <p:nvPicPr>
          <p:cNvPr id="9" name="内容占位符 8" descr="地图&#10;&#10;描述已自动生成">
            <a:extLst>
              <a:ext uri="{FF2B5EF4-FFF2-40B4-BE49-F238E27FC236}">
                <a16:creationId xmlns:a16="http://schemas.microsoft.com/office/drawing/2014/main" id="{B36B741D-D95C-63FE-CD2F-7EFCD7F4379D}"/>
              </a:ext>
            </a:extLst>
          </p:cNvPr>
          <p:cNvPicPr>
            <a:picLocks noGrp="1" noChangeAspect="1"/>
          </p:cNvPicPr>
          <p:nvPr>
            <p:ph idx="1"/>
          </p:nvPr>
        </p:nvPicPr>
        <p:blipFill>
          <a:blip r:embed="rId2"/>
          <a:stretch>
            <a:fillRect/>
          </a:stretch>
        </p:blipFill>
        <p:spPr>
          <a:xfrm>
            <a:off x="1240357" y="1441798"/>
            <a:ext cx="8650092" cy="5416202"/>
          </a:xfrm>
        </p:spPr>
      </p:pic>
    </p:spTree>
    <p:extLst>
      <p:ext uri="{BB962C8B-B14F-4D97-AF65-F5344CB8AC3E}">
        <p14:creationId xmlns:p14="http://schemas.microsoft.com/office/powerpoint/2010/main" val="4167743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3ED6602-8C3A-B1A2-E475-F0086C6074DC}"/>
              </a:ext>
            </a:extLst>
          </p:cNvPr>
          <p:cNvSpPr>
            <a:spLocks noGrp="1"/>
          </p:cNvSpPr>
          <p:nvPr>
            <p:ph type="title"/>
          </p:nvPr>
        </p:nvSpPr>
        <p:spPr>
          <a:xfrm>
            <a:off x="186614" y="261258"/>
            <a:ext cx="11239500" cy="4565028"/>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        Model dimension lx=</a:t>
            </a:r>
            <a:r>
              <a:rPr lang="en-US" altLang="zh-CN" sz="1800" dirty="0">
                <a:solidFill>
                  <a:srgbClr val="FF0000"/>
                </a:solidFill>
                <a:effectLst/>
                <a:latin typeface="Times New Roman" panose="02020603050405020304" pitchFamily="18" charset="0"/>
                <a:cs typeface="Times New Roman" panose="02020603050405020304" pitchFamily="18" charset="0"/>
              </a:rPr>
              <a:t> 66253, </a:t>
            </a:r>
            <a:r>
              <a:rPr kumimoji="1" lang="en-US" altLang="zh-CN" sz="1800" dirty="0">
                <a:latin typeface="Times New Roman" panose="02020603050405020304" pitchFamily="18" charset="0"/>
                <a:cs typeface="Times New Roman" panose="02020603050405020304" pitchFamily="18" charset="0"/>
              </a:rPr>
              <a:t> </a:t>
            </a:r>
            <a:r>
              <a:rPr kumimoji="1" lang="en-US" altLang="zh-CN" sz="1800" dirty="0" err="1">
                <a:latin typeface="Times New Roman" panose="02020603050405020304" pitchFamily="18" charset="0"/>
                <a:cs typeface="Times New Roman" panose="02020603050405020304" pitchFamily="18" charset="0"/>
              </a:rPr>
              <a:t>ly</a:t>
            </a:r>
            <a:r>
              <a:rPr kumimoji="1" lang="en-US" altLang="zh-CN" sz="1800" dirty="0">
                <a:latin typeface="Times New Roman" panose="02020603050405020304" pitchFamily="18" charset="0"/>
                <a:cs typeface="Times New Roman" panose="02020603050405020304" pitchFamily="18" charset="0"/>
              </a:rPr>
              <a:t>=</a:t>
            </a:r>
            <a:r>
              <a:rPr lang="en-US" altLang="zh-CN" sz="1800" dirty="0">
                <a:solidFill>
                  <a:srgbClr val="FF0000"/>
                </a:solidFill>
                <a:effectLst/>
                <a:latin typeface="Times New Roman" panose="02020603050405020304" pitchFamily="18" charset="0"/>
                <a:cs typeface="Times New Roman" panose="02020603050405020304" pitchFamily="18" charset="0"/>
              </a:rPr>
              <a:t> 48608, </a:t>
            </a:r>
            <a:r>
              <a:rPr lang="en-US" altLang="zh-CN" sz="1800" dirty="0" err="1">
                <a:solidFill>
                  <a:srgbClr val="FF0000"/>
                </a:solidFill>
                <a:effectLst/>
                <a:latin typeface="Times New Roman" panose="02020603050405020304" pitchFamily="18" charset="0"/>
                <a:cs typeface="Times New Roman" panose="02020603050405020304" pitchFamily="18" charset="0"/>
              </a:rPr>
              <a:t>lz</a:t>
            </a:r>
            <a:r>
              <a:rPr lang="en-US" altLang="zh-CN" sz="1800" dirty="0">
                <a:solidFill>
                  <a:srgbClr val="FF0000"/>
                </a:solidFill>
                <a:effectLst/>
                <a:latin typeface="Times New Roman" panose="02020603050405020304" pitchFamily="18" charset="0"/>
                <a:cs typeface="Times New Roman" panose="02020603050405020304" pitchFamily="18" charset="0"/>
              </a:rPr>
              <a:t>=13200</a:t>
            </a:r>
            <a:br>
              <a:rPr lang="en-US" altLang="zh-CN" sz="1800" dirty="0">
                <a:solidFill>
                  <a:srgbClr val="FF0000"/>
                </a:solidFill>
                <a:effectLst/>
                <a:latin typeface="Times New Roman" panose="02020603050405020304" pitchFamily="18" charset="0"/>
                <a:cs typeface="Times New Roman" panose="02020603050405020304" pitchFamily="18" charset="0"/>
              </a:rPr>
            </a:br>
            <a:br>
              <a:rPr kumimoji="1" lang="en-US" altLang="zh-CN" sz="1800" dirty="0">
                <a:latin typeface="Times New Roman" panose="02020603050405020304" pitchFamily="18" charset="0"/>
                <a:cs typeface="Times New Roman" panose="02020603050405020304" pitchFamily="18" charset="0"/>
              </a:rPr>
            </a:br>
            <a:r>
              <a:rPr kumimoji="1" lang="en-US" altLang="zh-CN" sz="1800" dirty="0">
                <a:latin typeface="Times New Roman" panose="02020603050405020304" pitchFamily="18" charset="0"/>
                <a:cs typeface="Times New Roman" panose="02020603050405020304" pitchFamily="18" charset="0"/>
              </a:rPr>
              <a:t>16.  </a:t>
            </a:r>
            <a:r>
              <a:rPr lang="en-US" altLang="zh-CN" sz="1800" dirty="0">
                <a:effectLst/>
                <a:latin typeface="Times New Roman" panose="02020603050405020304" pitchFamily="18" charset="0"/>
                <a:cs typeface="Times New Roman" panose="02020603050405020304" pitchFamily="18" charset="0"/>
              </a:rPr>
              <a:t>%add five boundary layers (serve for providing </a:t>
            </a:r>
            <a:r>
              <a:rPr lang="en-US" altLang="zh-CN" sz="1800" dirty="0">
                <a:latin typeface="Times New Roman" panose="02020603050405020304" pitchFamily="18" charset="0"/>
                <a:cs typeface="Times New Roman" panose="02020603050405020304" pitchFamily="18" charset="0"/>
              </a:rPr>
              <a:t>PML layers, four side boundary and one bottom boundary) </a:t>
            </a:r>
            <a:br>
              <a:rPr lang="en-US" altLang="zh-CN" sz="1800" dirty="0">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brick x 6000 y 48608 z 13200       </a:t>
            </a:r>
            <a:r>
              <a:rPr lang="en-US" altLang="zh-CN" sz="1800" dirty="0">
                <a:effectLst/>
                <a:latin typeface="Times New Roman" panose="02020603050405020304" pitchFamily="18" charset="0"/>
                <a:cs typeface="Times New Roman" panose="02020603050405020304" pitchFamily="18" charset="0"/>
              </a:rPr>
              <a:t>%after making the volume, rename as “</a:t>
            </a:r>
            <a:r>
              <a:rPr lang="en-US" altLang="zh-CN" sz="1800" dirty="0" err="1">
                <a:effectLst/>
                <a:latin typeface="Times New Roman" panose="02020603050405020304" pitchFamily="18" charset="0"/>
                <a:cs typeface="Times New Roman" panose="02020603050405020304" pitchFamily="18" charset="0"/>
              </a:rPr>
              <a:t>bleft</a:t>
            </a:r>
            <a:r>
              <a:rPr lang="en-US" altLang="zh-CN" sz="1800" dirty="0">
                <a:effectLst/>
                <a:latin typeface="Times New Roman" panose="02020603050405020304" pitchFamily="18" charset="0"/>
                <a:cs typeface="Times New Roman" panose="02020603050405020304" pitchFamily="18" charset="0"/>
              </a:rPr>
              <a:t>”</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move </a:t>
            </a:r>
            <a:r>
              <a:rPr lang="en-US" altLang="zh-CN" sz="1800" dirty="0" err="1">
                <a:solidFill>
                  <a:srgbClr val="FF0000"/>
                </a:solidFill>
                <a:effectLst/>
                <a:latin typeface="Times New Roman" panose="02020603050405020304" pitchFamily="18" charset="0"/>
                <a:cs typeface="Times New Roman" panose="02020603050405020304" pitchFamily="18" charset="0"/>
              </a:rPr>
              <a:t>bleft</a:t>
            </a:r>
            <a:r>
              <a:rPr lang="en-US" altLang="zh-CN" sz="1800" dirty="0">
                <a:solidFill>
                  <a:srgbClr val="FF0000"/>
                </a:solidFill>
                <a:effectLst/>
                <a:latin typeface="Times New Roman" panose="02020603050405020304" pitchFamily="18" charset="0"/>
                <a:cs typeface="Times New Roman" panose="02020603050405020304" pitchFamily="18" charset="0"/>
              </a:rPr>
              <a:t> x -36126.5 z -6400</a:t>
            </a:r>
            <a:br>
              <a:rPr lang="en-US" altLang="zh-CN" sz="900" dirty="0">
                <a:effectLst/>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brick x 6000 y 48608 z 13200       </a:t>
            </a:r>
            <a:r>
              <a:rPr lang="en-US" altLang="zh-CN" sz="1800" dirty="0">
                <a:effectLst/>
                <a:latin typeface="Times New Roman" panose="02020603050405020304" pitchFamily="18" charset="0"/>
                <a:cs typeface="Times New Roman" panose="02020603050405020304" pitchFamily="18" charset="0"/>
              </a:rPr>
              <a:t>%after making the volume, rename as “bright”</a:t>
            </a:r>
            <a:br>
              <a:rPr lang="en-US" altLang="zh-CN" sz="1800" dirty="0">
                <a:effectLst/>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move bright x 36126.5 z -6400</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brick x 78253 y 10000 z 13200       </a:t>
            </a:r>
            <a:r>
              <a:rPr lang="en-US" altLang="zh-CN" sz="1800" dirty="0">
                <a:effectLst/>
                <a:latin typeface="Times New Roman" panose="02020603050405020304" pitchFamily="18" charset="0"/>
                <a:cs typeface="Times New Roman" panose="02020603050405020304" pitchFamily="18" charset="0"/>
              </a:rPr>
              <a:t>%after making the volume, rename as “</a:t>
            </a:r>
            <a:r>
              <a:rPr lang="en-US" altLang="zh-CN" sz="1800" dirty="0" err="1">
                <a:effectLst/>
                <a:latin typeface="Times New Roman" panose="02020603050405020304" pitchFamily="18" charset="0"/>
                <a:cs typeface="Times New Roman" panose="02020603050405020304" pitchFamily="18" charset="0"/>
              </a:rPr>
              <a:t>bup</a:t>
            </a:r>
            <a:r>
              <a:rPr lang="en-US" altLang="zh-CN" sz="1800" dirty="0">
                <a:effectLst/>
                <a:latin typeface="Times New Roman" panose="02020603050405020304" pitchFamily="18" charset="0"/>
                <a:cs typeface="Times New Roman" panose="02020603050405020304" pitchFamily="18" charset="0"/>
              </a:rPr>
              <a:t>”</a:t>
            </a:r>
            <a:br>
              <a:rPr lang="en-US" altLang="zh-CN" sz="1800" dirty="0">
                <a:effectLst/>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move </a:t>
            </a:r>
            <a:r>
              <a:rPr lang="en-US" altLang="zh-CN" sz="1800" dirty="0" err="1">
                <a:solidFill>
                  <a:srgbClr val="FF0000"/>
                </a:solidFill>
                <a:effectLst/>
                <a:latin typeface="Times New Roman" panose="02020603050405020304" pitchFamily="18" charset="0"/>
                <a:cs typeface="Times New Roman" panose="02020603050405020304" pitchFamily="18" charset="0"/>
              </a:rPr>
              <a:t>bup</a:t>
            </a:r>
            <a:r>
              <a:rPr lang="en-US" altLang="zh-CN" sz="1800" dirty="0">
                <a:solidFill>
                  <a:srgbClr val="FF0000"/>
                </a:solidFill>
                <a:effectLst/>
                <a:latin typeface="Times New Roman" panose="02020603050405020304" pitchFamily="18" charset="0"/>
                <a:cs typeface="Times New Roman" panose="02020603050405020304" pitchFamily="18" charset="0"/>
              </a:rPr>
              <a:t> y 29304 z -6400</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brick x 78253 y 10000 z 13200       </a:t>
            </a:r>
            <a:r>
              <a:rPr lang="en-US" altLang="zh-CN" sz="1800" dirty="0">
                <a:effectLst/>
                <a:latin typeface="Times New Roman" panose="02020603050405020304" pitchFamily="18" charset="0"/>
                <a:cs typeface="Times New Roman" panose="02020603050405020304" pitchFamily="18" charset="0"/>
              </a:rPr>
              <a:t>%after making the volume, rename as “</a:t>
            </a:r>
            <a:r>
              <a:rPr lang="en-US" altLang="zh-CN" sz="1800" dirty="0" err="1">
                <a:effectLst/>
                <a:latin typeface="Times New Roman" panose="02020603050405020304" pitchFamily="18" charset="0"/>
                <a:cs typeface="Times New Roman" panose="02020603050405020304" pitchFamily="18" charset="0"/>
              </a:rPr>
              <a:t>bdown</a:t>
            </a:r>
            <a:r>
              <a:rPr lang="en-US" altLang="zh-CN" sz="1800" dirty="0">
                <a:effectLst/>
                <a:latin typeface="Times New Roman" panose="02020603050405020304" pitchFamily="18" charset="0"/>
                <a:cs typeface="Times New Roman" panose="02020603050405020304" pitchFamily="18" charset="0"/>
              </a:rPr>
              <a:t>”</a:t>
            </a:r>
            <a:br>
              <a:rPr lang="en-US" altLang="zh-CN" sz="1800" dirty="0">
                <a:effectLst/>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move </a:t>
            </a:r>
            <a:r>
              <a:rPr lang="en-US" altLang="zh-CN" sz="1800" dirty="0" err="1">
                <a:solidFill>
                  <a:srgbClr val="FF0000"/>
                </a:solidFill>
                <a:effectLst/>
                <a:latin typeface="Times New Roman" panose="02020603050405020304" pitchFamily="18" charset="0"/>
                <a:cs typeface="Times New Roman" panose="02020603050405020304" pitchFamily="18" charset="0"/>
              </a:rPr>
              <a:t>bdown</a:t>
            </a:r>
            <a:r>
              <a:rPr lang="en-US" altLang="zh-CN" sz="1800" dirty="0">
                <a:solidFill>
                  <a:srgbClr val="FF0000"/>
                </a:solidFill>
                <a:effectLst/>
                <a:latin typeface="Times New Roman" panose="02020603050405020304" pitchFamily="18" charset="0"/>
                <a:cs typeface="Times New Roman" panose="02020603050405020304" pitchFamily="18" charset="0"/>
              </a:rPr>
              <a:t> y -29304 z -6400</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brick x 78253 y 68608 z 10000       </a:t>
            </a:r>
            <a:r>
              <a:rPr lang="en-US" altLang="zh-CN" sz="1800" dirty="0">
                <a:effectLst/>
                <a:latin typeface="Times New Roman" panose="02020603050405020304" pitchFamily="18" charset="0"/>
                <a:cs typeface="Times New Roman" panose="02020603050405020304" pitchFamily="18" charset="0"/>
              </a:rPr>
              <a:t>%after making the volume, rename as “</a:t>
            </a:r>
            <a:r>
              <a:rPr lang="en-US" altLang="zh-CN" sz="1800" dirty="0" err="1">
                <a:effectLst/>
                <a:latin typeface="Times New Roman" panose="02020603050405020304" pitchFamily="18" charset="0"/>
                <a:cs typeface="Times New Roman" panose="02020603050405020304" pitchFamily="18" charset="0"/>
              </a:rPr>
              <a:t>bbottom</a:t>
            </a:r>
            <a:r>
              <a:rPr lang="en-US" altLang="zh-CN" sz="1800" dirty="0">
                <a:effectLst/>
                <a:latin typeface="Times New Roman" panose="02020603050405020304" pitchFamily="18" charset="0"/>
                <a:cs typeface="Times New Roman" panose="02020603050405020304" pitchFamily="18" charset="0"/>
              </a:rPr>
              <a:t>”</a:t>
            </a:r>
            <a:br>
              <a:rPr lang="en-US" altLang="zh-CN" sz="1800" dirty="0">
                <a:effectLst/>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move </a:t>
            </a:r>
            <a:r>
              <a:rPr lang="en-US" altLang="zh-CN" sz="1800" dirty="0" err="1">
                <a:solidFill>
                  <a:srgbClr val="FF0000"/>
                </a:solidFill>
                <a:effectLst/>
                <a:latin typeface="Times New Roman" panose="02020603050405020304" pitchFamily="18" charset="0"/>
                <a:cs typeface="Times New Roman" panose="02020603050405020304" pitchFamily="18" charset="0"/>
              </a:rPr>
              <a:t>bbottom</a:t>
            </a:r>
            <a:r>
              <a:rPr lang="en-US" altLang="zh-CN" sz="1800" dirty="0">
                <a:solidFill>
                  <a:srgbClr val="FF0000"/>
                </a:solidFill>
                <a:effectLst/>
                <a:latin typeface="Times New Roman" panose="02020603050405020304" pitchFamily="18" charset="0"/>
                <a:cs typeface="Times New Roman" panose="02020603050405020304" pitchFamily="18" charset="0"/>
              </a:rPr>
              <a:t> z -18000</a:t>
            </a:r>
            <a:br>
              <a:rPr lang="en-US" altLang="zh-CN" sz="1800" dirty="0">
                <a:solidFill>
                  <a:srgbClr val="FF0000"/>
                </a:solidFill>
                <a:effectLst/>
                <a:latin typeface="Times New Roman" panose="02020603050405020304" pitchFamily="18" charset="0"/>
                <a:cs typeface="Times New Roman" panose="02020603050405020304" pitchFamily="18" charset="0"/>
              </a:rPr>
            </a:b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a:t>
            </a:r>
            <a:br>
              <a:rPr lang="en-US" altLang="zh-CN" sz="1800" dirty="0">
                <a:solidFill>
                  <a:srgbClr val="FF0000"/>
                </a:solidFill>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endParaRPr kumimoji="1" lang="zh-CN" altLang="en-US" sz="1800" dirty="0">
              <a:solidFill>
                <a:srgbClr val="FF0000"/>
              </a:solidFill>
              <a:latin typeface="Times New Roman" panose="02020603050405020304" pitchFamily="18" charset="0"/>
              <a:cs typeface="Times New Roman" panose="02020603050405020304" pitchFamily="18" charset="0"/>
            </a:endParaRPr>
          </a:p>
        </p:txBody>
      </p:sp>
      <p:pic>
        <p:nvPicPr>
          <p:cNvPr id="7" name="图片 6" descr="图表&#10;&#10;描述已自动生成">
            <a:extLst>
              <a:ext uri="{FF2B5EF4-FFF2-40B4-BE49-F238E27FC236}">
                <a16:creationId xmlns:a16="http://schemas.microsoft.com/office/drawing/2014/main" id="{9BDE5263-C8A8-62EC-3013-C21DEB6ECFBB}"/>
              </a:ext>
            </a:extLst>
          </p:cNvPr>
          <p:cNvPicPr>
            <a:picLocks noChangeAspect="1"/>
          </p:cNvPicPr>
          <p:nvPr/>
        </p:nvPicPr>
        <p:blipFill>
          <a:blip r:embed="rId2"/>
          <a:stretch>
            <a:fillRect/>
          </a:stretch>
        </p:blipFill>
        <p:spPr>
          <a:xfrm>
            <a:off x="765886" y="3664897"/>
            <a:ext cx="4272645" cy="3193103"/>
          </a:xfrm>
          <a:prstGeom prst="rect">
            <a:avLst/>
          </a:prstGeom>
        </p:spPr>
      </p:pic>
      <p:pic>
        <p:nvPicPr>
          <p:cNvPr id="9" name="图片 8" descr="图形用户界面&#10;&#10;描述已自动生成">
            <a:extLst>
              <a:ext uri="{FF2B5EF4-FFF2-40B4-BE49-F238E27FC236}">
                <a16:creationId xmlns:a16="http://schemas.microsoft.com/office/drawing/2014/main" id="{DFA7B621-94CD-551D-5C65-4AD27696C2C0}"/>
              </a:ext>
            </a:extLst>
          </p:cNvPr>
          <p:cNvPicPr>
            <a:picLocks noChangeAspect="1"/>
          </p:cNvPicPr>
          <p:nvPr/>
        </p:nvPicPr>
        <p:blipFill>
          <a:blip r:embed="rId3"/>
          <a:stretch>
            <a:fillRect/>
          </a:stretch>
        </p:blipFill>
        <p:spPr>
          <a:xfrm>
            <a:off x="5751156" y="3625030"/>
            <a:ext cx="4272646" cy="3232969"/>
          </a:xfrm>
          <a:prstGeom prst="rect">
            <a:avLst/>
          </a:prstGeom>
        </p:spPr>
      </p:pic>
    </p:spTree>
    <p:extLst>
      <p:ext uri="{BB962C8B-B14F-4D97-AF65-F5344CB8AC3E}">
        <p14:creationId xmlns:p14="http://schemas.microsoft.com/office/powerpoint/2010/main" val="109791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F3790C16-07B6-46A8-9D12-9F7FE4A91CDB}"/>
              </a:ext>
            </a:extLst>
          </p:cNvPr>
          <p:cNvSpPr>
            <a:spLocks noGrp="1"/>
          </p:cNvSpPr>
          <p:nvPr>
            <p:ph type="title"/>
          </p:nvPr>
        </p:nvSpPr>
        <p:spPr>
          <a:xfrm>
            <a:off x="186614" y="-298579"/>
            <a:ext cx="11239500" cy="4565028"/>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17.  </a:t>
            </a:r>
            <a:r>
              <a:rPr lang="en-US" altLang="zh-CN" sz="1800" dirty="0">
                <a:effectLst/>
                <a:latin typeface="Times New Roman" panose="02020603050405020304" pitchFamily="18" charset="0"/>
                <a:cs typeface="Times New Roman" panose="02020603050405020304" pitchFamily="18" charset="0"/>
              </a:rPr>
              <a:t>% Tolerance  imprint and merge the boundaries with the main model</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Please refer to </a:t>
            </a:r>
            <a:r>
              <a:rPr lang="en-US" altLang="zh-CN" sz="1800" dirty="0">
                <a:latin typeface="Times New Roman" panose="02020603050405020304" pitchFamily="18" charset="0"/>
                <a:cs typeface="Times New Roman" panose="02020603050405020304" pitchFamily="18" charset="0"/>
              </a:rPr>
              <a:t>S</a:t>
            </a:r>
            <a:r>
              <a:rPr lang="en-US" altLang="zh-CN" sz="1800" dirty="0">
                <a:effectLst/>
                <a:latin typeface="Times New Roman" panose="02020603050405020304" pitchFamily="18" charset="0"/>
                <a:cs typeface="Times New Roman" panose="02020603050405020304" pitchFamily="18" charset="0"/>
              </a:rPr>
              <a:t>tep 11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  Mesh all the boundaries, please refer to Step 12 </a:t>
            </a:r>
            <a:br>
              <a:rPr lang="en-US" altLang="zh-CN" sz="1800" dirty="0">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For example for boundary volume “</a:t>
            </a:r>
            <a:r>
              <a:rPr lang="en-US" altLang="zh-CN" sz="1800" dirty="0" err="1">
                <a:latin typeface="Times New Roman" panose="02020603050405020304" pitchFamily="18" charset="0"/>
                <a:cs typeface="Times New Roman" panose="02020603050405020304" pitchFamily="18" charset="0"/>
              </a:rPr>
              <a:t>bup</a:t>
            </a:r>
            <a:r>
              <a:rPr lang="en-US" altLang="zh-CN" sz="1800" dirty="0">
                <a:latin typeface="Times New Roman" panose="02020603050405020304" pitchFamily="18" charset="0"/>
                <a:cs typeface="Times New Roman" panose="02020603050405020304" pitchFamily="18" charset="0"/>
              </a:rPr>
              <a:t>”: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r>
              <a:rPr lang="en-US" altLang="zh-CN" sz="1800" dirty="0" err="1">
                <a:solidFill>
                  <a:srgbClr val="FF0000"/>
                </a:solidFill>
                <a:latin typeface="Times New Roman" panose="02020603050405020304" pitchFamily="18" charset="0"/>
                <a:cs typeface="Times New Roman" panose="02020603050405020304" pitchFamily="18" charset="0"/>
              </a:rPr>
              <a:t>bup</a:t>
            </a:r>
            <a:r>
              <a:rPr lang="en-US" altLang="zh-CN" sz="1800" dirty="0">
                <a:solidFill>
                  <a:srgbClr val="FF0000"/>
                </a:solidFill>
                <a:latin typeface="Times New Roman" panose="02020603050405020304" pitchFamily="18" charset="0"/>
                <a:cs typeface="Times New Roman" panose="02020603050405020304" pitchFamily="18" charset="0"/>
              </a:rPr>
              <a:t> size 1000</a:t>
            </a:r>
            <a:br>
              <a:rPr lang="en-US" altLang="zh-CN" sz="1800" dirty="0">
                <a:solidFill>
                  <a:srgbClr val="FF0000"/>
                </a:solidFill>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err="1">
                <a:solidFill>
                  <a:srgbClr val="FF0000"/>
                </a:solidFill>
                <a:latin typeface="Times New Roman" panose="02020603050405020304" pitchFamily="18" charset="0"/>
                <a:cs typeface="Times New Roman" panose="02020603050405020304" pitchFamily="18" charset="0"/>
              </a:rPr>
              <a:t>bup</a:t>
            </a: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 scheme Sweep source surface 73 23 16 11 79  target surface 85</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(or </a:t>
            </a:r>
            <a:r>
              <a:rPr lang="en-US" altLang="zh-CN" sz="1800" dirty="0" err="1">
                <a:solidFill>
                  <a:srgbClr val="FF0000"/>
                </a:solidFill>
                <a:effectLst/>
                <a:latin typeface="Times New Roman" panose="02020603050405020304" pitchFamily="18" charset="0"/>
                <a:cs typeface="Times New Roman" panose="02020603050405020304" pitchFamily="18" charset="0"/>
              </a:rPr>
              <a:t>bup</a:t>
            </a:r>
            <a:r>
              <a:rPr lang="en-US" altLang="zh-CN" sz="1800" dirty="0">
                <a:solidFill>
                  <a:srgbClr val="FF0000"/>
                </a:solidFill>
                <a:effectLst/>
                <a:latin typeface="Times New Roman" panose="02020603050405020304" pitchFamily="18" charset="0"/>
                <a:cs typeface="Times New Roman" panose="02020603050405020304" pitchFamily="18" charset="0"/>
              </a:rPr>
              <a:t> scheme Sweep source surface with </a:t>
            </a:r>
            <a:r>
              <a:rPr lang="en-US" altLang="zh-CN" sz="1800" dirty="0" err="1">
                <a:solidFill>
                  <a:srgbClr val="FF0000"/>
                </a:solidFill>
                <a:effectLst/>
                <a:latin typeface="Times New Roman" panose="02020603050405020304" pitchFamily="18" charset="0"/>
                <a:cs typeface="Times New Roman" panose="02020603050405020304" pitchFamily="18" charset="0"/>
              </a:rPr>
              <a:t>y_coord</a:t>
            </a:r>
            <a:r>
              <a:rPr lang="en-US" altLang="zh-CN" sz="1800" dirty="0">
                <a:solidFill>
                  <a:srgbClr val="FF0000"/>
                </a:solidFill>
                <a:effectLst/>
                <a:latin typeface="Times New Roman" panose="02020603050405020304" pitchFamily="18" charset="0"/>
                <a:cs typeface="Times New Roman" panose="02020603050405020304" pitchFamily="18" charset="0"/>
              </a:rPr>
              <a:t> = 24304 target surface 85)</a:t>
            </a:r>
            <a:r>
              <a:rPr lang="en-US" altLang="zh-CN" sz="900" dirty="0">
                <a:solidFill>
                  <a:srgbClr val="FF0000"/>
                </a:solidFill>
                <a:latin typeface="Times New Roman" panose="02020603050405020304" pitchFamily="18" charset="0"/>
                <a:cs typeface="Times New Roman" panose="02020603050405020304" pitchFamily="18" charset="0"/>
              </a:rPr>
              <a:t> </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bup</a:t>
            </a:r>
            <a:r>
              <a:rPr lang="en-US" altLang="zh-CN" sz="1800" dirty="0">
                <a:solidFill>
                  <a:srgbClr val="FF0000"/>
                </a:solidFill>
                <a:effectLst/>
                <a:latin typeface="Times New Roman" panose="02020603050405020304" pitchFamily="18" charset="0"/>
                <a:cs typeface="Times New Roman" panose="02020603050405020304" pitchFamily="18" charset="0"/>
              </a:rPr>
              <a:t> redistribute nodes on         </a:t>
            </a:r>
            <a:r>
              <a:rPr lang="en-US" altLang="zh-CN" sz="1800" dirty="0">
                <a:effectLst/>
                <a:latin typeface="Times New Roman" panose="02020603050405020304" pitchFamily="18" charset="0"/>
                <a:cs typeface="Times New Roman" panose="02020603050405020304" pitchFamily="18" charset="0"/>
              </a:rPr>
              <a:t>%for “Extrude” sweep </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mesh </a:t>
            </a:r>
            <a:r>
              <a:rPr lang="en-US" altLang="zh-CN" sz="1800" dirty="0" err="1">
                <a:solidFill>
                  <a:srgbClr val="FF0000"/>
                </a:solidFill>
                <a:effectLst/>
                <a:latin typeface="Times New Roman" panose="02020603050405020304" pitchFamily="18" charset="0"/>
                <a:cs typeface="Times New Roman" panose="02020603050405020304" pitchFamily="18" charset="0"/>
              </a:rPr>
              <a:t>bup</a:t>
            </a:r>
            <a:br>
              <a:rPr lang="en-US" altLang="zh-CN" sz="800" dirty="0">
                <a:effectLst/>
              </a:rPr>
            </a:br>
            <a:br>
              <a:rPr lang="en-US" altLang="zh-CN" sz="900" dirty="0">
                <a:effectLst/>
              </a:rPr>
            </a:br>
            <a:br>
              <a:rPr lang="en-US" altLang="zh-CN" sz="1800" dirty="0">
                <a:solidFill>
                  <a:srgbClr val="FF0000"/>
                </a:solidFill>
                <a:effectLst/>
                <a:latin typeface="Times New Roman" panose="02020603050405020304" pitchFamily="18" charset="0"/>
                <a:cs typeface="Times New Roman" panose="02020603050405020304" pitchFamily="18" charset="0"/>
              </a:rPr>
            </a:b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a:t>
            </a:r>
            <a:br>
              <a:rPr lang="en-US" altLang="zh-CN" sz="1800" dirty="0">
                <a:solidFill>
                  <a:srgbClr val="FF0000"/>
                </a:solidFill>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endParaRPr kumimoji="1" lang="zh-CN" altLang="en-US" sz="1800" dirty="0">
              <a:solidFill>
                <a:srgbClr val="FF0000"/>
              </a:solidFill>
              <a:latin typeface="Times New Roman" panose="02020603050405020304" pitchFamily="18" charset="0"/>
              <a:cs typeface="Times New Roman" panose="02020603050405020304" pitchFamily="18" charset="0"/>
            </a:endParaRPr>
          </a:p>
        </p:txBody>
      </p:sp>
      <p:pic>
        <p:nvPicPr>
          <p:cNvPr id="8" name="图片 7" descr="绿色的围栏上&#10;&#10;中度可信度描述已自动生成">
            <a:extLst>
              <a:ext uri="{FF2B5EF4-FFF2-40B4-BE49-F238E27FC236}">
                <a16:creationId xmlns:a16="http://schemas.microsoft.com/office/drawing/2014/main" id="{EE5A3B8F-65B9-E966-E587-2A8080F670ED}"/>
              </a:ext>
            </a:extLst>
          </p:cNvPr>
          <p:cNvPicPr>
            <a:picLocks noChangeAspect="1"/>
          </p:cNvPicPr>
          <p:nvPr/>
        </p:nvPicPr>
        <p:blipFill>
          <a:blip r:embed="rId2"/>
          <a:stretch>
            <a:fillRect/>
          </a:stretch>
        </p:blipFill>
        <p:spPr>
          <a:xfrm>
            <a:off x="635257" y="2435274"/>
            <a:ext cx="7463714" cy="2284454"/>
          </a:xfrm>
          <a:prstGeom prst="rect">
            <a:avLst/>
          </a:prstGeom>
        </p:spPr>
      </p:pic>
      <p:pic>
        <p:nvPicPr>
          <p:cNvPr id="10" name="图片 9" descr="图形用户界面, 图表&#10;&#10;描述已自动生成">
            <a:extLst>
              <a:ext uri="{FF2B5EF4-FFF2-40B4-BE49-F238E27FC236}">
                <a16:creationId xmlns:a16="http://schemas.microsoft.com/office/drawing/2014/main" id="{07B5701C-B50C-7C95-5EC7-198AE2D25C59}"/>
              </a:ext>
            </a:extLst>
          </p:cNvPr>
          <p:cNvPicPr>
            <a:picLocks noChangeAspect="1"/>
          </p:cNvPicPr>
          <p:nvPr/>
        </p:nvPicPr>
        <p:blipFill>
          <a:blip r:embed="rId3"/>
          <a:stretch>
            <a:fillRect/>
          </a:stretch>
        </p:blipFill>
        <p:spPr>
          <a:xfrm>
            <a:off x="635257" y="4967733"/>
            <a:ext cx="7772400" cy="1684993"/>
          </a:xfrm>
          <a:prstGeom prst="rect">
            <a:avLst/>
          </a:prstGeom>
        </p:spPr>
      </p:pic>
      <p:sp>
        <p:nvSpPr>
          <p:cNvPr id="11" name="文本框 10">
            <a:extLst>
              <a:ext uri="{FF2B5EF4-FFF2-40B4-BE49-F238E27FC236}">
                <a16:creationId xmlns:a16="http://schemas.microsoft.com/office/drawing/2014/main" id="{2EDE4750-DA79-9FE5-485F-5B14E87B25AD}"/>
              </a:ext>
            </a:extLst>
          </p:cNvPr>
          <p:cNvSpPr txBox="1"/>
          <p:nvPr/>
        </p:nvSpPr>
        <p:spPr>
          <a:xfrm>
            <a:off x="8492592" y="4967733"/>
            <a:ext cx="3525237" cy="646331"/>
          </a:xfrm>
          <a:prstGeom prst="rect">
            <a:avLst/>
          </a:prstGeom>
          <a:noFill/>
        </p:spPr>
        <p:txBody>
          <a:bodyPr wrap="square" rtlCol="0">
            <a:spAutoFit/>
          </a:bodyPr>
          <a:lstStyle/>
          <a:p>
            <a:r>
              <a:rPr kumimoji="1" lang="en-US" altLang="zh-CN" dirty="0"/>
              <a:t>grid size 1000, containing 6 PML layers</a:t>
            </a:r>
            <a:endParaRPr kumimoji="1" lang="zh-CN" altLang="en-US" dirty="0"/>
          </a:p>
        </p:txBody>
      </p:sp>
      <p:cxnSp>
        <p:nvCxnSpPr>
          <p:cNvPr id="12" name="直线箭头连接符 11">
            <a:extLst>
              <a:ext uri="{FF2B5EF4-FFF2-40B4-BE49-F238E27FC236}">
                <a16:creationId xmlns:a16="http://schemas.microsoft.com/office/drawing/2014/main" id="{4E3F172D-14FC-CC3E-2DF8-BF19F3348628}"/>
              </a:ext>
            </a:extLst>
          </p:cNvPr>
          <p:cNvCxnSpPr>
            <a:cxnSpLocks/>
            <a:endCxn id="11" idx="1"/>
          </p:cNvCxnSpPr>
          <p:nvPr/>
        </p:nvCxnSpPr>
        <p:spPr>
          <a:xfrm flipV="1">
            <a:off x="7595118" y="5290899"/>
            <a:ext cx="897474" cy="461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9BE0-243B-BB76-FFBB-8F6064E05AAF}"/>
              </a:ext>
            </a:extLst>
          </p:cNvPr>
          <p:cNvSpPr>
            <a:spLocks noGrp="1"/>
          </p:cNvSpPr>
          <p:nvPr>
            <p:ph type="title"/>
          </p:nvPr>
        </p:nvSpPr>
        <p:spPr>
          <a:xfrm>
            <a:off x="838200" y="0"/>
            <a:ext cx="10515600" cy="1325563"/>
          </a:xfrm>
        </p:spPr>
        <p:txBody>
          <a:bodyPr>
            <a:normAutofit fontScale="90000"/>
          </a:bodyPr>
          <a:lstStyle/>
          <a:p>
            <a:r>
              <a:rPr kumimoji="1" lang="en-US" altLang="zh-CN" dirty="0"/>
              <a:t>Volume meshing result : </a:t>
            </a:r>
            <a:r>
              <a:rPr lang="en-US" altLang="zh-CN" sz="2200" dirty="0">
                <a:effectLst/>
              </a:rPr>
              <a:t>cubit01_geometry_webcut_mesh_boundary_done.cub5</a:t>
            </a:r>
            <a:br>
              <a:rPr lang="en-US" altLang="zh-CN" dirty="0">
                <a:effectLst/>
              </a:rPr>
            </a:br>
            <a:endParaRPr kumimoji="1" lang="zh-CN" altLang="en-US" dirty="0"/>
          </a:p>
        </p:txBody>
      </p:sp>
      <p:pic>
        <p:nvPicPr>
          <p:cNvPr id="5" name="内容占位符 4" descr="表面图&#10;&#10;描述已自动生成">
            <a:extLst>
              <a:ext uri="{FF2B5EF4-FFF2-40B4-BE49-F238E27FC236}">
                <a16:creationId xmlns:a16="http://schemas.microsoft.com/office/drawing/2014/main" id="{8169D0E8-50B0-3C30-B6C8-8D4AD854B9CC}"/>
              </a:ext>
            </a:extLst>
          </p:cNvPr>
          <p:cNvPicPr>
            <a:picLocks noGrp="1" noChangeAspect="1"/>
          </p:cNvPicPr>
          <p:nvPr>
            <p:ph idx="1"/>
          </p:nvPr>
        </p:nvPicPr>
        <p:blipFill>
          <a:blip r:embed="rId2"/>
          <a:stretch>
            <a:fillRect/>
          </a:stretch>
        </p:blipFill>
        <p:spPr>
          <a:xfrm>
            <a:off x="1034813" y="1325563"/>
            <a:ext cx="7176125" cy="5222063"/>
          </a:xfrm>
        </p:spPr>
      </p:pic>
    </p:spTree>
    <p:extLst>
      <p:ext uri="{BB962C8B-B14F-4D97-AF65-F5344CB8AC3E}">
        <p14:creationId xmlns:p14="http://schemas.microsoft.com/office/powerpoint/2010/main" val="425748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DDE00-7EB0-632A-2F97-14022A8D743B}"/>
              </a:ext>
            </a:extLst>
          </p:cNvPr>
          <p:cNvSpPr>
            <a:spLocks noGrp="1"/>
          </p:cNvSpPr>
          <p:nvPr>
            <p:ph type="title"/>
          </p:nvPr>
        </p:nvSpPr>
        <p:spPr>
          <a:xfrm>
            <a:off x="431800" y="314325"/>
            <a:ext cx="5448300" cy="206375"/>
          </a:xfrm>
        </p:spPr>
        <p:txBody>
          <a:bodyPr>
            <a:normAutofit fontScale="90000"/>
          </a:bodyPr>
          <a:lstStyle/>
          <a:p>
            <a:r>
              <a:rPr kumimoji="1" lang="en-US" altLang="zh-CN" sz="2000" dirty="0">
                <a:latin typeface="Times New Roman" panose="02020603050405020304" pitchFamily="18" charset="0"/>
                <a:cs typeface="Times New Roman" panose="02020603050405020304" pitchFamily="18" charset="0"/>
              </a:rPr>
              <a:t>1. Import fault file SAFS-SAFZ-</a:t>
            </a:r>
            <a:r>
              <a:rPr kumimoji="1" lang="en-US" altLang="zh-CN" sz="2000" dirty="0" err="1">
                <a:latin typeface="Times New Roman" panose="02020603050405020304" pitchFamily="18" charset="0"/>
                <a:cs typeface="Times New Roman" panose="02020603050405020304" pitchFamily="18" charset="0"/>
              </a:rPr>
              <a:t>fault.stl</a:t>
            </a:r>
            <a:r>
              <a:rPr kumimoji="1" lang="en-US" altLang="zh-CN" sz="2000" dirty="0">
                <a:latin typeface="Times New Roman" panose="02020603050405020304" pitchFamily="18" charset="0"/>
                <a:cs typeface="Times New Roman" panose="02020603050405020304" pitchFamily="18" charset="0"/>
              </a:rPr>
              <a:t> into Cubit</a:t>
            </a:r>
            <a:endParaRPr kumimoji="1" lang="zh-CN" altLang="en-US" sz="2000" dirty="0">
              <a:latin typeface="Times New Roman" panose="02020603050405020304" pitchFamily="18" charset="0"/>
              <a:cs typeface="Times New Roman" panose="02020603050405020304" pitchFamily="18" charset="0"/>
            </a:endParaRPr>
          </a:p>
        </p:txBody>
      </p:sp>
      <p:pic>
        <p:nvPicPr>
          <p:cNvPr id="6" name="内容占位符 5" descr="绳子放在一起&#10;&#10;低可信度描述已自动生成">
            <a:extLst>
              <a:ext uri="{FF2B5EF4-FFF2-40B4-BE49-F238E27FC236}">
                <a16:creationId xmlns:a16="http://schemas.microsoft.com/office/drawing/2014/main" id="{300E905C-A2EC-A304-E6B1-754230984F02}"/>
              </a:ext>
            </a:extLst>
          </p:cNvPr>
          <p:cNvPicPr>
            <a:picLocks noGrp="1" noChangeAspect="1"/>
          </p:cNvPicPr>
          <p:nvPr>
            <p:ph idx="1"/>
          </p:nvPr>
        </p:nvPicPr>
        <p:blipFill>
          <a:blip r:embed="rId2"/>
          <a:stretch>
            <a:fillRect/>
          </a:stretch>
        </p:blipFill>
        <p:spPr>
          <a:xfrm>
            <a:off x="8171923" y="2411035"/>
            <a:ext cx="3899954" cy="4351338"/>
          </a:xfrm>
        </p:spPr>
      </p:pic>
      <p:pic>
        <p:nvPicPr>
          <p:cNvPr id="4" name="图片 3" descr="图片包含 风筝, 飞行, 男人, 水&#10;&#10;描述已自动生成">
            <a:extLst>
              <a:ext uri="{FF2B5EF4-FFF2-40B4-BE49-F238E27FC236}">
                <a16:creationId xmlns:a16="http://schemas.microsoft.com/office/drawing/2014/main" id="{198AAD4E-F5CC-DED6-6A0C-B50B3434E3A6}"/>
              </a:ext>
            </a:extLst>
          </p:cNvPr>
          <p:cNvPicPr>
            <a:picLocks noChangeAspect="1"/>
          </p:cNvPicPr>
          <p:nvPr/>
        </p:nvPicPr>
        <p:blipFill>
          <a:blip r:embed="rId3"/>
          <a:stretch>
            <a:fillRect/>
          </a:stretch>
        </p:blipFill>
        <p:spPr>
          <a:xfrm>
            <a:off x="431800" y="865188"/>
            <a:ext cx="4362450" cy="3614836"/>
          </a:xfrm>
          <a:prstGeom prst="rect">
            <a:avLst/>
          </a:prstGeom>
        </p:spPr>
      </p:pic>
      <p:sp>
        <p:nvSpPr>
          <p:cNvPr id="7" name="文本框 6">
            <a:extLst>
              <a:ext uri="{FF2B5EF4-FFF2-40B4-BE49-F238E27FC236}">
                <a16:creationId xmlns:a16="http://schemas.microsoft.com/office/drawing/2014/main" id="{4C9F8B91-491F-DB29-40D3-99855FF6495E}"/>
              </a:ext>
            </a:extLst>
          </p:cNvPr>
          <p:cNvSpPr txBox="1"/>
          <p:nvPr/>
        </p:nvSpPr>
        <p:spPr>
          <a:xfrm>
            <a:off x="5600700" y="95627"/>
            <a:ext cx="6591300" cy="286232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2. </a:t>
            </a:r>
            <a:r>
              <a:rPr lang="en-US" altLang="zh-CN" dirty="0">
                <a:effectLst/>
                <a:latin typeface="Times New Roman" panose="02020603050405020304" pitchFamily="18" charset="0"/>
                <a:cs typeface="Times New Roman" panose="02020603050405020304" pitchFamily="18" charset="0"/>
              </a:rPr>
              <a:t>%rotate the faults relative to the central point of three faults to make them align relatively along y plane (or along x plane to avoid ill mesh)</a:t>
            </a:r>
          </a:p>
          <a:p>
            <a:r>
              <a:rPr lang="en-US" altLang="zh-CN" dirty="0">
                <a:effectLst/>
                <a:latin typeface="Times New Roman" panose="02020603050405020304" pitchFamily="18" charset="0"/>
                <a:cs typeface="Times New Roman" panose="02020603050405020304" pitchFamily="18" charset="0"/>
              </a:rPr>
              <a:t> </a:t>
            </a:r>
            <a:r>
              <a:rPr lang="en-US" altLang="zh-CN" dirty="0">
                <a:solidFill>
                  <a:srgbClr val="FF0000"/>
                </a:solidFill>
                <a:effectLst/>
                <a:latin typeface="Times New Roman" panose="02020603050405020304" pitchFamily="18" charset="0"/>
                <a:cs typeface="Times New Roman" panose="02020603050405020304" pitchFamily="18" charset="0"/>
              </a:rPr>
              <a:t>rotate volume all angle -46.0534 about origin 466499.9522785 3778308.989397 0 direction 0 0 1</a:t>
            </a:r>
          </a:p>
          <a:p>
            <a:r>
              <a:rPr lang="en-US" altLang="zh-CN" dirty="0">
                <a:latin typeface="Times New Roman" panose="02020603050405020304" pitchFamily="18" charset="0"/>
                <a:cs typeface="Times New Roman" panose="02020603050405020304" pitchFamily="18" charset="0"/>
              </a:rPr>
              <a:t>3.</a:t>
            </a:r>
            <a:r>
              <a:rPr lang="en-US" altLang="zh-CN" dirty="0">
                <a:effectLst/>
                <a:latin typeface="Times New Roman" panose="02020603050405020304" pitchFamily="18" charset="0"/>
                <a:cs typeface="Times New Roman" panose="02020603050405020304" pitchFamily="18" charset="0"/>
              </a:rPr>
              <a:t> %move faults to the position around </a:t>
            </a:r>
            <a:r>
              <a:rPr lang="en-US" altLang="zh-CN" dirty="0" err="1">
                <a:effectLst/>
                <a:latin typeface="Times New Roman" panose="02020603050405020304" pitchFamily="18" charset="0"/>
                <a:cs typeface="Times New Roman" panose="02020603050405020304" pitchFamily="18" charset="0"/>
              </a:rPr>
              <a:t>x,y,x</a:t>
            </a:r>
            <a:r>
              <a:rPr lang="en-US" altLang="zh-CN" dirty="0">
                <a:effectLst/>
                <a:latin typeface="Times New Roman" panose="02020603050405020304" pitchFamily="18" charset="0"/>
                <a:cs typeface="Times New Roman" panose="02020603050405020304" pitchFamily="18" charset="0"/>
              </a:rPr>
              <a:t> (0,0,0)</a:t>
            </a:r>
          </a:p>
          <a:p>
            <a:r>
              <a:rPr lang="en-US" altLang="zh-CN" dirty="0">
                <a:effectLst/>
                <a:latin typeface="Times New Roman" panose="02020603050405020304" pitchFamily="18" charset="0"/>
                <a:cs typeface="Times New Roman" panose="02020603050405020304" pitchFamily="18" charset="0"/>
              </a:rPr>
              <a:t>   </a:t>
            </a:r>
            <a:r>
              <a:rPr lang="en-US" altLang="zh-CN" dirty="0">
                <a:solidFill>
                  <a:srgbClr val="FF0000"/>
                </a:solidFill>
                <a:effectLst/>
                <a:latin typeface="Times New Roman" panose="02020603050405020304" pitchFamily="18" charset="0"/>
                <a:cs typeface="Times New Roman" panose="02020603050405020304" pitchFamily="18" charset="0"/>
              </a:rPr>
              <a:t>move vol all x -465282.5 y -3778309</a:t>
            </a:r>
          </a:p>
          <a:p>
            <a:r>
              <a:rPr kumimoji="1" lang="en-US" altLang="zh-CN" dirty="0">
                <a:latin typeface="Times New Roman" panose="02020603050405020304" pitchFamily="18" charset="0"/>
                <a:cs typeface="Times New Roman" panose="02020603050405020304" pitchFamily="18" charset="0"/>
              </a:rPr>
              <a:t>%due to move action, reset zoom in the display window (right click, select "reset zoom")</a:t>
            </a:r>
          </a:p>
          <a:p>
            <a:endParaRPr kumimoji="1" lang="zh-CN" altLang="en-US" dirty="0"/>
          </a:p>
        </p:txBody>
      </p:sp>
    </p:spTree>
    <p:extLst>
      <p:ext uri="{BB962C8B-B14F-4D97-AF65-F5344CB8AC3E}">
        <p14:creationId xmlns:p14="http://schemas.microsoft.com/office/powerpoint/2010/main" val="220987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22235-CE55-B252-19BF-C444F751FA60}"/>
              </a:ext>
            </a:extLst>
          </p:cNvPr>
          <p:cNvSpPr>
            <a:spLocks noGrp="1"/>
          </p:cNvSpPr>
          <p:nvPr>
            <p:ph type="title"/>
          </p:nvPr>
        </p:nvSpPr>
        <p:spPr/>
        <p:txBody>
          <a:bodyPr/>
          <a:lstStyle/>
          <a:p>
            <a:r>
              <a:rPr kumimoji="1" lang="en-US" altLang="zh-CN" dirty="0"/>
              <a:t>Split fault ?</a:t>
            </a:r>
            <a:endParaRPr kumimoji="1" lang="zh-CN" altLang="en-US" dirty="0"/>
          </a:p>
        </p:txBody>
      </p:sp>
      <p:sp>
        <p:nvSpPr>
          <p:cNvPr id="3" name="内容占位符 2">
            <a:extLst>
              <a:ext uri="{FF2B5EF4-FFF2-40B4-BE49-F238E27FC236}">
                <a16:creationId xmlns:a16="http://schemas.microsoft.com/office/drawing/2014/main" id="{E8B6448C-862D-2C59-024E-719C2D1581C4}"/>
              </a:ext>
            </a:extLst>
          </p:cNvPr>
          <p:cNvSpPr>
            <a:spLocks noGrp="1"/>
          </p:cNvSpPr>
          <p:nvPr>
            <p:ph idx="1"/>
          </p:nvPr>
        </p:nvSpPr>
        <p:spPr/>
        <p:txBody>
          <a:bodyPr/>
          <a:lstStyle/>
          <a:p>
            <a:r>
              <a:rPr kumimoji="1" lang="en-US" altLang="zh-CN" dirty="0"/>
              <a:t>We may not need to split the fault, we could do split fault after data is imported from Cubit into Python, then we can renumber the nodes on the new split fault to better match the master and slave nodes. In addition, we need </a:t>
            </a:r>
            <a:r>
              <a:rPr kumimoji="1" lang="en-US" altLang="zh-CN"/>
              <a:t>to calculate </a:t>
            </a:r>
            <a:r>
              <a:rPr kumimoji="1" lang="en-US" altLang="zh-CN" dirty="0"/>
              <a:t>the normal direction of each fault node</a:t>
            </a:r>
            <a:endParaRPr kumimoji="1" lang="zh-CN" altLang="en-US" dirty="0"/>
          </a:p>
        </p:txBody>
      </p:sp>
    </p:spTree>
    <p:extLst>
      <p:ext uri="{BB962C8B-B14F-4D97-AF65-F5344CB8AC3E}">
        <p14:creationId xmlns:p14="http://schemas.microsoft.com/office/powerpoint/2010/main" val="428397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36E8933-39B0-2FEF-E997-A4642FCFBC73}"/>
              </a:ext>
            </a:extLst>
          </p:cNvPr>
          <p:cNvSpPr>
            <a:spLocks noGrp="1"/>
          </p:cNvSpPr>
          <p:nvPr>
            <p:ph type="title"/>
          </p:nvPr>
        </p:nvSpPr>
        <p:spPr>
          <a:xfrm>
            <a:off x="186614" y="-298579"/>
            <a:ext cx="11239500" cy="4565028"/>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18.  </a:t>
            </a:r>
            <a:r>
              <a:rPr lang="en-US" altLang="zh-CN" sz="1800" dirty="0">
                <a:effectLst/>
                <a:latin typeface="Times New Roman" panose="02020603050405020304" pitchFamily="18" charset="0"/>
                <a:cs typeface="Times New Roman" panose="02020603050405020304" pitchFamily="18" charset="0"/>
              </a:rPr>
              <a:t>% Generate three fault interfaces (with split node)</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%Rename the fault plane surfaces with meaningful names</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%copy these pieces surfaces</a:t>
            </a:r>
            <a:br>
              <a:rPr lang="en-US" altLang="zh-CN" sz="1800" dirty="0">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a:solidFill>
                  <a:srgbClr val="FF0000"/>
                </a:solidFill>
                <a:latin typeface="Times New Roman" panose="02020603050405020304" pitchFamily="18" charset="0"/>
                <a:cs typeface="Times New Roman" panose="02020603050405020304" pitchFamily="18" charset="0"/>
              </a:rPr>
              <a:t>unmerge </a:t>
            </a:r>
            <a:r>
              <a:rPr lang="en-US" altLang="zh-CN" sz="1800" dirty="0" err="1">
                <a:solidFill>
                  <a:srgbClr val="FF0000"/>
                </a:solidFill>
                <a:effectLst/>
                <a:latin typeface="Times New Roman" panose="02020603050405020304" pitchFamily="18" charset="0"/>
                <a:cs typeface="Times New Roman" panose="02020603050405020304" pitchFamily="18" charset="0"/>
              </a:rPr>
              <a:t>fmid</a:t>
            </a: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a:effectLst/>
                <a:latin typeface="Times New Roman" panose="02020603050405020304" pitchFamily="18" charset="0"/>
                <a:cs typeface="Times New Roman" panose="02020603050405020304" pitchFamily="18" charset="0"/>
              </a:rPr>
              <a:t>%then rename the fault surfaces as fmid_vleft2 (surface in vleft2), fmid_vright2 (surface in vright2) </a:t>
            </a:r>
            <a:br>
              <a:rPr lang="en-US" altLang="zh-CN" sz="1800" dirty="0">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unmerge fleft1 fleft2 fleft3   </a:t>
            </a:r>
            <a:r>
              <a:rPr lang="en-US" altLang="zh-CN" sz="1800" dirty="0">
                <a:effectLst/>
                <a:latin typeface="Times New Roman" panose="02020603050405020304" pitchFamily="18" charset="0"/>
                <a:cs typeface="Times New Roman" panose="02020603050405020304" pitchFamily="18" charset="0"/>
              </a:rPr>
              <a:t>% then rename fault surfaces, with </a:t>
            </a:r>
            <a:r>
              <a:rPr lang="en-US" altLang="zh-CN" sz="1800" dirty="0" err="1">
                <a:latin typeface="Times New Roman" panose="02020603050405020304" pitchFamily="18" charset="0"/>
                <a:cs typeface="Times New Roman" panose="02020603050405020304" pitchFamily="18" charset="0"/>
              </a:rPr>
              <a:t>F</a:t>
            </a:r>
            <a:r>
              <a:rPr lang="en-US" altLang="zh-CN" sz="1800" dirty="0" err="1">
                <a:effectLst/>
                <a:latin typeface="Times New Roman" panose="02020603050405020304" pitchFamily="18" charset="0"/>
                <a:cs typeface="Times New Roman" panose="02020603050405020304" pitchFamily="18" charset="0"/>
              </a:rPr>
              <a:t>aultName_VolumeName</a:t>
            </a:r>
            <a:br>
              <a:rPr lang="en-US" altLang="zh-CN" sz="1800" dirty="0">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unmerge fright1 fright2 </a:t>
            </a:r>
            <a:r>
              <a:rPr lang="en-US" altLang="zh-CN" sz="1800" dirty="0">
                <a:effectLst/>
                <a:latin typeface="Times New Roman" panose="02020603050405020304" pitchFamily="18" charset="0"/>
                <a:cs typeface="Times New Roman" panose="02020603050405020304" pitchFamily="18" charset="0"/>
              </a:rPr>
              <a:t>% then rename fault surfaces, with </a:t>
            </a:r>
            <a:r>
              <a:rPr lang="en-US" altLang="zh-CN" sz="1800" dirty="0" err="1">
                <a:latin typeface="Times New Roman" panose="02020603050405020304" pitchFamily="18" charset="0"/>
                <a:cs typeface="Times New Roman" panose="02020603050405020304" pitchFamily="18" charset="0"/>
              </a:rPr>
              <a:t>F</a:t>
            </a:r>
            <a:r>
              <a:rPr lang="en-US" altLang="zh-CN" sz="1800" dirty="0" err="1">
                <a:effectLst/>
                <a:latin typeface="Times New Roman" panose="02020603050405020304" pitchFamily="18" charset="0"/>
                <a:cs typeface="Times New Roman" panose="02020603050405020304" pitchFamily="18" charset="0"/>
              </a:rPr>
              <a:t>aultName_VolumeName</a:t>
            </a:r>
            <a:r>
              <a:rPr lang="en-US" altLang="zh-CN" sz="1800" dirty="0">
                <a:effectLst/>
                <a:latin typeface="Times New Roman" panose="02020603050405020304" pitchFamily="18" charset="0"/>
                <a:cs typeface="Times New Roman" panose="02020603050405020304" pitchFamily="18" charset="0"/>
              </a:rPr>
              <a:t> </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a:t>
            </a:r>
            <a:br>
              <a:rPr lang="en-US" altLang="zh-CN" sz="800" dirty="0">
                <a:effectLst/>
              </a:rPr>
            </a:br>
            <a:br>
              <a:rPr lang="en-US" altLang="zh-CN" sz="900" dirty="0">
                <a:effectLst/>
              </a:rPr>
            </a:br>
            <a:br>
              <a:rPr lang="en-US" altLang="zh-CN" sz="1800" dirty="0">
                <a:solidFill>
                  <a:srgbClr val="FF0000"/>
                </a:solidFill>
                <a:effectLst/>
                <a:latin typeface="Times New Roman" panose="02020603050405020304" pitchFamily="18" charset="0"/>
                <a:cs typeface="Times New Roman" panose="02020603050405020304" pitchFamily="18" charset="0"/>
              </a:rPr>
            </a:b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a:t>
            </a:r>
            <a:br>
              <a:rPr lang="en-US" altLang="zh-CN" sz="1800" dirty="0">
                <a:solidFill>
                  <a:srgbClr val="FF0000"/>
                </a:solidFill>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endParaRPr kumimoji="1" lang="zh-CN" altLang="en-US" sz="1800" dirty="0">
              <a:solidFill>
                <a:srgbClr val="FF0000"/>
              </a:solidFill>
              <a:latin typeface="Times New Roman" panose="02020603050405020304" pitchFamily="18" charset="0"/>
              <a:cs typeface="Times New Roman" panose="02020603050405020304" pitchFamily="18" charset="0"/>
            </a:endParaRPr>
          </a:p>
        </p:txBody>
      </p:sp>
      <p:pic>
        <p:nvPicPr>
          <p:cNvPr id="8" name="图片 7" descr="图片包含 游戏机, 装饰品, 伞&#10;&#10;描述已自动生成">
            <a:extLst>
              <a:ext uri="{FF2B5EF4-FFF2-40B4-BE49-F238E27FC236}">
                <a16:creationId xmlns:a16="http://schemas.microsoft.com/office/drawing/2014/main" id="{59ABF56C-60C3-21F5-ECDA-185047148F99}"/>
              </a:ext>
            </a:extLst>
          </p:cNvPr>
          <p:cNvPicPr>
            <a:picLocks noChangeAspect="1"/>
          </p:cNvPicPr>
          <p:nvPr/>
        </p:nvPicPr>
        <p:blipFill>
          <a:blip r:embed="rId2"/>
          <a:stretch>
            <a:fillRect/>
          </a:stretch>
        </p:blipFill>
        <p:spPr>
          <a:xfrm>
            <a:off x="610766" y="1996749"/>
            <a:ext cx="3902919" cy="3995187"/>
          </a:xfrm>
          <a:prstGeom prst="rect">
            <a:avLst/>
          </a:prstGeom>
        </p:spPr>
      </p:pic>
      <p:pic>
        <p:nvPicPr>
          <p:cNvPr id="10" name="图片 9" descr="图片包含 文本&#10;&#10;描述已自动生成">
            <a:extLst>
              <a:ext uri="{FF2B5EF4-FFF2-40B4-BE49-F238E27FC236}">
                <a16:creationId xmlns:a16="http://schemas.microsoft.com/office/drawing/2014/main" id="{926DC784-2AB4-D280-16D9-05AE5019FB3D}"/>
              </a:ext>
            </a:extLst>
          </p:cNvPr>
          <p:cNvPicPr>
            <a:picLocks noChangeAspect="1"/>
          </p:cNvPicPr>
          <p:nvPr/>
        </p:nvPicPr>
        <p:blipFill>
          <a:blip r:embed="rId3"/>
          <a:stretch>
            <a:fillRect/>
          </a:stretch>
        </p:blipFill>
        <p:spPr>
          <a:xfrm>
            <a:off x="4513685" y="1996749"/>
            <a:ext cx="3435997" cy="4230392"/>
          </a:xfrm>
          <a:prstGeom prst="rect">
            <a:avLst/>
          </a:prstGeom>
        </p:spPr>
      </p:pic>
      <p:pic>
        <p:nvPicPr>
          <p:cNvPr id="12" name="图片 11" descr="图片包含 游戏机, 文具&#10;&#10;描述已自动生成">
            <a:extLst>
              <a:ext uri="{FF2B5EF4-FFF2-40B4-BE49-F238E27FC236}">
                <a16:creationId xmlns:a16="http://schemas.microsoft.com/office/drawing/2014/main" id="{2309203C-217B-5959-B009-FD3B55E7A648}"/>
              </a:ext>
            </a:extLst>
          </p:cNvPr>
          <p:cNvPicPr>
            <a:picLocks noChangeAspect="1"/>
          </p:cNvPicPr>
          <p:nvPr/>
        </p:nvPicPr>
        <p:blipFill>
          <a:blip r:embed="rId4"/>
          <a:stretch>
            <a:fillRect/>
          </a:stretch>
        </p:blipFill>
        <p:spPr>
          <a:xfrm>
            <a:off x="8053175" y="1996749"/>
            <a:ext cx="4138825" cy="4230392"/>
          </a:xfrm>
          <a:prstGeom prst="rect">
            <a:avLst/>
          </a:prstGeom>
        </p:spPr>
      </p:pic>
      <p:sp>
        <p:nvSpPr>
          <p:cNvPr id="13" name="文本框 12">
            <a:extLst>
              <a:ext uri="{FF2B5EF4-FFF2-40B4-BE49-F238E27FC236}">
                <a16:creationId xmlns:a16="http://schemas.microsoft.com/office/drawing/2014/main" id="{B3AF06BB-13AC-AEFD-10AC-8628FF49F92D}"/>
              </a:ext>
            </a:extLst>
          </p:cNvPr>
          <p:cNvSpPr txBox="1"/>
          <p:nvPr/>
        </p:nvSpPr>
        <p:spPr>
          <a:xfrm>
            <a:off x="1007706" y="6227141"/>
            <a:ext cx="2799184" cy="369332"/>
          </a:xfrm>
          <a:prstGeom prst="rect">
            <a:avLst/>
          </a:prstGeom>
          <a:noFill/>
        </p:spPr>
        <p:txBody>
          <a:bodyPr wrap="square" rtlCol="0">
            <a:spAutoFit/>
          </a:bodyPr>
          <a:lstStyle/>
          <a:p>
            <a:r>
              <a:rPr kumimoji="1" lang="en-US" altLang="zh-CN" dirty="0"/>
              <a:t>Original fault segments</a:t>
            </a:r>
            <a:endParaRPr kumimoji="1" lang="zh-CN" altLang="en-US" dirty="0"/>
          </a:p>
        </p:txBody>
      </p:sp>
    </p:spTree>
    <p:extLst>
      <p:ext uri="{BB962C8B-B14F-4D97-AF65-F5344CB8AC3E}">
        <p14:creationId xmlns:p14="http://schemas.microsoft.com/office/powerpoint/2010/main" val="673901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图表&#10;&#10;描述已自动生成">
            <a:extLst>
              <a:ext uri="{FF2B5EF4-FFF2-40B4-BE49-F238E27FC236}">
                <a16:creationId xmlns:a16="http://schemas.microsoft.com/office/drawing/2014/main" id="{C7FCE8DF-1E26-B1E9-F69F-F3520F65986E}"/>
              </a:ext>
            </a:extLst>
          </p:cNvPr>
          <p:cNvPicPr>
            <a:picLocks noGrp="1" noChangeAspect="1"/>
          </p:cNvPicPr>
          <p:nvPr>
            <p:ph idx="1"/>
          </p:nvPr>
        </p:nvPicPr>
        <p:blipFill>
          <a:blip r:embed="rId2"/>
          <a:stretch>
            <a:fillRect/>
          </a:stretch>
        </p:blipFill>
        <p:spPr>
          <a:xfrm>
            <a:off x="-139059" y="674627"/>
            <a:ext cx="4656427" cy="5156200"/>
          </a:xfrm>
        </p:spPr>
      </p:pic>
      <p:pic>
        <p:nvPicPr>
          <p:cNvPr id="13" name="图片 12" descr="手机屏幕的截图&#10;&#10;低可信度描述已自动生成">
            <a:extLst>
              <a:ext uri="{FF2B5EF4-FFF2-40B4-BE49-F238E27FC236}">
                <a16:creationId xmlns:a16="http://schemas.microsoft.com/office/drawing/2014/main" id="{9E42FE74-86F8-553F-A6D3-48A5C5DC1FA5}"/>
              </a:ext>
            </a:extLst>
          </p:cNvPr>
          <p:cNvPicPr>
            <a:picLocks noChangeAspect="1"/>
          </p:cNvPicPr>
          <p:nvPr/>
        </p:nvPicPr>
        <p:blipFill>
          <a:blip r:embed="rId3"/>
          <a:stretch>
            <a:fillRect/>
          </a:stretch>
        </p:blipFill>
        <p:spPr>
          <a:xfrm>
            <a:off x="8177370" y="477092"/>
            <a:ext cx="4032579" cy="5587806"/>
          </a:xfrm>
          <a:prstGeom prst="rect">
            <a:avLst/>
          </a:prstGeom>
        </p:spPr>
      </p:pic>
      <p:sp>
        <p:nvSpPr>
          <p:cNvPr id="14" name="文本框 13">
            <a:extLst>
              <a:ext uri="{FF2B5EF4-FFF2-40B4-BE49-F238E27FC236}">
                <a16:creationId xmlns:a16="http://schemas.microsoft.com/office/drawing/2014/main" id="{D37BA780-F274-5E09-6E77-336A369E64DA}"/>
              </a:ext>
            </a:extLst>
          </p:cNvPr>
          <p:cNvSpPr txBox="1"/>
          <p:nvPr/>
        </p:nvSpPr>
        <p:spPr>
          <a:xfrm>
            <a:off x="167659" y="6236857"/>
            <a:ext cx="5001208" cy="369332"/>
          </a:xfrm>
          <a:prstGeom prst="rect">
            <a:avLst/>
          </a:prstGeom>
          <a:noFill/>
        </p:spPr>
        <p:txBody>
          <a:bodyPr wrap="square" rtlCol="0">
            <a:spAutoFit/>
          </a:bodyPr>
          <a:lstStyle/>
          <a:p>
            <a:r>
              <a:rPr kumimoji="1" lang="en-US" altLang="zh-CN" dirty="0"/>
              <a:t>Newly generated and named fault interfaces</a:t>
            </a:r>
            <a:endParaRPr kumimoji="1" lang="zh-CN" altLang="en-US" dirty="0"/>
          </a:p>
        </p:txBody>
      </p:sp>
      <p:pic>
        <p:nvPicPr>
          <p:cNvPr id="16" name="图片 15" descr="图片包含 游戏机&#10;&#10;描述已自动生成">
            <a:extLst>
              <a:ext uri="{FF2B5EF4-FFF2-40B4-BE49-F238E27FC236}">
                <a16:creationId xmlns:a16="http://schemas.microsoft.com/office/drawing/2014/main" id="{0A7762B7-5B7B-FC71-BE05-D84F49D067DE}"/>
              </a:ext>
            </a:extLst>
          </p:cNvPr>
          <p:cNvPicPr>
            <a:picLocks noChangeAspect="1"/>
          </p:cNvPicPr>
          <p:nvPr/>
        </p:nvPicPr>
        <p:blipFill>
          <a:blip r:embed="rId4"/>
          <a:stretch>
            <a:fillRect/>
          </a:stretch>
        </p:blipFill>
        <p:spPr>
          <a:xfrm>
            <a:off x="5168867" y="107760"/>
            <a:ext cx="2090349" cy="2137857"/>
          </a:xfrm>
          <a:prstGeom prst="rect">
            <a:avLst/>
          </a:prstGeom>
        </p:spPr>
      </p:pic>
      <p:pic>
        <p:nvPicPr>
          <p:cNvPr id="18" name="图片 17" descr="图表, 表面图&#10;&#10;描述已自动生成">
            <a:extLst>
              <a:ext uri="{FF2B5EF4-FFF2-40B4-BE49-F238E27FC236}">
                <a16:creationId xmlns:a16="http://schemas.microsoft.com/office/drawing/2014/main" id="{CF50623C-2633-8356-3F70-4F8EBFC62140}"/>
              </a:ext>
            </a:extLst>
          </p:cNvPr>
          <p:cNvPicPr>
            <a:picLocks noChangeAspect="1"/>
          </p:cNvPicPr>
          <p:nvPr/>
        </p:nvPicPr>
        <p:blipFill>
          <a:blip r:embed="rId5"/>
          <a:stretch>
            <a:fillRect/>
          </a:stretch>
        </p:blipFill>
        <p:spPr>
          <a:xfrm>
            <a:off x="4725219" y="4138924"/>
            <a:ext cx="3194050" cy="3728103"/>
          </a:xfrm>
          <a:prstGeom prst="rect">
            <a:avLst/>
          </a:prstGeom>
        </p:spPr>
      </p:pic>
      <p:pic>
        <p:nvPicPr>
          <p:cNvPr id="9" name="图片 8" descr="图表&#10;&#10;描述已自动生成">
            <a:extLst>
              <a:ext uri="{FF2B5EF4-FFF2-40B4-BE49-F238E27FC236}">
                <a16:creationId xmlns:a16="http://schemas.microsoft.com/office/drawing/2014/main" id="{5F1AA0AB-B4F5-BBCA-DC34-3FCA85050EB8}"/>
              </a:ext>
            </a:extLst>
          </p:cNvPr>
          <p:cNvPicPr>
            <a:picLocks noChangeAspect="1"/>
          </p:cNvPicPr>
          <p:nvPr/>
        </p:nvPicPr>
        <p:blipFill>
          <a:blip r:embed="rId6"/>
          <a:stretch>
            <a:fillRect/>
          </a:stretch>
        </p:blipFill>
        <p:spPr>
          <a:xfrm>
            <a:off x="4484795" y="1849881"/>
            <a:ext cx="1460630" cy="2528015"/>
          </a:xfrm>
          <a:prstGeom prst="rect">
            <a:avLst/>
          </a:prstGeom>
        </p:spPr>
      </p:pic>
      <p:pic>
        <p:nvPicPr>
          <p:cNvPr id="11" name="图片 10" descr="图表&#10;&#10;描述已自动生成">
            <a:extLst>
              <a:ext uri="{FF2B5EF4-FFF2-40B4-BE49-F238E27FC236}">
                <a16:creationId xmlns:a16="http://schemas.microsoft.com/office/drawing/2014/main" id="{4E7C26BC-9681-61A5-C4BE-AE9FD6170B6F}"/>
              </a:ext>
            </a:extLst>
          </p:cNvPr>
          <p:cNvPicPr>
            <a:picLocks noChangeAspect="1"/>
          </p:cNvPicPr>
          <p:nvPr/>
        </p:nvPicPr>
        <p:blipFill>
          <a:blip r:embed="rId7"/>
          <a:stretch>
            <a:fillRect/>
          </a:stretch>
        </p:blipFill>
        <p:spPr>
          <a:xfrm>
            <a:off x="6153276" y="1810022"/>
            <a:ext cx="1816242" cy="2528014"/>
          </a:xfrm>
          <a:prstGeom prst="rect">
            <a:avLst/>
          </a:prstGeom>
        </p:spPr>
      </p:pic>
    </p:spTree>
    <p:extLst>
      <p:ext uri="{BB962C8B-B14F-4D97-AF65-F5344CB8AC3E}">
        <p14:creationId xmlns:p14="http://schemas.microsoft.com/office/powerpoint/2010/main" val="1278074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71ECD44-B825-11AC-101B-B27256577517}"/>
              </a:ext>
            </a:extLst>
          </p:cNvPr>
          <p:cNvSpPr>
            <a:spLocks noGrp="1"/>
          </p:cNvSpPr>
          <p:nvPr>
            <p:ph type="title"/>
          </p:nvPr>
        </p:nvSpPr>
        <p:spPr>
          <a:xfrm>
            <a:off x="0" y="1419031"/>
            <a:ext cx="11925300" cy="4565028"/>
          </a:xfrm>
        </p:spPr>
        <p:txBody>
          <a:bodyPr>
            <a:noAutofit/>
          </a:bodyPr>
          <a:lstStyle/>
          <a:p>
            <a:r>
              <a:rPr kumimoji="1" lang="en-US" altLang="zh-CN" sz="1600" dirty="0">
                <a:latin typeface="Times New Roman" panose="02020603050405020304" pitchFamily="18" charset="0"/>
                <a:cs typeface="Times New Roman" panose="02020603050405020304" pitchFamily="18" charset="0"/>
              </a:rPr>
              <a:t>19.  </a:t>
            </a:r>
            <a:r>
              <a:rPr lang="en-US" altLang="zh-CN" sz="1600" dirty="0">
                <a:effectLst/>
                <a:latin typeface="Times New Roman" panose="02020603050405020304" pitchFamily="18" charset="0"/>
                <a:cs typeface="Times New Roman" panose="02020603050405020304" pitchFamily="18" charset="0"/>
              </a:rPr>
              <a:t>% Offset the fault surface backward by a small distance (for example, 2e-6, the precision of cubit is 1e-6)</a:t>
            </a:r>
            <a:br>
              <a:rPr lang="en-US" altLang="zh-CN" sz="1600" dirty="0">
                <a:effectLst/>
                <a:latin typeface="Times New Roman" panose="02020603050405020304" pitchFamily="18" charset="0"/>
                <a:cs typeface="Times New Roman" panose="02020603050405020304" pitchFamily="18" charset="0"/>
              </a:rPr>
            </a:br>
            <a:r>
              <a:rPr lang="en-US" altLang="zh-CN" sz="1600" dirty="0">
                <a:solidFill>
                  <a:srgbClr val="FF0000"/>
                </a:solidFill>
                <a:effectLst/>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a:t>
            </a:r>
            <a:r>
              <a:rPr lang="en-US" altLang="zh-CN" sz="1600" dirty="0" err="1">
                <a:solidFill>
                  <a:srgbClr val="FF0000"/>
                </a:solidFill>
                <a:latin typeface="Times New Roman" panose="02020603050405020304" pitchFamily="18" charset="0"/>
                <a:cs typeface="Times New Roman" panose="02020603050405020304" pitchFamily="18" charset="0"/>
              </a:rPr>
              <a:t>split_dist</a:t>
            </a:r>
            <a:r>
              <a:rPr lang="en-US" altLang="zh-CN" sz="1600" dirty="0">
                <a:solidFill>
                  <a:srgbClr val="FF0000"/>
                </a:solidFill>
                <a:latin typeface="Times New Roman" panose="02020603050405020304" pitchFamily="18" charset="0"/>
                <a:cs typeface="Times New Roman" panose="02020603050405020304" pitchFamily="18" charset="0"/>
              </a:rPr>
              <a:t> = -0.000002}</a:t>
            </a:r>
            <a:br>
              <a:rPr lang="en-US" altLang="zh-CN" sz="1600" dirty="0">
                <a:solidFill>
                  <a:srgbClr val="FF0000"/>
                </a:solidFill>
                <a:latin typeface="Times New Roman" panose="02020603050405020304" pitchFamily="18" charset="0"/>
                <a:cs typeface="Times New Roman" panose="02020603050405020304" pitchFamily="18" charset="0"/>
              </a:rPr>
            </a:br>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%Move fault surface segments on </a:t>
            </a:r>
            <a:r>
              <a:rPr lang="en-US" altLang="zh-CN" sz="1600" dirty="0" err="1">
                <a:latin typeface="Times New Roman" panose="02020603050405020304" pitchFamily="18" charset="0"/>
                <a:cs typeface="Times New Roman" panose="02020603050405020304" pitchFamily="18" charset="0"/>
              </a:rPr>
              <a:t>fleft</a:t>
            </a:r>
            <a:r>
              <a:rPr lang="en-US" altLang="zh-CN" sz="1600" dirty="0">
                <a:latin typeface="Times New Roman" panose="02020603050405020304" pitchFamily="18" charset="0"/>
                <a:cs typeface="Times New Roman" panose="02020603050405020304" pitchFamily="18" charset="0"/>
              </a:rPr>
              <a:t> fault in volume </a:t>
            </a:r>
            <a:r>
              <a:rPr lang="en-US" altLang="zh-CN" sz="1600" dirty="0" err="1">
                <a:latin typeface="Times New Roman" panose="02020603050405020304" pitchFamily="18" charset="0"/>
                <a:cs typeface="Times New Roman" panose="02020603050405020304" pitchFamily="18" charset="0"/>
              </a:rPr>
              <a:t>vleft</a:t>
            </a:r>
            <a:r>
              <a:rPr lang="en-US" altLang="zh-CN" sz="1600" dirty="0">
                <a:latin typeface="Times New Roman" panose="02020603050405020304" pitchFamily="18" charset="0"/>
                <a:cs typeface="Times New Roman" panose="02020603050405020304" pitchFamily="18" charset="0"/>
              </a:rPr>
              <a:t> (fleft1_vleft, fleft2_vleft, fleft3_vleft) backward </a:t>
            </a:r>
            <a:br>
              <a:rPr lang="en-US" altLang="zh-CN" sz="1600" dirty="0">
                <a:solidFill>
                  <a:srgbClr val="FF0000"/>
                </a:solidFill>
                <a:latin typeface="Times New Roman" panose="02020603050405020304" pitchFamily="18" charset="0"/>
                <a:cs typeface="Times New Roman" panose="02020603050405020304" pitchFamily="18" charset="0"/>
              </a:rPr>
            </a:br>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effectLst/>
                <a:latin typeface="Times New Roman" panose="02020603050405020304" pitchFamily="18" charset="0"/>
                <a:cs typeface="Times New Roman" panose="02020603050405020304" pitchFamily="18" charset="0"/>
              </a:rPr>
              <a:t>node in fleft3_vleft move normal to surface fleft3_vleft distance {</a:t>
            </a:r>
            <a:r>
              <a:rPr lang="en-US" altLang="zh-CN" sz="1600" dirty="0" err="1">
                <a:solidFill>
                  <a:srgbClr val="FF0000"/>
                </a:solidFill>
                <a:effectLst/>
                <a:latin typeface="Times New Roman" panose="02020603050405020304" pitchFamily="18" charset="0"/>
                <a:cs typeface="Times New Roman" panose="02020603050405020304" pitchFamily="18" charset="0"/>
              </a:rPr>
              <a:t>split_dist</a:t>
            </a:r>
            <a:r>
              <a:rPr lang="en-US" altLang="zh-CN" sz="1600" dirty="0">
                <a:solidFill>
                  <a:srgbClr val="FF0000"/>
                </a:solidFill>
                <a:effectLst/>
                <a:latin typeface="Times New Roman" panose="02020603050405020304" pitchFamily="18" charset="0"/>
                <a:cs typeface="Times New Roman" panose="02020603050405020304" pitchFamily="18" charset="0"/>
              </a:rPr>
              <a:t>}</a:t>
            </a:r>
            <a:br>
              <a:rPr lang="en-US" altLang="zh-CN" sz="1600" dirty="0">
                <a:solidFill>
                  <a:srgbClr val="FF0000"/>
                </a:solidFill>
                <a:effectLst/>
                <a:latin typeface="Times New Roman" panose="02020603050405020304" pitchFamily="18" charset="0"/>
                <a:cs typeface="Times New Roman" panose="02020603050405020304" pitchFamily="18" charset="0"/>
              </a:rPr>
            </a:br>
            <a:r>
              <a:rPr lang="en-US" altLang="zh-CN" sz="1600" dirty="0">
                <a:solidFill>
                  <a:srgbClr val="FF0000"/>
                </a:solidFill>
                <a:effectLst/>
                <a:latin typeface="Times New Roman" panose="02020603050405020304" pitchFamily="18" charset="0"/>
                <a:cs typeface="Times New Roman" panose="02020603050405020304" pitchFamily="18" charset="0"/>
              </a:rPr>
              <a:t>          node in fleft2_vleft move normal to surface fleft2_vleft distance {</a:t>
            </a:r>
            <a:r>
              <a:rPr lang="en-US" altLang="zh-CN" sz="1600" dirty="0" err="1">
                <a:solidFill>
                  <a:srgbClr val="FF0000"/>
                </a:solidFill>
                <a:effectLst/>
                <a:latin typeface="Times New Roman" panose="02020603050405020304" pitchFamily="18" charset="0"/>
                <a:cs typeface="Times New Roman" panose="02020603050405020304" pitchFamily="18" charset="0"/>
              </a:rPr>
              <a:t>split_dist</a:t>
            </a:r>
            <a:r>
              <a:rPr lang="en-US" altLang="zh-CN" sz="1600" dirty="0">
                <a:solidFill>
                  <a:srgbClr val="FF0000"/>
                </a:solidFill>
                <a:effectLst/>
                <a:latin typeface="Times New Roman" panose="02020603050405020304" pitchFamily="18" charset="0"/>
                <a:cs typeface="Times New Roman" panose="02020603050405020304" pitchFamily="18" charset="0"/>
              </a:rPr>
              <a:t>}</a:t>
            </a:r>
            <a:br>
              <a:rPr lang="en-US" altLang="zh-CN" sz="1600" dirty="0">
                <a:solidFill>
                  <a:srgbClr val="FF0000"/>
                </a:solidFill>
                <a:effectLst/>
                <a:latin typeface="Times New Roman" panose="02020603050405020304" pitchFamily="18" charset="0"/>
                <a:cs typeface="Times New Roman" panose="02020603050405020304" pitchFamily="18" charset="0"/>
              </a:rPr>
            </a:br>
            <a:r>
              <a:rPr lang="en-US" altLang="zh-CN" sz="1600" dirty="0">
                <a:solidFill>
                  <a:srgbClr val="FF0000"/>
                </a:solidFill>
                <a:effectLst/>
                <a:latin typeface="Times New Roman" panose="02020603050405020304" pitchFamily="18" charset="0"/>
                <a:cs typeface="Times New Roman" panose="02020603050405020304" pitchFamily="18" charset="0"/>
              </a:rPr>
              <a:t>          node in fleft1_vleft move normal to surface fleft1_vleft distance {</a:t>
            </a:r>
            <a:r>
              <a:rPr lang="en-US" altLang="zh-CN" sz="1600" dirty="0" err="1">
                <a:solidFill>
                  <a:srgbClr val="FF0000"/>
                </a:solidFill>
                <a:effectLst/>
                <a:latin typeface="Times New Roman" panose="02020603050405020304" pitchFamily="18" charset="0"/>
                <a:cs typeface="Times New Roman" panose="02020603050405020304" pitchFamily="18" charset="0"/>
              </a:rPr>
              <a:t>split_dist</a:t>
            </a:r>
            <a:r>
              <a:rPr lang="en-US" altLang="zh-CN" sz="1600" dirty="0">
                <a:solidFill>
                  <a:srgbClr val="FF0000"/>
                </a:solidFill>
                <a:effectLst/>
                <a:latin typeface="Times New Roman" panose="02020603050405020304" pitchFamily="18" charset="0"/>
                <a:cs typeface="Times New Roman" panose="02020603050405020304" pitchFamily="18" charset="0"/>
              </a:rPr>
              <a:t>}</a:t>
            </a:r>
            <a:br>
              <a:rPr lang="en-US" altLang="zh-CN" sz="1600" dirty="0">
                <a:effectLst/>
                <a:latin typeface="Times New Roman" panose="02020603050405020304" pitchFamily="18" charset="0"/>
                <a:cs typeface="Times New Roman" panose="02020603050405020304" pitchFamily="18" charset="0"/>
              </a:rPr>
            </a:br>
            <a:r>
              <a:rPr lang="en-US" altLang="zh-CN" sz="1600" dirty="0">
                <a:effectLst/>
                <a:latin typeface="Times New Roman" panose="02020603050405020304" pitchFamily="18" charset="0"/>
                <a:cs typeface="Times New Roman" panose="02020603050405020304" pitchFamily="18" charset="0"/>
              </a:rPr>
              <a:t>        %The position of the other side main remain unchanged, same some effort?</a:t>
            </a:r>
            <a:br>
              <a:rPr lang="en-US" altLang="zh-CN" sz="1600" dirty="0">
                <a:effectLst/>
                <a:latin typeface="Times New Roman" panose="02020603050405020304" pitchFamily="18" charset="0"/>
                <a:cs typeface="Times New Roman" panose="02020603050405020304" pitchFamily="18" charset="0"/>
              </a:rPr>
            </a:br>
            <a:r>
              <a:rPr lang="en-US" altLang="zh-CN" sz="1600" dirty="0">
                <a:effectLst/>
                <a:latin typeface="Times New Roman" panose="02020603050405020304" pitchFamily="18" charset="0"/>
                <a:cs typeface="Times New Roman" panose="02020603050405020304" pitchFamily="18" charset="0"/>
              </a:rPr>
              <a:t>         %Optional </a:t>
            </a:r>
            <a:r>
              <a:rPr lang="en-US" altLang="zh-CN" sz="1600" dirty="0">
                <a:latin typeface="Times New Roman" panose="02020603050405020304" pitchFamily="18" charset="0"/>
                <a:cs typeface="Times New Roman" panose="02020603050405020304" pitchFamily="18" charset="0"/>
              </a:rPr>
              <a:t>is move nodes on intersection curves between </a:t>
            </a:r>
            <a:r>
              <a:rPr lang="en-US" altLang="zh-CN" sz="1600" dirty="0">
                <a:effectLst/>
                <a:latin typeface="Times New Roman" panose="02020603050405020304" pitchFamily="18" charset="0"/>
                <a:cs typeface="Times New Roman" panose="02020603050405020304" pitchFamily="18" charset="0"/>
              </a:rPr>
              <a:t>fleft3_vleft  and fleft2_velft; fleft2_vleft and fleft1_vleft] forward, because they have been moved backward twice</a:t>
            </a:r>
            <a:br>
              <a:rPr lang="en-US" altLang="zh-CN" sz="1600" dirty="0">
                <a:effectLst/>
                <a:latin typeface="Times New Roman" panose="02020603050405020304" pitchFamily="18" charset="0"/>
                <a:cs typeface="Times New Roman" panose="02020603050405020304" pitchFamily="18" charset="0"/>
              </a:rPr>
            </a:br>
            <a:r>
              <a:rPr lang="en-US" altLang="zh-CN" sz="1600" dirty="0">
                <a:solidFill>
                  <a:srgbClr val="FF0000"/>
                </a:solidFill>
                <a:effectLst/>
                <a:latin typeface="Times New Roman" panose="02020603050405020304" pitchFamily="18" charset="0"/>
                <a:cs typeface="Times New Roman" panose="02020603050405020304" pitchFamily="18" charset="0"/>
              </a:rPr>
              <a:t>         node in curve 148 move normal to surface fleft2_vleft distance {-</a:t>
            </a:r>
            <a:r>
              <a:rPr lang="en-US" altLang="zh-CN" sz="1600" dirty="0" err="1">
                <a:solidFill>
                  <a:srgbClr val="FF0000"/>
                </a:solidFill>
                <a:effectLst/>
                <a:latin typeface="Times New Roman" panose="02020603050405020304" pitchFamily="18" charset="0"/>
                <a:cs typeface="Times New Roman" panose="02020603050405020304" pitchFamily="18" charset="0"/>
              </a:rPr>
              <a:t>split_dist</a:t>
            </a:r>
            <a:r>
              <a:rPr lang="en-US" altLang="zh-CN" sz="1600" dirty="0">
                <a:solidFill>
                  <a:srgbClr val="FF0000"/>
                </a:solidFill>
                <a:effectLst/>
                <a:latin typeface="Times New Roman" panose="02020603050405020304" pitchFamily="18" charset="0"/>
                <a:cs typeface="Times New Roman" panose="02020603050405020304" pitchFamily="18" charset="0"/>
              </a:rPr>
              <a:t>}</a:t>
            </a:r>
            <a:br>
              <a:rPr lang="en-US" altLang="zh-CN" sz="1600" dirty="0">
                <a:solidFill>
                  <a:srgbClr val="FF0000"/>
                </a:solidFill>
                <a:effectLst/>
                <a:latin typeface="Times New Roman" panose="02020603050405020304" pitchFamily="18" charset="0"/>
                <a:cs typeface="Times New Roman" panose="02020603050405020304" pitchFamily="18" charset="0"/>
              </a:rPr>
            </a:br>
            <a:r>
              <a:rPr lang="en-US" altLang="zh-CN" sz="1600" dirty="0">
                <a:solidFill>
                  <a:srgbClr val="FF0000"/>
                </a:solidFill>
                <a:effectLst/>
                <a:latin typeface="Times New Roman" panose="02020603050405020304" pitchFamily="18" charset="0"/>
                <a:cs typeface="Times New Roman" panose="02020603050405020304" pitchFamily="18" charset="0"/>
              </a:rPr>
              <a:t>         node in curve 148 move normal to surface fleft2_vleft distance {-</a:t>
            </a:r>
            <a:r>
              <a:rPr lang="en-US" altLang="zh-CN" sz="1600" dirty="0" err="1">
                <a:solidFill>
                  <a:srgbClr val="FF0000"/>
                </a:solidFill>
                <a:effectLst/>
                <a:latin typeface="Times New Roman" panose="02020603050405020304" pitchFamily="18" charset="0"/>
                <a:cs typeface="Times New Roman" panose="02020603050405020304" pitchFamily="18" charset="0"/>
              </a:rPr>
              <a:t>split_dist</a:t>
            </a:r>
            <a:r>
              <a:rPr lang="en-US" altLang="zh-CN" sz="1600" dirty="0">
                <a:solidFill>
                  <a:srgbClr val="FF0000"/>
                </a:solidFill>
                <a:effectLst/>
                <a:latin typeface="Times New Roman" panose="02020603050405020304" pitchFamily="18" charset="0"/>
                <a:cs typeface="Times New Roman" panose="02020603050405020304" pitchFamily="18" charset="0"/>
              </a:rPr>
              <a:t>}</a:t>
            </a:r>
            <a:br>
              <a:rPr lang="en-US" altLang="zh-CN" sz="1600" dirty="0">
                <a:solidFill>
                  <a:srgbClr val="FF0000"/>
                </a:solidFill>
                <a:effectLst/>
                <a:latin typeface="Times New Roman" panose="02020603050405020304" pitchFamily="18" charset="0"/>
                <a:cs typeface="Times New Roman" panose="02020603050405020304" pitchFamily="18" charset="0"/>
              </a:rPr>
            </a:br>
            <a:r>
              <a:rPr lang="en-US" altLang="zh-CN" sz="1600" dirty="0">
                <a:solidFill>
                  <a:srgbClr val="FF0000"/>
                </a:solidFill>
                <a:effectLst/>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Move fault surface segments on </a:t>
            </a:r>
            <a:r>
              <a:rPr lang="en-US" altLang="zh-CN" sz="1600" dirty="0" err="1">
                <a:latin typeface="Times New Roman" panose="02020603050405020304" pitchFamily="18" charset="0"/>
                <a:cs typeface="Times New Roman" panose="02020603050405020304" pitchFamily="18" charset="0"/>
              </a:rPr>
              <a:t>fmid</a:t>
            </a:r>
            <a:r>
              <a:rPr lang="en-US" altLang="zh-CN" sz="1600" dirty="0">
                <a:latin typeface="Times New Roman" panose="02020603050405020304" pitchFamily="18" charset="0"/>
                <a:cs typeface="Times New Roman" panose="02020603050405020304" pitchFamily="18" charset="0"/>
              </a:rPr>
              <a:t> fault in volume vleft2 (fmid_vleft2) backward</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FF0000"/>
                </a:solidFill>
                <a:effectLst/>
                <a:latin typeface="Times New Roman" panose="02020603050405020304" pitchFamily="18" charset="0"/>
                <a:cs typeface="Times New Roman" panose="02020603050405020304" pitchFamily="18" charset="0"/>
              </a:rPr>
              <a:t>node in fmid_vleft2 move normal to surface fmid_vleft2 distance {</a:t>
            </a:r>
            <a:r>
              <a:rPr lang="en-US" altLang="zh-CN" sz="1600" dirty="0" err="1">
                <a:solidFill>
                  <a:srgbClr val="FF0000"/>
                </a:solidFill>
                <a:effectLst/>
                <a:latin typeface="Times New Roman" panose="02020603050405020304" pitchFamily="18" charset="0"/>
                <a:cs typeface="Times New Roman" panose="02020603050405020304" pitchFamily="18" charset="0"/>
              </a:rPr>
              <a:t>split_dist</a:t>
            </a:r>
            <a:r>
              <a:rPr lang="en-US" altLang="zh-CN" sz="1600" dirty="0">
                <a:solidFill>
                  <a:srgbClr val="FF0000"/>
                </a:solidFill>
                <a:effectLst/>
                <a:latin typeface="Times New Roman" panose="02020603050405020304" pitchFamily="18" charset="0"/>
                <a:cs typeface="Times New Roman" panose="02020603050405020304" pitchFamily="18" charset="0"/>
              </a:rPr>
              <a:t>}</a:t>
            </a:r>
            <a:br>
              <a:rPr lang="en-US" altLang="zh-CN" sz="1600" dirty="0">
                <a:solidFill>
                  <a:srgbClr val="FF0000"/>
                </a:solidFill>
                <a:effectLst/>
                <a:latin typeface="Times New Roman" panose="02020603050405020304" pitchFamily="18" charset="0"/>
                <a:cs typeface="Times New Roman" panose="02020603050405020304" pitchFamily="18" charset="0"/>
              </a:rPr>
            </a:br>
            <a:r>
              <a:rPr lang="en-US" altLang="zh-CN" sz="1600" dirty="0">
                <a:solidFill>
                  <a:srgbClr val="FF0000"/>
                </a:solidFill>
                <a:effectLst/>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Move fault surface segments on fright fault in volume </a:t>
            </a:r>
            <a:r>
              <a:rPr lang="en-US" altLang="zh-CN" sz="1600" dirty="0" err="1">
                <a:latin typeface="Times New Roman" panose="02020603050405020304" pitchFamily="18" charset="0"/>
                <a:cs typeface="Times New Roman" panose="02020603050405020304" pitchFamily="18" charset="0"/>
              </a:rPr>
              <a:t>vright</a:t>
            </a:r>
            <a:r>
              <a:rPr lang="en-US" altLang="zh-CN" sz="1600" dirty="0">
                <a:latin typeface="Times New Roman" panose="02020603050405020304" pitchFamily="18" charset="0"/>
                <a:cs typeface="Times New Roman" panose="02020603050405020304" pitchFamily="18" charset="0"/>
              </a:rPr>
              <a:t> (fright1_vright,fright2_vright) backward</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FF0000"/>
                </a:solidFill>
                <a:effectLst/>
                <a:latin typeface="Times New Roman" panose="02020603050405020304" pitchFamily="18" charset="0"/>
                <a:cs typeface="Times New Roman" panose="02020603050405020304" pitchFamily="18" charset="0"/>
              </a:rPr>
              <a:t>node in fright1_vright move normal to surface fright1_vright distance {</a:t>
            </a:r>
            <a:r>
              <a:rPr lang="en-US" altLang="zh-CN" sz="1600" dirty="0" err="1">
                <a:solidFill>
                  <a:srgbClr val="FF0000"/>
                </a:solidFill>
                <a:effectLst/>
                <a:latin typeface="Times New Roman" panose="02020603050405020304" pitchFamily="18" charset="0"/>
                <a:cs typeface="Times New Roman" panose="02020603050405020304" pitchFamily="18" charset="0"/>
              </a:rPr>
              <a:t>split_dist</a:t>
            </a:r>
            <a:r>
              <a:rPr lang="en-US" altLang="zh-CN" sz="1600" dirty="0">
                <a:solidFill>
                  <a:srgbClr val="FF0000"/>
                </a:solidFill>
                <a:effectLst/>
                <a:latin typeface="Times New Roman" panose="02020603050405020304" pitchFamily="18" charset="0"/>
                <a:cs typeface="Times New Roman" panose="02020603050405020304" pitchFamily="18" charset="0"/>
              </a:rPr>
              <a:t>}</a:t>
            </a:r>
            <a:br>
              <a:rPr lang="en-US" altLang="zh-CN" sz="1600" dirty="0">
                <a:solidFill>
                  <a:srgbClr val="FF0000"/>
                </a:solidFill>
                <a:effectLst/>
                <a:latin typeface="Times New Roman" panose="02020603050405020304" pitchFamily="18" charset="0"/>
                <a:cs typeface="Times New Roman" panose="02020603050405020304" pitchFamily="18" charset="0"/>
              </a:rPr>
            </a:br>
            <a:r>
              <a:rPr lang="en-US" altLang="zh-CN" sz="1600" dirty="0">
                <a:solidFill>
                  <a:srgbClr val="FF0000"/>
                </a:solidFill>
                <a:effectLst/>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FF0000"/>
                </a:solidFill>
                <a:effectLst/>
                <a:latin typeface="Times New Roman" panose="02020603050405020304" pitchFamily="18" charset="0"/>
                <a:cs typeface="Times New Roman" panose="02020603050405020304" pitchFamily="18" charset="0"/>
              </a:rPr>
              <a:t>node in fright2_vright move normal to surface fright2_vright distance {</a:t>
            </a:r>
            <a:r>
              <a:rPr lang="en-US" altLang="zh-CN" sz="1600" dirty="0" err="1">
                <a:solidFill>
                  <a:srgbClr val="FF0000"/>
                </a:solidFill>
                <a:effectLst/>
                <a:latin typeface="Times New Roman" panose="02020603050405020304" pitchFamily="18" charset="0"/>
                <a:cs typeface="Times New Roman" panose="02020603050405020304" pitchFamily="18" charset="0"/>
              </a:rPr>
              <a:t>split_dist</a:t>
            </a:r>
            <a:r>
              <a:rPr lang="en-US" altLang="zh-CN" sz="1600" dirty="0">
                <a:solidFill>
                  <a:srgbClr val="FF0000"/>
                </a:solidFill>
                <a:effectLst/>
                <a:latin typeface="Times New Roman" panose="02020603050405020304" pitchFamily="18" charset="0"/>
                <a:cs typeface="Times New Roman" panose="02020603050405020304" pitchFamily="18" charset="0"/>
              </a:rPr>
              <a:t>}</a:t>
            </a:r>
            <a:br>
              <a:rPr lang="en-US" altLang="zh-CN" sz="1600" dirty="0">
                <a:solidFill>
                  <a:srgbClr val="FF0000"/>
                </a:solidFill>
                <a:effectLst/>
                <a:latin typeface="Times New Roman" panose="02020603050405020304" pitchFamily="18" charset="0"/>
                <a:cs typeface="Times New Roman" panose="02020603050405020304" pitchFamily="18" charset="0"/>
              </a:rPr>
            </a:br>
            <a:r>
              <a:rPr lang="en-US" altLang="zh-CN" sz="1600" dirty="0">
                <a:solidFill>
                  <a:srgbClr val="FF0000"/>
                </a:solidFill>
                <a:effectLst/>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%Optional </a:t>
            </a:r>
            <a:r>
              <a:rPr lang="en-US" altLang="zh-CN" sz="1600" dirty="0">
                <a:latin typeface="Times New Roman" panose="02020603050405020304" pitchFamily="18" charset="0"/>
                <a:cs typeface="Times New Roman" panose="02020603050405020304" pitchFamily="18" charset="0"/>
              </a:rPr>
              <a:t>is move nodes on intersection curve between </a:t>
            </a:r>
            <a:r>
              <a:rPr lang="en-US" altLang="zh-CN" sz="1600" dirty="0">
                <a:effectLst/>
                <a:latin typeface="Times New Roman" panose="02020603050405020304" pitchFamily="18" charset="0"/>
                <a:cs typeface="Times New Roman" panose="02020603050405020304" pitchFamily="18" charset="0"/>
              </a:rPr>
              <a:t>fright1_vright  and fright2_vright  forward, because it has been moved backward twice</a:t>
            </a:r>
            <a:br>
              <a:rPr lang="en-US" altLang="zh-CN" sz="1600" dirty="0">
                <a:effectLst/>
                <a:latin typeface="Times New Roman" panose="02020603050405020304" pitchFamily="18" charset="0"/>
                <a:cs typeface="Times New Roman" panose="02020603050405020304" pitchFamily="18" charset="0"/>
              </a:rPr>
            </a:br>
            <a:r>
              <a:rPr lang="en-US" altLang="zh-CN" sz="1600" dirty="0">
                <a:solidFill>
                  <a:srgbClr val="FF0000"/>
                </a:solidFill>
                <a:effectLst/>
                <a:latin typeface="Times New Roman" panose="02020603050405020304" pitchFamily="18" charset="0"/>
                <a:cs typeface="Times New Roman" panose="02020603050405020304" pitchFamily="18" charset="0"/>
              </a:rPr>
              <a:t>         node in curve 109 move normal to surface fright2_vright distance {-</a:t>
            </a:r>
            <a:r>
              <a:rPr lang="en-US" altLang="zh-CN" sz="1600" dirty="0" err="1">
                <a:solidFill>
                  <a:srgbClr val="FF0000"/>
                </a:solidFill>
                <a:effectLst/>
                <a:latin typeface="Times New Roman" panose="02020603050405020304" pitchFamily="18" charset="0"/>
                <a:cs typeface="Times New Roman" panose="02020603050405020304" pitchFamily="18" charset="0"/>
              </a:rPr>
              <a:t>split_dist</a:t>
            </a:r>
            <a:r>
              <a:rPr lang="en-US" altLang="zh-CN" sz="1600" dirty="0">
                <a:solidFill>
                  <a:srgbClr val="FF0000"/>
                </a:solidFill>
                <a:effectLst/>
                <a:latin typeface="Times New Roman" panose="02020603050405020304" pitchFamily="18" charset="0"/>
                <a:cs typeface="Times New Roman" panose="02020603050405020304" pitchFamily="18" charset="0"/>
              </a:rPr>
              <a:t>}</a:t>
            </a:r>
            <a:br>
              <a:rPr lang="en-US" altLang="zh-CN" sz="1600" dirty="0">
                <a:solidFill>
                  <a:srgbClr val="FF0000"/>
                </a:solidFill>
                <a:effectLst/>
                <a:latin typeface="Times New Roman" panose="02020603050405020304" pitchFamily="18" charset="0"/>
                <a:cs typeface="Times New Roman" panose="02020603050405020304" pitchFamily="18" charset="0"/>
              </a:rPr>
            </a:br>
            <a:br>
              <a:rPr lang="en-US" altLang="zh-CN" sz="1600" dirty="0">
                <a:solidFill>
                  <a:srgbClr val="FF0000"/>
                </a:solidFill>
                <a:effectLst/>
                <a:latin typeface="Times New Roman" panose="02020603050405020304" pitchFamily="18" charset="0"/>
                <a:cs typeface="Times New Roman" panose="02020603050405020304" pitchFamily="18" charset="0"/>
              </a:rPr>
            </a:br>
            <a:br>
              <a:rPr lang="en-US" altLang="zh-CN" sz="1600" dirty="0">
                <a:solidFill>
                  <a:srgbClr val="FF0000"/>
                </a:solidFill>
                <a:effectLst/>
              </a:rPr>
            </a:br>
            <a:r>
              <a:rPr lang="en-US" altLang="zh-CN" sz="1600" dirty="0">
                <a:solidFill>
                  <a:srgbClr val="FF0000"/>
                </a:solidFill>
                <a:effectLst/>
              </a:rPr>
              <a:t>          </a:t>
            </a:r>
            <a:br>
              <a:rPr lang="en-US" altLang="zh-CN" sz="1600" dirty="0">
                <a:effectLst/>
              </a:rPr>
            </a:br>
            <a:br>
              <a:rPr lang="en-US" altLang="zh-CN" sz="1600" dirty="0">
                <a:effectLst/>
              </a:rPr>
            </a:br>
            <a:br>
              <a:rPr lang="en-US" altLang="zh-CN" sz="1600" dirty="0">
                <a:effectLst/>
              </a:rPr>
            </a:br>
            <a:r>
              <a:rPr lang="en-US" altLang="zh-CN" sz="1600" dirty="0">
                <a:solidFill>
                  <a:srgbClr val="FF0000"/>
                </a:solidFill>
                <a:latin typeface="Times New Roman" panose="02020603050405020304" pitchFamily="18" charset="0"/>
                <a:cs typeface="Times New Roman" panose="02020603050405020304" pitchFamily="18" charset="0"/>
              </a:rPr>
              <a:t> </a:t>
            </a:r>
            <a:br>
              <a:rPr lang="en-US" altLang="zh-CN" sz="1600" dirty="0">
                <a:effectLst/>
                <a:latin typeface="Times New Roman" panose="02020603050405020304" pitchFamily="18" charset="0"/>
                <a:cs typeface="Times New Roman" panose="02020603050405020304" pitchFamily="18" charset="0"/>
              </a:rPr>
            </a:br>
            <a:r>
              <a:rPr lang="en-US" altLang="zh-CN" sz="1600" dirty="0">
                <a:effectLst/>
                <a:latin typeface="Times New Roman" panose="02020603050405020304" pitchFamily="18" charset="0"/>
                <a:cs typeface="Times New Roman" panose="02020603050405020304" pitchFamily="18" charset="0"/>
              </a:rPr>
              <a:t>       </a:t>
            </a:r>
            <a:br>
              <a:rPr lang="en-US" altLang="zh-CN" sz="1600" dirty="0">
                <a:effectLst/>
              </a:rPr>
            </a:br>
            <a:br>
              <a:rPr lang="en-US" altLang="zh-CN" sz="1600" dirty="0">
                <a:effectLst/>
              </a:rPr>
            </a:br>
            <a:br>
              <a:rPr lang="en-US" altLang="zh-CN" sz="1600" dirty="0">
                <a:solidFill>
                  <a:srgbClr val="FF0000"/>
                </a:solidFill>
                <a:effectLst/>
                <a:latin typeface="Times New Roman" panose="02020603050405020304" pitchFamily="18" charset="0"/>
                <a:cs typeface="Times New Roman" panose="02020603050405020304" pitchFamily="18" charset="0"/>
              </a:rPr>
            </a:br>
            <a:br>
              <a:rPr lang="en-US" altLang="zh-CN" sz="1600" dirty="0">
                <a:solidFill>
                  <a:srgbClr val="FF0000"/>
                </a:solidFill>
                <a:effectLst/>
                <a:latin typeface="Times New Roman" panose="02020603050405020304" pitchFamily="18" charset="0"/>
                <a:cs typeface="Times New Roman" panose="02020603050405020304" pitchFamily="18" charset="0"/>
              </a:rPr>
            </a:br>
            <a:r>
              <a:rPr lang="en-US" altLang="zh-CN" sz="1600" dirty="0">
                <a:effectLst/>
                <a:latin typeface="Times New Roman" panose="02020603050405020304" pitchFamily="18" charset="0"/>
                <a:cs typeface="Times New Roman" panose="02020603050405020304" pitchFamily="18" charset="0"/>
              </a:rPr>
              <a:t>           </a:t>
            </a:r>
            <a:br>
              <a:rPr lang="en-US" altLang="zh-CN" sz="1600" dirty="0">
                <a:solidFill>
                  <a:srgbClr val="FF0000"/>
                </a:solidFill>
                <a:latin typeface="Times New Roman" panose="02020603050405020304" pitchFamily="18" charset="0"/>
                <a:cs typeface="Times New Roman" panose="02020603050405020304" pitchFamily="18" charset="0"/>
              </a:rPr>
            </a:br>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effectLst/>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endParaRPr kumimoji="1" lang="zh-CN" altLang="en-US" sz="1600" dirty="0">
              <a:solidFill>
                <a:srgbClr val="FF0000"/>
              </a:solidFill>
              <a:latin typeface="Times New Roman" panose="02020603050405020304" pitchFamily="18" charset="0"/>
              <a:cs typeface="Times New Roman" panose="02020603050405020304" pitchFamily="18" charset="0"/>
            </a:endParaRPr>
          </a:p>
        </p:txBody>
      </p:sp>
      <p:pic>
        <p:nvPicPr>
          <p:cNvPr id="8" name="图片 7" descr="图表&#10;&#10;中度可信度描述已自动生成">
            <a:extLst>
              <a:ext uri="{FF2B5EF4-FFF2-40B4-BE49-F238E27FC236}">
                <a16:creationId xmlns:a16="http://schemas.microsoft.com/office/drawing/2014/main" id="{E7E5EC5E-0775-C2F9-CC94-9A82AC6E0683}"/>
              </a:ext>
            </a:extLst>
          </p:cNvPr>
          <p:cNvPicPr>
            <a:picLocks noChangeAspect="1"/>
          </p:cNvPicPr>
          <p:nvPr/>
        </p:nvPicPr>
        <p:blipFill>
          <a:blip r:embed="rId2"/>
          <a:stretch>
            <a:fillRect/>
          </a:stretch>
        </p:blipFill>
        <p:spPr>
          <a:xfrm>
            <a:off x="803208" y="4277948"/>
            <a:ext cx="3023119" cy="2255426"/>
          </a:xfrm>
          <a:prstGeom prst="rect">
            <a:avLst/>
          </a:prstGeom>
        </p:spPr>
      </p:pic>
      <p:pic>
        <p:nvPicPr>
          <p:cNvPr id="10" name="图片 9" descr="图表, 表面图&#10;&#10;描述已自动生成">
            <a:extLst>
              <a:ext uri="{FF2B5EF4-FFF2-40B4-BE49-F238E27FC236}">
                <a16:creationId xmlns:a16="http://schemas.microsoft.com/office/drawing/2014/main" id="{10BD5D81-78D3-DF66-B128-4B5FA6C677F4}"/>
              </a:ext>
            </a:extLst>
          </p:cNvPr>
          <p:cNvPicPr>
            <a:picLocks noChangeAspect="1"/>
          </p:cNvPicPr>
          <p:nvPr/>
        </p:nvPicPr>
        <p:blipFill>
          <a:blip r:embed="rId3"/>
          <a:stretch>
            <a:fillRect/>
          </a:stretch>
        </p:blipFill>
        <p:spPr>
          <a:xfrm>
            <a:off x="6320325" y="4277948"/>
            <a:ext cx="2604195" cy="2306746"/>
          </a:xfrm>
          <a:prstGeom prst="rect">
            <a:avLst/>
          </a:prstGeom>
        </p:spPr>
      </p:pic>
      <p:sp>
        <p:nvSpPr>
          <p:cNvPr id="11" name="文本框 10">
            <a:extLst>
              <a:ext uri="{FF2B5EF4-FFF2-40B4-BE49-F238E27FC236}">
                <a16:creationId xmlns:a16="http://schemas.microsoft.com/office/drawing/2014/main" id="{EA4A8B3B-A780-0781-6DA0-69C9B095E10B}"/>
              </a:ext>
            </a:extLst>
          </p:cNvPr>
          <p:cNvSpPr txBox="1"/>
          <p:nvPr/>
        </p:nvSpPr>
        <p:spPr>
          <a:xfrm>
            <a:off x="1073408" y="6533374"/>
            <a:ext cx="3023118" cy="369332"/>
          </a:xfrm>
          <a:prstGeom prst="rect">
            <a:avLst/>
          </a:prstGeom>
          <a:noFill/>
        </p:spPr>
        <p:txBody>
          <a:bodyPr wrap="square" rtlCol="0">
            <a:spAutoFit/>
          </a:bodyPr>
          <a:lstStyle/>
          <a:p>
            <a:r>
              <a:rPr kumimoji="1" lang="en-US" altLang="zh-CN" dirty="0"/>
              <a:t>Curves on fault </a:t>
            </a:r>
            <a:r>
              <a:rPr kumimoji="1" lang="en-US" altLang="zh-CN" dirty="0" err="1"/>
              <a:t>fleft</a:t>
            </a:r>
            <a:endParaRPr kumimoji="1" lang="zh-CN" altLang="en-US" dirty="0"/>
          </a:p>
        </p:txBody>
      </p:sp>
      <p:sp>
        <p:nvSpPr>
          <p:cNvPr id="12" name="文本框 11">
            <a:extLst>
              <a:ext uri="{FF2B5EF4-FFF2-40B4-BE49-F238E27FC236}">
                <a16:creationId xmlns:a16="http://schemas.microsoft.com/office/drawing/2014/main" id="{A7FC9E25-EB8F-E4F6-AA2E-EBAA94C711FB}"/>
              </a:ext>
            </a:extLst>
          </p:cNvPr>
          <p:cNvSpPr txBox="1"/>
          <p:nvPr/>
        </p:nvSpPr>
        <p:spPr>
          <a:xfrm>
            <a:off x="8677470" y="6533374"/>
            <a:ext cx="3023118" cy="369332"/>
          </a:xfrm>
          <a:prstGeom prst="rect">
            <a:avLst/>
          </a:prstGeom>
          <a:noFill/>
        </p:spPr>
        <p:txBody>
          <a:bodyPr wrap="square" rtlCol="0">
            <a:spAutoFit/>
          </a:bodyPr>
          <a:lstStyle/>
          <a:p>
            <a:r>
              <a:rPr kumimoji="1" lang="en-US" altLang="zh-CN" dirty="0"/>
              <a:t>Curve on fault fright</a:t>
            </a:r>
            <a:endParaRPr kumimoji="1" lang="zh-CN" altLang="en-US" dirty="0"/>
          </a:p>
        </p:txBody>
      </p:sp>
    </p:spTree>
    <p:extLst>
      <p:ext uri="{BB962C8B-B14F-4D97-AF65-F5344CB8AC3E}">
        <p14:creationId xmlns:p14="http://schemas.microsoft.com/office/powerpoint/2010/main" val="551394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684DB0-52DF-2EBD-13BE-6930172CCB8F}"/>
              </a:ext>
            </a:extLst>
          </p:cNvPr>
          <p:cNvSpPr>
            <a:spLocks noGrp="1"/>
          </p:cNvSpPr>
          <p:nvPr>
            <p:ph idx="1"/>
          </p:nvPr>
        </p:nvSpPr>
        <p:spPr>
          <a:xfrm>
            <a:off x="533400" y="593725"/>
            <a:ext cx="10515600" cy="4351338"/>
          </a:xfrm>
        </p:spPr>
        <p:txBody>
          <a:bodyPr/>
          <a:lstStyle/>
          <a:p>
            <a:pPr marL="0" indent="0">
              <a:buNone/>
            </a:pPr>
            <a:r>
              <a:rPr kumimoji="1" lang="en-US" altLang="zh-CN" dirty="0"/>
              <a:t>Mesh results with split nodes on three fault interfaces:</a:t>
            </a:r>
          </a:p>
          <a:p>
            <a:pPr marL="0" indent="0">
              <a:buNone/>
            </a:pPr>
            <a:r>
              <a:rPr kumimoji="1" lang="en-US" altLang="zh-CN" sz="2000" dirty="0"/>
              <a:t>cubit01_geometry_webcut_mesh_boundary_split.cub5</a:t>
            </a:r>
            <a:endParaRPr kumimoji="1" lang="zh-CN" altLang="en-US" sz="2000" dirty="0"/>
          </a:p>
        </p:txBody>
      </p:sp>
    </p:spTree>
    <p:extLst>
      <p:ext uri="{BB962C8B-B14F-4D97-AF65-F5344CB8AC3E}">
        <p14:creationId xmlns:p14="http://schemas.microsoft.com/office/powerpoint/2010/main" val="34465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游戏机&#10;&#10;描述已自动生成">
            <a:extLst>
              <a:ext uri="{FF2B5EF4-FFF2-40B4-BE49-F238E27FC236}">
                <a16:creationId xmlns:a16="http://schemas.microsoft.com/office/drawing/2014/main" id="{ED94CA24-4E63-49F0-8FAE-9A65FB2BC60A}"/>
              </a:ext>
            </a:extLst>
          </p:cNvPr>
          <p:cNvPicPr>
            <a:picLocks noChangeAspect="1"/>
          </p:cNvPicPr>
          <p:nvPr/>
        </p:nvPicPr>
        <p:blipFill>
          <a:blip r:embed="rId2"/>
          <a:stretch>
            <a:fillRect/>
          </a:stretch>
        </p:blipFill>
        <p:spPr>
          <a:xfrm>
            <a:off x="946150" y="1778000"/>
            <a:ext cx="7772400" cy="4641712"/>
          </a:xfrm>
          <a:prstGeom prst="rect">
            <a:avLst/>
          </a:prstGeom>
        </p:spPr>
      </p:pic>
      <p:sp>
        <p:nvSpPr>
          <p:cNvPr id="6" name="标题 1">
            <a:extLst>
              <a:ext uri="{FF2B5EF4-FFF2-40B4-BE49-F238E27FC236}">
                <a16:creationId xmlns:a16="http://schemas.microsoft.com/office/drawing/2014/main" id="{42294C99-A568-DF0C-E0EA-F35BBD907D04}"/>
              </a:ext>
            </a:extLst>
          </p:cNvPr>
          <p:cNvSpPr>
            <a:spLocks noGrp="1"/>
          </p:cNvSpPr>
          <p:nvPr>
            <p:ph type="title"/>
          </p:nvPr>
        </p:nvSpPr>
        <p:spPr>
          <a:xfrm>
            <a:off x="647700" y="438289"/>
            <a:ext cx="8597900" cy="717412"/>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4. </a:t>
            </a:r>
            <a:r>
              <a:rPr lang="en-US" altLang="zh-CN" sz="1800" dirty="0">
                <a:effectLst/>
                <a:latin typeface="Times New Roman" panose="02020603050405020304" pitchFamily="18" charset="0"/>
                <a:cs typeface="Times New Roman" panose="02020603050405020304" pitchFamily="18" charset="0"/>
              </a:rPr>
              <a:t>%make a brick volume and move the brick deeper along z</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brick x 66253 y 48608 z 13200      </a:t>
            </a:r>
            <a:r>
              <a:rPr lang="en-US" altLang="zh-CN" sz="1800" dirty="0">
                <a:effectLst/>
                <a:latin typeface="Times New Roman" panose="02020603050405020304" pitchFamily="18" charset="0"/>
                <a:cs typeface="Times New Roman" panose="02020603050405020304" pitchFamily="18" charset="0"/>
              </a:rPr>
              <a:t>%create vol 4, with a specific width, length, height</a:t>
            </a:r>
            <a:br>
              <a:rPr lang="en-US" altLang="zh-CN" sz="1800" dirty="0">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move volume 4 z -6400</a:t>
            </a:r>
            <a:br>
              <a:rPr lang="en-US" altLang="zh-CN" sz="1800" dirty="0">
                <a:effectLst/>
                <a:latin typeface="Times New Roman" panose="02020603050405020304" pitchFamily="18" charset="0"/>
                <a:cs typeface="Times New Roman" panose="02020603050405020304" pitchFamily="18" charset="0"/>
              </a:rPr>
            </a:br>
            <a:endParaRPr kumimoji="1"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260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C594F83-3CAC-8EA4-80F6-FB7DB02D0BA5}"/>
              </a:ext>
            </a:extLst>
          </p:cNvPr>
          <p:cNvSpPr>
            <a:spLocks noGrp="1"/>
          </p:cNvSpPr>
          <p:nvPr>
            <p:ph type="title"/>
          </p:nvPr>
        </p:nvSpPr>
        <p:spPr>
          <a:xfrm>
            <a:off x="1041400" y="368300"/>
            <a:ext cx="10109200" cy="2489200"/>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5. </a:t>
            </a:r>
            <a:r>
              <a:rPr lang="en-US" altLang="zh-CN" sz="1800" dirty="0">
                <a:effectLst/>
                <a:latin typeface="Times New Roman" panose="02020603050405020304" pitchFamily="18" charset="0"/>
                <a:cs typeface="Times New Roman" panose="02020603050405020304" pitchFamily="18" charset="0"/>
              </a:rPr>
              <a:t>%turn facet-based geometry (.</a:t>
            </a:r>
            <a:r>
              <a:rPr lang="en-US" altLang="zh-CN" sz="1800" dirty="0" err="1">
                <a:effectLst/>
                <a:latin typeface="Times New Roman" panose="02020603050405020304" pitchFamily="18" charset="0"/>
                <a:cs typeface="Times New Roman" panose="02020603050405020304" pitchFamily="18" charset="0"/>
              </a:rPr>
              <a:t>stl</a:t>
            </a:r>
            <a:r>
              <a:rPr lang="en-US" altLang="zh-CN" sz="1800" dirty="0">
                <a:effectLst/>
                <a:latin typeface="Times New Roman" panose="02020603050405020304" pitchFamily="18" charset="0"/>
                <a:cs typeface="Times New Roman" panose="02020603050405020304" pitchFamily="18" charset="0"/>
              </a:rPr>
              <a:t> file) to ACIS geometry (CAD) for each fault (surface/vol 1,2,3), for example for surf/vol 1, do the same commands for other two surfaces (2&amp;3), surf 1 (mid fault), surf 2(left fault), surf 3 (right fault)</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surface 1 scheme map </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%surf 1 size 500</a:t>
            </a:r>
            <a:br>
              <a:rPr lang="en-US" altLang="zh-CN" sz="900" dirty="0">
                <a:solidFill>
                  <a:srgbClr val="C5C5C5"/>
                </a:solidFill>
                <a:effectLst/>
                <a:latin typeface="Monaco" pitchFamily="2"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mesh surface 1</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create surface net from mapped surface 1  heal</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delete mesh</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delete vol 1</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(This process will strongly smooth the fault surface (default mesh grid is large), you could specify smaller mesh grid to remain the small curvature of the fault plane, for example surf 1 size 500)</a:t>
            </a:r>
            <a:br>
              <a:rPr lang="en-US" altLang="zh-CN" sz="1800" dirty="0">
                <a:effectLst/>
                <a:latin typeface="Times New Roman" panose="02020603050405020304" pitchFamily="18" charset="0"/>
                <a:cs typeface="Times New Roman" panose="02020603050405020304" pitchFamily="18" charset="0"/>
              </a:rPr>
            </a:br>
            <a:endParaRPr kumimoji="1" lang="zh-CN" altLang="en-US" sz="1800" dirty="0">
              <a:latin typeface="Times New Roman" panose="02020603050405020304" pitchFamily="18" charset="0"/>
              <a:cs typeface="Times New Roman" panose="02020603050405020304" pitchFamily="18" charset="0"/>
            </a:endParaRPr>
          </a:p>
        </p:txBody>
      </p:sp>
      <p:pic>
        <p:nvPicPr>
          <p:cNvPr id="7" name="图片 6" descr="图片包含 形状&#10;&#10;描述已自动生成">
            <a:extLst>
              <a:ext uri="{FF2B5EF4-FFF2-40B4-BE49-F238E27FC236}">
                <a16:creationId xmlns:a16="http://schemas.microsoft.com/office/drawing/2014/main" id="{405F4DB4-405F-C151-528C-71CD59B709FF}"/>
              </a:ext>
            </a:extLst>
          </p:cNvPr>
          <p:cNvPicPr>
            <a:picLocks noChangeAspect="1"/>
          </p:cNvPicPr>
          <p:nvPr/>
        </p:nvPicPr>
        <p:blipFill>
          <a:blip r:embed="rId2"/>
          <a:stretch>
            <a:fillRect/>
          </a:stretch>
        </p:blipFill>
        <p:spPr>
          <a:xfrm>
            <a:off x="1720850" y="2976204"/>
            <a:ext cx="5975350" cy="3881796"/>
          </a:xfrm>
          <a:prstGeom prst="rect">
            <a:avLst/>
          </a:prstGeom>
        </p:spPr>
      </p:pic>
    </p:spTree>
    <p:extLst>
      <p:ext uri="{BB962C8B-B14F-4D97-AF65-F5344CB8AC3E}">
        <p14:creationId xmlns:p14="http://schemas.microsoft.com/office/powerpoint/2010/main" val="97502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图形用户界面&#10;&#10;中度可信度描述已自动生成">
            <a:extLst>
              <a:ext uri="{FF2B5EF4-FFF2-40B4-BE49-F238E27FC236}">
                <a16:creationId xmlns:a16="http://schemas.microsoft.com/office/drawing/2014/main" id="{BE77DCA6-98DC-C665-85E1-DD92C0DBB658}"/>
              </a:ext>
            </a:extLst>
          </p:cNvPr>
          <p:cNvPicPr>
            <a:picLocks noGrp="1" noChangeAspect="1"/>
          </p:cNvPicPr>
          <p:nvPr>
            <p:ph idx="1"/>
          </p:nvPr>
        </p:nvPicPr>
        <p:blipFill>
          <a:blip r:embed="rId2"/>
          <a:stretch>
            <a:fillRect/>
          </a:stretch>
        </p:blipFill>
        <p:spPr>
          <a:xfrm>
            <a:off x="854609" y="1976793"/>
            <a:ext cx="3535943" cy="2317476"/>
          </a:xfrm>
        </p:spPr>
      </p:pic>
      <p:sp>
        <p:nvSpPr>
          <p:cNvPr id="4" name="标题 1">
            <a:extLst>
              <a:ext uri="{FF2B5EF4-FFF2-40B4-BE49-F238E27FC236}">
                <a16:creationId xmlns:a16="http://schemas.microsoft.com/office/drawing/2014/main" id="{14A051DE-C9D4-D641-5779-8C39EA5EB62D}"/>
              </a:ext>
            </a:extLst>
          </p:cNvPr>
          <p:cNvSpPr>
            <a:spLocks noGrp="1"/>
          </p:cNvSpPr>
          <p:nvPr>
            <p:ph type="title"/>
          </p:nvPr>
        </p:nvSpPr>
        <p:spPr>
          <a:xfrm>
            <a:off x="476250" y="876300"/>
            <a:ext cx="11239500" cy="1181101"/>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6. </a:t>
            </a:r>
            <a:r>
              <a:rPr lang="en-US" altLang="zh-CN" sz="1800" dirty="0">
                <a:effectLst/>
                <a:latin typeface="Times New Roman" panose="02020603050405020304" pitchFamily="18" charset="0"/>
                <a:cs typeface="Times New Roman" panose="02020603050405020304" pitchFamily="18" charset="0"/>
              </a:rPr>
              <a:t>%create two virtual surfaces to function as </a:t>
            </a:r>
            <a:r>
              <a:rPr lang="en-US" altLang="zh-CN" sz="1800" dirty="0" err="1">
                <a:effectLst/>
                <a:latin typeface="Times New Roman" panose="02020603050405020304" pitchFamily="18" charset="0"/>
                <a:cs typeface="Times New Roman" panose="02020603050405020304" pitchFamily="18" charset="0"/>
              </a:rPr>
              <a:t>webcut</a:t>
            </a:r>
            <a:r>
              <a:rPr lang="en-US" altLang="zh-CN" sz="1800" dirty="0">
                <a:effectLst/>
                <a:latin typeface="Times New Roman" panose="02020603050405020304" pitchFamily="18" charset="0"/>
                <a:cs typeface="Times New Roman" panose="02020603050405020304" pitchFamily="18" charset="0"/>
              </a:rPr>
              <a:t> boundaries in order to have good mesh quality</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You can mesh the model ground surface (size 100 m) in order to determin</a:t>
            </a:r>
            <a:r>
              <a:rPr lang="en-US" altLang="zh-CN" sz="1800" dirty="0">
                <a:latin typeface="Times New Roman" panose="02020603050405020304" pitchFamily="18" charset="0"/>
                <a:cs typeface="Times New Roman" panose="02020603050405020304" pitchFamily="18" charset="0"/>
              </a:rPr>
              <a:t>e location of vertexes of virtual surfaces, shown below, then delete the mesh</a:t>
            </a:r>
            <a:br>
              <a:rPr lang="en-US" altLang="zh-CN" sz="1800" dirty="0">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create curve location 2348.33 17402.86 1000 location 449.68 16402.7 1000</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sweep curve 37 vector 0 0 -1 distance 14500     </a:t>
            </a:r>
            <a:r>
              <a:rPr lang="en-US" altLang="zh-CN" sz="1800" dirty="0">
                <a:effectLst/>
                <a:latin typeface="Times New Roman" panose="02020603050405020304" pitchFamily="18" charset="0"/>
                <a:cs typeface="Times New Roman" panose="02020603050405020304" pitchFamily="18" charset="0"/>
              </a:rPr>
              <a:t>%sweep the curve created in the last step</a:t>
            </a:r>
            <a:br>
              <a:rPr lang="en-US" altLang="zh-CN" sz="1800" dirty="0">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create curve location 1448.62 4000.66 1000 location 3648.19 4000.66 1000</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sweep curve 41 vector 0 0 -1 distance 14500</a:t>
            </a: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a:effectLst/>
                <a:latin typeface="Times New Roman" panose="02020603050405020304" pitchFamily="18" charset="0"/>
                <a:cs typeface="Times New Roman" panose="02020603050405020304" pitchFamily="18" charset="0"/>
              </a:rPr>
              <a:t>%sweep the curve created in the last step</a:t>
            </a:r>
            <a:r>
              <a:rPr lang="en-US" altLang="zh-CN" sz="1800" dirty="0">
                <a:solidFill>
                  <a:srgbClr val="FF0000"/>
                </a:solidFill>
                <a:effectLst/>
                <a:latin typeface="Times New Roman" panose="02020603050405020304" pitchFamily="18" charset="0"/>
                <a:cs typeface="Times New Roman" panose="02020603050405020304" pitchFamily="18" charset="0"/>
              </a:rPr>
              <a:t>     </a:t>
            </a:r>
            <a:br>
              <a:rPr lang="en-US" altLang="zh-CN" sz="800" dirty="0">
                <a:effectLst/>
              </a:rPr>
            </a:br>
            <a:br>
              <a:rPr lang="en-US" altLang="zh-CN" sz="800" dirty="0">
                <a:effectLst/>
              </a:rPr>
            </a:br>
            <a:br>
              <a:rPr lang="en-US" altLang="zh-CN" sz="900" dirty="0">
                <a:effectLst/>
              </a:rPr>
            </a:br>
            <a:br>
              <a:rPr lang="en-US" altLang="zh-CN" sz="1800" dirty="0">
                <a:effectLst/>
                <a:latin typeface="Times New Roman" panose="02020603050405020304" pitchFamily="18" charset="0"/>
                <a:cs typeface="Times New Roman" panose="02020603050405020304" pitchFamily="18" charset="0"/>
              </a:rPr>
            </a:br>
            <a:br>
              <a:rPr lang="en-US" altLang="zh-CN" sz="1800" dirty="0">
                <a:effectLst/>
                <a:latin typeface="Times New Roman" panose="02020603050405020304" pitchFamily="18" charset="0"/>
                <a:cs typeface="Times New Roman" panose="02020603050405020304" pitchFamily="18" charset="0"/>
              </a:rPr>
            </a:br>
            <a:endParaRPr kumimoji="1" lang="zh-CN" altLang="en-US" sz="1800" dirty="0">
              <a:latin typeface="Times New Roman" panose="02020603050405020304" pitchFamily="18" charset="0"/>
              <a:cs typeface="Times New Roman" panose="02020603050405020304" pitchFamily="18" charset="0"/>
            </a:endParaRPr>
          </a:p>
        </p:txBody>
      </p:sp>
      <p:pic>
        <p:nvPicPr>
          <p:cNvPr id="8" name="图片 7" descr="徽标&#10;&#10;描述已自动生成">
            <a:extLst>
              <a:ext uri="{FF2B5EF4-FFF2-40B4-BE49-F238E27FC236}">
                <a16:creationId xmlns:a16="http://schemas.microsoft.com/office/drawing/2014/main" id="{6A692AE1-1F89-D133-B585-E14E8A179737}"/>
              </a:ext>
            </a:extLst>
          </p:cNvPr>
          <p:cNvPicPr>
            <a:picLocks noChangeAspect="1"/>
          </p:cNvPicPr>
          <p:nvPr/>
        </p:nvPicPr>
        <p:blipFill>
          <a:blip r:embed="rId3"/>
          <a:stretch>
            <a:fillRect/>
          </a:stretch>
        </p:blipFill>
        <p:spPr>
          <a:xfrm>
            <a:off x="6532295" y="1788161"/>
            <a:ext cx="3640504" cy="3999427"/>
          </a:xfrm>
          <a:prstGeom prst="rect">
            <a:avLst/>
          </a:prstGeom>
        </p:spPr>
      </p:pic>
      <p:sp>
        <p:nvSpPr>
          <p:cNvPr id="9" name="文本框 8">
            <a:extLst>
              <a:ext uri="{FF2B5EF4-FFF2-40B4-BE49-F238E27FC236}">
                <a16:creationId xmlns:a16="http://schemas.microsoft.com/office/drawing/2014/main" id="{EE0B569D-4EF6-D59C-ED4B-68BBF9A78800}"/>
              </a:ext>
            </a:extLst>
          </p:cNvPr>
          <p:cNvSpPr txBox="1"/>
          <p:nvPr/>
        </p:nvSpPr>
        <p:spPr>
          <a:xfrm>
            <a:off x="1742285" y="2118123"/>
            <a:ext cx="2540000" cy="646331"/>
          </a:xfrm>
          <a:prstGeom prst="rect">
            <a:avLst/>
          </a:prstGeom>
          <a:noFill/>
        </p:spPr>
        <p:txBody>
          <a:bodyPr wrap="square" rtlCol="0">
            <a:spAutoFit/>
          </a:bodyPr>
          <a:lstStyle/>
          <a:p>
            <a:r>
              <a:rPr kumimoji="1" lang="en-US" altLang="zh-CN" dirty="0"/>
              <a:t>Locate the vertex of virtual surface</a:t>
            </a:r>
            <a:endParaRPr kumimoji="1" lang="zh-CN" altLang="en-US" dirty="0"/>
          </a:p>
        </p:txBody>
      </p:sp>
      <p:sp>
        <p:nvSpPr>
          <p:cNvPr id="10" name="文本框 9">
            <a:extLst>
              <a:ext uri="{FF2B5EF4-FFF2-40B4-BE49-F238E27FC236}">
                <a16:creationId xmlns:a16="http://schemas.microsoft.com/office/drawing/2014/main" id="{82E22616-F24A-5337-C9FE-35077A06DAF1}"/>
              </a:ext>
            </a:extLst>
          </p:cNvPr>
          <p:cNvSpPr txBox="1"/>
          <p:nvPr/>
        </p:nvSpPr>
        <p:spPr>
          <a:xfrm>
            <a:off x="9791700" y="3327400"/>
            <a:ext cx="2400300" cy="2031325"/>
          </a:xfrm>
          <a:prstGeom prst="rect">
            <a:avLst/>
          </a:prstGeom>
          <a:noFill/>
        </p:spPr>
        <p:txBody>
          <a:bodyPr wrap="square" rtlCol="0">
            <a:spAutoFit/>
          </a:bodyPr>
          <a:lstStyle/>
          <a:p>
            <a:r>
              <a:rPr kumimoji="1" lang="en-US" altLang="zh-CN" dirty="0"/>
              <a:t>Orange surfaces (surf 13,14) are two virtual surfaces serving for </a:t>
            </a:r>
            <a:r>
              <a:rPr kumimoji="1" lang="en-US" altLang="zh-CN" dirty="0" err="1"/>
              <a:t>webcut</a:t>
            </a:r>
            <a:r>
              <a:rPr kumimoji="1" lang="en-US" altLang="zh-CN" dirty="0"/>
              <a:t>, other three are fault planes (surf 10,11,12, </a:t>
            </a:r>
            <a:r>
              <a:rPr kumimoji="1" lang="en-US" altLang="zh-CN" dirty="0" err="1"/>
              <a:t>middle,left,right</a:t>
            </a:r>
            <a:r>
              <a:rPr kumimoji="1" lang="en-US" altLang="zh-CN" dirty="0"/>
              <a:t> fault)</a:t>
            </a:r>
            <a:endParaRPr kumimoji="1" lang="zh-CN" altLang="en-US" dirty="0"/>
          </a:p>
        </p:txBody>
      </p:sp>
      <p:pic>
        <p:nvPicPr>
          <p:cNvPr id="12" name="图片 11" descr="图示&#10;&#10;低可信度描述已自动生成">
            <a:extLst>
              <a:ext uri="{FF2B5EF4-FFF2-40B4-BE49-F238E27FC236}">
                <a16:creationId xmlns:a16="http://schemas.microsoft.com/office/drawing/2014/main" id="{0F30D3DE-35E5-D9EB-2071-EEF3944BE154}"/>
              </a:ext>
            </a:extLst>
          </p:cNvPr>
          <p:cNvPicPr>
            <a:picLocks noChangeAspect="1"/>
          </p:cNvPicPr>
          <p:nvPr/>
        </p:nvPicPr>
        <p:blipFill>
          <a:blip r:embed="rId4"/>
          <a:stretch>
            <a:fillRect/>
          </a:stretch>
        </p:blipFill>
        <p:spPr>
          <a:xfrm>
            <a:off x="2330450" y="4267361"/>
            <a:ext cx="3917950" cy="2607827"/>
          </a:xfrm>
          <a:prstGeom prst="rect">
            <a:avLst/>
          </a:prstGeom>
        </p:spPr>
      </p:pic>
      <p:cxnSp>
        <p:nvCxnSpPr>
          <p:cNvPr id="14" name="直线箭头连接符 13">
            <a:extLst>
              <a:ext uri="{FF2B5EF4-FFF2-40B4-BE49-F238E27FC236}">
                <a16:creationId xmlns:a16="http://schemas.microsoft.com/office/drawing/2014/main" id="{8CC03841-3E78-12CE-AA77-CC567A58FF25}"/>
              </a:ext>
            </a:extLst>
          </p:cNvPr>
          <p:cNvCxnSpPr/>
          <p:nvPr/>
        </p:nvCxnSpPr>
        <p:spPr>
          <a:xfrm flipH="1">
            <a:off x="5842000" y="4800600"/>
            <a:ext cx="1380591" cy="5080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文本框 14">
            <a:extLst>
              <a:ext uri="{FF2B5EF4-FFF2-40B4-BE49-F238E27FC236}">
                <a16:creationId xmlns:a16="http://schemas.microsoft.com/office/drawing/2014/main" id="{12F2037C-24AC-0104-F173-56510CE8BE7D}"/>
              </a:ext>
            </a:extLst>
          </p:cNvPr>
          <p:cNvSpPr txBox="1"/>
          <p:nvPr/>
        </p:nvSpPr>
        <p:spPr>
          <a:xfrm>
            <a:off x="622300" y="6235700"/>
            <a:ext cx="1708150" cy="369332"/>
          </a:xfrm>
          <a:prstGeom prst="rect">
            <a:avLst/>
          </a:prstGeom>
          <a:noFill/>
        </p:spPr>
        <p:txBody>
          <a:bodyPr wrap="square" rtlCol="0">
            <a:spAutoFit/>
          </a:bodyPr>
          <a:lstStyle/>
          <a:p>
            <a:r>
              <a:rPr kumimoji="1" lang="en-US" altLang="zh-CN" dirty="0">
                <a:solidFill>
                  <a:srgbClr val="FF0000"/>
                </a:solidFill>
              </a:rPr>
              <a:t>draw vol all</a:t>
            </a:r>
            <a:endParaRPr kumimoji="1" lang="zh-CN" altLang="en-US" dirty="0">
              <a:solidFill>
                <a:srgbClr val="FF0000"/>
              </a:solidFill>
            </a:endParaRPr>
          </a:p>
        </p:txBody>
      </p:sp>
      <p:sp>
        <p:nvSpPr>
          <p:cNvPr id="16" name="文本框 15">
            <a:extLst>
              <a:ext uri="{FF2B5EF4-FFF2-40B4-BE49-F238E27FC236}">
                <a16:creationId xmlns:a16="http://schemas.microsoft.com/office/drawing/2014/main" id="{CB1A7CD8-83C3-BDC0-CEA4-0D3D86C36539}"/>
              </a:ext>
            </a:extLst>
          </p:cNvPr>
          <p:cNvSpPr txBox="1"/>
          <p:nvPr/>
        </p:nvSpPr>
        <p:spPr>
          <a:xfrm>
            <a:off x="8902700" y="5787588"/>
            <a:ext cx="2552700" cy="369332"/>
          </a:xfrm>
          <a:prstGeom prst="rect">
            <a:avLst/>
          </a:prstGeom>
          <a:noFill/>
        </p:spPr>
        <p:txBody>
          <a:bodyPr wrap="square" rtlCol="0">
            <a:spAutoFit/>
          </a:bodyPr>
          <a:lstStyle/>
          <a:p>
            <a:r>
              <a:rPr kumimoji="1" lang="en-US" altLang="zh-CN" dirty="0">
                <a:solidFill>
                  <a:srgbClr val="FF0000"/>
                </a:solidFill>
              </a:rPr>
              <a:t>draw body 5 6 7 8 9</a:t>
            </a:r>
            <a:endParaRPr kumimoji="1" lang="zh-CN" altLang="en-US" dirty="0">
              <a:solidFill>
                <a:srgbClr val="FF0000"/>
              </a:solidFill>
            </a:endParaRPr>
          </a:p>
        </p:txBody>
      </p:sp>
      <p:sp>
        <p:nvSpPr>
          <p:cNvPr id="17" name="文本框 16">
            <a:extLst>
              <a:ext uri="{FF2B5EF4-FFF2-40B4-BE49-F238E27FC236}">
                <a16:creationId xmlns:a16="http://schemas.microsoft.com/office/drawing/2014/main" id="{C0B1361B-8424-CB2A-3B15-46F318B7B627}"/>
              </a:ext>
            </a:extLst>
          </p:cNvPr>
          <p:cNvSpPr txBox="1"/>
          <p:nvPr/>
        </p:nvSpPr>
        <p:spPr>
          <a:xfrm>
            <a:off x="7581900" y="2138402"/>
            <a:ext cx="1003300" cy="307777"/>
          </a:xfrm>
          <a:prstGeom prst="rect">
            <a:avLst/>
          </a:prstGeom>
          <a:noFill/>
        </p:spPr>
        <p:txBody>
          <a:bodyPr wrap="square" rtlCol="0">
            <a:spAutoFit/>
          </a:bodyPr>
          <a:lstStyle/>
          <a:p>
            <a:r>
              <a:rPr kumimoji="1" lang="en-US" altLang="zh-CN" sz="1400" dirty="0">
                <a:solidFill>
                  <a:srgbClr val="FF0000"/>
                </a:solidFill>
              </a:rPr>
              <a:t>surf 11 </a:t>
            </a:r>
            <a:endParaRPr kumimoji="1" lang="zh-CN" altLang="en-US" sz="1400" dirty="0">
              <a:solidFill>
                <a:srgbClr val="FF0000"/>
              </a:solidFill>
            </a:endParaRPr>
          </a:p>
        </p:txBody>
      </p:sp>
      <p:sp>
        <p:nvSpPr>
          <p:cNvPr id="18" name="文本框 17">
            <a:extLst>
              <a:ext uri="{FF2B5EF4-FFF2-40B4-BE49-F238E27FC236}">
                <a16:creationId xmlns:a16="http://schemas.microsoft.com/office/drawing/2014/main" id="{B505A541-96C2-B21D-6578-64B36EED47E3}"/>
              </a:ext>
            </a:extLst>
          </p:cNvPr>
          <p:cNvSpPr txBox="1"/>
          <p:nvPr/>
        </p:nvSpPr>
        <p:spPr>
          <a:xfrm>
            <a:off x="7899400" y="3429000"/>
            <a:ext cx="1003300" cy="307777"/>
          </a:xfrm>
          <a:prstGeom prst="rect">
            <a:avLst/>
          </a:prstGeom>
          <a:noFill/>
        </p:spPr>
        <p:txBody>
          <a:bodyPr wrap="square" rtlCol="0">
            <a:spAutoFit/>
          </a:bodyPr>
          <a:lstStyle/>
          <a:p>
            <a:r>
              <a:rPr kumimoji="1" lang="en-US" altLang="zh-CN" sz="1400" dirty="0">
                <a:solidFill>
                  <a:srgbClr val="FF0000"/>
                </a:solidFill>
              </a:rPr>
              <a:t>surf 10</a:t>
            </a:r>
            <a:endParaRPr kumimoji="1" lang="zh-CN" altLang="en-US" sz="1400" dirty="0">
              <a:solidFill>
                <a:srgbClr val="FF0000"/>
              </a:solidFill>
            </a:endParaRPr>
          </a:p>
        </p:txBody>
      </p:sp>
      <p:sp>
        <p:nvSpPr>
          <p:cNvPr id="19" name="文本框 18">
            <a:extLst>
              <a:ext uri="{FF2B5EF4-FFF2-40B4-BE49-F238E27FC236}">
                <a16:creationId xmlns:a16="http://schemas.microsoft.com/office/drawing/2014/main" id="{7D8908D6-DF15-48C5-DD16-D0C96ED08B8E}"/>
              </a:ext>
            </a:extLst>
          </p:cNvPr>
          <p:cNvSpPr txBox="1"/>
          <p:nvPr/>
        </p:nvSpPr>
        <p:spPr>
          <a:xfrm>
            <a:off x="8724850" y="2435423"/>
            <a:ext cx="1003300" cy="307777"/>
          </a:xfrm>
          <a:prstGeom prst="rect">
            <a:avLst/>
          </a:prstGeom>
          <a:noFill/>
        </p:spPr>
        <p:txBody>
          <a:bodyPr wrap="square" rtlCol="0">
            <a:spAutoFit/>
          </a:bodyPr>
          <a:lstStyle/>
          <a:p>
            <a:r>
              <a:rPr kumimoji="1" lang="en-US" altLang="zh-CN" sz="1400" dirty="0">
                <a:solidFill>
                  <a:srgbClr val="FF0000"/>
                </a:solidFill>
              </a:rPr>
              <a:t>surf 12</a:t>
            </a:r>
            <a:endParaRPr kumimoji="1" lang="zh-CN" altLang="en-US" sz="1400" dirty="0">
              <a:solidFill>
                <a:srgbClr val="FF0000"/>
              </a:solidFill>
            </a:endParaRPr>
          </a:p>
        </p:txBody>
      </p:sp>
      <p:sp>
        <p:nvSpPr>
          <p:cNvPr id="20" name="文本框 19">
            <a:extLst>
              <a:ext uri="{FF2B5EF4-FFF2-40B4-BE49-F238E27FC236}">
                <a16:creationId xmlns:a16="http://schemas.microsoft.com/office/drawing/2014/main" id="{D60CAB56-ACBC-BD93-5927-8C3B9EB88B57}"/>
              </a:ext>
            </a:extLst>
          </p:cNvPr>
          <p:cNvSpPr txBox="1"/>
          <p:nvPr/>
        </p:nvSpPr>
        <p:spPr>
          <a:xfrm>
            <a:off x="7400029" y="2714169"/>
            <a:ext cx="1003300" cy="307777"/>
          </a:xfrm>
          <a:prstGeom prst="rect">
            <a:avLst/>
          </a:prstGeom>
          <a:noFill/>
        </p:spPr>
        <p:txBody>
          <a:bodyPr wrap="square" rtlCol="0">
            <a:spAutoFit/>
          </a:bodyPr>
          <a:lstStyle/>
          <a:p>
            <a:r>
              <a:rPr kumimoji="1" lang="en-US" altLang="zh-CN" sz="1400" dirty="0"/>
              <a:t>surf 13</a:t>
            </a:r>
            <a:endParaRPr kumimoji="1" lang="zh-CN" altLang="en-US" sz="1400" dirty="0"/>
          </a:p>
        </p:txBody>
      </p:sp>
      <p:sp>
        <p:nvSpPr>
          <p:cNvPr id="21" name="文本框 20">
            <a:extLst>
              <a:ext uri="{FF2B5EF4-FFF2-40B4-BE49-F238E27FC236}">
                <a16:creationId xmlns:a16="http://schemas.microsoft.com/office/drawing/2014/main" id="{46780D91-B147-6748-E91B-A983EBBD0853}"/>
              </a:ext>
            </a:extLst>
          </p:cNvPr>
          <p:cNvSpPr txBox="1"/>
          <p:nvPr/>
        </p:nvSpPr>
        <p:spPr>
          <a:xfrm>
            <a:off x="7002196" y="4267361"/>
            <a:ext cx="1003300" cy="307777"/>
          </a:xfrm>
          <a:prstGeom prst="rect">
            <a:avLst/>
          </a:prstGeom>
          <a:noFill/>
        </p:spPr>
        <p:txBody>
          <a:bodyPr wrap="square" rtlCol="0">
            <a:spAutoFit/>
          </a:bodyPr>
          <a:lstStyle/>
          <a:p>
            <a:r>
              <a:rPr kumimoji="1" lang="en-US" altLang="zh-CN" sz="1400" dirty="0"/>
              <a:t>surf 14</a:t>
            </a:r>
            <a:endParaRPr kumimoji="1" lang="zh-CN" altLang="en-US" sz="1400" dirty="0"/>
          </a:p>
        </p:txBody>
      </p:sp>
    </p:spTree>
    <p:extLst>
      <p:ext uri="{BB962C8B-B14F-4D97-AF65-F5344CB8AC3E}">
        <p14:creationId xmlns:p14="http://schemas.microsoft.com/office/powerpoint/2010/main" val="89702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徽标&#10;&#10;描述已自动生成">
            <a:extLst>
              <a:ext uri="{FF2B5EF4-FFF2-40B4-BE49-F238E27FC236}">
                <a16:creationId xmlns:a16="http://schemas.microsoft.com/office/drawing/2014/main" id="{4B195B3A-2D1A-885D-5D6D-E742B454C0AB}"/>
              </a:ext>
            </a:extLst>
          </p:cNvPr>
          <p:cNvPicPr>
            <a:picLocks noGrp="1" noChangeAspect="1"/>
          </p:cNvPicPr>
          <p:nvPr>
            <p:ph idx="1"/>
          </p:nvPr>
        </p:nvPicPr>
        <p:blipFill>
          <a:blip r:embed="rId2"/>
          <a:stretch>
            <a:fillRect/>
          </a:stretch>
        </p:blipFill>
        <p:spPr>
          <a:xfrm>
            <a:off x="2040923" y="1779588"/>
            <a:ext cx="7017953" cy="4351338"/>
          </a:xfrm>
        </p:spPr>
      </p:pic>
      <p:sp>
        <p:nvSpPr>
          <p:cNvPr id="6" name="标题 1">
            <a:extLst>
              <a:ext uri="{FF2B5EF4-FFF2-40B4-BE49-F238E27FC236}">
                <a16:creationId xmlns:a16="http://schemas.microsoft.com/office/drawing/2014/main" id="{8F91EF71-F1DE-FFA3-3A3C-BD729C6196CC}"/>
              </a:ext>
            </a:extLst>
          </p:cNvPr>
          <p:cNvSpPr>
            <a:spLocks noGrp="1"/>
          </p:cNvSpPr>
          <p:nvPr>
            <p:ph type="title"/>
          </p:nvPr>
        </p:nvSpPr>
        <p:spPr>
          <a:xfrm>
            <a:off x="476250" y="-355600"/>
            <a:ext cx="11239500" cy="2590801"/>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7.  </a:t>
            </a:r>
            <a:r>
              <a:rPr lang="en-US" altLang="zh-CN" sz="1800" dirty="0">
                <a:effectLst/>
                <a:latin typeface="Times New Roman" panose="02020603050405020304" pitchFamily="18" charset="0"/>
                <a:cs typeface="Times New Roman" panose="02020603050405020304" pitchFamily="18" charset="0"/>
              </a:rPr>
              <a:t>%Do th</a:t>
            </a:r>
            <a:r>
              <a:rPr lang="en-US" altLang="zh-CN" sz="1800" dirty="0">
                <a:latin typeface="Times New Roman" panose="02020603050405020304" pitchFamily="18" charset="0"/>
                <a:cs typeface="Times New Roman" panose="02020603050405020304" pitchFamily="18" charset="0"/>
              </a:rPr>
              <a:t>e </a:t>
            </a:r>
            <a:r>
              <a:rPr lang="en-US" altLang="zh-CN" sz="1800" dirty="0" err="1">
                <a:latin typeface="Times New Roman" panose="02020603050405020304" pitchFamily="18" charset="0"/>
                <a:cs typeface="Times New Roman" panose="02020603050405020304" pitchFamily="18" charset="0"/>
              </a:rPr>
              <a:t>webcut</a:t>
            </a:r>
            <a:r>
              <a:rPr lang="en-US" altLang="zh-CN" sz="1800" dirty="0">
                <a:latin typeface="Times New Roman" panose="02020603050405020304" pitchFamily="18" charset="0"/>
                <a:cs typeface="Times New Roman" panose="02020603050405020304" pitchFamily="18" charset="0"/>
              </a:rPr>
              <a:t> along surf 11 and 12 to cut the model first into three segments</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webcut</a:t>
            </a:r>
            <a:r>
              <a:rPr lang="en-US" altLang="zh-CN" sz="1800" dirty="0">
                <a:solidFill>
                  <a:srgbClr val="FF0000"/>
                </a:solidFill>
                <a:effectLst/>
                <a:latin typeface="Times New Roman" panose="02020603050405020304" pitchFamily="18" charset="0"/>
                <a:cs typeface="Times New Roman" panose="02020603050405020304" pitchFamily="18" charset="0"/>
              </a:rPr>
              <a:t> volume 4 with sheet extended from surface 12</a:t>
            </a:r>
            <a:r>
              <a:rPr lang="en-US" altLang="zh-CN" sz="1800" dirty="0">
                <a:effectLst/>
                <a:latin typeface="Times New Roman" panose="02020603050405020304" pitchFamily="18" charset="0"/>
                <a:cs typeface="Times New Roman" panose="02020603050405020304" pitchFamily="18" charset="0"/>
              </a:rPr>
              <a:t>   %use right fault to cut model into two parts</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webcut</a:t>
            </a:r>
            <a:r>
              <a:rPr lang="en-US" altLang="zh-CN" sz="1800" dirty="0">
                <a:solidFill>
                  <a:srgbClr val="FF0000"/>
                </a:solidFill>
                <a:effectLst/>
                <a:latin typeface="Times New Roman" panose="02020603050405020304" pitchFamily="18" charset="0"/>
                <a:cs typeface="Times New Roman" panose="02020603050405020304" pitchFamily="18" charset="0"/>
              </a:rPr>
              <a:t> volume 10 with sheet extended from surface 11  </a:t>
            </a:r>
            <a:r>
              <a:rPr lang="en-US" altLang="zh-CN" sz="1800" dirty="0">
                <a:effectLst/>
                <a:latin typeface="Times New Roman" panose="02020603050405020304" pitchFamily="18" charset="0"/>
                <a:cs typeface="Times New Roman" panose="02020603050405020304" pitchFamily="18" charset="0"/>
              </a:rPr>
              <a:t>%use left fault to cut left part into two parts, in total three segments are generated</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%Rename the fault surfaces with meaningful name (fleft,fmid,fright,virtual1,virtual2), rename three segments </a:t>
            </a:r>
            <a:r>
              <a:rPr lang="en-US" altLang="zh-CN" sz="1800" dirty="0" err="1">
                <a:effectLst/>
                <a:latin typeface="Times New Roman" panose="02020603050405020304" pitchFamily="18" charset="0"/>
                <a:cs typeface="Times New Roman" panose="02020603050405020304" pitchFamily="18" charset="0"/>
              </a:rPr>
              <a:t>vleft</a:t>
            </a:r>
            <a:r>
              <a:rPr lang="en-US" altLang="zh-CN" sz="1800" dirty="0" err="1">
                <a:latin typeface="Times New Roman" panose="02020603050405020304" pitchFamily="18" charset="0"/>
                <a:cs typeface="Times New Roman" panose="02020603050405020304" pitchFamily="18" charset="0"/>
              </a:rPr>
              <a:t>,vmid,vright</a:t>
            </a:r>
            <a:br>
              <a:rPr lang="en-US" altLang="zh-CN" sz="900" dirty="0">
                <a:effectLst/>
              </a:rPr>
            </a:br>
            <a:r>
              <a:rPr lang="en-US" altLang="zh-CN" sz="900" dirty="0">
                <a:effectLst/>
              </a:rPr>
              <a:t>  </a:t>
            </a:r>
            <a:br>
              <a:rPr lang="en-US" altLang="zh-CN" sz="1800" dirty="0">
                <a:latin typeface="Times New Roman" panose="02020603050405020304" pitchFamily="18" charset="0"/>
                <a:cs typeface="Times New Roman" panose="02020603050405020304" pitchFamily="18" charset="0"/>
              </a:rPr>
            </a:br>
            <a:endParaRPr kumimoji="1" lang="zh-CN" altLang="en-US" sz="18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A66F8A8D-624D-B265-4D93-986C2FC1B78E}"/>
              </a:ext>
            </a:extLst>
          </p:cNvPr>
          <p:cNvSpPr txBox="1"/>
          <p:nvPr/>
        </p:nvSpPr>
        <p:spPr>
          <a:xfrm>
            <a:off x="4279900" y="3060700"/>
            <a:ext cx="673100" cy="369332"/>
          </a:xfrm>
          <a:prstGeom prst="rect">
            <a:avLst/>
          </a:prstGeom>
          <a:noFill/>
        </p:spPr>
        <p:txBody>
          <a:bodyPr wrap="square" rtlCol="0">
            <a:spAutoFit/>
          </a:bodyPr>
          <a:lstStyle/>
          <a:p>
            <a:r>
              <a:rPr kumimoji="1" lang="en-US" altLang="zh-CN" dirty="0" err="1"/>
              <a:t>vleft</a:t>
            </a:r>
            <a:endParaRPr kumimoji="1" lang="zh-CN" altLang="en-US" dirty="0"/>
          </a:p>
        </p:txBody>
      </p:sp>
      <p:sp>
        <p:nvSpPr>
          <p:cNvPr id="8" name="文本框 7">
            <a:extLst>
              <a:ext uri="{FF2B5EF4-FFF2-40B4-BE49-F238E27FC236}">
                <a16:creationId xmlns:a16="http://schemas.microsoft.com/office/drawing/2014/main" id="{4140B494-393B-5D8B-82FE-D239F8F18555}"/>
              </a:ext>
            </a:extLst>
          </p:cNvPr>
          <p:cNvSpPr txBox="1"/>
          <p:nvPr/>
        </p:nvSpPr>
        <p:spPr>
          <a:xfrm>
            <a:off x="5759450" y="4438134"/>
            <a:ext cx="673100" cy="369332"/>
          </a:xfrm>
          <a:prstGeom prst="rect">
            <a:avLst/>
          </a:prstGeom>
          <a:noFill/>
        </p:spPr>
        <p:txBody>
          <a:bodyPr wrap="square" rtlCol="0">
            <a:spAutoFit/>
          </a:bodyPr>
          <a:lstStyle/>
          <a:p>
            <a:r>
              <a:rPr kumimoji="1" lang="en-US" altLang="zh-CN" dirty="0" err="1"/>
              <a:t>vmid</a:t>
            </a:r>
            <a:endParaRPr kumimoji="1" lang="zh-CN" altLang="en-US" dirty="0"/>
          </a:p>
        </p:txBody>
      </p:sp>
      <p:sp>
        <p:nvSpPr>
          <p:cNvPr id="9" name="文本框 8">
            <a:extLst>
              <a:ext uri="{FF2B5EF4-FFF2-40B4-BE49-F238E27FC236}">
                <a16:creationId xmlns:a16="http://schemas.microsoft.com/office/drawing/2014/main" id="{72BF33A6-53CF-4813-7F28-572EDDEE7F64}"/>
              </a:ext>
            </a:extLst>
          </p:cNvPr>
          <p:cNvSpPr txBox="1"/>
          <p:nvPr/>
        </p:nvSpPr>
        <p:spPr>
          <a:xfrm>
            <a:off x="7191976" y="3245366"/>
            <a:ext cx="986823" cy="369332"/>
          </a:xfrm>
          <a:prstGeom prst="rect">
            <a:avLst/>
          </a:prstGeom>
          <a:noFill/>
        </p:spPr>
        <p:txBody>
          <a:bodyPr wrap="square" rtlCol="0">
            <a:spAutoFit/>
          </a:bodyPr>
          <a:lstStyle/>
          <a:p>
            <a:r>
              <a:rPr kumimoji="1" lang="en-US" altLang="zh-CN" dirty="0" err="1"/>
              <a:t>vright</a:t>
            </a:r>
            <a:endParaRPr kumimoji="1" lang="zh-CN" altLang="en-US" dirty="0"/>
          </a:p>
        </p:txBody>
      </p:sp>
    </p:spTree>
    <p:extLst>
      <p:ext uri="{BB962C8B-B14F-4D97-AF65-F5344CB8AC3E}">
        <p14:creationId xmlns:p14="http://schemas.microsoft.com/office/powerpoint/2010/main" val="83727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图片包含 徽标&#10;&#10;描述已自动生成">
            <a:extLst>
              <a:ext uri="{FF2B5EF4-FFF2-40B4-BE49-F238E27FC236}">
                <a16:creationId xmlns:a16="http://schemas.microsoft.com/office/drawing/2014/main" id="{87E0FEE5-D09F-D0A3-530F-5DAE14A1D72E}"/>
              </a:ext>
            </a:extLst>
          </p:cNvPr>
          <p:cNvPicPr>
            <a:picLocks noGrp="1" noChangeAspect="1"/>
          </p:cNvPicPr>
          <p:nvPr>
            <p:ph idx="1"/>
          </p:nvPr>
        </p:nvPicPr>
        <p:blipFill>
          <a:blip r:embed="rId2"/>
          <a:stretch>
            <a:fillRect/>
          </a:stretch>
        </p:blipFill>
        <p:spPr>
          <a:xfrm>
            <a:off x="476251" y="2032000"/>
            <a:ext cx="5276850" cy="3683346"/>
          </a:xfrm>
        </p:spPr>
      </p:pic>
      <p:sp>
        <p:nvSpPr>
          <p:cNvPr id="4" name="标题 1">
            <a:extLst>
              <a:ext uri="{FF2B5EF4-FFF2-40B4-BE49-F238E27FC236}">
                <a16:creationId xmlns:a16="http://schemas.microsoft.com/office/drawing/2014/main" id="{07DACE73-9DD6-0A85-4D1A-872ABBDC8FA4}"/>
              </a:ext>
            </a:extLst>
          </p:cNvPr>
          <p:cNvSpPr>
            <a:spLocks noGrp="1"/>
          </p:cNvSpPr>
          <p:nvPr>
            <p:ph type="title"/>
          </p:nvPr>
        </p:nvSpPr>
        <p:spPr>
          <a:xfrm>
            <a:off x="476250" y="-355600"/>
            <a:ext cx="11239500" cy="2590801"/>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8.  </a:t>
            </a:r>
            <a:r>
              <a:rPr lang="en-US" altLang="zh-CN" sz="1800" dirty="0">
                <a:effectLst/>
                <a:latin typeface="Times New Roman" panose="02020603050405020304" pitchFamily="18" charset="0"/>
                <a:cs typeface="Times New Roman" panose="02020603050405020304" pitchFamily="18" charset="0"/>
              </a:rPr>
              <a:t>%Do th</a:t>
            </a:r>
            <a:r>
              <a:rPr lang="en-US" altLang="zh-CN" sz="1800" dirty="0">
                <a:latin typeface="Times New Roman" panose="02020603050405020304" pitchFamily="18" charset="0"/>
                <a:cs typeface="Times New Roman" panose="02020603050405020304" pitchFamily="18" charset="0"/>
              </a:rPr>
              <a:t>e </a:t>
            </a:r>
            <a:r>
              <a:rPr lang="en-US" altLang="zh-CN" sz="1800" dirty="0" err="1">
                <a:latin typeface="Times New Roman" panose="02020603050405020304" pitchFamily="18" charset="0"/>
                <a:cs typeface="Times New Roman" panose="02020603050405020304" pitchFamily="18" charset="0"/>
              </a:rPr>
              <a:t>webcut</a:t>
            </a:r>
            <a:r>
              <a:rPr lang="en-US" altLang="zh-CN" sz="1800" dirty="0">
                <a:latin typeface="Times New Roman" panose="02020603050405020304" pitchFamily="18" charset="0"/>
                <a:cs typeface="Times New Roman" panose="02020603050405020304" pitchFamily="18" charset="0"/>
              </a:rPr>
              <a:t> along two virtual faults to cut the middle segment into three segments</a:t>
            </a:r>
            <a:br>
              <a:rPr lang="en-US" altLang="zh-CN" sz="1800" dirty="0">
                <a:latin typeface="Times New Roman" panose="02020603050405020304" pitchFamily="18" charset="0"/>
                <a:cs typeface="Times New Roman" panose="02020603050405020304" pitchFamily="18" charset="0"/>
              </a:rPr>
            </a:b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webcut</a:t>
            </a: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vmid</a:t>
            </a: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vmid</a:t>
            </a:r>
            <a:r>
              <a:rPr lang="en-US" altLang="zh-CN" sz="1800" dirty="0">
                <a:solidFill>
                  <a:srgbClr val="FF0000"/>
                </a:solidFill>
                <a:effectLst/>
                <a:latin typeface="Times New Roman" panose="02020603050405020304" pitchFamily="18" charset="0"/>
                <a:cs typeface="Times New Roman" panose="02020603050405020304" pitchFamily="18" charset="0"/>
              </a:rPr>
              <a:t> sheet extended from virtual1</a:t>
            </a:r>
            <a:r>
              <a:rPr lang="en-US" altLang="zh-CN" sz="900" dirty="0">
                <a:solidFill>
                  <a:srgbClr val="FF0000"/>
                </a:solidFill>
                <a:latin typeface="Times New Roman" panose="02020603050405020304" pitchFamily="18" charset="0"/>
                <a:cs typeface="Times New Roman" panose="02020603050405020304" pitchFamily="18" charset="0"/>
              </a:rPr>
              <a:t>  </a:t>
            </a:r>
            <a:r>
              <a:rPr lang="en-US" altLang="zh-CN" sz="1800" dirty="0">
                <a:effectLst/>
                <a:latin typeface="Times New Roman" panose="02020603050405020304" pitchFamily="18" charset="0"/>
                <a:cs typeface="Times New Roman" panose="02020603050405020304" pitchFamily="18" charset="0"/>
              </a:rPr>
              <a:t>%use virtual1 surface to cut </a:t>
            </a:r>
            <a:r>
              <a:rPr lang="en-US" altLang="zh-CN" sz="1800" dirty="0">
                <a:latin typeface="Times New Roman" panose="02020603050405020304" pitchFamily="18" charset="0"/>
                <a:cs typeface="Times New Roman" panose="02020603050405020304" pitchFamily="18" charset="0"/>
              </a:rPr>
              <a:t>m</a:t>
            </a:r>
            <a:r>
              <a:rPr lang="en-US" altLang="zh-CN" sz="1800" dirty="0">
                <a:effectLst/>
                <a:latin typeface="Times New Roman" panose="02020603050405020304" pitchFamily="18" charset="0"/>
                <a:cs typeface="Times New Roman" panose="02020603050405020304" pitchFamily="18" charset="0"/>
              </a:rPr>
              <a:t>id segment into two parts</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webcut</a:t>
            </a: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vmid</a:t>
            </a: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vmid</a:t>
            </a:r>
            <a:r>
              <a:rPr lang="en-US" altLang="zh-CN" sz="1800" dirty="0">
                <a:solidFill>
                  <a:srgbClr val="FF0000"/>
                </a:solidFill>
                <a:effectLst/>
                <a:latin typeface="Times New Roman" panose="02020603050405020304" pitchFamily="18" charset="0"/>
                <a:cs typeface="Times New Roman" panose="02020603050405020304" pitchFamily="18" charset="0"/>
              </a:rPr>
              <a:t> sheet extended from virtual2</a:t>
            </a:r>
            <a:r>
              <a:rPr lang="en-US" altLang="zh-CN" sz="900" dirty="0">
                <a:solidFill>
                  <a:srgbClr val="FF0000"/>
                </a:solidFill>
                <a:latin typeface="Times New Roman" panose="02020603050405020304" pitchFamily="18" charset="0"/>
                <a:cs typeface="Times New Roman" panose="02020603050405020304" pitchFamily="18" charset="0"/>
              </a:rPr>
              <a:t>   </a:t>
            </a:r>
            <a:r>
              <a:rPr lang="en-US" altLang="zh-CN" sz="1800" dirty="0">
                <a:effectLst/>
                <a:latin typeface="Times New Roman" panose="02020603050405020304" pitchFamily="18" charset="0"/>
                <a:cs typeface="Times New Roman" panose="02020603050405020304" pitchFamily="18" charset="0"/>
              </a:rPr>
              <a:t>%use virtual2 surface to cut remaining mid segment part into two parts, in total three segments are generated</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%Rename three new segments </a:t>
            </a:r>
            <a:r>
              <a:rPr lang="en-US" altLang="zh-CN" sz="1800" dirty="0" err="1">
                <a:effectLst/>
                <a:latin typeface="Times New Roman" panose="02020603050405020304" pitchFamily="18" charset="0"/>
                <a:cs typeface="Times New Roman" panose="02020603050405020304" pitchFamily="18" charset="0"/>
              </a:rPr>
              <a:t>vtop</a:t>
            </a:r>
            <a:r>
              <a:rPr lang="en-US" altLang="zh-CN" sz="1800" dirty="0">
                <a:effectLst/>
                <a:latin typeface="Times New Roman" panose="02020603050405020304" pitchFamily="18" charset="0"/>
                <a:cs typeface="Times New Roman" panose="02020603050405020304" pitchFamily="18" charset="0"/>
              </a:rPr>
              <a:t>, </a:t>
            </a:r>
            <a:r>
              <a:rPr lang="en-US" altLang="zh-CN" sz="1800" dirty="0" err="1">
                <a:effectLst/>
                <a:latin typeface="Times New Roman" panose="02020603050405020304" pitchFamily="18" charset="0"/>
                <a:cs typeface="Times New Roman" panose="02020603050405020304" pitchFamily="18" charset="0"/>
              </a:rPr>
              <a:t>vmid</a:t>
            </a:r>
            <a:r>
              <a:rPr lang="en-US" altLang="zh-CN" sz="1800" dirty="0">
                <a:effectLst/>
                <a:latin typeface="Times New Roman" panose="02020603050405020304" pitchFamily="18" charset="0"/>
                <a:cs typeface="Times New Roman" panose="02020603050405020304" pitchFamily="18" charset="0"/>
              </a:rPr>
              <a:t>, </a:t>
            </a:r>
            <a:r>
              <a:rPr lang="en-US" altLang="zh-CN" sz="1800" dirty="0" err="1">
                <a:effectLst/>
                <a:latin typeface="Times New Roman" panose="02020603050405020304" pitchFamily="18" charset="0"/>
                <a:cs typeface="Times New Roman" panose="02020603050405020304" pitchFamily="18" charset="0"/>
              </a:rPr>
              <a:t>vbottom</a:t>
            </a:r>
            <a:br>
              <a:rPr lang="en-US" altLang="zh-CN" sz="900" dirty="0">
                <a:effectLst/>
              </a:rPr>
            </a:br>
            <a:r>
              <a:rPr lang="en-US" altLang="zh-CN" sz="900" dirty="0">
                <a:effectLst/>
              </a:rPr>
              <a:t>  </a:t>
            </a:r>
            <a:br>
              <a:rPr lang="en-US" altLang="zh-CN" sz="1800" dirty="0">
                <a:latin typeface="Times New Roman" panose="02020603050405020304" pitchFamily="18" charset="0"/>
                <a:cs typeface="Times New Roman" panose="02020603050405020304" pitchFamily="18" charset="0"/>
              </a:rPr>
            </a:br>
            <a:endParaRPr kumimoji="1" lang="zh-CN" altLang="en-US" sz="1800" dirty="0">
              <a:latin typeface="Times New Roman" panose="02020603050405020304" pitchFamily="18" charset="0"/>
              <a:cs typeface="Times New Roman" panose="02020603050405020304" pitchFamily="18" charset="0"/>
            </a:endParaRPr>
          </a:p>
        </p:txBody>
      </p:sp>
      <p:pic>
        <p:nvPicPr>
          <p:cNvPr id="8" name="图片 7" descr="图表&#10;&#10;描述已自动生成">
            <a:extLst>
              <a:ext uri="{FF2B5EF4-FFF2-40B4-BE49-F238E27FC236}">
                <a16:creationId xmlns:a16="http://schemas.microsoft.com/office/drawing/2014/main" id="{558616D1-333E-D37F-6B12-85493D1DAA94}"/>
              </a:ext>
            </a:extLst>
          </p:cNvPr>
          <p:cNvPicPr>
            <a:picLocks noChangeAspect="1"/>
          </p:cNvPicPr>
          <p:nvPr/>
        </p:nvPicPr>
        <p:blipFill>
          <a:blip r:embed="rId3"/>
          <a:stretch>
            <a:fillRect/>
          </a:stretch>
        </p:blipFill>
        <p:spPr>
          <a:xfrm>
            <a:off x="6203657" y="1974859"/>
            <a:ext cx="5626100" cy="3849911"/>
          </a:xfrm>
          <a:prstGeom prst="rect">
            <a:avLst/>
          </a:prstGeom>
        </p:spPr>
      </p:pic>
      <p:sp>
        <p:nvSpPr>
          <p:cNvPr id="9" name="文本框 8">
            <a:extLst>
              <a:ext uri="{FF2B5EF4-FFF2-40B4-BE49-F238E27FC236}">
                <a16:creationId xmlns:a16="http://schemas.microsoft.com/office/drawing/2014/main" id="{AE2F8EDB-0310-3CD4-33C6-9964AEEFE28A}"/>
              </a:ext>
            </a:extLst>
          </p:cNvPr>
          <p:cNvSpPr txBox="1"/>
          <p:nvPr/>
        </p:nvSpPr>
        <p:spPr>
          <a:xfrm>
            <a:off x="7353300" y="3060700"/>
            <a:ext cx="673100" cy="369332"/>
          </a:xfrm>
          <a:prstGeom prst="rect">
            <a:avLst/>
          </a:prstGeom>
          <a:noFill/>
        </p:spPr>
        <p:txBody>
          <a:bodyPr wrap="square" rtlCol="0">
            <a:spAutoFit/>
          </a:bodyPr>
          <a:lstStyle/>
          <a:p>
            <a:r>
              <a:rPr kumimoji="1" lang="en-US" altLang="zh-CN" dirty="0" err="1"/>
              <a:t>vleft</a:t>
            </a:r>
            <a:endParaRPr kumimoji="1" lang="zh-CN" altLang="en-US" dirty="0"/>
          </a:p>
        </p:txBody>
      </p:sp>
      <p:sp>
        <p:nvSpPr>
          <p:cNvPr id="10" name="文本框 9">
            <a:extLst>
              <a:ext uri="{FF2B5EF4-FFF2-40B4-BE49-F238E27FC236}">
                <a16:creationId xmlns:a16="http://schemas.microsoft.com/office/drawing/2014/main" id="{BAEC5E3E-09ED-0E2E-C546-CE2BAC3AE7F2}"/>
              </a:ext>
            </a:extLst>
          </p:cNvPr>
          <p:cNvSpPr txBox="1"/>
          <p:nvPr/>
        </p:nvSpPr>
        <p:spPr>
          <a:xfrm>
            <a:off x="8918428" y="3059668"/>
            <a:ext cx="673100" cy="369332"/>
          </a:xfrm>
          <a:prstGeom prst="rect">
            <a:avLst/>
          </a:prstGeom>
          <a:noFill/>
        </p:spPr>
        <p:txBody>
          <a:bodyPr wrap="square" rtlCol="0">
            <a:spAutoFit/>
          </a:bodyPr>
          <a:lstStyle/>
          <a:p>
            <a:r>
              <a:rPr kumimoji="1" lang="en-US" altLang="zh-CN" dirty="0" err="1"/>
              <a:t>vmid</a:t>
            </a:r>
            <a:endParaRPr kumimoji="1" lang="zh-CN" altLang="en-US" dirty="0"/>
          </a:p>
        </p:txBody>
      </p:sp>
      <p:sp>
        <p:nvSpPr>
          <p:cNvPr id="11" name="文本框 10">
            <a:extLst>
              <a:ext uri="{FF2B5EF4-FFF2-40B4-BE49-F238E27FC236}">
                <a16:creationId xmlns:a16="http://schemas.microsoft.com/office/drawing/2014/main" id="{63C2A5CA-032C-FD53-C424-A922981D1824}"/>
              </a:ext>
            </a:extLst>
          </p:cNvPr>
          <p:cNvSpPr txBox="1"/>
          <p:nvPr/>
        </p:nvSpPr>
        <p:spPr>
          <a:xfrm>
            <a:off x="10265376" y="3245366"/>
            <a:ext cx="986823" cy="369332"/>
          </a:xfrm>
          <a:prstGeom prst="rect">
            <a:avLst/>
          </a:prstGeom>
          <a:noFill/>
        </p:spPr>
        <p:txBody>
          <a:bodyPr wrap="square" rtlCol="0">
            <a:spAutoFit/>
          </a:bodyPr>
          <a:lstStyle/>
          <a:p>
            <a:r>
              <a:rPr kumimoji="1" lang="en-US" altLang="zh-CN" dirty="0" err="1"/>
              <a:t>vright</a:t>
            </a:r>
            <a:endParaRPr kumimoji="1" lang="zh-CN" altLang="en-US" dirty="0"/>
          </a:p>
        </p:txBody>
      </p:sp>
      <p:sp>
        <p:nvSpPr>
          <p:cNvPr id="12" name="文本框 11">
            <a:extLst>
              <a:ext uri="{FF2B5EF4-FFF2-40B4-BE49-F238E27FC236}">
                <a16:creationId xmlns:a16="http://schemas.microsoft.com/office/drawing/2014/main" id="{9327DAE6-E432-90A9-60FF-B8394514D49A}"/>
              </a:ext>
            </a:extLst>
          </p:cNvPr>
          <p:cNvSpPr txBox="1"/>
          <p:nvPr/>
        </p:nvSpPr>
        <p:spPr>
          <a:xfrm>
            <a:off x="8680157" y="2219583"/>
            <a:ext cx="673100" cy="369332"/>
          </a:xfrm>
          <a:prstGeom prst="rect">
            <a:avLst/>
          </a:prstGeom>
          <a:noFill/>
        </p:spPr>
        <p:txBody>
          <a:bodyPr wrap="square" rtlCol="0">
            <a:spAutoFit/>
          </a:bodyPr>
          <a:lstStyle/>
          <a:p>
            <a:r>
              <a:rPr kumimoji="1" lang="en-US" altLang="zh-CN" dirty="0" err="1"/>
              <a:t>vtop</a:t>
            </a:r>
            <a:endParaRPr kumimoji="1" lang="zh-CN" altLang="en-US" dirty="0"/>
          </a:p>
        </p:txBody>
      </p:sp>
      <p:sp>
        <p:nvSpPr>
          <p:cNvPr id="13" name="文本框 12">
            <a:extLst>
              <a:ext uri="{FF2B5EF4-FFF2-40B4-BE49-F238E27FC236}">
                <a16:creationId xmlns:a16="http://schemas.microsoft.com/office/drawing/2014/main" id="{FEF60D1B-1F4B-83CC-3857-7F02B6F9AAA8}"/>
              </a:ext>
            </a:extLst>
          </p:cNvPr>
          <p:cNvSpPr txBox="1"/>
          <p:nvPr/>
        </p:nvSpPr>
        <p:spPr>
          <a:xfrm>
            <a:off x="8680157" y="4493019"/>
            <a:ext cx="1073443" cy="369332"/>
          </a:xfrm>
          <a:prstGeom prst="rect">
            <a:avLst/>
          </a:prstGeom>
          <a:noFill/>
        </p:spPr>
        <p:txBody>
          <a:bodyPr wrap="square" rtlCol="0">
            <a:spAutoFit/>
          </a:bodyPr>
          <a:lstStyle/>
          <a:p>
            <a:r>
              <a:rPr kumimoji="1" lang="en-US" altLang="zh-CN" dirty="0" err="1"/>
              <a:t>vbottom</a:t>
            </a:r>
            <a:endParaRPr kumimoji="1" lang="zh-CN" altLang="en-US" dirty="0"/>
          </a:p>
        </p:txBody>
      </p:sp>
    </p:spTree>
    <p:extLst>
      <p:ext uri="{BB962C8B-B14F-4D97-AF65-F5344CB8AC3E}">
        <p14:creationId xmlns:p14="http://schemas.microsoft.com/office/powerpoint/2010/main" val="137345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6CA8C45-9991-3EFD-9B83-17A28455EE4A}"/>
              </a:ext>
            </a:extLst>
          </p:cNvPr>
          <p:cNvSpPr>
            <a:spLocks noGrp="1"/>
          </p:cNvSpPr>
          <p:nvPr>
            <p:ph type="title"/>
          </p:nvPr>
        </p:nvSpPr>
        <p:spPr>
          <a:xfrm>
            <a:off x="476250" y="-355600"/>
            <a:ext cx="11239500" cy="2590801"/>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9.  </a:t>
            </a:r>
            <a:r>
              <a:rPr lang="en-US" altLang="zh-CN" sz="1800" dirty="0">
                <a:effectLst/>
                <a:latin typeface="Times New Roman" panose="02020603050405020304" pitchFamily="18" charset="0"/>
                <a:cs typeface="Times New Roman" panose="02020603050405020304" pitchFamily="18" charset="0"/>
              </a:rPr>
              <a:t>%Do th</a:t>
            </a:r>
            <a:r>
              <a:rPr lang="en-US" altLang="zh-CN" sz="1800" dirty="0">
                <a:latin typeface="Times New Roman" panose="02020603050405020304" pitchFamily="18" charset="0"/>
                <a:cs typeface="Times New Roman" panose="02020603050405020304" pitchFamily="18" charset="0"/>
              </a:rPr>
              <a:t>e </a:t>
            </a:r>
            <a:r>
              <a:rPr lang="en-US" altLang="zh-CN" sz="1800" dirty="0" err="1">
                <a:latin typeface="Times New Roman" panose="02020603050405020304" pitchFamily="18" charset="0"/>
                <a:cs typeface="Times New Roman" panose="02020603050405020304" pitchFamily="18" charset="0"/>
              </a:rPr>
              <a:t>webcut</a:t>
            </a:r>
            <a:r>
              <a:rPr lang="en-US" altLang="zh-CN" sz="1800" dirty="0">
                <a:latin typeface="Times New Roman" panose="02020603050405020304" pitchFamily="18" charset="0"/>
                <a:cs typeface="Times New Roman" panose="02020603050405020304" pitchFamily="18" charset="0"/>
              </a:rPr>
              <a:t> along fault </a:t>
            </a:r>
            <a:r>
              <a:rPr lang="en-US" altLang="zh-CN" sz="1800" dirty="0" err="1">
                <a:latin typeface="Times New Roman" panose="02020603050405020304" pitchFamily="18" charset="0"/>
                <a:cs typeface="Times New Roman" panose="02020603050405020304" pitchFamily="18" charset="0"/>
              </a:rPr>
              <a:t>fmid</a:t>
            </a:r>
            <a:r>
              <a:rPr lang="en-US" altLang="zh-CN" sz="1800" dirty="0">
                <a:latin typeface="Times New Roman" panose="02020603050405020304" pitchFamily="18" charset="0"/>
                <a:cs typeface="Times New Roman" panose="02020603050405020304" pitchFamily="18" charset="0"/>
              </a:rPr>
              <a:t> to cut the </a:t>
            </a:r>
            <a:r>
              <a:rPr lang="en-US" altLang="zh-CN" sz="1800" dirty="0" err="1">
                <a:latin typeface="Times New Roman" panose="02020603050405020304" pitchFamily="18" charset="0"/>
                <a:cs typeface="Times New Roman" panose="02020603050405020304" pitchFamily="18" charset="0"/>
              </a:rPr>
              <a:t>vmid</a:t>
            </a:r>
            <a:r>
              <a:rPr lang="en-US" altLang="zh-CN" sz="1800" dirty="0">
                <a:latin typeface="Times New Roman" panose="02020603050405020304" pitchFamily="18" charset="0"/>
                <a:cs typeface="Times New Roman" panose="02020603050405020304" pitchFamily="18" charset="0"/>
              </a:rPr>
              <a:t> segment into two segments</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webcut</a:t>
            </a: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vmid</a:t>
            </a:r>
            <a:r>
              <a:rPr lang="en-US" altLang="zh-CN" sz="1800" dirty="0">
                <a:solidFill>
                  <a:srgbClr val="FF0000"/>
                </a:solidFill>
                <a:effectLst/>
                <a:latin typeface="Times New Roman" panose="02020603050405020304" pitchFamily="18" charset="0"/>
                <a:cs typeface="Times New Roman" panose="02020603050405020304" pitchFamily="18" charset="0"/>
              </a:rPr>
              <a:t> </a:t>
            </a:r>
            <a:r>
              <a:rPr lang="en-US" altLang="zh-CN" sz="1800" dirty="0" err="1">
                <a:solidFill>
                  <a:srgbClr val="FF0000"/>
                </a:solidFill>
                <a:effectLst/>
                <a:latin typeface="Times New Roman" panose="02020603050405020304" pitchFamily="18" charset="0"/>
                <a:cs typeface="Times New Roman" panose="02020603050405020304" pitchFamily="18" charset="0"/>
              </a:rPr>
              <a:t>vmid</a:t>
            </a:r>
            <a:r>
              <a:rPr lang="en-US" altLang="zh-CN" sz="1800" dirty="0">
                <a:solidFill>
                  <a:srgbClr val="FF0000"/>
                </a:solidFill>
                <a:effectLst/>
                <a:latin typeface="Times New Roman" panose="02020603050405020304" pitchFamily="18" charset="0"/>
                <a:cs typeface="Times New Roman" panose="02020603050405020304" pitchFamily="18" charset="0"/>
              </a:rPr>
              <a:t> sheet extended from </a:t>
            </a:r>
            <a:r>
              <a:rPr lang="en-US" altLang="zh-CN" sz="1800" dirty="0" err="1">
                <a:solidFill>
                  <a:srgbClr val="FF0000"/>
                </a:solidFill>
                <a:effectLst/>
                <a:latin typeface="Times New Roman" panose="02020603050405020304" pitchFamily="18" charset="0"/>
                <a:cs typeface="Times New Roman" panose="02020603050405020304" pitchFamily="18" charset="0"/>
              </a:rPr>
              <a:t>fmid</a:t>
            </a:r>
            <a:r>
              <a:rPr lang="en-US" altLang="zh-CN" sz="900" dirty="0">
                <a:solidFill>
                  <a:srgbClr val="FF0000"/>
                </a:solidFill>
                <a:latin typeface="Times New Roman" panose="02020603050405020304" pitchFamily="18" charset="0"/>
                <a:cs typeface="Times New Roman" panose="02020603050405020304" pitchFamily="18" charset="0"/>
              </a:rPr>
              <a:t>.</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%Rename two new segments vleft2,vright2</a:t>
            </a:r>
            <a:br>
              <a:rPr lang="en-US" altLang="zh-CN" sz="900" dirty="0">
                <a:effectLst/>
              </a:rPr>
            </a:br>
            <a:r>
              <a:rPr lang="en-US" altLang="zh-CN" sz="900" dirty="0">
                <a:effectLst/>
              </a:rPr>
              <a:t>  </a:t>
            </a:r>
            <a:br>
              <a:rPr lang="en-US" altLang="zh-CN" sz="1800" dirty="0">
                <a:latin typeface="Times New Roman" panose="02020603050405020304" pitchFamily="18" charset="0"/>
                <a:cs typeface="Times New Roman" panose="02020603050405020304" pitchFamily="18" charset="0"/>
              </a:rPr>
            </a:br>
            <a:endParaRPr kumimoji="1" lang="zh-CN" altLang="en-US" sz="1800" dirty="0">
              <a:latin typeface="Times New Roman" panose="02020603050405020304" pitchFamily="18" charset="0"/>
              <a:cs typeface="Times New Roman" panose="02020603050405020304" pitchFamily="18" charset="0"/>
            </a:endParaRPr>
          </a:p>
        </p:txBody>
      </p:sp>
      <p:pic>
        <p:nvPicPr>
          <p:cNvPr id="6" name="图片 5" descr="图片包含 图表&#10;&#10;描述已自动生成">
            <a:extLst>
              <a:ext uri="{FF2B5EF4-FFF2-40B4-BE49-F238E27FC236}">
                <a16:creationId xmlns:a16="http://schemas.microsoft.com/office/drawing/2014/main" id="{CD1B824B-1304-3A22-822B-18970CD7A5C6}"/>
              </a:ext>
            </a:extLst>
          </p:cNvPr>
          <p:cNvPicPr>
            <a:picLocks noChangeAspect="1"/>
          </p:cNvPicPr>
          <p:nvPr/>
        </p:nvPicPr>
        <p:blipFill>
          <a:blip r:embed="rId2"/>
          <a:stretch>
            <a:fillRect/>
          </a:stretch>
        </p:blipFill>
        <p:spPr>
          <a:xfrm>
            <a:off x="1688807" y="1181100"/>
            <a:ext cx="7556500" cy="5283200"/>
          </a:xfrm>
          <a:prstGeom prst="rect">
            <a:avLst/>
          </a:prstGeom>
        </p:spPr>
      </p:pic>
      <p:sp>
        <p:nvSpPr>
          <p:cNvPr id="7" name="文本框 6">
            <a:extLst>
              <a:ext uri="{FF2B5EF4-FFF2-40B4-BE49-F238E27FC236}">
                <a16:creationId xmlns:a16="http://schemas.microsoft.com/office/drawing/2014/main" id="{D32B0258-3B8C-4611-9DB9-5DB40E321B95}"/>
              </a:ext>
            </a:extLst>
          </p:cNvPr>
          <p:cNvSpPr txBox="1"/>
          <p:nvPr/>
        </p:nvSpPr>
        <p:spPr>
          <a:xfrm>
            <a:off x="4140200" y="2377682"/>
            <a:ext cx="673100" cy="369332"/>
          </a:xfrm>
          <a:prstGeom prst="rect">
            <a:avLst/>
          </a:prstGeom>
          <a:noFill/>
        </p:spPr>
        <p:txBody>
          <a:bodyPr wrap="square" rtlCol="0">
            <a:spAutoFit/>
          </a:bodyPr>
          <a:lstStyle/>
          <a:p>
            <a:r>
              <a:rPr kumimoji="1" lang="en-US" altLang="zh-CN" dirty="0" err="1"/>
              <a:t>vleft</a:t>
            </a:r>
            <a:endParaRPr kumimoji="1" lang="zh-CN" altLang="en-US" dirty="0"/>
          </a:p>
        </p:txBody>
      </p:sp>
      <p:sp>
        <p:nvSpPr>
          <p:cNvPr id="8" name="文本框 7">
            <a:extLst>
              <a:ext uri="{FF2B5EF4-FFF2-40B4-BE49-F238E27FC236}">
                <a16:creationId xmlns:a16="http://schemas.microsoft.com/office/drawing/2014/main" id="{5DEFB02A-79B2-230C-7F96-DF6678EB9DEA}"/>
              </a:ext>
            </a:extLst>
          </p:cNvPr>
          <p:cNvSpPr txBox="1"/>
          <p:nvPr/>
        </p:nvSpPr>
        <p:spPr>
          <a:xfrm>
            <a:off x="5266038" y="2377682"/>
            <a:ext cx="986823" cy="369332"/>
          </a:xfrm>
          <a:prstGeom prst="rect">
            <a:avLst/>
          </a:prstGeom>
          <a:noFill/>
        </p:spPr>
        <p:txBody>
          <a:bodyPr wrap="square" rtlCol="0">
            <a:spAutoFit/>
          </a:bodyPr>
          <a:lstStyle/>
          <a:p>
            <a:r>
              <a:rPr kumimoji="1" lang="en-US" altLang="zh-CN" dirty="0"/>
              <a:t>vleft2</a:t>
            </a:r>
            <a:endParaRPr kumimoji="1" lang="zh-CN" altLang="en-US" dirty="0"/>
          </a:p>
        </p:txBody>
      </p:sp>
      <p:sp>
        <p:nvSpPr>
          <p:cNvPr id="9" name="文本框 8">
            <a:extLst>
              <a:ext uri="{FF2B5EF4-FFF2-40B4-BE49-F238E27FC236}">
                <a16:creationId xmlns:a16="http://schemas.microsoft.com/office/drawing/2014/main" id="{A436FC4A-5D0B-03E9-73D8-805C26EDD7C9}"/>
              </a:ext>
            </a:extLst>
          </p:cNvPr>
          <p:cNvSpPr txBox="1"/>
          <p:nvPr/>
        </p:nvSpPr>
        <p:spPr>
          <a:xfrm>
            <a:off x="7052276" y="2562348"/>
            <a:ext cx="986823" cy="369332"/>
          </a:xfrm>
          <a:prstGeom prst="rect">
            <a:avLst/>
          </a:prstGeom>
          <a:noFill/>
        </p:spPr>
        <p:txBody>
          <a:bodyPr wrap="square" rtlCol="0">
            <a:spAutoFit/>
          </a:bodyPr>
          <a:lstStyle/>
          <a:p>
            <a:r>
              <a:rPr kumimoji="1" lang="en-US" altLang="zh-CN" dirty="0" err="1"/>
              <a:t>vright</a:t>
            </a:r>
            <a:endParaRPr kumimoji="1" lang="zh-CN" altLang="en-US" dirty="0"/>
          </a:p>
        </p:txBody>
      </p:sp>
      <p:sp>
        <p:nvSpPr>
          <p:cNvPr id="10" name="文本框 9">
            <a:extLst>
              <a:ext uri="{FF2B5EF4-FFF2-40B4-BE49-F238E27FC236}">
                <a16:creationId xmlns:a16="http://schemas.microsoft.com/office/drawing/2014/main" id="{0A21F954-79AE-889D-59B4-782A0012BFCE}"/>
              </a:ext>
            </a:extLst>
          </p:cNvPr>
          <p:cNvSpPr txBox="1"/>
          <p:nvPr/>
        </p:nvSpPr>
        <p:spPr>
          <a:xfrm>
            <a:off x="5422900" y="1536565"/>
            <a:ext cx="673100" cy="369332"/>
          </a:xfrm>
          <a:prstGeom prst="rect">
            <a:avLst/>
          </a:prstGeom>
          <a:noFill/>
        </p:spPr>
        <p:txBody>
          <a:bodyPr wrap="square" rtlCol="0">
            <a:spAutoFit/>
          </a:bodyPr>
          <a:lstStyle/>
          <a:p>
            <a:r>
              <a:rPr kumimoji="1" lang="en-US" altLang="zh-CN" dirty="0" err="1"/>
              <a:t>vtop</a:t>
            </a:r>
            <a:endParaRPr kumimoji="1" lang="zh-CN" altLang="en-US" dirty="0"/>
          </a:p>
        </p:txBody>
      </p:sp>
      <p:sp>
        <p:nvSpPr>
          <p:cNvPr id="11" name="文本框 10">
            <a:extLst>
              <a:ext uri="{FF2B5EF4-FFF2-40B4-BE49-F238E27FC236}">
                <a16:creationId xmlns:a16="http://schemas.microsoft.com/office/drawing/2014/main" id="{04913AB1-778C-51E8-8D19-2813A66C9A63}"/>
              </a:ext>
            </a:extLst>
          </p:cNvPr>
          <p:cNvSpPr txBox="1"/>
          <p:nvPr/>
        </p:nvSpPr>
        <p:spPr>
          <a:xfrm>
            <a:off x="5467057" y="4952103"/>
            <a:ext cx="1073443" cy="369332"/>
          </a:xfrm>
          <a:prstGeom prst="rect">
            <a:avLst/>
          </a:prstGeom>
          <a:noFill/>
        </p:spPr>
        <p:txBody>
          <a:bodyPr wrap="square" rtlCol="0">
            <a:spAutoFit/>
          </a:bodyPr>
          <a:lstStyle/>
          <a:p>
            <a:r>
              <a:rPr kumimoji="1" lang="en-US" altLang="zh-CN" dirty="0" err="1"/>
              <a:t>vbottom</a:t>
            </a:r>
            <a:endParaRPr kumimoji="1" lang="zh-CN" altLang="en-US" dirty="0"/>
          </a:p>
        </p:txBody>
      </p:sp>
      <p:sp>
        <p:nvSpPr>
          <p:cNvPr id="12" name="文本框 11">
            <a:extLst>
              <a:ext uri="{FF2B5EF4-FFF2-40B4-BE49-F238E27FC236}">
                <a16:creationId xmlns:a16="http://schemas.microsoft.com/office/drawing/2014/main" id="{5699715C-D3C9-9854-9089-ACD29B396794}"/>
              </a:ext>
            </a:extLst>
          </p:cNvPr>
          <p:cNvSpPr txBox="1"/>
          <p:nvPr/>
        </p:nvSpPr>
        <p:spPr>
          <a:xfrm>
            <a:off x="5952586" y="2823775"/>
            <a:ext cx="986823" cy="369332"/>
          </a:xfrm>
          <a:prstGeom prst="rect">
            <a:avLst/>
          </a:prstGeom>
          <a:noFill/>
        </p:spPr>
        <p:txBody>
          <a:bodyPr wrap="square" rtlCol="0">
            <a:spAutoFit/>
          </a:bodyPr>
          <a:lstStyle/>
          <a:p>
            <a:r>
              <a:rPr kumimoji="1" lang="en-US" altLang="zh-CN" dirty="0"/>
              <a:t>vright2</a:t>
            </a:r>
            <a:endParaRPr kumimoji="1" lang="zh-CN" altLang="en-US" dirty="0"/>
          </a:p>
        </p:txBody>
      </p:sp>
    </p:spTree>
    <p:extLst>
      <p:ext uri="{BB962C8B-B14F-4D97-AF65-F5344CB8AC3E}">
        <p14:creationId xmlns:p14="http://schemas.microsoft.com/office/powerpoint/2010/main" val="142174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D95E2C3-4C99-BA46-006D-2013D2DA7AF9}"/>
              </a:ext>
            </a:extLst>
          </p:cNvPr>
          <p:cNvSpPr>
            <a:spLocks noGrp="1"/>
          </p:cNvSpPr>
          <p:nvPr>
            <p:ph type="title"/>
          </p:nvPr>
        </p:nvSpPr>
        <p:spPr>
          <a:xfrm>
            <a:off x="476250" y="-355600"/>
            <a:ext cx="11239500" cy="2590801"/>
          </a:xfrm>
        </p:spPr>
        <p:txBody>
          <a:bodyPr>
            <a:noAutofit/>
          </a:bodyPr>
          <a:lstStyle/>
          <a:p>
            <a:r>
              <a:rPr kumimoji="1" lang="en-US" altLang="zh-CN" sz="1800" dirty="0">
                <a:latin typeface="Times New Roman" panose="02020603050405020304" pitchFamily="18" charset="0"/>
                <a:cs typeface="Times New Roman" panose="02020603050405020304" pitchFamily="18" charset="0"/>
              </a:rPr>
              <a:t>10.  </a:t>
            </a:r>
            <a:r>
              <a:rPr lang="en-US" altLang="zh-CN" sz="1800" dirty="0">
                <a:effectLst/>
                <a:latin typeface="Times New Roman" panose="02020603050405020304" pitchFamily="18" charset="0"/>
                <a:cs typeface="Times New Roman" panose="02020603050405020304" pitchFamily="18" charset="0"/>
              </a:rPr>
              <a:t>%remove two virtual surfaces</a:t>
            </a:r>
            <a:br>
              <a:rPr lang="en-US" altLang="zh-CN" sz="1800" dirty="0">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delete virtual1</a:t>
            </a:r>
            <a:br>
              <a:rPr lang="en-US" altLang="zh-CN" sz="1800" dirty="0">
                <a:solidFill>
                  <a:srgbClr val="FF0000"/>
                </a:solidFill>
                <a:effectLst/>
                <a:latin typeface="Times New Roman" panose="02020603050405020304" pitchFamily="18" charset="0"/>
                <a:cs typeface="Times New Roman" panose="02020603050405020304" pitchFamily="18" charset="0"/>
              </a:rPr>
            </a:br>
            <a:r>
              <a:rPr lang="en-US" altLang="zh-CN" sz="1800" dirty="0">
                <a:solidFill>
                  <a:srgbClr val="FF0000"/>
                </a:solidFill>
                <a:effectLst/>
                <a:latin typeface="Times New Roman" panose="02020603050405020304" pitchFamily="18" charset="0"/>
                <a:cs typeface="Times New Roman" panose="02020603050405020304" pitchFamily="18" charset="0"/>
              </a:rPr>
              <a:t>         delete virtual2</a:t>
            </a:r>
            <a:br>
              <a:rPr lang="en-US" altLang="zh-CN" sz="900" dirty="0">
                <a:solidFill>
                  <a:srgbClr val="FF0000"/>
                </a:solidFill>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%original fault plane </a:t>
            </a:r>
            <a:r>
              <a:rPr lang="en-US" altLang="zh-CN" sz="1800" dirty="0" err="1">
                <a:effectLst/>
                <a:latin typeface="Times New Roman" panose="02020603050405020304" pitchFamily="18" charset="0"/>
                <a:cs typeface="Times New Roman" panose="02020603050405020304" pitchFamily="18" charset="0"/>
              </a:rPr>
              <a:t>fmid</a:t>
            </a:r>
            <a:r>
              <a:rPr lang="en-US" altLang="zh-CN" sz="1800" dirty="0">
                <a:effectLst/>
                <a:latin typeface="Times New Roman" panose="02020603050405020304" pitchFamily="18" charset="0"/>
                <a:cs typeface="Times New Roman" panose="02020603050405020304" pitchFamily="18" charset="0"/>
              </a:rPr>
              <a:t> should deleted, because </a:t>
            </a:r>
            <a:r>
              <a:rPr lang="en-US" altLang="zh-CN" sz="1800" dirty="0" err="1">
                <a:effectLst/>
                <a:latin typeface="Times New Roman" panose="02020603050405020304" pitchFamily="18" charset="0"/>
                <a:cs typeface="Times New Roman" panose="02020603050405020304" pitchFamily="18" charset="0"/>
              </a:rPr>
              <a:t>fmid@B</a:t>
            </a:r>
            <a:r>
              <a:rPr lang="en-US" altLang="zh-CN" sz="1800" dirty="0">
                <a:effectLst/>
                <a:latin typeface="Times New Roman" panose="02020603050405020304" pitchFamily="18" charset="0"/>
                <a:cs typeface="Times New Roman" panose="02020603050405020304" pitchFamily="18" charset="0"/>
              </a:rPr>
              <a:t> (side surface of volume vleft2 can better represent this fault during mesh)</a:t>
            </a:r>
            <a:br>
              <a:rPr lang="en-US" altLang="zh-CN" sz="1800" dirty="0">
                <a:effectLst/>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          </a:t>
            </a:r>
            <a:r>
              <a:rPr lang="en-US" altLang="zh-CN" sz="1800" dirty="0">
                <a:solidFill>
                  <a:srgbClr val="FF0000"/>
                </a:solidFill>
                <a:effectLst/>
                <a:latin typeface="Times New Roman" panose="02020603050405020304" pitchFamily="18" charset="0"/>
                <a:cs typeface="Times New Roman" panose="02020603050405020304" pitchFamily="18" charset="0"/>
              </a:rPr>
              <a:t>delete </a:t>
            </a:r>
            <a:r>
              <a:rPr lang="en-US" altLang="zh-CN" sz="1800" dirty="0" err="1">
                <a:solidFill>
                  <a:srgbClr val="FF0000"/>
                </a:solidFill>
                <a:effectLst/>
                <a:latin typeface="Times New Roman" panose="02020603050405020304" pitchFamily="18" charset="0"/>
                <a:cs typeface="Times New Roman" panose="02020603050405020304" pitchFamily="18" charset="0"/>
              </a:rPr>
              <a:t>fmid</a:t>
            </a:r>
            <a:endParaRPr kumimoji="1" lang="zh-CN" altLang="en-US" sz="1800" dirty="0">
              <a:latin typeface="Times New Roman" panose="02020603050405020304" pitchFamily="18" charset="0"/>
              <a:cs typeface="Times New Roman" panose="02020603050405020304" pitchFamily="18" charset="0"/>
            </a:endParaRPr>
          </a:p>
        </p:txBody>
      </p:sp>
      <p:pic>
        <p:nvPicPr>
          <p:cNvPr id="6" name="图片 5" descr="图片包含 图表&#10;&#10;描述已自动生成">
            <a:extLst>
              <a:ext uri="{FF2B5EF4-FFF2-40B4-BE49-F238E27FC236}">
                <a16:creationId xmlns:a16="http://schemas.microsoft.com/office/drawing/2014/main" id="{F33D1757-352C-5A6B-5225-B3257538C3F2}"/>
              </a:ext>
            </a:extLst>
          </p:cNvPr>
          <p:cNvPicPr>
            <a:picLocks noChangeAspect="1"/>
          </p:cNvPicPr>
          <p:nvPr/>
        </p:nvPicPr>
        <p:blipFill>
          <a:blip r:embed="rId2"/>
          <a:stretch>
            <a:fillRect/>
          </a:stretch>
        </p:blipFill>
        <p:spPr>
          <a:xfrm>
            <a:off x="908194" y="1949450"/>
            <a:ext cx="3286991" cy="3467100"/>
          </a:xfrm>
          <a:prstGeom prst="rect">
            <a:avLst/>
          </a:prstGeom>
        </p:spPr>
      </p:pic>
      <p:pic>
        <p:nvPicPr>
          <p:cNvPr id="8" name="图片 7" descr="图片包含 图表&#10;&#10;描述已自动生成">
            <a:extLst>
              <a:ext uri="{FF2B5EF4-FFF2-40B4-BE49-F238E27FC236}">
                <a16:creationId xmlns:a16="http://schemas.microsoft.com/office/drawing/2014/main" id="{7347D4A0-3F61-E957-55CF-6CD7BDEB2255}"/>
              </a:ext>
            </a:extLst>
          </p:cNvPr>
          <p:cNvPicPr>
            <a:picLocks noChangeAspect="1"/>
          </p:cNvPicPr>
          <p:nvPr/>
        </p:nvPicPr>
        <p:blipFill>
          <a:blip r:embed="rId3"/>
          <a:stretch>
            <a:fillRect/>
          </a:stretch>
        </p:blipFill>
        <p:spPr>
          <a:xfrm>
            <a:off x="4627129" y="1949450"/>
            <a:ext cx="3286991" cy="3463366"/>
          </a:xfrm>
          <a:prstGeom prst="rect">
            <a:avLst/>
          </a:prstGeom>
        </p:spPr>
      </p:pic>
    </p:spTree>
    <p:extLst>
      <p:ext uri="{BB962C8B-B14F-4D97-AF65-F5344CB8AC3E}">
        <p14:creationId xmlns:p14="http://schemas.microsoft.com/office/powerpoint/2010/main" val="12067234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3517</TotalTime>
  <Words>2274</Words>
  <Application>Microsoft Macintosh PowerPoint</Application>
  <PresentationFormat>宽屏</PresentationFormat>
  <Paragraphs>68</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Arial</vt:lpstr>
      <vt:lpstr>Monaco</vt:lpstr>
      <vt:lpstr>Times New Roman</vt:lpstr>
      <vt:lpstr>Office 主题​​</vt:lpstr>
      <vt:lpstr>Example of fault mesh with Cubit</vt:lpstr>
      <vt:lpstr>1. Import fault file SAFS-SAFZ-fault.stl into Cubit</vt:lpstr>
      <vt:lpstr>4. %make a brick volume and move the brick deeper along z     brick x 66253 y 48608 z 13200      %create vol 4, with a specific width, length, height     move volume 4 z -6400 </vt:lpstr>
      <vt:lpstr>5. %turn facet-based geometry (.stl file) to ACIS geometry (CAD) for each fault (surface/vol 1,2,3), for example for surf/vol 1, do the same commands for other two surfaces (2&amp;3), surf 1 (mid fault), surf 2(left fault), surf 3 (right fault)  surface 1 scheme map  %surf 1 size 500  mesh surface 1  create surface net from mapped surface 1  heal  delete mesh  delete vol 1 (This process will strongly smooth the fault surface (default mesh grid is large), you could specify smaller mesh grid to remain the small curvature of the fault plane, for example surf 1 size 500) </vt:lpstr>
      <vt:lpstr>6. %create two virtual surfaces to function as webcut boundaries in order to have good mesh quality You can mesh the model ground surface (size 100 m) in order to determine location of vertexes of virtual surfaces, shown below, then delete the mesh create curve location 2348.33 17402.86 1000 location 449.68 16402.7 1000 sweep curve 37 vector 0 0 -1 distance 14500     %sweep the curve created in the last step create curve location 1448.62 4000.66 1000 location 3648.19 4000.66 1000 sweep curve 41 vector 0 0 -1 distance 14500    %sweep the curve created in the last step          </vt:lpstr>
      <vt:lpstr>7.  %Do the webcut along surf 11 and 12 to cut the model first into three segments       webcut volume 4 with sheet extended from surface 12   %use right fault to cut model into two parts       webcut volume 10 with sheet extended from surface 11  %use left fault to cut left part into two parts, in total three segments are generated   %Rename the fault surfaces with meaningful name (fleft,fmid,fright,virtual1,virtual2), rename three segments vleft,vmid,vright    </vt:lpstr>
      <vt:lpstr>8.  %Do the webcut along two virtual faults to cut the middle segment into three segments       webcut vmid vmid sheet extended from virtual1  %use virtual1 surface to cut mid segment into two parts       webcut vmid vmid sheet extended from virtual2   %use virtual2 surface to cut remaining mid segment part into two parts, in total three segments are generated       %Rename three new segments vtop, vmid, vbottom    </vt:lpstr>
      <vt:lpstr>9.  %Do the webcut along fault fmid to cut the vmid segment into two segments       webcut vmid vmid sheet extended from fmid.   %Rename two new segments vleft2,vright2    </vt:lpstr>
      <vt:lpstr>10.  %remove two virtual surfaces          delete virtual1          delete virtual2        %original fault plane fmid should deleted, because fmid@B (side surface of volume vleft2 can better represent this fault during mesh)           delete fmid</vt:lpstr>
      <vt:lpstr>11.  %A very important step is using imprint (with tolerence) to mark the boundaries of all surface planes, in order to maintain the original shape of fault planes   merge tolerance 1  imprint tolerant volume all merge  merge tolerance 5.000000e-04    %Then remove all sheet bodies (original fleft, fright…), only keep the volumes, without deleting the sheets, merge and mesh will have problem       delete body 3, 7 %sheet body sheets are shown in model tree on the left        imprint all   %Make sure to do imprint and merge again to mark all necessary surface boundaries as shown below       merge all</vt:lpstr>
      <vt:lpstr>How to do tolerance volume merge on the cubit software</vt:lpstr>
      <vt:lpstr>12.  %Mesh segment vleft2                 use “Pave” scheme and “Approximate Size” 300  for the ground surface of volume vleft2,                 then use “Sweep” scheme (Auto Select Source and Target) and “Approximate Size”  300 to mesh the volume;           Apply the same mesh method to segments vright2, vtop           </vt:lpstr>
      <vt:lpstr>13.  %Mesh segment vleft            Mesh the remaining area of fault surface “fleft” , to control element size on fault interface around 300            surface 35 size 300            mesh surf 35            Mesh the ground surface of vleft, use “pave” scheme and “bias” sizing function           surface 22 scheme pave           surface 22 sizing function type bias start curve 72 77 86 factor 1.05      %factor 1.05 is the scaling factor           mesh surf 22            Mesh the whole volume “fleft” using “sweep” scheme, selecting the ground surface as source and bottom surface as target             vleft scheme Sweep source surface 22 target surface 20                      mesh vleft                        </vt:lpstr>
      <vt:lpstr>14.  %Mesh segment vbottom            Mesh the ground surface of vbottom, use “pave” scheme and “bias” sizing function           surface 43 scheme pave           surface 43 sizing function type bias start curve 86 95 104 factor 1.1      %factor 1.1 is the scaling factor           mesh surf 43            Mesh the whole volume “fbottom” using “sweep” scheme, selecting the ground surface as source and bottom surface as target             vbottom scheme Sweep source surface 43 target surface 41                      mesh vbottom                        </vt:lpstr>
      <vt:lpstr>15.  %Mesh segment vright            Mesh the ground surface of vbottom, use “pave” scheme and “bias” sizing function           surface 43 scheme pave           surface 43 sizing function type bias start curve 108 144 70 factor 1.05      %factor 1.1 is the scaling factor           mesh surf 43            Mesh the whole volume “fbottom” using “sweep” scheme, selecting the ground surface as source and bottom surface as target             vbottom scheme Sweep source surface 8 target surface 10                      mesh vbottom                        </vt:lpstr>
      <vt:lpstr>Overall mesh condition of the model</vt:lpstr>
      <vt:lpstr>        Model dimension lx= 66253,  ly= 48608, lz=13200  16.  %add five boundary layers (serve for providing PML layers, four side boundary and one bottom boundary)            brick x 6000 y 48608 z 13200       %after making the volume, rename as “bleft”           move bleft x -36126.5 z -6400           brick x 6000 y 48608 z 13200       %after making the volume, rename as “bright”           move bright x 36126.5 z -6400           brick x 78253 y 10000 z 13200       %after making the volume, rename as “bup”           move bup y 29304 z -6400           brick x 78253 y 10000 z 13200       %after making the volume, rename as “bdown”           move bdown y -29304 z -6400            brick x 78253 y 68608 z 10000       %after making the volume, rename as “bbottom”           move bbottom z -18000                                                 </vt:lpstr>
      <vt:lpstr>17.  % Tolerance  imprint and merge the boundaries with the main model             Please refer to Step 11           %  Mesh all the boundaries, please refer to Step 12              For example for boundary volume “bup”:              bup size 1000             bup  scheme Sweep source surface 73 23 16 11 79  target surface 85            (or bup scheme Sweep source surface with y_coord = 24304 target surface 85)              bup redistribute nodes on         %for “Extrude” sweep              mesh bup                                                   </vt:lpstr>
      <vt:lpstr>Volume meshing result : cubit01_geometry_webcut_mesh_boundary_done.cub5 </vt:lpstr>
      <vt:lpstr>Split fault ?</vt:lpstr>
      <vt:lpstr>18.  % Generate three fault interfaces (with split node)         %Rename the fault plane surfaces with meaningful names         %copy these pieces surfaces           unmerge fmid %then rename the fault surfaces as fmid_vleft2 (surface in vleft2), fmid_vright2 (surface in vright2)            unmerge fleft1 fleft2 fleft3   % then rename fault surfaces, with FaultName_VolumeName           unmerge fright1 fright2 % then rename fault surfaces, with FaultName_VolumeName                                                            </vt:lpstr>
      <vt:lpstr>PowerPoint 演示文稿</vt:lpstr>
      <vt:lpstr>19.  % Offset the fault surface backward by a small distance (for example, 2e-6, the precision of cubit is 1e-6)           #{split_dist = -0.000002}         %Move fault surface segments on fleft fault in volume vleft (fleft1_vleft, fleft2_vleft, fleft3_vleft) backward            node in fleft3_vleft move normal to surface fleft3_vleft distance {split_dist}           node in fleft2_vleft move normal to surface fleft2_vleft distance {split_dist}           node in fleft1_vleft move normal to surface fleft1_vleft distance {split_dist}         %The position of the other side main remain unchanged, same some effort?          %Optional is move nodes on intersection curves between fleft3_vleft  and fleft2_velft; fleft2_vleft and fleft1_vleft] forward, because they have been moved backward twice          node in curve 148 move normal to surface fleft2_vleft distance {-split_dist}          node in curve 148 move normal to surface fleft2_vleft distance {-split_dist}      % Move fault surface segments on fmid fault in volume vleft2 (fmid_vleft2) backward         node in fmid_vleft2 move normal to surface fmid_vleft2 distance {split_dist}       % Move fault surface segments on fright fault in volume vright (fright1_vright,fright2_vright) backward         node in fright1_vright move normal to surface fright1_vright distance {split_dist}         node in fright2_vright move normal to surface fright2_vright distance {split_dist}       %Optional is move nodes on intersection curve between fright1_vright  and fright2_vright  forward, because it has been moved backward twice          node in curve 109 move normal to surface fright2_vright distance {-split_dist}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Qingjun</dc:creator>
  <cp:lastModifiedBy>Meng, Qingjun</cp:lastModifiedBy>
  <cp:revision>68</cp:revision>
  <dcterms:created xsi:type="dcterms:W3CDTF">2023-02-07T01:54:10Z</dcterms:created>
  <dcterms:modified xsi:type="dcterms:W3CDTF">2023-02-10T20:30:36Z</dcterms:modified>
</cp:coreProperties>
</file>