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0" r:id="rId2"/>
    <p:sldId id="257" r:id="rId3"/>
    <p:sldId id="258" r:id="rId4"/>
    <p:sldId id="259" r:id="rId5"/>
    <p:sldId id="261" r:id="rId6"/>
    <p:sldId id="263" r:id="rId7"/>
    <p:sldId id="268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A21-276A-4385-A37E-FB7CE554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DA0A-380D-44B7-86A3-5225D7CF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4F69-5366-4487-9446-562C1766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289B-33EA-4448-8016-0A27E5AF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242E-0A9E-49F5-9E11-D7BD7759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970C-5B40-4663-8E9C-8A1EC848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4D177-AF41-4A5E-9478-16B3D678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E48A-3A1E-42D2-99BA-49DE1EAC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FC83-C6CE-4770-9D69-378AFFE4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15C-0D58-4087-9B02-3AA592D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FEFD6-28DC-4B69-8BDA-7597496B2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75F74-3DB3-42C9-9E6D-5DFB5D6B7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C2BF-49A0-49E3-99E4-A6CA3AB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7116-387C-49A9-AD85-6AE5EC94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D267-CE72-4812-AE77-5349CC8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FCDB-4EEA-4331-83FB-74AD523C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DE6F-9CB2-4554-8EF5-9C3603BC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FF07-D464-4D1E-AA6D-3195A359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08C2-D5A1-4558-AD2A-800C2BF6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A487-FC7B-4CC0-A0F8-3AD1D768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0DEB-8880-4F16-91F3-6DD38824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FBFF-1403-433C-96C9-FD236C52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D2FE-B541-45E2-8271-355E760B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0A6A-4638-4F09-AFF1-D89C859F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775F-604C-46FE-A8A0-261F382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AE1E-496D-4ED9-9584-D8C40E9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E760-D1FE-4688-9CC2-516B79F3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7DECD-642B-46A8-B18C-4862CA64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40B6-6F59-452E-B07C-AB4303E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FB1A-2D69-46F1-B82A-13F50A19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B1377-DF56-479E-8D96-EA4C1B51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26C6-9BFE-4251-8F89-B0D16AD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B088A-BD61-4B7C-A7F6-D3D4DE62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29637-C72B-4399-BE9B-931C6657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64AA-8367-4E7D-A63B-E44F88A1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E2A7-6D05-4824-A8CD-D9DAAA1B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3C709-B1CB-42CF-835C-C9C22A0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D0CB1-02C8-42C3-8F87-B956508A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9739-95BA-4ED0-AD00-ADB37F88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0160-5ADF-489C-8883-0FB91310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DBA2B-495D-42CA-80C3-5AB30BF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CB2FE-785B-4075-BAC1-0A6306F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525E-DCD9-4766-BCFA-280F060E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6D937-5C7D-4F28-8411-1FEE0CAC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EAF32-AB85-404D-9D55-C5BF6673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B23C-C859-44A2-AABA-76A2663F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B0D1-DB04-4F58-9C28-9BF5F738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9289-4A4C-478D-A26A-D3744A37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33D3D-6293-45D9-88FF-036DD340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0CC0-DF62-4EED-94B0-76CFBE4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5205-2496-450B-939A-401AA99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E2D6-F98E-4FA8-85B0-797A86C4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D055-B346-4270-A6CE-0D81C73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4D428-DED5-47B7-A1CC-E5A5ABC1E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4D602-AA7F-4900-97B8-E2C5BF64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0BB9-3ED4-4A19-8EB1-B92A4DB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A878-FC34-4797-AAF3-7BE49400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4B739-9464-4F73-B5AE-CAB20FD8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799EB-D8F7-4D83-9020-402F06C2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18377-85E7-48FA-B20F-FCC23A9A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3733-9E0E-4247-A264-9E0AFACEA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3056-5A86-46AF-9917-8389E9FC0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8D4B-6C74-4523-9C6B-B03488A21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240-4B1D-4767-81BF-0BE251536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in C++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81607-AE48-44AC-9A82-D4BC133E9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071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memory heap: </a:t>
            </a:r>
            <a:r>
              <a:rPr lang="en-US" dirty="0">
                <a:latin typeface="Consolas" panose="020B06090202040302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delete: memory leak</a:t>
            </a:r>
          </a:p>
          <a:p>
            <a:pPr lvl="1"/>
            <a:r>
              <a:rPr lang="en-US" dirty="0"/>
              <a:t>double delete: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8003567" y="1131127"/>
            <a:ext cx="39086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it!</a:t>
            </a:r>
            <a:br>
              <a:rPr lang="en-US" sz="2800" dirty="0"/>
            </a:br>
            <a:r>
              <a:rPr lang="en-US" sz="2800" dirty="0"/>
              <a:t>Use STL or smart pointers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weak_ptr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3CC1E-F9F8-40A4-A6FF-4F1F3DD69163}"/>
              </a:ext>
            </a:extLst>
          </p:cNvPr>
          <p:cNvSpPr txBox="1"/>
          <p:nvPr/>
        </p:nvSpPr>
        <p:spPr>
          <a:xfrm>
            <a:off x="7664520" y="4521599"/>
            <a:ext cx="39086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unless you have to!</a:t>
            </a:r>
            <a:br>
              <a:rPr lang="en-US" sz="2800" dirty="0"/>
            </a:br>
            <a:r>
              <a:rPr lang="en-US" sz="2800" dirty="0"/>
              <a:t>Use STL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645919" y="4946073"/>
            <a:ext cx="9449830" cy="606828"/>
            <a:chOff x="2028305" y="4555376"/>
            <a:chExt cx="9449830" cy="6068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BE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BE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995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RAM</a:t>
              </a:r>
              <a:endParaRPr lang="en-BE" sz="3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492326" y="4004166"/>
            <a:ext cx="20842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{5};</a:t>
            </a:r>
          </a:p>
          <a:p>
            <a:r>
              <a:rPr lang="en-US" dirty="0">
                <a:latin typeface="Consolas" panose="020B0609020204030204" pitchFamily="49" charset="0"/>
              </a:rPr>
              <a:t>float f {3.9f};</a:t>
            </a:r>
            <a:endParaRPr lang="en-BE" dirty="0"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859579" y="5098071"/>
            <a:ext cx="2867893" cy="1314609"/>
            <a:chOff x="2859579" y="5098071"/>
            <a:chExt cx="2867893" cy="131460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20187"/>
              <a:chOff x="2859579" y="6074879"/>
              <a:chExt cx="2867893" cy="720187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B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5727470" y="5098071"/>
            <a:ext cx="2867893" cy="1314609"/>
            <a:chOff x="5727470" y="5098071"/>
            <a:chExt cx="2867893" cy="13146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20187"/>
              <a:chOff x="5727470" y="6074879"/>
              <a:chExt cx="2867893" cy="720187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4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0" y="5098071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3.9</a:t>
              </a:r>
              <a:endParaRPr lang="en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nsolas" panose="020B06090202040302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nsolas" panose="020B06090202040302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8071982" y="2586461"/>
            <a:ext cx="221086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int* 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{&amp;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>float* </a:t>
            </a:r>
            <a:r>
              <a:rPr lang="en-US" dirty="0" err="1">
                <a:latin typeface="Consolas" panose="020B0609020204030204" pitchFamily="49" charset="0"/>
              </a:rPr>
              <a:t>p_f</a:t>
            </a:r>
            <a:r>
              <a:rPr lang="en-US" dirty="0">
                <a:latin typeface="Consolas" panose="020B0609020204030204" pitchFamily="49" charset="0"/>
              </a:rPr>
              <a:t> {&amp;f};</a:t>
            </a:r>
            <a:endParaRPr lang="en-BE" dirty="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828799" y="3642433"/>
            <a:ext cx="9449830" cy="1466607"/>
            <a:chOff x="1828799" y="3642433"/>
            <a:chExt cx="9449830" cy="14666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449830" cy="606828"/>
              <a:chOff x="2028305" y="4555376"/>
              <a:chExt cx="9449830" cy="6068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en-BE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en-BE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995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RAM</a:t>
                </a:r>
                <a:endParaRPr lang="en-BE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20187"/>
              <a:chOff x="2859579" y="6074879"/>
              <a:chExt cx="2867893" cy="720187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20187"/>
              <a:chOff x="5727470" y="6074879"/>
              <a:chExt cx="2867893" cy="720187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4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1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B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1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3.9</a:t>
              </a:r>
              <a:endParaRPr lang="en-B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3125305" y="4265887"/>
            <a:ext cx="564578" cy="1027819"/>
            <a:chOff x="3233459" y="4265887"/>
            <a:chExt cx="564578" cy="10278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4"/>
              <a:ext cx="5645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p_i</a:t>
              </a:r>
              <a:endParaRPr lang="en-BE" dirty="0">
                <a:latin typeface="Consolas" panose="020B06090202040302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1" y="4265887"/>
              <a:ext cx="7777" cy="6584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6017024" y="4265888"/>
            <a:ext cx="564578" cy="1027818"/>
            <a:chOff x="3233459" y="4265888"/>
            <a:chExt cx="564578" cy="102781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4"/>
              <a:ext cx="5645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p_f</a:t>
              </a:r>
              <a:endParaRPr lang="en-BE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3" y="4265888"/>
              <a:ext cx="777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645919" y="5286899"/>
            <a:ext cx="9449830" cy="1466607"/>
            <a:chOff x="1645919" y="5286899"/>
            <a:chExt cx="9449830" cy="14666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449830" cy="606828"/>
              <a:chOff x="2028305" y="4555376"/>
              <a:chExt cx="9449830" cy="6068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en-BE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en-BE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995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RAM</a:t>
                </a:r>
                <a:endParaRPr lang="en-BE" sz="32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20187"/>
              <a:chOff x="2859579" y="6074879"/>
              <a:chExt cx="2867893" cy="720187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20187"/>
              <a:chOff x="5727470" y="6074879"/>
              <a:chExt cx="2867893" cy="720187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4" y="642573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7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6" y="5438897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3.9</a:t>
              </a:r>
              <a:endParaRPr lang="en-B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5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1292821" y="4627615"/>
            <a:ext cx="170431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= 7;</a:t>
            </a:r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p_f</a:t>
            </a:r>
            <a:r>
              <a:rPr lang="en-US" dirty="0">
                <a:latin typeface="Consolas" panose="020B0609020204030204" pitchFamily="49" charset="0"/>
              </a:rPr>
              <a:t> *= 2.1;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1292821" y="3531370"/>
            <a:ext cx="803617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"value at " &lt;&lt; 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&lt;&lt; " = " &lt;&lt; *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std::cos(*</a:t>
            </a:r>
            <a:r>
              <a:rPr lang="en-US" dirty="0" err="1">
                <a:latin typeface="Consolas" panose="020B0609020204030204" pitchFamily="49" charset="0"/>
              </a:rPr>
              <a:t>p_f</a:t>
            </a:r>
            <a:r>
              <a:rPr lang="en-US" dirty="0">
                <a:latin typeface="Consolas" panose="020B0609020204030204" pitchFamily="49" charset="0"/>
              </a:rPr>
              <a:t>) &lt;&lt;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5926762" y="5438897"/>
            <a:ext cx="24773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8.19</a:t>
            </a:r>
            <a:endParaRPr lang="en-B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3058872" y="5438897"/>
            <a:ext cx="24773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&amp;</a:t>
            </a:r>
            <a:r>
              <a:rPr lang="en-US" dirty="0" err="1"/>
              <a:t>p_i</a:t>
            </a:r>
            <a:endParaRPr lang="en-US" dirty="0"/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1292821" y="3231435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int** </a:t>
            </a:r>
            <a:r>
              <a:rPr lang="en-US" dirty="0" err="1">
                <a:latin typeface="Consolas" panose="020B0609020204030204" pitchFamily="49" charset="0"/>
              </a:rPr>
              <a:t>pp_i</a:t>
            </a:r>
            <a:r>
              <a:rPr lang="en-US" dirty="0">
                <a:latin typeface="Consolas" panose="020B0609020204030204" pitchFamily="49" charset="0"/>
              </a:rPr>
              <a:t> {&amp;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};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1292821" y="4249074"/>
            <a:ext cx="638989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at " &lt;&lt; 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&lt;&lt; ", "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&lt;&lt; "</a:t>
            </a:r>
            <a:r>
              <a:rPr lang="en-US" dirty="0" err="1">
                <a:latin typeface="Consolas" panose="020B0609020204030204" pitchFamily="49" charset="0"/>
              </a:rPr>
              <a:t>p_i</a:t>
            </a:r>
            <a:r>
              <a:rPr lang="en-US" dirty="0">
                <a:latin typeface="Consolas" panose="020B0609020204030204" pitchFamily="49" charset="0"/>
              </a:rPr>
              <a:t> is at " &lt;&lt; </a:t>
            </a:r>
            <a:r>
              <a:rPr lang="en-US" dirty="0" err="1">
                <a:latin typeface="Consolas" panose="020B0609020204030204" pitchFamily="49" charset="0"/>
              </a:rPr>
              <a:t>pp_i</a:t>
            </a:r>
            <a:r>
              <a:rPr lang="en-US" dirty="0">
                <a:latin typeface="Consolas" panose="020B0609020204030204" pitchFamily="49" charset="0"/>
              </a:rPr>
              <a:t> &lt;&lt; ", "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&lt;&lt; "value of </a:t>
            </a:r>
            <a:r>
              <a:rPr lang="en-US" dirty="0" err="1">
                <a:latin typeface="Consolas" panose="020B0609020204030204" pitchFamily="49" charset="0"/>
              </a:rPr>
              <a:t>pp_i</a:t>
            </a:r>
            <a:r>
              <a:rPr lang="en-US" dirty="0">
                <a:latin typeface="Consolas" panose="020B0609020204030204" pitchFamily="49" charset="0"/>
              </a:rPr>
              <a:t> is " &lt;&lt; *</a:t>
            </a:r>
            <a:r>
              <a:rPr lang="en-US" dirty="0" err="1">
                <a:latin typeface="Consolas" panose="020B0609020204030204" pitchFamily="49" charset="0"/>
              </a:rPr>
              <a:t>pp_i</a:t>
            </a:r>
            <a:r>
              <a:rPr lang="en-US" dirty="0">
                <a:latin typeface="Consolas" panose="020B0609020204030204" pitchFamily="49" charset="0"/>
              </a:rPr>
              <a:t> &lt;&lt; ", "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&lt;&lt; "value of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" &lt;&lt; **</a:t>
            </a:r>
            <a:r>
              <a:rPr lang="en-US" dirty="0" err="1">
                <a:latin typeface="Consolas" panose="020B0609020204030204" pitchFamily="49" charset="0"/>
              </a:rPr>
              <a:t>pp_i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7014119" y="578398"/>
            <a:ext cx="471956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Fundamental theorem of</a:t>
            </a:r>
            <a:br>
              <a:rPr lang="en-US" sz="2400" dirty="0"/>
            </a:br>
            <a:r>
              <a:rPr lang="en-US" sz="2400" dirty="0"/>
              <a:t>software engineering:</a:t>
            </a:r>
          </a:p>
          <a:p>
            <a:r>
              <a:rPr lang="en-US" sz="2400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sz="2400" dirty="0">
                <a:latin typeface="Informal Roman" panose="030604020304060B0204" pitchFamily="66" charset="0"/>
              </a:rPr>
            </a:br>
            <a:r>
              <a:rPr lang="en-US" sz="2400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sz="2400" dirty="0"/>
              <a:t>David J. Wheeler</a:t>
            </a:r>
            <a:endParaRPr lang="en-BE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6489290" y="3429000"/>
            <a:ext cx="2682629" cy="1398639"/>
            <a:chOff x="6489290" y="3429000"/>
            <a:chExt cx="2682629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1979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indirection</a:t>
              </a:r>
              <a:endParaRPr lang="en-BE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13666"/>
              <a:ext cx="1484672" cy="12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6223819" y="5475946"/>
            <a:ext cx="3634381" cy="835954"/>
            <a:chOff x="6371712" y="3292366"/>
            <a:chExt cx="3634381" cy="8359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8"/>
              <a:ext cx="19064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double indirection</a:t>
              </a:r>
              <a:endParaRPr lang="en-BE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2" y="3292366"/>
              <a:ext cx="1727897" cy="65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378596" y="2715873"/>
            <a:ext cx="10099785" cy="54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833026" y="27431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B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592256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2309229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3026202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3743175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4460148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7162009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7892502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8622995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9353487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9728302" y="27532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10936750" y="2649373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RAM</a:t>
            </a:r>
            <a:endParaRPr lang="en-BE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592257" y="3395793"/>
            <a:ext cx="2867893" cy="720187"/>
            <a:chOff x="2859579" y="6074879"/>
            <a:chExt cx="2867893" cy="72018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en-BE" dirty="0"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783257" y="2801371"/>
            <a:ext cx="24773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BE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6465934" y="2801371"/>
            <a:ext cx="2867893" cy="1314609"/>
            <a:chOff x="6578948" y="2801371"/>
            <a:chExt cx="2867893" cy="131460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20187"/>
              <a:chOff x="5727470" y="6074879"/>
              <a:chExt cx="2867893" cy="720187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4" y="6425734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p_i</a:t>
                </a:r>
                <a:endParaRPr lang="en-BE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x00074</a:t>
              </a:r>
              <a:endParaRPr lang="en-BE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675103" y="3272827"/>
            <a:ext cx="564578" cy="1027819"/>
            <a:chOff x="3233459" y="4265887"/>
            <a:chExt cx="564578" cy="10278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4"/>
              <a:ext cx="5645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p_i</a:t>
              </a:r>
              <a:endParaRPr lang="en-BE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1" y="4265887"/>
              <a:ext cx="7777" cy="6584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6611935" y="3272827"/>
            <a:ext cx="691215" cy="1027819"/>
            <a:chOff x="3233459" y="4265887"/>
            <a:chExt cx="691215" cy="1027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4"/>
              <a:ext cx="6912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pp_i</a:t>
              </a:r>
              <a:endParaRPr lang="en-BE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3579067" y="4265887"/>
              <a:ext cx="0" cy="6584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6431516" y="2715873"/>
            <a:ext cx="0" cy="54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592256" y="2113935"/>
            <a:ext cx="869149" cy="629245"/>
            <a:chOff x="1705270" y="2113935"/>
            <a:chExt cx="869149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x00074</a:t>
              </a:r>
              <a:endParaRPr lang="en-BE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6431516" y="2069689"/>
            <a:ext cx="869149" cy="629245"/>
            <a:chOff x="6544530" y="2069689"/>
            <a:chExt cx="869149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19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x00178</a:t>
              </a:r>
              <a:endParaRPr lang="en-BE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5198737" y="27598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</a:t>
            </a:r>
            <a:r>
              <a:rPr lang="en-GB" dirty="0"/>
              <a:t>s</a:t>
            </a:r>
            <a:r>
              <a:rPr lang="en-BE" dirty="0"/>
              <a:t> versus pointers to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824391" y="1589001"/>
            <a:ext cx="702307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nsolas" panose="020B0609020204030204" pitchFamily="49" charset="0"/>
              </a:rPr>
              <a:t>struct Point {</a:t>
            </a:r>
          </a:p>
          <a:p>
            <a:r>
              <a:rPr lang="en-BE" dirty="0">
                <a:latin typeface="Consolas" panose="020B0609020204030204" pitchFamily="49" charset="0"/>
              </a:rPr>
              <a:t>    double x, y;</a:t>
            </a:r>
          </a:p>
          <a:p>
            <a:r>
              <a:rPr lang="en-BE" dirty="0">
                <a:latin typeface="Consolas" panose="020B0609020204030204" pitchFamily="49" charset="0"/>
              </a:rPr>
              <a:t>    Point(double x_, double y_) : x {x_}, y {y_} {}</a:t>
            </a:r>
          </a:p>
          <a:p>
            <a:r>
              <a:rPr lang="en-BE" dirty="0">
                <a:latin typeface="Consolas" panose="020B0609020204030204" pitchFamily="49" charset="0"/>
              </a:rPr>
              <a:t>    void print() </a:t>
            </a:r>
            <a:r>
              <a:rPr lang="en-BE" dirty="0" err="1">
                <a:latin typeface="Consolas" panose="020B0609020204030204" pitchFamily="49" charset="0"/>
              </a:rPr>
              <a:t>const</a:t>
            </a:r>
            <a:r>
              <a:rPr lang="en-BE" dirty="0">
                <a:latin typeface="Consolas" panose="020B0609020204030204" pitchFamily="49" charset="0"/>
              </a:rPr>
              <a:t> { std::</a:t>
            </a:r>
            <a:r>
              <a:rPr lang="en-BE" dirty="0" err="1">
                <a:latin typeface="Consolas" panose="020B0609020204030204" pitchFamily="49" charset="0"/>
              </a:rPr>
              <a:t>cout</a:t>
            </a:r>
            <a:r>
              <a:rPr lang="en-BE" dirty="0">
                <a:latin typeface="Consolas" panose="020B0609020204030204" pitchFamily="49" charset="0"/>
              </a:rPr>
              <a:t> &lt;&lt; x &lt;&lt; "," &lt;&lt; y; }</a:t>
            </a:r>
          </a:p>
          <a:p>
            <a:r>
              <a:rPr lang="en-BE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439929" y="4954932"/>
            <a:ext cx="5467907" cy="1025400"/>
            <a:chOff x="151901" y="4954932"/>
            <a:chExt cx="5467907" cy="1025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467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d</a:t>
              </a:r>
              <a:r>
                <a:rPr lang="en-BE" sz="2000" dirty="0"/>
                <a:t>o</a:t>
              </a:r>
              <a:r>
                <a:rPr lang="en-GB" sz="2000" dirty="0"/>
                <a:t>t</a:t>
              </a:r>
              <a:r>
                <a:rPr lang="en-BE" sz="2000" dirty="0"/>
                <a:t> operator </a:t>
              </a:r>
              <a:r>
                <a:rPr lang="en-BE" sz="2000" dirty="0">
                  <a:sym typeface="Symbol" panose="05050102010706020507" pitchFamily="18" charset="2"/>
                </a:rPr>
                <a:t></a:t>
              </a:r>
              <a:r>
                <a:rPr lang="en-BE" sz="2000" dirty="0"/>
                <a:t> m</a:t>
              </a:r>
              <a:r>
                <a:rPr lang="en-GB" sz="2000" dirty="0"/>
                <a:t>e</a:t>
              </a:r>
              <a:r>
                <a:rPr lang="en-BE" sz="2000" dirty="0"/>
                <a:t>m</a:t>
              </a:r>
              <a:r>
                <a:rPr lang="en-GB" sz="2000" dirty="0"/>
                <a:t>b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 </a:t>
              </a:r>
              <a:r>
                <a:rPr lang="en-GB" sz="2000" dirty="0"/>
                <a:t>o</a:t>
              </a:r>
              <a:r>
                <a:rPr lang="en-BE" sz="2000" dirty="0"/>
                <a:t>p</a:t>
              </a:r>
              <a:r>
                <a:rPr lang="en-GB" sz="2000" dirty="0"/>
                <a:t>e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t</a:t>
              </a:r>
              <a:r>
                <a:rPr lang="en-GB" sz="2000" dirty="0"/>
                <a:t>o</a:t>
              </a:r>
              <a:r>
                <a:rPr lang="en-BE" sz="2000" dirty="0"/>
                <a:t>r </a:t>
              </a:r>
              <a:r>
                <a:rPr lang="en-BE" sz="2000" dirty="0">
                  <a:sym typeface="Symbol" panose="05050102010706020507" pitchFamily="18" charset="2"/>
                </a:rPr>
                <a:t></a:t>
              </a:r>
              <a:r>
                <a:rPr lang="en-BE" sz="2000" dirty="0"/>
                <a:t> </a:t>
              </a:r>
              <a:r>
                <a:rPr lang="en-GB" sz="2000" dirty="0"/>
                <a:t>a</a:t>
              </a:r>
              <a:r>
                <a:rPr lang="en-BE" sz="2000" dirty="0"/>
                <a:t>r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w</a:t>
              </a:r>
              <a:r>
                <a:rPr lang="en-BE" sz="2000" dirty="0"/>
                <a:t> </a:t>
              </a:r>
              <a:r>
                <a:rPr lang="en-GB" sz="2000" dirty="0"/>
                <a:t>o</a:t>
              </a:r>
              <a:r>
                <a:rPr lang="en-BE" sz="2000" dirty="0"/>
                <a:t>p</a:t>
              </a:r>
              <a:r>
                <a:rPr lang="en-GB" sz="2000" dirty="0"/>
                <a:t>e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t</a:t>
              </a:r>
              <a:r>
                <a:rPr lang="en-GB" sz="2000" dirty="0"/>
                <a:t>o</a:t>
              </a:r>
              <a:r>
                <a:rPr lang="en-BE" sz="20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824391" y="3604861"/>
            <a:ext cx="2464136" cy="1350071"/>
            <a:chOff x="536363" y="3604861"/>
            <a:chExt cx="2464136" cy="1350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464136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Consolas" panose="020B0609020204030204" pitchFamily="49" charset="0"/>
                </a:rPr>
                <a:t>Point p(3.2, 5.1);</a:t>
              </a:r>
            </a:p>
            <a:p>
              <a:r>
                <a:rPr lang="en-BE" dirty="0" err="1">
                  <a:latin typeface="Consolas" panose="020B0609020204030204" pitchFamily="49" charset="0"/>
                </a:rPr>
                <a:t>p</a:t>
              </a:r>
              <a:r>
                <a:rPr lang="en-BE" b="1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.</a:t>
              </a:r>
              <a:r>
                <a:rPr lang="en-BE" dirty="0" err="1">
                  <a:latin typeface="Consolas" panose="020B0609020204030204" pitchFamily="49" charset="0"/>
                </a:rPr>
                <a:t>x</a:t>
              </a:r>
              <a:r>
                <a:rPr lang="en-BE" dirty="0">
                  <a:latin typeface="Consolas" panose="020B0609020204030204" pitchFamily="49" charset="0"/>
                </a:rPr>
                <a:t> = 3.7;</a:t>
              </a:r>
            </a:p>
            <a:p>
              <a:r>
                <a:rPr lang="en-BE" dirty="0" err="1">
                  <a:latin typeface="Consolas" panose="020B0609020204030204" pitchFamily="49" charset="0"/>
                </a:rPr>
                <a:t>p</a:t>
              </a:r>
              <a:r>
                <a:rPr lang="en-BE" b="1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.</a:t>
              </a:r>
              <a:r>
                <a:rPr lang="en-BE" dirty="0" err="1">
                  <a:latin typeface="Consolas" panose="020B0609020204030204" pitchFamily="49" charset="0"/>
                </a:rPr>
                <a:t>print</a:t>
              </a:r>
              <a:r>
                <a:rPr lang="en-BE" dirty="0"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Consolas" panose="020B0609020204030204" pitchFamily="49" charset="0"/>
                </a:rPr>
                <a:t>P</a:t>
              </a:r>
              <a:r>
                <a:rPr lang="en-GB" dirty="0">
                  <a:latin typeface="Consolas" panose="020B0609020204030204" pitchFamily="49" charset="0"/>
                </a:rPr>
                <a:t>o</a:t>
              </a:r>
              <a:r>
                <a:rPr lang="en-BE" dirty="0" err="1">
                  <a:latin typeface="Consolas" panose="020B0609020204030204" pitchFamily="49" charset="0"/>
                </a:rPr>
                <a:t>i</a:t>
              </a:r>
              <a:r>
                <a:rPr lang="en-GB" dirty="0">
                  <a:latin typeface="Consolas" panose="020B0609020204030204" pitchFamily="49" charset="0"/>
                </a:rPr>
                <a:t>n</a:t>
              </a:r>
              <a:r>
                <a:rPr lang="en-BE" dirty="0">
                  <a:latin typeface="Consolas" panose="020B0609020204030204" pitchFamily="49" charset="0"/>
                </a:rPr>
                <a:t>t</a:t>
              </a:r>
              <a:r>
                <a:rPr lang="en-BE" dirty="0"/>
                <a:t> </a:t>
              </a:r>
              <a:r>
                <a:rPr lang="en-GB" dirty="0"/>
                <a:t>o</a:t>
              </a:r>
              <a:r>
                <a:rPr lang="en-BE" dirty="0"/>
                <a:t>b</a:t>
              </a:r>
              <a:r>
                <a:rPr lang="en-GB" dirty="0"/>
                <a:t>j</a:t>
              </a:r>
              <a:r>
                <a:rPr lang="en-BE" dirty="0"/>
                <a:t>e</a:t>
              </a:r>
              <a:r>
                <a:rPr lang="en-GB" dirty="0"/>
                <a:t>c</a:t>
              </a:r>
              <a:r>
                <a:rPr lang="en-BE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4737046" y="3602458"/>
            <a:ext cx="4110421" cy="1356514"/>
            <a:chOff x="3449018" y="3602458"/>
            <a:chExt cx="4110421" cy="1356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110421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Consolas" panose="020B0609020204030204" pitchFamily="49" charset="0"/>
                </a:rPr>
                <a:t>Point* p = new Point(3.2, 5.1);</a:t>
              </a:r>
            </a:p>
            <a:p>
              <a:r>
                <a:rPr lang="en-BE" dirty="0">
                  <a:latin typeface="Consolas" panose="020B0609020204030204" pitchFamily="49" charset="0"/>
                </a:rPr>
                <a:t>p</a:t>
              </a:r>
              <a:r>
                <a:rPr lang="en-BE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BE" dirty="0">
                  <a:latin typeface="Consolas" panose="020B0609020204030204" pitchFamily="49" charset="0"/>
                </a:rPr>
                <a:t>x = 3.7;</a:t>
              </a:r>
            </a:p>
            <a:p>
              <a:r>
                <a:rPr lang="en-BE" dirty="0">
                  <a:latin typeface="Consolas" panose="020B0609020204030204" pitchFamily="49" charset="0"/>
                </a:rPr>
                <a:t>p</a:t>
              </a:r>
              <a:r>
                <a:rPr lang="en-BE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BE" dirty="0">
                  <a:latin typeface="Consolas" panose="020B06090202040302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447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BE" dirty="0"/>
                <a:t>o</a:t>
              </a:r>
              <a:r>
                <a:rPr lang="en-GB" dirty="0" err="1"/>
                <a:t>i</a:t>
              </a:r>
              <a:r>
                <a:rPr lang="en-BE" dirty="0"/>
                <a:t>n</a:t>
              </a:r>
              <a:r>
                <a:rPr lang="en-GB" dirty="0"/>
                <a:t>t</a:t>
              </a:r>
              <a:r>
                <a:rPr lang="en-BE" dirty="0"/>
                <a:t>e</a:t>
              </a:r>
              <a:r>
                <a:rPr lang="en-GB" dirty="0"/>
                <a:t>r</a:t>
              </a:r>
              <a:r>
                <a:rPr lang="en-BE" dirty="0"/>
                <a:t> </a:t>
              </a:r>
              <a:r>
                <a:rPr lang="en-GB" dirty="0"/>
                <a:t>t</a:t>
              </a:r>
              <a:r>
                <a:rPr lang="en-BE" dirty="0"/>
                <a:t>o </a:t>
              </a:r>
              <a:r>
                <a:rPr lang="en-BE" dirty="0">
                  <a:latin typeface="Consolas" panose="020B0609020204030204" pitchFamily="49" charset="0"/>
                </a:rPr>
                <a:t>P</a:t>
              </a:r>
              <a:r>
                <a:rPr lang="en-GB" dirty="0">
                  <a:latin typeface="Consolas" panose="020B0609020204030204" pitchFamily="49" charset="0"/>
                </a:rPr>
                <a:t>o</a:t>
              </a:r>
              <a:r>
                <a:rPr lang="en-BE" dirty="0" err="1">
                  <a:latin typeface="Consolas" panose="020B0609020204030204" pitchFamily="49" charset="0"/>
                </a:rPr>
                <a:t>i</a:t>
              </a:r>
              <a:r>
                <a:rPr lang="en-GB" dirty="0">
                  <a:latin typeface="Consolas" panose="020B0609020204030204" pitchFamily="49" charset="0"/>
                </a:rPr>
                <a:t>n</a:t>
              </a:r>
              <a:r>
                <a:rPr lang="en-BE" dirty="0">
                  <a:latin typeface="Consolas" panose="020B0609020204030204" pitchFamily="49" charset="0"/>
                </a:rPr>
                <a:t>t</a:t>
              </a:r>
              <a:r>
                <a:rPr lang="en-BE" dirty="0"/>
                <a:t> </a:t>
              </a:r>
              <a:r>
                <a:rPr lang="en-GB" dirty="0"/>
                <a:t>o</a:t>
              </a:r>
              <a:r>
                <a:rPr lang="en-BE" dirty="0"/>
                <a:t>b</a:t>
              </a:r>
              <a:r>
                <a:rPr lang="en-GB" dirty="0"/>
                <a:t>j</a:t>
              </a:r>
              <a:r>
                <a:rPr lang="en-BE" dirty="0"/>
                <a:t>e</a:t>
              </a:r>
              <a:r>
                <a:rPr lang="en-GB" dirty="0"/>
                <a:t>c</a:t>
              </a:r>
              <a:r>
                <a:rPr lang="en-BE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BE" dirty="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5024284" y="3244645"/>
            <a:ext cx="1513589" cy="766916"/>
            <a:chOff x="5024284" y="3244645"/>
            <a:chExt cx="1513589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90" y="3411794"/>
              <a:ext cx="1267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frame</a:t>
              </a:r>
              <a:endParaRPr lang="en-BE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8210509" y="3411794"/>
            <a:ext cx="3450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 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8210510" y="4741429"/>
            <a:ext cx="3450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 time: managed by programmer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742213" y="4268833"/>
            <a:ext cx="563006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std::vector&lt;double&gt; </a:t>
            </a:r>
            <a:r>
              <a:rPr lang="en-US" dirty="0" err="1">
                <a:latin typeface="Consolas" panose="020B0609020204030204" pitchFamily="49" charset="0"/>
              </a:rPr>
              <a:t>read_data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std::vector&lt;double&gt; data;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value;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(std::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data.push_back</a:t>
            </a:r>
            <a:r>
              <a:rPr lang="en-US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data;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742213" y="1627889"/>
            <a:ext cx="563006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std::vector&lt;double&gt; data = </a:t>
            </a:r>
            <a:r>
              <a:rPr lang="en-US" dirty="0" err="1">
                <a:latin typeface="Consolas" panose="020B0609020204030204" pitchFamily="49" charset="0"/>
              </a:rPr>
              <a:t>read_data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sum {0.0};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(const auto&amp; value: data)</a:t>
            </a:r>
          </a:p>
          <a:p>
            <a:r>
              <a:rPr lang="en-US" dirty="0">
                <a:latin typeface="Consolas" panose="020B0609020204030204" pitchFamily="49" charset="0"/>
              </a:rPr>
              <a:t>        sum += value;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8072283" y="1209368"/>
            <a:ext cx="2467897" cy="440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8072282" y="4413890"/>
            <a:ext cx="24678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  data</a:t>
            </a:r>
          </a:p>
          <a:p>
            <a:r>
              <a:rPr lang="en-US" dirty="0"/>
              <a:t>    sum</a:t>
            </a:r>
          </a:p>
          <a:p>
            <a:r>
              <a:rPr lang="en-US" dirty="0"/>
              <a:t>    value</a:t>
            </a:r>
            <a:endParaRPr lang="en-B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8072281" y="3488857"/>
            <a:ext cx="3572953" cy="2125362"/>
            <a:chOff x="8072281" y="3488857"/>
            <a:chExt cx="3572953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read_data</a:t>
              </a:r>
              <a:r>
                <a:rPr lang="en-US" dirty="0"/>
                <a:t>:</a:t>
              </a:r>
            </a:p>
            <a:p>
              <a:r>
                <a:rPr lang="en-US" dirty="0"/>
                <a:t>    data</a:t>
              </a:r>
            </a:p>
            <a:p>
              <a:r>
                <a:rPr lang="en-US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999357" cy="2125362"/>
              <a:chOff x="9721643" y="3488857"/>
              <a:chExt cx="999357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2"/>
                <a:ext cx="658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stack</a:t>
                </a:r>
                <a:endParaRPr lang="en-BE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10611464" y="4412187"/>
            <a:ext cx="1049448" cy="1202032"/>
            <a:chOff x="9721642" y="4412187"/>
            <a:chExt cx="1049448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2" y="4828537"/>
              <a:ext cx="658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</a:t>
              </a:r>
              <a:endParaRPr lang="en-BE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8072281" y="1203925"/>
            <a:ext cx="3568721" cy="923330"/>
            <a:chOff x="8072281" y="1203925"/>
            <a:chExt cx="356872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0.31452949e01</a:t>
              </a:r>
            </a:p>
            <a:p>
              <a:r>
                <a:rPr lang="en-US" dirty="0"/>
                <a:t> 0.33494484e02</a:t>
              </a:r>
            </a:p>
            <a:p>
              <a:r>
                <a:rPr lang="en-US" dirty="0"/>
                <a:t>-0.144598494-03</a:t>
              </a:r>
              <a:endParaRPr lang="en-BE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995124" cy="923330"/>
              <a:chOff x="9721643" y="4412187"/>
              <a:chExt cx="995124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1" y="4683727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heap</a:t>
                </a:r>
                <a:endParaRPr lang="en-BE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7394482" y="1421928"/>
            <a:ext cx="815455" cy="253064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7428895" y="1421928"/>
            <a:ext cx="815455" cy="3445173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497420" y="2023308"/>
            <a:ext cx="353962" cy="226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493291" y="2297648"/>
            <a:ext cx="353962" cy="226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489603" y="4603854"/>
            <a:ext cx="353962" cy="226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498657" y="2571988"/>
            <a:ext cx="353962" cy="226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964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Informal Roman</vt:lpstr>
      <vt:lpstr>Office Theme</vt:lpstr>
      <vt:lpstr>Pointers in C++</vt:lpstr>
      <vt:lpstr>Data management</vt:lpstr>
      <vt:lpstr>Addresses</vt:lpstr>
      <vt:lpstr>Using addresses</vt:lpstr>
      <vt:lpstr>One step further…</vt:lpstr>
      <vt:lpstr>Double indirection</vt:lpstr>
      <vt:lpstr>Using objects versus pointers to objects</vt:lpstr>
      <vt:lpstr>Do we care?</vt:lpstr>
      <vt:lpstr>Example: std::vector</vt:lpstr>
      <vt:lpstr>Memory management</vt:lpstr>
      <vt:lpstr>Manual memory management</vt:lpstr>
      <vt:lpstr>Semi-automatic: smart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Geert Jan Bex</dc:creator>
  <cp:lastModifiedBy>Geert Jan Bex</cp:lastModifiedBy>
  <cp:revision>33</cp:revision>
  <dcterms:created xsi:type="dcterms:W3CDTF">2020-03-15T09:55:56Z</dcterms:created>
  <dcterms:modified xsi:type="dcterms:W3CDTF">2020-03-17T22:29:31Z</dcterms:modified>
</cp:coreProperties>
</file>