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86" r:id="rId3"/>
  </p:sldMasterIdLst>
  <p:notesMasterIdLst>
    <p:notesMasterId r:id="rId23"/>
  </p:notesMasterIdLst>
  <p:sldIdLst>
    <p:sldId id="773" r:id="rId4"/>
    <p:sldId id="745" r:id="rId5"/>
    <p:sldId id="821" r:id="rId6"/>
    <p:sldId id="743" r:id="rId7"/>
    <p:sldId id="804" r:id="rId8"/>
    <p:sldId id="776" r:id="rId9"/>
    <p:sldId id="820" r:id="rId10"/>
    <p:sldId id="815" r:id="rId11"/>
    <p:sldId id="816" r:id="rId12"/>
    <p:sldId id="822" r:id="rId13"/>
    <p:sldId id="818" r:id="rId14"/>
    <p:sldId id="805" r:id="rId15"/>
    <p:sldId id="810" r:id="rId16"/>
    <p:sldId id="823" r:id="rId17"/>
    <p:sldId id="809" r:id="rId18"/>
    <p:sldId id="811" r:id="rId19"/>
    <p:sldId id="812" r:id="rId20"/>
    <p:sldId id="808" r:id="rId21"/>
    <p:sldId id="800" r:id="rId22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y" initials="z" lastIdx="1" clrIdx="0">
    <p:extLst>
      <p:ext uri="{19B8F6BF-5375-455C-9EA6-DF929625EA0E}">
        <p15:presenceInfo xmlns:p15="http://schemas.microsoft.com/office/powerpoint/2012/main" userId="10dd3e0c769e7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720" y="67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6T15:30:03.278" idx="1">
    <p:pos x="7213" y="3047"/>
    <p:text>跨平台不就是不依赖了？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5F562C6-D8B0-4095-A25E-D9CE9D7EFE15}" type="datetimeFigureOut">
              <a:rPr lang="zh-CN" altLang="en-US"/>
              <a:pPr>
                <a:defRPr/>
              </a:pPr>
              <a:t>2023/10/27</a:t>
            </a:fld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5CCFDF2-94A1-4937-AF51-3EDE4104F6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542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641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735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792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3481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12217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2950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58170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7567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9754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297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1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0112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5271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437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0985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4160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04003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184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48068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25430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2831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75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98665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92780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9918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5821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6818461" y="630932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107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865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9848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094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51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84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938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 userDrawn="1"/>
        </p:nvSpPr>
        <p:spPr bwMode="auto">
          <a:xfrm>
            <a:off x="11582400" y="6381750"/>
            <a:ext cx="4921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" name="TextBox 4"/>
          <p:cNvSpPr txBox="1">
            <a:spLocks noChangeArrowheads="1"/>
          </p:cNvSpPr>
          <p:nvPr userDrawn="1"/>
        </p:nvSpPr>
        <p:spPr bwMode="auto">
          <a:xfrm>
            <a:off x="11610975" y="6410325"/>
            <a:ext cx="436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7F46562-68BC-4166-AFD2-089BC8F1B198}" type="slidenum">
              <a:rPr lang="zh-CN" altLang="en-US" sz="1600">
                <a:solidFill>
                  <a:schemeClr val="accent2"/>
                </a:solidFill>
              </a:rPr>
              <a:pPr algn="ctr" eaLnBrk="1" hangingPunct="1"/>
              <a:t>‹#›</a:t>
            </a:fld>
            <a:endParaRPr lang="zh-CN" altLang="en-US" sz="1600">
              <a:solidFill>
                <a:schemeClr val="accent2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769938" y="2852936"/>
            <a:ext cx="1072832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基于</a:t>
            </a:r>
            <a:r>
              <a:rPr lang="en-US" altLang="zh-CN" sz="6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OOXML</a:t>
            </a:r>
            <a:r>
              <a:rPr lang="zh-CN" altLang="en-US" sz="6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论文格式检查程序</a:t>
            </a:r>
          </a:p>
        </p:txBody>
      </p:sp>
      <p:sp>
        <p:nvSpPr>
          <p:cNvPr id="7173" name="TextBox 34"/>
          <p:cNvSpPr txBox="1">
            <a:spLocks noChangeArrowheads="1"/>
          </p:cNvSpPr>
          <p:nvPr/>
        </p:nvSpPr>
        <p:spPr bwMode="auto">
          <a:xfrm>
            <a:off x="5795963" y="3922713"/>
            <a:ext cx="440055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计算机科学与技术民族预科班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TextBox 35"/>
          <p:cNvSpPr txBox="1">
            <a:spLocks noChangeArrowheads="1"/>
          </p:cNvSpPr>
          <p:nvPr/>
        </p:nvSpPr>
        <p:spPr bwMode="auto">
          <a:xfrm>
            <a:off x="2605929" y="3922713"/>
            <a:ext cx="3020171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计算机科学技术学院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5" name="圆角矩形 42"/>
          <p:cNvSpPr>
            <a:spLocks noChangeArrowheads="1"/>
          </p:cNvSpPr>
          <p:nvPr/>
        </p:nvSpPr>
        <p:spPr bwMode="auto">
          <a:xfrm>
            <a:off x="6224588" y="4929188"/>
            <a:ext cx="1617662" cy="452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7176" name="TextBox 43"/>
          <p:cNvSpPr txBox="1">
            <a:spLocks noChangeArrowheads="1"/>
          </p:cNvSpPr>
          <p:nvPr/>
        </p:nvSpPr>
        <p:spPr bwMode="auto">
          <a:xfrm>
            <a:off x="4611688" y="4824413"/>
            <a:ext cx="1158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齐家宝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7" name="TextBox 44"/>
          <p:cNvSpPr txBox="1">
            <a:spLocks noChangeArrowheads="1"/>
          </p:cNvSpPr>
          <p:nvPr/>
        </p:nvSpPr>
        <p:spPr bwMode="auto">
          <a:xfrm>
            <a:off x="8007350" y="4824413"/>
            <a:ext cx="1341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翟晔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8" name="TextBox 45"/>
          <p:cNvSpPr txBox="1">
            <a:spLocks noChangeArrowheads="1"/>
          </p:cNvSpPr>
          <p:nvPr/>
        </p:nvSpPr>
        <p:spPr bwMode="auto">
          <a:xfrm>
            <a:off x="6272213" y="4791075"/>
            <a:ext cx="1508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圆角矩形 46"/>
          <p:cNvSpPr>
            <a:spLocks noChangeArrowheads="1"/>
          </p:cNvSpPr>
          <p:nvPr/>
        </p:nvSpPr>
        <p:spPr bwMode="auto">
          <a:xfrm>
            <a:off x="3181350" y="4929188"/>
            <a:ext cx="1354138" cy="452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7180" name="TextBox 47"/>
          <p:cNvSpPr txBox="1">
            <a:spLocks noChangeArrowheads="1"/>
          </p:cNvSpPr>
          <p:nvPr/>
        </p:nvSpPr>
        <p:spPr bwMode="auto">
          <a:xfrm>
            <a:off x="3228975" y="4791075"/>
            <a:ext cx="13065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en-US" altLang="zh-CN" sz="24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Rectangle 5"/>
          <p:cNvSpPr>
            <a:spLocks noChangeArrowheads="1"/>
          </p:cNvSpPr>
          <p:nvPr/>
        </p:nvSpPr>
        <p:spPr bwMode="auto">
          <a:xfrm>
            <a:off x="0" y="6127750"/>
            <a:ext cx="12196763" cy="41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2" name="Oval 6"/>
          <p:cNvSpPr>
            <a:spLocks noChangeArrowheads="1"/>
          </p:cNvSpPr>
          <p:nvPr/>
        </p:nvSpPr>
        <p:spPr bwMode="auto">
          <a:xfrm>
            <a:off x="5837238" y="5876925"/>
            <a:ext cx="522287" cy="544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3" name="Freeform 7"/>
          <p:cNvSpPr>
            <a:spLocks noEditPoints="1"/>
          </p:cNvSpPr>
          <p:nvPr/>
        </p:nvSpPr>
        <p:spPr bwMode="auto">
          <a:xfrm>
            <a:off x="5972175" y="5926138"/>
            <a:ext cx="261938" cy="441325"/>
          </a:xfrm>
          <a:custGeom>
            <a:avLst/>
            <a:gdLst>
              <a:gd name="T0" fmla="*/ 261938 w 346"/>
              <a:gd name="T1" fmla="*/ 225831 h 555"/>
              <a:gd name="T2" fmla="*/ 261938 w 346"/>
              <a:gd name="T3" fmla="*/ 145518 h 555"/>
              <a:gd name="T4" fmla="*/ 227114 w 346"/>
              <a:gd name="T5" fmla="*/ 145518 h 555"/>
              <a:gd name="T6" fmla="*/ 227114 w 346"/>
              <a:gd name="T7" fmla="*/ 225831 h 555"/>
              <a:gd name="T8" fmla="*/ 133240 w 346"/>
              <a:gd name="T9" fmla="*/ 324434 h 555"/>
              <a:gd name="T10" fmla="*/ 130969 w 346"/>
              <a:gd name="T11" fmla="*/ 324434 h 555"/>
              <a:gd name="T12" fmla="*/ 130969 w 346"/>
              <a:gd name="T13" fmla="*/ 324434 h 555"/>
              <a:gd name="T14" fmla="*/ 130212 w 346"/>
              <a:gd name="T15" fmla="*/ 324434 h 555"/>
              <a:gd name="T16" fmla="*/ 128698 w 346"/>
              <a:gd name="T17" fmla="*/ 324434 h 555"/>
              <a:gd name="T18" fmla="*/ 34824 w 346"/>
              <a:gd name="T19" fmla="*/ 225831 h 555"/>
              <a:gd name="T20" fmla="*/ 34824 w 346"/>
              <a:gd name="T21" fmla="*/ 145518 h 555"/>
              <a:gd name="T22" fmla="*/ 0 w 346"/>
              <a:gd name="T23" fmla="*/ 145518 h 555"/>
              <a:gd name="T24" fmla="*/ 0 w 346"/>
              <a:gd name="T25" fmla="*/ 225831 h 555"/>
              <a:gd name="T26" fmla="*/ 110529 w 346"/>
              <a:gd name="T27" fmla="*/ 359421 h 555"/>
              <a:gd name="T28" fmla="*/ 110529 w 346"/>
              <a:gd name="T29" fmla="*/ 418265 h 555"/>
              <a:gd name="T30" fmla="*/ 31796 w 346"/>
              <a:gd name="T31" fmla="*/ 441325 h 555"/>
              <a:gd name="T32" fmla="*/ 230142 w 346"/>
              <a:gd name="T33" fmla="*/ 441325 h 555"/>
              <a:gd name="T34" fmla="*/ 151409 w 346"/>
              <a:gd name="T35" fmla="*/ 417470 h 555"/>
              <a:gd name="T36" fmla="*/ 151409 w 346"/>
              <a:gd name="T37" fmla="*/ 360217 h 555"/>
              <a:gd name="T38" fmla="*/ 261938 w 346"/>
              <a:gd name="T39" fmla="*/ 225831 h 555"/>
              <a:gd name="T40" fmla="*/ 129455 w 346"/>
              <a:gd name="T41" fmla="*/ 290241 h 555"/>
              <a:gd name="T42" fmla="*/ 130969 w 346"/>
              <a:gd name="T43" fmla="*/ 290241 h 555"/>
              <a:gd name="T44" fmla="*/ 131726 w 346"/>
              <a:gd name="T45" fmla="*/ 290241 h 555"/>
              <a:gd name="T46" fmla="*/ 194561 w 346"/>
              <a:gd name="T47" fmla="*/ 224241 h 555"/>
              <a:gd name="T48" fmla="*/ 194561 w 346"/>
              <a:gd name="T49" fmla="*/ 66000 h 555"/>
              <a:gd name="T50" fmla="*/ 131726 w 346"/>
              <a:gd name="T51" fmla="*/ 0 h 555"/>
              <a:gd name="T52" fmla="*/ 130969 w 346"/>
              <a:gd name="T53" fmla="*/ 0 h 555"/>
              <a:gd name="T54" fmla="*/ 129455 w 346"/>
              <a:gd name="T55" fmla="*/ 0 h 555"/>
              <a:gd name="T56" fmla="*/ 67377 w 346"/>
              <a:gd name="T57" fmla="*/ 66000 h 555"/>
              <a:gd name="T58" fmla="*/ 67377 w 346"/>
              <a:gd name="T59" fmla="*/ 224241 h 555"/>
              <a:gd name="T60" fmla="*/ 129455 w 346"/>
              <a:gd name="T61" fmla="*/ 290241 h 55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46" h="555">
                <a:moveTo>
                  <a:pt x="346" y="284"/>
                </a:moveTo>
                <a:lnTo>
                  <a:pt x="346" y="183"/>
                </a:lnTo>
                <a:cubicBezTo>
                  <a:pt x="346" y="154"/>
                  <a:pt x="300" y="154"/>
                  <a:pt x="300" y="183"/>
                </a:cubicBezTo>
                <a:lnTo>
                  <a:pt x="300" y="284"/>
                </a:lnTo>
                <a:cubicBezTo>
                  <a:pt x="300" y="352"/>
                  <a:pt x="244" y="408"/>
                  <a:pt x="176" y="408"/>
                </a:cubicBezTo>
                <a:cubicBezTo>
                  <a:pt x="175" y="408"/>
                  <a:pt x="174" y="408"/>
                  <a:pt x="173" y="408"/>
                </a:cubicBezTo>
                <a:lnTo>
                  <a:pt x="172" y="408"/>
                </a:lnTo>
                <a:cubicBezTo>
                  <a:pt x="171" y="408"/>
                  <a:pt x="171" y="408"/>
                  <a:pt x="170" y="408"/>
                </a:cubicBezTo>
                <a:cubicBezTo>
                  <a:pt x="101" y="408"/>
                  <a:pt x="46" y="352"/>
                  <a:pt x="46" y="284"/>
                </a:cubicBezTo>
                <a:lnTo>
                  <a:pt x="46" y="183"/>
                </a:lnTo>
                <a:cubicBezTo>
                  <a:pt x="46" y="154"/>
                  <a:pt x="0" y="154"/>
                  <a:pt x="0" y="183"/>
                </a:cubicBezTo>
                <a:cubicBezTo>
                  <a:pt x="0" y="197"/>
                  <a:pt x="0" y="284"/>
                  <a:pt x="0" y="284"/>
                </a:cubicBezTo>
                <a:cubicBezTo>
                  <a:pt x="0" y="370"/>
                  <a:pt x="63" y="441"/>
                  <a:pt x="146" y="452"/>
                </a:cubicBezTo>
                <a:lnTo>
                  <a:pt x="146" y="526"/>
                </a:lnTo>
                <a:lnTo>
                  <a:pt x="42" y="555"/>
                </a:lnTo>
                <a:lnTo>
                  <a:pt x="304" y="555"/>
                </a:lnTo>
                <a:lnTo>
                  <a:pt x="200" y="525"/>
                </a:lnTo>
                <a:lnTo>
                  <a:pt x="200" y="453"/>
                </a:lnTo>
                <a:cubicBezTo>
                  <a:pt x="282" y="441"/>
                  <a:pt x="346" y="370"/>
                  <a:pt x="346" y="284"/>
                </a:cubicBezTo>
                <a:close/>
                <a:moveTo>
                  <a:pt x="171" y="365"/>
                </a:move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4" y="365"/>
                  <a:pt x="174" y="365"/>
                </a:cubicBezTo>
                <a:cubicBezTo>
                  <a:pt x="220" y="365"/>
                  <a:pt x="257" y="328"/>
                  <a:pt x="257" y="282"/>
                </a:cubicBezTo>
                <a:lnTo>
                  <a:pt x="257" y="83"/>
                </a:lnTo>
                <a:cubicBezTo>
                  <a:pt x="257" y="37"/>
                  <a:pt x="220" y="0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72" y="0"/>
                  <a:pt x="172" y="0"/>
                  <a:pt x="171" y="0"/>
                </a:cubicBezTo>
                <a:cubicBezTo>
                  <a:pt x="126" y="0"/>
                  <a:pt x="89" y="37"/>
                  <a:pt x="89" y="83"/>
                </a:cubicBezTo>
                <a:lnTo>
                  <a:pt x="89" y="282"/>
                </a:lnTo>
                <a:cubicBezTo>
                  <a:pt x="89" y="328"/>
                  <a:pt x="126" y="365"/>
                  <a:pt x="171" y="365"/>
                </a:cubicBez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88D451-550C-7538-18E3-C499B44C73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929" y="271587"/>
            <a:ext cx="6525781" cy="2350013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957611" y="908720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Freeform 11"/>
          <p:cNvSpPr>
            <a:spLocks noEditPoints="1"/>
          </p:cNvSpPr>
          <p:nvPr/>
        </p:nvSpPr>
        <p:spPr bwMode="auto">
          <a:xfrm>
            <a:off x="5491136" y="1218282"/>
            <a:ext cx="1152525" cy="1217613"/>
          </a:xfrm>
          <a:custGeom>
            <a:avLst/>
            <a:gdLst>
              <a:gd name="T0" fmla="*/ 719918 w 1404"/>
              <a:gd name="T1" fmla="*/ 0 h 1483"/>
              <a:gd name="T2" fmla="*/ 879991 w 1404"/>
              <a:gd name="T3" fmla="*/ 374398 h 1483"/>
              <a:gd name="T4" fmla="*/ 758499 w 1404"/>
              <a:gd name="T5" fmla="*/ 160104 h 1483"/>
              <a:gd name="T6" fmla="*/ 349698 w 1404"/>
              <a:gd name="T7" fmla="*/ 120694 h 1483"/>
              <a:gd name="T8" fmla="*/ 319325 w 1404"/>
              <a:gd name="T9" fmla="*/ 321029 h 1483"/>
              <a:gd name="T10" fmla="*/ 121491 w 1404"/>
              <a:gd name="T11" fmla="*/ 912183 h 1483"/>
              <a:gd name="T12" fmla="*/ 531114 w 1404"/>
              <a:gd name="T13" fmla="*/ 951594 h 1483"/>
              <a:gd name="T14" fmla="*/ 160894 w 1404"/>
              <a:gd name="T15" fmla="*/ 1073109 h 1483"/>
              <a:gd name="T16" fmla="*/ 0 w 1404"/>
              <a:gd name="T17" fmla="*/ 252883 h 1483"/>
              <a:gd name="T18" fmla="*/ 1022825 w 1404"/>
              <a:gd name="T19" fmla="*/ 392461 h 1483"/>
              <a:gd name="T20" fmla="*/ 1137749 w 1404"/>
              <a:gd name="T21" fmla="*/ 508228 h 1483"/>
              <a:gd name="T22" fmla="*/ 1003124 w 1404"/>
              <a:gd name="T23" fmla="*/ 834184 h 1483"/>
              <a:gd name="T24" fmla="*/ 1081108 w 1404"/>
              <a:gd name="T25" fmla="*/ 585407 h 1483"/>
              <a:gd name="T26" fmla="*/ 1051556 w 1404"/>
              <a:gd name="T27" fmla="*/ 515618 h 1483"/>
              <a:gd name="T28" fmla="*/ 902155 w 1404"/>
              <a:gd name="T29" fmla="*/ 429408 h 1483"/>
              <a:gd name="T30" fmla="*/ 1040884 w 1404"/>
              <a:gd name="T31" fmla="*/ 560775 h 1483"/>
              <a:gd name="T32" fmla="*/ 823349 w 1404"/>
              <a:gd name="T33" fmla="*/ 967194 h 1483"/>
              <a:gd name="T34" fmla="*/ 627157 w 1404"/>
              <a:gd name="T35" fmla="*/ 853068 h 1483"/>
              <a:gd name="T36" fmla="*/ 868498 w 1404"/>
              <a:gd name="T37" fmla="*/ 461429 h 1483"/>
              <a:gd name="T38" fmla="*/ 1040884 w 1404"/>
              <a:gd name="T39" fmla="*/ 560775 h 1483"/>
              <a:gd name="T40" fmla="*/ 556561 w 1404"/>
              <a:gd name="T41" fmla="*/ 1203655 h 1483"/>
              <a:gd name="T42" fmla="*/ 701037 w 1404"/>
              <a:gd name="T43" fmla="*/ 954057 h 1483"/>
              <a:gd name="T44" fmla="*/ 417010 w 1404"/>
              <a:gd name="T45" fmla="*/ 211830 h 1483"/>
              <a:gd name="T46" fmla="*/ 683799 w 1404"/>
              <a:gd name="T47" fmla="*/ 273409 h 1483"/>
              <a:gd name="T48" fmla="*/ 417010 w 1404"/>
              <a:gd name="T49" fmla="*/ 211830 h 1483"/>
              <a:gd name="T50" fmla="*/ 366115 w 1404"/>
              <a:gd name="T51" fmla="*/ 620712 h 1483"/>
              <a:gd name="T52" fmla="*/ 210147 w 1404"/>
              <a:gd name="T53" fmla="*/ 682290 h 1483"/>
              <a:gd name="T54" fmla="*/ 210147 w 1404"/>
              <a:gd name="T55" fmla="*/ 478671 h 1483"/>
              <a:gd name="T56" fmla="*/ 683799 w 1404"/>
              <a:gd name="T57" fmla="*/ 540249 h 1483"/>
              <a:gd name="T58" fmla="*/ 210147 w 1404"/>
              <a:gd name="T59" fmla="*/ 478671 h 1483"/>
              <a:gd name="T60" fmla="*/ 683799 w 1404"/>
              <a:gd name="T61" fmla="*/ 347303 h 1483"/>
              <a:gd name="T62" fmla="*/ 210147 w 1404"/>
              <a:gd name="T63" fmla="*/ 408882 h 1483"/>
              <a:gd name="T64" fmla="*/ 157610 w 1404"/>
              <a:gd name="T65" fmla="*/ 265198 h 1483"/>
              <a:gd name="T66" fmla="*/ 294698 w 1404"/>
              <a:gd name="T67" fmla="*/ 245493 h 1483"/>
              <a:gd name="T68" fmla="*/ 157610 w 1404"/>
              <a:gd name="T69" fmla="*/ 265198 h 14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4090961" y="3021682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77"/>
          <p:cNvSpPr txBox="1">
            <a:spLocks noChangeArrowheads="1"/>
          </p:cNvSpPr>
          <p:nvPr/>
        </p:nvSpPr>
        <p:spPr bwMode="auto">
          <a:xfrm>
            <a:off x="4497361" y="3350295"/>
            <a:ext cx="3168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目前进度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5529236" y="2537495"/>
            <a:ext cx="9318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2535004" y="5445224"/>
            <a:ext cx="7632848" cy="776660"/>
          </a:xfrm>
        </p:spPr>
        <p:txBody>
          <a:bodyPr/>
          <a:lstStyle/>
          <a:p>
            <a:r>
              <a:rPr lang="zh-CN" altLang="en-US" b="0" dirty="0"/>
              <a:t>基于</a:t>
            </a:r>
            <a:r>
              <a:rPr lang="en-US" altLang="zh-CN" b="0" dirty="0"/>
              <a:t>OOXML</a:t>
            </a:r>
            <a:r>
              <a:rPr lang="zh-CN" altLang="en-US" b="0" dirty="0"/>
              <a:t>论文格式检查软件</a:t>
            </a:r>
            <a:br>
              <a:rPr lang="zh-CN" altLang="en-US" b="0" dirty="0"/>
            </a:b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66820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224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目前进度</a:t>
            </a:r>
          </a:p>
        </p:txBody>
      </p:sp>
      <p:sp>
        <p:nvSpPr>
          <p:cNvPr id="23555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06D083D7-A51C-3EC3-2845-823A0904D0C0}"/>
              </a:ext>
            </a:extLst>
          </p:cNvPr>
          <p:cNvSpPr>
            <a:spLocks/>
          </p:cNvSpPr>
          <p:nvPr/>
        </p:nvSpPr>
        <p:spPr bwMode="auto">
          <a:xfrm>
            <a:off x="9939338" y="2349500"/>
            <a:ext cx="919162" cy="2638425"/>
          </a:xfrm>
          <a:custGeom>
            <a:avLst/>
            <a:gdLst>
              <a:gd name="T0" fmla="*/ 919162 w 1141"/>
              <a:gd name="T1" fmla="*/ 917573 h 3278"/>
              <a:gd name="T2" fmla="*/ 919162 w 1141"/>
              <a:gd name="T3" fmla="*/ 1720852 h 3278"/>
              <a:gd name="T4" fmla="*/ 0 w 1141"/>
              <a:gd name="T5" fmla="*/ 2638425 h 3278"/>
              <a:gd name="T6" fmla="*/ 0 w 1141"/>
              <a:gd name="T7" fmla="*/ 0 h 3278"/>
              <a:gd name="T8" fmla="*/ 919162 w 1141"/>
              <a:gd name="T9" fmla="*/ 917573 h 3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1" h="3278">
                <a:moveTo>
                  <a:pt x="1141" y="1140"/>
                </a:moveTo>
                <a:lnTo>
                  <a:pt x="1141" y="2138"/>
                </a:lnTo>
                <a:lnTo>
                  <a:pt x="0" y="3278"/>
                </a:lnTo>
                <a:lnTo>
                  <a:pt x="0" y="0"/>
                </a:lnTo>
                <a:lnTo>
                  <a:pt x="1141" y="1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4">
            <a:extLst>
              <a:ext uri="{FF2B5EF4-FFF2-40B4-BE49-F238E27FC236}">
                <a16:creationId xmlns:a16="http://schemas.microsoft.com/office/drawing/2014/main" id="{5168BE26-D1EE-6365-C543-EC279D495438}"/>
              </a:ext>
            </a:extLst>
          </p:cNvPr>
          <p:cNvSpPr>
            <a:spLocks/>
          </p:cNvSpPr>
          <p:nvPr/>
        </p:nvSpPr>
        <p:spPr bwMode="auto">
          <a:xfrm>
            <a:off x="965200" y="3906838"/>
            <a:ext cx="9893300" cy="1244600"/>
          </a:xfrm>
          <a:custGeom>
            <a:avLst/>
            <a:gdLst>
              <a:gd name="T0" fmla="*/ 420872 w 12294"/>
              <a:gd name="T1" fmla="*/ 163424 h 1546"/>
              <a:gd name="T2" fmla="*/ 9893300 w 12294"/>
              <a:gd name="T3" fmla="*/ 163424 h 1546"/>
              <a:gd name="T4" fmla="*/ 8975108 w 12294"/>
              <a:gd name="T5" fmla="*/ 1081176 h 1546"/>
              <a:gd name="T6" fmla="*/ 420872 w 12294"/>
              <a:gd name="T7" fmla="*/ 1081176 h 1546"/>
              <a:gd name="T8" fmla="*/ 420872 w 12294"/>
              <a:gd name="T9" fmla="*/ 1244600 h 1546"/>
              <a:gd name="T10" fmla="*/ 210033 w 12294"/>
              <a:gd name="T11" fmla="*/ 933047 h 1546"/>
              <a:gd name="T12" fmla="*/ 0 w 12294"/>
              <a:gd name="T13" fmla="*/ 622300 h 1546"/>
              <a:gd name="T14" fmla="*/ 210033 w 12294"/>
              <a:gd name="T15" fmla="*/ 311553 h 1546"/>
              <a:gd name="T16" fmla="*/ 420872 w 12294"/>
              <a:gd name="T17" fmla="*/ 0 h 1546"/>
              <a:gd name="T18" fmla="*/ 420872 w 12294"/>
              <a:gd name="T19" fmla="*/ 163424 h 15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294" h="1546">
                <a:moveTo>
                  <a:pt x="523" y="203"/>
                </a:moveTo>
                <a:lnTo>
                  <a:pt x="12294" y="203"/>
                </a:lnTo>
                <a:lnTo>
                  <a:pt x="11153" y="1343"/>
                </a:lnTo>
                <a:lnTo>
                  <a:pt x="523" y="1343"/>
                </a:lnTo>
                <a:lnTo>
                  <a:pt x="523" y="1546"/>
                </a:lnTo>
                <a:lnTo>
                  <a:pt x="261" y="1159"/>
                </a:lnTo>
                <a:lnTo>
                  <a:pt x="0" y="773"/>
                </a:lnTo>
                <a:lnTo>
                  <a:pt x="261" y="387"/>
                </a:lnTo>
                <a:lnTo>
                  <a:pt x="523" y="0"/>
                </a:lnTo>
                <a:lnTo>
                  <a:pt x="523" y="2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15">
            <a:extLst>
              <a:ext uri="{FF2B5EF4-FFF2-40B4-BE49-F238E27FC236}">
                <a16:creationId xmlns:a16="http://schemas.microsoft.com/office/drawing/2014/main" id="{7E116D63-CBA7-FD9B-F9C2-AFA293CC4D20}"/>
              </a:ext>
            </a:extLst>
          </p:cNvPr>
          <p:cNvSpPr>
            <a:spLocks/>
          </p:cNvSpPr>
          <p:nvPr/>
        </p:nvSpPr>
        <p:spPr bwMode="auto">
          <a:xfrm>
            <a:off x="974725" y="2349500"/>
            <a:ext cx="9883775" cy="915988"/>
          </a:xfrm>
          <a:custGeom>
            <a:avLst/>
            <a:gdLst>
              <a:gd name="T0" fmla="*/ 0 w 12281"/>
              <a:gd name="T1" fmla="*/ 0 h 1140"/>
              <a:gd name="T2" fmla="*/ 8965496 w 12281"/>
              <a:gd name="T3" fmla="*/ 0 h 1140"/>
              <a:gd name="T4" fmla="*/ 9883775 w 12281"/>
              <a:gd name="T5" fmla="*/ 915988 h 1140"/>
              <a:gd name="T6" fmla="*/ 0 w 12281"/>
              <a:gd name="T7" fmla="*/ 915988 h 1140"/>
              <a:gd name="T8" fmla="*/ 458737 w 12281"/>
              <a:gd name="T9" fmla="*/ 457994 h 1140"/>
              <a:gd name="T10" fmla="*/ 0 w 12281"/>
              <a:gd name="T11" fmla="*/ 0 h 11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81" h="1140">
                <a:moveTo>
                  <a:pt x="0" y="0"/>
                </a:moveTo>
                <a:lnTo>
                  <a:pt x="11140" y="0"/>
                </a:lnTo>
                <a:lnTo>
                  <a:pt x="12281" y="1140"/>
                </a:lnTo>
                <a:lnTo>
                  <a:pt x="0" y="1140"/>
                </a:lnTo>
                <a:lnTo>
                  <a:pt x="570" y="57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Oval 17">
            <a:extLst>
              <a:ext uri="{FF2B5EF4-FFF2-40B4-BE49-F238E27FC236}">
                <a16:creationId xmlns:a16="http://schemas.microsoft.com/office/drawing/2014/main" id="{AFB8D863-FFB7-A9E5-6D87-BCA6A0033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2552700"/>
            <a:ext cx="509587" cy="5080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</a:rPr>
              <a:t>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2430686-DDB8-E70F-50C9-D15DB1A7F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917" y="1741916"/>
            <a:ext cx="1920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完成测试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的设计与搭建和编写工作</a:t>
            </a:r>
          </a:p>
        </p:txBody>
      </p:sp>
      <p:sp>
        <p:nvSpPr>
          <p:cNvPr id="8" name="Oval 17">
            <a:extLst>
              <a:ext uri="{FF2B5EF4-FFF2-40B4-BE49-F238E27FC236}">
                <a16:creationId xmlns:a16="http://schemas.microsoft.com/office/drawing/2014/main" id="{9E683B47-233C-1A3B-C965-208B39E43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2552700"/>
            <a:ext cx="509588" cy="5080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</a:rPr>
              <a:t>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7BDE5D35-6678-5415-0184-DCD269AB8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2552700"/>
            <a:ext cx="509588" cy="5080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</a:rPr>
              <a:t>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0" name="Oval 17">
            <a:extLst>
              <a:ext uri="{FF2B5EF4-FFF2-40B4-BE49-F238E27FC236}">
                <a16:creationId xmlns:a16="http://schemas.microsoft.com/office/drawing/2014/main" id="{E24FBAF1-C523-BCBE-8A61-FFEFFEBEF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4275138"/>
            <a:ext cx="509587" cy="5080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</a:rPr>
              <a:t>6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09D98FB3-0044-3223-DE1A-8BF997D22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4275138"/>
            <a:ext cx="509588" cy="5080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</a:rPr>
              <a:t>5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2" name="Oval 17">
            <a:extLst>
              <a:ext uri="{FF2B5EF4-FFF2-40B4-BE49-F238E27FC236}">
                <a16:creationId xmlns:a16="http://schemas.microsoft.com/office/drawing/2014/main" id="{A9AEF5BD-C810-ADAB-4061-442F4B878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4275138"/>
            <a:ext cx="509588" cy="5080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</a:rPr>
              <a:t>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D8244CB1-E832-250A-A8FC-F852B494C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522" y="908586"/>
            <a:ext cx="19192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编写完部分解析字典，字典用</a:t>
            </a:r>
            <a:r>
              <a:rPr lang="en-US" altLang="zh-CN" sz="16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文件存储。已完成配套的字典解析类和方法。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394FDEB3-ED19-B0BA-93A2-758CD1922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013" y="1025525"/>
            <a:ext cx="1920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已完成编写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的遍历算法以及相关解析逻辑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75F3E720-C24F-BE46-C10D-2D9E274F3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5151438"/>
            <a:ext cx="1920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AEB42D-85AA-E889-37E7-3ABB7CAAF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100" y="5151438"/>
            <a:ext cx="1919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程序已加入多线程的支持，可以并行解析多个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073BDFAD-4154-99CF-D8DC-B6C5A10C7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013" y="5151438"/>
            <a:ext cx="19208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目前可以初步的遍历和解析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文件并能依靠解析字典翻译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标签含义</a:t>
            </a:r>
          </a:p>
        </p:txBody>
      </p:sp>
    </p:spTree>
    <p:extLst>
      <p:ext uri="{BB962C8B-B14F-4D97-AF65-F5344CB8AC3E}">
        <p14:creationId xmlns:p14="http://schemas.microsoft.com/office/powerpoint/2010/main" val="1057995554"/>
      </p:ext>
    </p:extLst>
  </p:cSld>
  <p:clrMapOvr>
    <a:masterClrMapping/>
  </p:clrMapOvr>
  <p:transition spd="slow" advTm="3804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4227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UI(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测试版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BFE137-74D6-7E7A-11D2-5EC755A9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0056" y="1213955"/>
            <a:ext cx="9336650" cy="50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02567"/>
      </p:ext>
    </p:extLst>
  </p:cSld>
  <p:clrMapOvr>
    <a:masterClrMapping/>
  </p:clrMapOvr>
  <p:transition spd="slow" advTm="3804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66741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UI(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测试版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皮肤</a:t>
            </a:r>
            <a:r>
              <a:rPr lang="en-US" altLang="zh-CN" sz="30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ConsoleStyle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A03ABF-08F5-DB43-49D9-A9D450D50E7D}"/>
              </a:ext>
            </a:extLst>
          </p:cNvPr>
          <p:cNvSpPr txBox="1"/>
          <p:nvPr/>
        </p:nvSpPr>
        <p:spPr>
          <a:xfrm>
            <a:off x="427038" y="2481373"/>
            <a:ext cx="18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程序提供更换皮肤主题的功能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386245C-BAF6-81BC-BA6C-11A1DED3E490}"/>
              </a:ext>
            </a:extLst>
          </p:cNvPr>
          <p:cNvCxnSpPr/>
          <p:nvPr/>
        </p:nvCxnSpPr>
        <p:spPr bwMode="auto">
          <a:xfrm>
            <a:off x="1273845" y="3274229"/>
            <a:ext cx="900099" cy="1104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9A456BC-80AE-1262-7175-82A2CCBF5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009" y="1137609"/>
            <a:ext cx="9213802" cy="494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57644"/>
      </p:ext>
    </p:extLst>
  </p:cSld>
  <p:clrMapOvr>
    <a:masterClrMapping/>
  </p:clrMapOvr>
  <p:transition spd="slow" advTm="3804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957611" y="908720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Freeform 11"/>
          <p:cNvSpPr>
            <a:spLocks noEditPoints="1"/>
          </p:cNvSpPr>
          <p:nvPr/>
        </p:nvSpPr>
        <p:spPr bwMode="auto">
          <a:xfrm>
            <a:off x="5491136" y="1218282"/>
            <a:ext cx="1152525" cy="1217613"/>
          </a:xfrm>
          <a:custGeom>
            <a:avLst/>
            <a:gdLst>
              <a:gd name="T0" fmla="*/ 719918 w 1404"/>
              <a:gd name="T1" fmla="*/ 0 h 1483"/>
              <a:gd name="T2" fmla="*/ 879991 w 1404"/>
              <a:gd name="T3" fmla="*/ 374398 h 1483"/>
              <a:gd name="T4" fmla="*/ 758499 w 1404"/>
              <a:gd name="T5" fmla="*/ 160104 h 1483"/>
              <a:gd name="T6" fmla="*/ 349698 w 1404"/>
              <a:gd name="T7" fmla="*/ 120694 h 1483"/>
              <a:gd name="T8" fmla="*/ 319325 w 1404"/>
              <a:gd name="T9" fmla="*/ 321029 h 1483"/>
              <a:gd name="T10" fmla="*/ 121491 w 1404"/>
              <a:gd name="T11" fmla="*/ 912183 h 1483"/>
              <a:gd name="T12" fmla="*/ 531114 w 1404"/>
              <a:gd name="T13" fmla="*/ 951594 h 1483"/>
              <a:gd name="T14" fmla="*/ 160894 w 1404"/>
              <a:gd name="T15" fmla="*/ 1073109 h 1483"/>
              <a:gd name="T16" fmla="*/ 0 w 1404"/>
              <a:gd name="T17" fmla="*/ 252883 h 1483"/>
              <a:gd name="T18" fmla="*/ 1022825 w 1404"/>
              <a:gd name="T19" fmla="*/ 392461 h 1483"/>
              <a:gd name="T20" fmla="*/ 1137749 w 1404"/>
              <a:gd name="T21" fmla="*/ 508228 h 1483"/>
              <a:gd name="T22" fmla="*/ 1003124 w 1404"/>
              <a:gd name="T23" fmla="*/ 834184 h 1483"/>
              <a:gd name="T24" fmla="*/ 1081108 w 1404"/>
              <a:gd name="T25" fmla="*/ 585407 h 1483"/>
              <a:gd name="T26" fmla="*/ 1051556 w 1404"/>
              <a:gd name="T27" fmla="*/ 515618 h 1483"/>
              <a:gd name="T28" fmla="*/ 902155 w 1404"/>
              <a:gd name="T29" fmla="*/ 429408 h 1483"/>
              <a:gd name="T30" fmla="*/ 1040884 w 1404"/>
              <a:gd name="T31" fmla="*/ 560775 h 1483"/>
              <a:gd name="T32" fmla="*/ 823349 w 1404"/>
              <a:gd name="T33" fmla="*/ 967194 h 1483"/>
              <a:gd name="T34" fmla="*/ 627157 w 1404"/>
              <a:gd name="T35" fmla="*/ 853068 h 1483"/>
              <a:gd name="T36" fmla="*/ 868498 w 1404"/>
              <a:gd name="T37" fmla="*/ 461429 h 1483"/>
              <a:gd name="T38" fmla="*/ 1040884 w 1404"/>
              <a:gd name="T39" fmla="*/ 560775 h 1483"/>
              <a:gd name="T40" fmla="*/ 556561 w 1404"/>
              <a:gd name="T41" fmla="*/ 1203655 h 1483"/>
              <a:gd name="T42" fmla="*/ 701037 w 1404"/>
              <a:gd name="T43" fmla="*/ 954057 h 1483"/>
              <a:gd name="T44" fmla="*/ 417010 w 1404"/>
              <a:gd name="T45" fmla="*/ 211830 h 1483"/>
              <a:gd name="T46" fmla="*/ 683799 w 1404"/>
              <a:gd name="T47" fmla="*/ 273409 h 1483"/>
              <a:gd name="T48" fmla="*/ 417010 w 1404"/>
              <a:gd name="T49" fmla="*/ 211830 h 1483"/>
              <a:gd name="T50" fmla="*/ 366115 w 1404"/>
              <a:gd name="T51" fmla="*/ 620712 h 1483"/>
              <a:gd name="T52" fmla="*/ 210147 w 1404"/>
              <a:gd name="T53" fmla="*/ 682290 h 1483"/>
              <a:gd name="T54" fmla="*/ 210147 w 1404"/>
              <a:gd name="T55" fmla="*/ 478671 h 1483"/>
              <a:gd name="T56" fmla="*/ 683799 w 1404"/>
              <a:gd name="T57" fmla="*/ 540249 h 1483"/>
              <a:gd name="T58" fmla="*/ 210147 w 1404"/>
              <a:gd name="T59" fmla="*/ 478671 h 1483"/>
              <a:gd name="T60" fmla="*/ 683799 w 1404"/>
              <a:gd name="T61" fmla="*/ 347303 h 1483"/>
              <a:gd name="T62" fmla="*/ 210147 w 1404"/>
              <a:gd name="T63" fmla="*/ 408882 h 1483"/>
              <a:gd name="T64" fmla="*/ 157610 w 1404"/>
              <a:gd name="T65" fmla="*/ 265198 h 1483"/>
              <a:gd name="T66" fmla="*/ 294698 w 1404"/>
              <a:gd name="T67" fmla="*/ 245493 h 1483"/>
              <a:gd name="T68" fmla="*/ 157610 w 1404"/>
              <a:gd name="T69" fmla="*/ 265198 h 14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4090961" y="3021682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77"/>
          <p:cNvSpPr txBox="1">
            <a:spLocks noChangeArrowheads="1"/>
          </p:cNvSpPr>
          <p:nvPr/>
        </p:nvSpPr>
        <p:spPr bwMode="auto">
          <a:xfrm>
            <a:off x="4497361" y="3350295"/>
            <a:ext cx="3168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相关技术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5529236" y="2537495"/>
            <a:ext cx="9318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2535004" y="5445224"/>
            <a:ext cx="7632848" cy="776660"/>
          </a:xfrm>
        </p:spPr>
        <p:txBody>
          <a:bodyPr/>
          <a:lstStyle/>
          <a:p>
            <a:r>
              <a:rPr lang="zh-CN" altLang="en-US" b="0" dirty="0"/>
              <a:t>基于</a:t>
            </a:r>
            <a:r>
              <a:rPr lang="en-US" altLang="zh-CN" b="0" dirty="0"/>
              <a:t>OOXML</a:t>
            </a:r>
            <a:r>
              <a:rPr lang="zh-CN" altLang="en-US" b="0" dirty="0"/>
              <a:t>论文格式检查软件</a:t>
            </a:r>
            <a:br>
              <a:rPr lang="zh-CN" altLang="en-US" b="0" dirty="0"/>
            </a:b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86900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30864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</a:p>
        </p:txBody>
      </p:sp>
      <p:sp>
        <p:nvSpPr>
          <p:cNvPr id="14339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9"/>
          <p:cNvSpPr>
            <a:spLocks noChangeShapeType="1"/>
          </p:cNvSpPr>
          <p:nvPr/>
        </p:nvSpPr>
        <p:spPr bwMode="auto">
          <a:xfrm>
            <a:off x="2836863" y="1844675"/>
            <a:ext cx="8459787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2871788" y="1384300"/>
            <a:ext cx="3794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2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2863850" y="1895475"/>
            <a:ext cx="843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拥有更高的运行效率，本程序软件支持多线程解析并发执行</a:t>
            </a:r>
          </a:p>
        </p:txBody>
      </p:sp>
      <p:sp>
        <p:nvSpPr>
          <p:cNvPr id="14343" name="Freeform 8"/>
          <p:cNvSpPr>
            <a:spLocks/>
          </p:cNvSpPr>
          <p:nvPr/>
        </p:nvSpPr>
        <p:spPr bwMode="auto">
          <a:xfrm>
            <a:off x="2405063" y="1687513"/>
            <a:ext cx="269875" cy="312737"/>
          </a:xfrm>
          <a:custGeom>
            <a:avLst/>
            <a:gdLst>
              <a:gd name="T0" fmla="*/ 269875 w 274"/>
              <a:gd name="T1" fmla="*/ 155875 h 317"/>
              <a:gd name="T2" fmla="*/ 134938 w 274"/>
              <a:gd name="T3" fmla="*/ 234799 h 317"/>
              <a:gd name="T4" fmla="*/ 0 w 274"/>
              <a:gd name="T5" fmla="*/ 312737 h 317"/>
              <a:gd name="T6" fmla="*/ 0 w 274"/>
              <a:gd name="T7" fmla="*/ 155875 h 317"/>
              <a:gd name="T8" fmla="*/ 0 w 274"/>
              <a:gd name="T9" fmla="*/ 0 h 317"/>
              <a:gd name="T10" fmla="*/ 134938 w 274"/>
              <a:gd name="T11" fmla="*/ 77938 h 317"/>
              <a:gd name="T12" fmla="*/ 269875 w 274"/>
              <a:gd name="T13" fmla="*/ 155875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2836863" y="5446713"/>
            <a:ext cx="8459787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2871788" y="4987925"/>
            <a:ext cx="35639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JsonCpp</a:t>
            </a:r>
            <a:endParaRPr lang="en-US" altLang="zh-CN" sz="2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6" name="TextBox 10"/>
          <p:cNvSpPr txBox="1">
            <a:spLocks noChangeArrowheads="1"/>
          </p:cNvSpPr>
          <p:nvPr/>
        </p:nvSpPr>
        <p:spPr bwMode="auto">
          <a:xfrm>
            <a:off x="2863850" y="5499100"/>
            <a:ext cx="843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JsonCpp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是一个开源的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库，用于解析和生成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格式的数据。它提供了一组简单易用的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来处理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数据，使开发人员能够轻松地解析和生成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4347" name="Freeform 8"/>
          <p:cNvSpPr>
            <a:spLocks/>
          </p:cNvSpPr>
          <p:nvPr/>
        </p:nvSpPr>
        <p:spPr bwMode="auto">
          <a:xfrm>
            <a:off x="2405063" y="5291138"/>
            <a:ext cx="269875" cy="312737"/>
          </a:xfrm>
          <a:custGeom>
            <a:avLst/>
            <a:gdLst>
              <a:gd name="T0" fmla="*/ 269875 w 274"/>
              <a:gd name="T1" fmla="*/ 155875 h 317"/>
              <a:gd name="T2" fmla="*/ 134938 w 274"/>
              <a:gd name="T3" fmla="*/ 234799 h 317"/>
              <a:gd name="T4" fmla="*/ 0 w 274"/>
              <a:gd name="T5" fmla="*/ 312737 h 317"/>
              <a:gd name="T6" fmla="*/ 0 w 274"/>
              <a:gd name="T7" fmla="*/ 155875 h 317"/>
              <a:gd name="T8" fmla="*/ 0 w 274"/>
              <a:gd name="T9" fmla="*/ 0 h 317"/>
              <a:gd name="T10" fmla="*/ 134938 w 274"/>
              <a:gd name="T11" fmla="*/ 77938 h 317"/>
              <a:gd name="T12" fmla="*/ 269875 w 274"/>
              <a:gd name="T13" fmla="*/ 155875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4097338" y="3605213"/>
            <a:ext cx="7199312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TextBox 14"/>
          <p:cNvSpPr txBox="1">
            <a:spLocks noChangeArrowheads="1"/>
          </p:cNvSpPr>
          <p:nvPr/>
        </p:nvSpPr>
        <p:spPr bwMode="auto">
          <a:xfrm>
            <a:off x="4081463" y="3146425"/>
            <a:ext cx="36814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Xerces-C++</a:t>
            </a:r>
          </a:p>
        </p:txBody>
      </p:sp>
      <p:sp>
        <p:nvSpPr>
          <p:cNvPr id="14350" name="TextBox 15"/>
          <p:cNvSpPr txBox="1">
            <a:spLocks noChangeArrowheads="1"/>
          </p:cNvSpPr>
          <p:nvPr/>
        </p:nvSpPr>
        <p:spPr bwMode="auto">
          <a:xfrm>
            <a:off x="4073525" y="3656013"/>
            <a:ext cx="72231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Xerces-C++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是一个开源的，高性能的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XML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解析库。它是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软件基金会的一部分，提供了一组强大的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来处理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文档。配合一些解析算法例如深度优先遍历（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）可高效率解析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文档。</a:t>
            </a:r>
          </a:p>
        </p:txBody>
      </p:sp>
      <p:sp>
        <p:nvSpPr>
          <p:cNvPr id="14351" name="Freeform 8"/>
          <p:cNvSpPr>
            <a:spLocks/>
          </p:cNvSpPr>
          <p:nvPr/>
        </p:nvSpPr>
        <p:spPr bwMode="auto">
          <a:xfrm>
            <a:off x="3608388" y="3448050"/>
            <a:ext cx="271462" cy="312738"/>
          </a:xfrm>
          <a:custGeom>
            <a:avLst/>
            <a:gdLst>
              <a:gd name="T0" fmla="*/ 271462 w 274"/>
              <a:gd name="T1" fmla="*/ 155876 h 317"/>
              <a:gd name="T2" fmla="*/ 135731 w 274"/>
              <a:gd name="T3" fmla="*/ 234800 h 317"/>
              <a:gd name="T4" fmla="*/ 0 w 274"/>
              <a:gd name="T5" fmla="*/ 312738 h 317"/>
              <a:gd name="T6" fmla="*/ 0 w 274"/>
              <a:gd name="T7" fmla="*/ 155876 h 317"/>
              <a:gd name="T8" fmla="*/ 0 w 274"/>
              <a:gd name="T9" fmla="*/ 0 h 317"/>
              <a:gd name="T10" fmla="*/ 135731 w 274"/>
              <a:gd name="T11" fmla="*/ 77938 h 317"/>
              <a:gd name="T12" fmla="*/ 271462 w 274"/>
              <a:gd name="T13" fmla="*/ 155876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Oval 6"/>
          <p:cNvSpPr>
            <a:spLocks noChangeArrowheads="1"/>
          </p:cNvSpPr>
          <p:nvPr/>
        </p:nvSpPr>
        <p:spPr bwMode="auto">
          <a:xfrm>
            <a:off x="1181100" y="1306513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3" name="Oval 7"/>
          <p:cNvSpPr>
            <a:spLocks noChangeArrowheads="1"/>
          </p:cNvSpPr>
          <p:nvPr/>
        </p:nvSpPr>
        <p:spPr bwMode="auto">
          <a:xfrm>
            <a:off x="1271588" y="1397000"/>
            <a:ext cx="896937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4" name="TextBox 19"/>
          <p:cNvSpPr txBox="1">
            <a:spLocks noChangeArrowheads="1"/>
          </p:cNvSpPr>
          <p:nvPr/>
        </p:nvSpPr>
        <p:spPr bwMode="auto">
          <a:xfrm>
            <a:off x="1271588" y="1520825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4355" name="Oval 6"/>
          <p:cNvSpPr>
            <a:spLocks noChangeArrowheads="1"/>
          </p:cNvSpPr>
          <p:nvPr/>
        </p:nvSpPr>
        <p:spPr bwMode="auto">
          <a:xfrm>
            <a:off x="1181100" y="4908550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6" name="Oval 7"/>
          <p:cNvSpPr>
            <a:spLocks noChangeArrowheads="1"/>
          </p:cNvSpPr>
          <p:nvPr/>
        </p:nvSpPr>
        <p:spPr bwMode="auto">
          <a:xfrm>
            <a:off x="1271588" y="4999038"/>
            <a:ext cx="896937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7" name="Oval 6"/>
          <p:cNvSpPr>
            <a:spLocks noChangeArrowheads="1"/>
          </p:cNvSpPr>
          <p:nvPr/>
        </p:nvSpPr>
        <p:spPr bwMode="auto">
          <a:xfrm>
            <a:off x="2420938" y="3067050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8" name="Oval 7"/>
          <p:cNvSpPr>
            <a:spLocks noChangeArrowheads="1"/>
          </p:cNvSpPr>
          <p:nvPr/>
        </p:nvSpPr>
        <p:spPr bwMode="auto">
          <a:xfrm>
            <a:off x="2511425" y="3157538"/>
            <a:ext cx="895350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9" name="TextBox 24"/>
          <p:cNvSpPr txBox="1">
            <a:spLocks noChangeArrowheads="1"/>
          </p:cNvSpPr>
          <p:nvPr/>
        </p:nvSpPr>
        <p:spPr bwMode="auto">
          <a:xfrm>
            <a:off x="2503488" y="3314700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4360" name="TextBox 25"/>
          <p:cNvSpPr txBox="1">
            <a:spLocks noChangeArrowheads="1"/>
          </p:cNvSpPr>
          <p:nvPr/>
        </p:nvSpPr>
        <p:spPr bwMode="auto">
          <a:xfrm>
            <a:off x="1258888" y="5130800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7830B9C9-2E1D-A884-ABAE-A94C874D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685" y="201057"/>
            <a:ext cx="509587" cy="5111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>
                <a:solidFill>
                  <a:schemeClr val="accent2"/>
                </a:solidFill>
              </a:rPr>
              <a:t>1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999953"/>
      </p:ext>
    </p:extLst>
  </p:cSld>
  <p:clrMapOvr>
    <a:masterClrMapping/>
  </p:clrMapOvr>
  <p:transition spd="slow" advTm="3804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30864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</a:p>
        </p:txBody>
      </p:sp>
      <p:sp>
        <p:nvSpPr>
          <p:cNvPr id="14339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9"/>
          <p:cNvSpPr>
            <a:spLocks noChangeShapeType="1"/>
          </p:cNvSpPr>
          <p:nvPr/>
        </p:nvSpPr>
        <p:spPr bwMode="auto">
          <a:xfrm>
            <a:off x="2836863" y="1844675"/>
            <a:ext cx="8459787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2871788" y="1384300"/>
            <a:ext cx="3794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</a:p>
        </p:txBody>
      </p:sp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2863850" y="1895475"/>
            <a:ext cx="8432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是一个跨平台的图形用户界面（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）应用程序开发框架。它由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Qt Company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开发，并提供了一套强大的工具和库，用于构建高性能、可扩展和跨平台的应用程序。</a:t>
            </a:r>
          </a:p>
        </p:txBody>
      </p:sp>
      <p:sp>
        <p:nvSpPr>
          <p:cNvPr id="14343" name="Freeform 8"/>
          <p:cNvSpPr>
            <a:spLocks/>
          </p:cNvSpPr>
          <p:nvPr/>
        </p:nvSpPr>
        <p:spPr bwMode="auto">
          <a:xfrm>
            <a:off x="2405063" y="1687513"/>
            <a:ext cx="269875" cy="312737"/>
          </a:xfrm>
          <a:custGeom>
            <a:avLst/>
            <a:gdLst>
              <a:gd name="T0" fmla="*/ 269875 w 274"/>
              <a:gd name="T1" fmla="*/ 155875 h 317"/>
              <a:gd name="T2" fmla="*/ 134938 w 274"/>
              <a:gd name="T3" fmla="*/ 234799 h 317"/>
              <a:gd name="T4" fmla="*/ 0 w 274"/>
              <a:gd name="T5" fmla="*/ 312737 h 317"/>
              <a:gd name="T6" fmla="*/ 0 w 274"/>
              <a:gd name="T7" fmla="*/ 155875 h 317"/>
              <a:gd name="T8" fmla="*/ 0 w 274"/>
              <a:gd name="T9" fmla="*/ 0 h 317"/>
              <a:gd name="T10" fmla="*/ 134938 w 274"/>
              <a:gd name="T11" fmla="*/ 77938 h 317"/>
              <a:gd name="T12" fmla="*/ 269875 w 274"/>
              <a:gd name="T13" fmla="*/ 155875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2836863" y="5446713"/>
            <a:ext cx="8459787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2871788" y="4987925"/>
            <a:ext cx="35639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2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6" name="TextBox 10"/>
          <p:cNvSpPr txBox="1">
            <a:spLocks noChangeArrowheads="1"/>
          </p:cNvSpPr>
          <p:nvPr/>
        </p:nvSpPr>
        <p:spPr bwMode="auto">
          <a:xfrm>
            <a:off x="2863850" y="5499100"/>
            <a:ext cx="8432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因为篇幅限制，一些常用库和组件并未详细列出。未来开发中可能会加入更多的技术与第三方库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7" name="Freeform 8"/>
          <p:cNvSpPr>
            <a:spLocks/>
          </p:cNvSpPr>
          <p:nvPr/>
        </p:nvSpPr>
        <p:spPr bwMode="auto">
          <a:xfrm>
            <a:off x="2405063" y="5291138"/>
            <a:ext cx="269875" cy="312737"/>
          </a:xfrm>
          <a:custGeom>
            <a:avLst/>
            <a:gdLst>
              <a:gd name="T0" fmla="*/ 269875 w 274"/>
              <a:gd name="T1" fmla="*/ 155875 h 317"/>
              <a:gd name="T2" fmla="*/ 134938 w 274"/>
              <a:gd name="T3" fmla="*/ 234799 h 317"/>
              <a:gd name="T4" fmla="*/ 0 w 274"/>
              <a:gd name="T5" fmla="*/ 312737 h 317"/>
              <a:gd name="T6" fmla="*/ 0 w 274"/>
              <a:gd name="T7" fmla="*/ 155875 h 317"/>
              <a:gd name="T8" fmla="*/ 0 w 274"/>
              <a:gd name="T9" fmla="*/ 0 h 317"/>
              <a:gd name="T10" fmla="*/ 134938 w 274"/>
              <a:gd name="T11" fmla="*/ 77938 h 317"/>
              <a:gd name="T12" fmla="*/ 269875 w 274"/>
              <a:gd name="T13" fmla="*/ 155875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4097338" y="3605213"/>
            <a:ext cx="7199312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TextBox 14"/>
          <p:cNvSpPr txBox="1">
            <a:spLocks noChangeArrowheads="1"/>
          </p:cNvSpPr>
          <p:nvPr/>
        </p:nvSpPr>
        <p:spPr bwMode="auto">
          <a:xfrm>
            <a:off x="4081463" y="3146425"/>
            <a:ext cx="36814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zlib</a:t>
            </a:r>
            <a:endParaRPr lang="en-US" altLang="zh-CN" sz="2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0" name="TextBox 15"/>
          <p:cNvSpPr txBox="1">
            <a:spLocks noChangeArrowheads="1"/>
          </p:cNvSpPr>
          <p:nvPr/>
        </p:nvSpPr>
        <p:spPr bwMode="auto">
          <a:xfrm>
            <a:off x="4073525" y="3656013"/>
            <a:ext cx="72231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zlib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是一个开源的数据压缩库，它提供了一组用于压缩和解压缩数据的函数。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zlib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库由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Jean-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loup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Gailly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 Adler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开发，并且广泛应用于许多领域，如文件压缩、网络传输、数据库压缩等。</a:t>
            </a:r>
          </a:p>
        </p:txBody>
      </p:sp>
      <p:sp>
        <p:nvSpPr>
          <p:cNvPr id="14351" name="Freeform 8"/>
          <p:cNvSpPr>
            <a:spLocks/>
          </p:cNvSpPr>
          <p:nvPr/>
        </p:nvSpPr>
        <p:spPr bwMode="auto">
          <a:xfrm>
            <a:off x="3608388" y="3448050"/>
            <a:ext cx="271462" cy="312738"/>
          </a:xfrm>
          <a:custGeom>
            <a:avLst/>
            <a:gdLst>
              <a:gd name="T0" fmla="*/ 271462 w 274"/>
              <a:gd name="T1" fmla="*/ 155876 h 317"/>
              <a:gd name="T2" fmla="*/ 135731 w 274"/>
              <a:gd name="T3" fmla="*/ 234800 h 317"/>
              <a:gd name="T4" fmla="*/ 0 w 274"/>
              <a:gd name="T5" fmla="*/ 312738 h 317"/>
              <a:gd name="T6" fmla="*/ 0 w 274"/>
              <a:gd name="T7" fmla="*/ 155876 h 317"/>
              <a:gd name="T8" fmla="*/ 0 w 274"/>
              <a:gd name="T9" fmla="*/ 0 h 317"/>
              <a:gd name="T10" fmla="*/ 135731 w 274"/>
              <a:gd name="T11" fmla="*/ 77938 h 317"/>
              <a:gd name="T12" fmla="*/ 271462 w 274"/>
              <a:gd name="T13" fmla="*/ 155876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Oval 6"/>
          <p:cNvSpPr>
            <a:spLocks noChangeArrowheads="1"/>
          </p:cNvSpPr>
          <p:nvPr/>
        </p:nvSpPr>
        <p:spPr bwMode="auto">
          <a:xfrm>
            <a:off x="1181100" y="1306513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3" name="Oval 7"/>
          <p:cNvSpPr>
            <a:spLocks noChangeArrowheads="1"/>
          </p:cNvSpPr>
          <p:nvPr/>
        </p:nvSpPr>
        <p:spPr bwMode="auto">
          <a:xfrm>
            <a:off x="1271588" y="1397000"/>
            <a:ext cx="896937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4" name="TextBox 19"/>
          <p:cNvSpPr txBox="1">
            <a:spLocks noChangeArrowheads="1"/>
          </p:cNvSpPr>
          <p:nvPr/>
        </p:nvSpPr>
        <p:spPr bwMode="auto">
          <a:xfrm>
            <a:off x="1271588" y="1520825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14355" name="Oval 6"/>
          <p:cNvSpPr>
            <a:spLocks noChangeArrowheads="1"/>
          </p:cNvSpPr>
          <p:nvPr/>
        </p:nvSpPr>
        <p:spPr bwMode="auto">
          <a:xfrm>
            <a:off x="1181100" y="4908550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6" name="Oval 7"/>
          <p:cNvSpPr>
            <a:spLocks noChangeArrowheads="1"/>
          </p:cNvSpPr>
          <p:nvPr/>
        </p:nvSpPr>
        <p:spPr bwMode="auto">
          <a:xfrm>
            <a:off x="1271588" y="4999038"/>
            <a:ext cx="896937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7" name="Oval 6"/>
          <p:cNvSpPr>
            <a:spLocks noChangeArrowheads="1"/>
          </p:cNvSpPr>
          <p:nvPr/>
        </p:nvSpPr>
        <p:spPr bwMode="auto">
          <a:xfrm>
            <a:off x="2420938" y="3067050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8" name="Oval 7"/>
          <p:cNvSpPr>
            <a:spLocks noChangeArrowheads="1"/>
          </p:cNvSpPr>
          <p:nvPr/>
        </p:nvSpPr>
        <p:spPr bwMode="auto">
          <a:xfrm>
            <a:off x="2511425" y="3157538"/>
            <a:ext cx="895350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9" name="TextBox 24"/>
          <p:cNvSpPr txBox="1">
            <a:spLocks noChangeArrowheads="1"/>
          </p:cNvSpPr>
          <p:nvPr/>
        </p:nvSpPr>
        <p:spPr bwMode="auto">
          <a:xfrm>
            <a:off x="2503488" y="3314700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</p:txBody>
      </p:sp>
      <p:sp>
        <p:nvSpPr>
          <p:cNvPr id="14360" name="TextBox 25"/>
          <p:cNvSpPr txBox="1">
            <a:spLocks noChangeArrowheads="1"/>
          </p:cNvSpPr>
          <p:nvPr/>
        </p:nvSpPr>
        <p:spPr bwMode="auto">
          <a:xfrm>
            <a:off x="1258888" y="5130800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7D424283-FF79-51C3-9C27-8D889324D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681" y="185737"/>
            <a:ext cx="509587" cy="5111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>
                <a:solidFill>
                  <a:schemeClr val="accent2"/>
                </a:solidFill>
              </a:rPr>
              <a:t>2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92395"/>
      </p:ext>
    </p:extLst>
  </p:cSld>
  <p:clrMapOvr>
    <a:masterClrMapping/>
  </p:clrMapOvr>
  <p:transition spd="slow" advTm="3804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30864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软件特色</a:t>
            </a:r>
          </a:p>
        </p:txBody>
      </p:sp>
      <p:sp>
        <p:nvSpPr>
          <p:cNvPr id="14339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1B94BBFD-1783-48CA-0D29-36C02279F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890" y="1479918"/>
            <a:ext cx="85689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本软件使用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cmake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构建并未使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等操作系统的特性或者相关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，完全靠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标准库以及可跨平台第三方库。可挎平台，方便移植。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1681E311-5145-6E19-A037-B671FD612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9911" y="1452047"/>
            <a:ext cx="8459787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6E7F8687-B2B0-B5DF-F913-D50E488BBD3E}"/>
              </a:ext>
            </a:extLst>
          </p:cNvPr>
          <p:cNvSpPr>
            <a:spLocks/>
          </p:cNvSpPr>
          <p:nvPr/>
        </p:nvSpPr>
        <p:spPr bwMode="auto">
          <a:xfrm>
            <a:off x="1148111" y="1294885"/>
            <a:ext cx="269875" cy="312737"/>
          </a:xfrm>
          <a:custGeom>
            <a:avLst/>
            <a:gdLst>
              <a:gd name="T0" fmla="*/ 269875 w 274"/>
              <a:gd name="T1" fmla="*/ 155875 h 317"/>
              <a:gd name="T2" fmla="*/ 134938 w 274"/>
              <a:gd name="T3" fmla="*/ 234799 h 317"/>
              <a:gd name="T4" fmla="*/ 0 w 274"/>
              <a:gd name="T5" fmla="*/ 312737 h 317"/>
              <a:gd name="T6" fmla="*/ 0 w 274"/>
              <a:gd name="T7" fmla="*/ 155875 h 317"/>
              <a:gd name="T8" fmla="*/ 0 w 274"/>
              <a:gd name="T9" fmla="*/ 0 h 317"/>
              <a:gd name="T10" fmla="*/ 134938 w 274"/>
              <a:gd name="T11" fmla="*/ 77938 h 317"/>
              <a:gd name="T12" fmla="*/ 269875 w 274"/>
              <a:gd name="T13" fmla="*/ 155875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C60F13-83D3-C2B9-D9D0-85DACF82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50" y="2774340"/>
            <a:ext cx="8943607" cy="944962"/>
          </a:xfrm>
          <a:prstGeom prst="rect">
            <a:avLst/>
          </a:prstGeom>
        </p:spPr>
      </p:pic>
      <p:sp>
        <p:nvSpPr>
          <p:cNvPr id="5" name="Line 9">
            <a:extLst>
              <a:ext uri="{FF2B5EF4-FFF2-40B4-BE49-F238E27FC236}">
                <a16:creationId xmlns:a16="http://schemas.microsoft.com/office/drawing/2014/main" id="{4B95AFAC-AE7F-F0FB-76F3-EBD4D79D3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4890" y="4501259"/>
            <a:ext cx="8459787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DBC9FDC-7FE6-F512-695C-5E9BBC804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1877" y="4552059"/>
            <a:ext cx="8432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软件的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docx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后缀文件本质其实是一个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zip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包。解压后会产生多个文件，程序每个线程负责解析一个文件，线程将服务于主进程，根据主进程的命令获取相关的解析信息和标签信息。并发库使用的是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标准线程支持库，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标准线程支持库是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标准引入的一组库，用于支持多线程编程，可跨平台。它提供了创建、控制和同步线程的功能，使开发人员能够更轻松地编写多线程应用程序。</a:t>
            </a: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237882C1-7989-13FA-B9F0-0A7817AFBBAE}"/>
              </a:ext>
            </a:extLst>
          </p:cNvPr>
          <p:cNvSpPr>
            <a:spLocks/>
          </p:cNvSpPr>
          <p:nvPr/>
        </p:nvSpPr>
        <p:spPr bwMode="auto">
          <a:xfrm>
            <a:off x="1103090" y="4344097"/>
            <a:ext cx="269875" cy="312737"/>
          </a:xfrm>
          <a:custGeom>
            <a:avLst/>
            <a:gdLst>
              <a:gd name="T0" fmla="*/ 269875 w 274"/>
              <a:gd name="T1" fmla="*/ 155875 h 317"/>
              <a:gd name="T2" fmla="*/ 134938 w 274"/>
              <a:gd name="T3" fmla="*/ 234799 h 317"/>
              <a:gd name="T4" fmla="*/ 0 w 274"/>
              <a:gd name="T5" fmla="*/ 312737 h 317"/>
              <a:gd name="T6" fmla="*/ 0 w 274"/>
              <a:gd name="T7" fmla="*/ 155875 h 317"/>
              <a:gd name="T8" fmla="*/ 0 w 274"/>
              <a:gd name="T9" fmla="*/ 0 h 317"/>
              <a:gd name="T10" fmla="*/ 134938 w 274"/>
              <a:gd name="T11" fmla="*/ 77938 h 317"/>
              <a:gd name="T12" fmla="*/ 269875 w 274"/>
              <a:gd name="T13" fmla="*/ 155875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7FF223-B64C-7D4F-D5E0-A62B4E070EBF}"/>
              </a:ext>
            </a:extLst>
          </p:cNvPr>
          <p:cNvSpPr/>
          <p:nvPr/>
        </p:nvSpPr>
        <p:spPr>
          <a:xfrm>
            <a:off x="1028150" y="943017"/>
            <a:ext cx="20860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跨</a:t>
            </a:r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平台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7EF06C-D693-CFED-6DAF-81CCBC83B899}"/>
              </a:ext>
            </a:extLst>
          </p:cNvPr>
          <p:cNvSpPr/>
          <p:nvPr/>
        </p:nvSpPr>
        <p:spPr>
          <a:xfrm>
            <a:off x="1417986" y="2465243"/>
            <a:ext cx="20860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UI</a:t>
            </a:r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与逻辑分离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B5208D-BF6E-7A53-8D1C-76E931AFB296}"/>
              </a:ext>
            </a:extLst>
          </p:cNvPr>
          <p:cNvSpPr/>
          <p:nvPr/>
        </p:nvSpPr>
        <p:spPr>
          <a:xfrm>
            <a:off x="1272707" y="3958029"/>
            <a:ext cx="20860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多线程并发</a:t>
            </a:r>
          </a:p>
        </p:txBody>
      </p:sp>
    </p:spTree>
    <p:extLst>
      <p:ext uri="{BB962C8B-B14F-4D97-AF65-F5344CB8AC3E}">
        <p14:creationId xmlns:p14="http://schemas.microsoft.com/office/powerpoint/2010/main" val="2693018560"/>
      </p:ext>
    </p:extLst>
  </p:cSld>
  <p:clrMapOvr>
    <a:masterClrMapping/>
  </p:clrMapOvr>
  <p:transition spd="slow" advTm="3804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4932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A6D764-8F51-87FC-CBE9-46BA14DEBFF5}"/>
              </a:ext>
            </a:extLst>
          </p:cNvPr>
          <p:cNvSpPr txBox="1"/>
          <p:nvPr/>
        </p:nvSpPr>
        <p:spPr>
          <a:xfrm>
            <a:off x="229729" y="1205727"/>
            <a:ext cx="117373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叶秀云</a:t>
            </a:r>
            <a:r>
              <a:rPr lang="en-US" altLang="zh-CN" dirty="0"/>
              <a:t>,</a:t>
            </a:r>
            <a:r>
              <a:rPr lang="zh-CN" altLang="en-US" dirty="0"/>
              <a:t>刘德正</a:t>
            </a:r>
            <a:r>
              <a:rPr lang="en-US" altLang="zh-CN" dirty="0"/>
              <a:t>.</a:t>
            </a:r>
            <a:r>
              <a:rPr lang="zh-CN" altLang="en-US" dirty="0"/>
              <a:t>研究生学位论文格式自动检测系统设计与实现</a:t>
            </a:r>
            <a:r>
              <a:rPr lang="en-US" altLang="zh-CN" dirty="0"/>
              <a:t>[J].</a:t>
            </a:r>
            <a:r>
              <a:rPr lang="zh-CN" altLang="en-US" dirty="0"/>
              <a:t>现代计算机</a:t>
            </a:r>
            <a:r>
              <a:rPr lang="en-US" altLang="zh-CN" dirty="0"/>
              <a:t>(</a:t>
            </a:r>
            <a:r>
              <a:rPr lang="zh-CN" altLang="en-US" dirty="0"/>
              <a:t>专业版</a:t>
            </a:r>
            <a:r>
              <a:rPr lang="en-US" altLang="zh-CN" dirty="0"/>
              <a:t>),2017(13):51-54.</a:t>
            </a:r>
          </a:p>
          <a:p>
            <a:r>
              <a:rPr lang="en-US" altLang="zh-CN" dirty="0"/>
              <a:t>[2]</a:t>
            </a:r>
            <a:r>
              <a:rPr lang="zh-CN" altLang="en-US" dirty="0"/>
              <a:t>王杏龙 </a:t>
            </a:r>
            <a:r>
              <a:rPr lang="en-US" altLang="zh-CN" dirty="0"/>
              <a:t>&amp; </a:t>
            </a:r>
            <a:r>
              <a:rPr lang="zh-CN" altLang="en-US" dirty="0"/>
              <a:t>毛永江</a:t>
            </a:r>
            <a:r>
              <a:rPr lang="en-US" altLang="zh-CN" dirty="0"/>
              <a:t>.(2008).</a:t>
            </a:r>
            <a:r>
              <a:rPr lang="zh-CN" altLang="en-US" dirty="0"/>
              <a:t>本科毕业论文质量下降的原因及对策</a:t>
            </a:r>
            <a:r>
              <a:rPr lang="en-US" altLang="zh-CN" dirty="0"/>
              <a:t>. </a:t>
            </a:r>
            <a:r>
              <a:rPr lang="zh-CN" altLang="en-US" dirty="0"/>
              <a:t>高等农业教育</a:t>
            </a:r>
            <a:r>
              <a:rPr lang="en-US" altLang="zh-CN" dirty="0"/>
              <a:t>(09),69-71.</a:t>
            </a:r>
          </a:p>
          <a:p>
            <a:r>
              <a:rPr lang="en-US" altLang="zh-CN" dirty="0"/>
              <a:t>[3]</a:t>
            </a:r>
            <a:r>
              <a:rPr lang="zh-CN" altLang="en-US" dirty="0"/>
              <a:t>喻健 </a:t>
            </a:r>
            <a:r>
              <a:rPr lang="en-US" altLang="zh-CN" dirty="0"/>
              <a:t>&amp; </a:t>
            </a:r>
            <a:r>
              <a:rPr lang="zh-CN" altLang="en-US" dirty="0"/>
              <a:t>朱三元</a:t>
            </a:r>
            <a:r>
              <a:rPr lang="en-US" altLang="zh-CN" dirty="0"/>
              <a:t>.(2016).</a:t>
            </a:r>
            <a:r>
              <a:rPr lang="zh-CN" altLang="en-US" dirty="0"/>
              <a:t>基于</a:t>
            </a:r>
            <a:r>
              <a:rPr lang="en-US" altLang="zh-CN" dirty="0"/>
              <a:t>Entity Framework</a:t>
            </a:r>
            <a:r>
              <a:rPr lang="zh-CN" altLang="en-US" dirty="0"/>
              <a:t>和</a:t>
            </a:r>
            <a:r>
              <a:rPr lang="en-US" altLang="zh-CN" dirty="0" err="1"/>
              <a:t>easyUI</a:t>
            </a:r>
            <a:r>
              <a:rPr lang="zh-CN" altLang="en-US" dirty="0"/>
              <a:t>的毕业论文管理系统</a:t>
            </a:r>
            <a:r>
              <a:rPr lang="en-US" altLang="zh-CN" dirty="0"/>
              <a:t>. </a:t>
            </a:r>
            <a:r>
              <a:rPr lang="zh-CN" altLang="en-US" dirty="0"/>
              <a:t>软件工程</a:t>
            </a:r>
            <a:r>
              <a:rPr lang="en-US" altLang="zh-CN" dirty="0"/>
              <a:t>(12),40-42.</a:t>
            </a:r>
          </a:p>
          <a:p>
            <a:r>
              <a:rPr lang="en-US" altLang="zh-CN" dirty="0"/>
              <a:t>[4]</a:t>
            </a:r>
            <a:r>
              <a:rPr lang="zh-CN" altLang="en-US" dirty="0"/>
              <a:t>阚运奇</a:t>
            </a:r>
            <a:r>
              <a:rPr lang="en-US" altLang="zh-CN" dirty="0"/>
              <a:t>.(2012).</a:t>
            </a:r>
            <a:r>
              <a:rPr lang="zh-CN" altLang="en-US" dirty="0"/>
              <a:t>毕业论文格式检测系统的设计与研究</a:t>
            </a:r>
            <a:r>
              <a:rPr lang="en-US" altLang="zh-CN" dirty="0"/>
              <a:t>. </a:t>
            </a:r>
            <a:r>
              <a:rPr lang="zh-CN" altLang="en-US" dirty="0"/>
              <a:t>无线互联科技</a:t>
            </a:r>
            <a:r>
              <a:rPr lang="en-US" altLang="zh-CN" dirty="0"/>
              <a:t>(11),17.</a:t>
            </a:r>
          </a:p>
          <a:p>
            <a:r>
              <a:rPr lang="en-US" altLang="zh-CN" dirty="0"/>
              <a:t>[5]</a:t>
            </a:r>
            <a:r>
              <a:rPr lang="zh-CN" altLang="en-US" dirty="0"/>
              <a:t>徐东风</a:t>
            </a:r>
            <a:r>
              <a:rPr lang="en-US" altLang="zh-CN" dirty="0"/>
              <a:t>,</a:t>
            </a:r>
            <a:r>
              <a:rPr lang="zh-CN" altLang="en-US" dirty="0"/>
              <a:t>彭红星 </a:t>
            </a:r>
            <a:r>
              <a:rPr lang="en-US" altLang="zh-CN" dirty="0"/>
              <a:t>&amp; </a:t>
            </a:r>
            <a:r>
              <a:rPr lang="zh-CN" altLang="en-US" dirty="0"/>
              <a:t>廖俊杰</a:t>
            </a:r>
            <a:r>
              <a:rPr lang="en-US" altLang="zh-CN" dirty="0"/>
              <a:t>.(2010).</a:t>
            </a:r>
            <a:r>
              <a:rPr lang="zh-CN" altLang="en-US" dirty="0"/>
              <a:t>基于</a:t>
            </a:r>
            <a:r>
              <a:rPr lang="en-US" altLang="zh-CN" dirty="0"/>
              <a:t>Java</a:t>
            </a:r>
            <a:r>
              <a:rPr lang="zh-CN" altLang="en-US" dirty="0"/>
              <a:t>的文档格式检查技术的研究及其应用</a:t>
            </a:r>
            <a:r>
              <a:rPr lang="en-US" altLang="zh-CN" dirty="0"/>
              <a:t>. </a:t>
            </a:r>
            <a:r>
              <a:rPr lang="zh-CN" altLang="en-US" dirty="0"/>
              <a:t>计算机工程与设计               </a:t>
            </a:r>
            <a:r>
              <a:rPr lang="en-US" altLang="zh-CN" dirty="0"/>
              <a:t>(19),4309-4311+4315. doi:10.16208/j.issn1000-7024.2010.19.018.</a:t>
            </a:r>
          </a:p>
          <a:p>
            <a:r>
              <a:rPr lang="en-US" altLang="zh-CN" dirty="0"/>
              <a:t>[6]</a:t>
            </a:r>
            <a:r>
              <a:rPr lang="zh-CN" altLang="en-US" dirty="0"/>
              <a:t>褚佳强</a:t>
            </a:r>
            <a:r>
              <a:rPr lang="en-US" altLang="zh-CN" dirty="0"/>
              <a:t>.(2009).</a:t>
            </a:r>
            <a:r>
              <a:rPr lang="zh-CN" altLang="en-US" dirty="0"/>
              <a:t>计算机辅助教学管理</a:t>
            </a:r>
            <a:r>
              <a:rPr lang="en-US" altLang="zh-CN" dirty="0"/>
              <a:t>——</a:t>
            </a:r>
            <a:r>
              <a:rPr lang="zh-CN" altLang="en-US" dirty="0"/>
              <a:t>本科毕业论文规范化排版</a:t>
            </a:r>
            <a:r>
              <a:rPr lang="en-US" altLang="zh-CN" dirty="0"/>
              <a:t>. </a:t>
            </a:r>
            <a:r>
              <a:rPr lang="zh-CN" altLang="en-US" dirty="0"/>
              <a:t>科技资讯</a:t>
            </a:r>
            <a:r>
              <a:rPr lang="en-US" altLang="zh-CN" dirty="0"/>
              <a:t>(28),232. doi:10.16661/j.cnki.1672-3791.2009.28.128.</a:t>
            </a:r>
          </a:p>
          <a:p>
            <a:r>
              <a:rPr lang="en-US" altLang="zh-CN" dirty="0"/>
              <a:t>[7]</a:t>
            </a:r>
            <a:r>
              <a:rPr lang="zh-CN" altLang="en-US" dirty="0"/>
              <a:t>赵振洲 </a:t>
            </a:r>
            <a:r>
              <a:rPr lang="en-US" altLang="zh-CN" dirty="0"/>
              <a:t>&amp; </a:t>
            </a:r>
            <a:r>
              <a:rPr lang="zh-CN" altLang="en-US" dirty="0"/>
              <a:t>乔明秋</a:t>
            </a:r>
            <a:r>
              <a:rPr lang="en-US" altLang="zh-CN" dirty="0"/>
              <a:t>.(2013).</a:t>
            </a:r>
            <a:r>
              <a:rPr lang="zh-CN" altLang="en-US" dirty="0"/>
              <a:t>基于</a:t>
            </a:r>
            <a:r>
              <a:rPr lang="en-US" altLang="zh-CN" dirty="0"/>
              <a:t>OXML</a:t>
            </a:r>
            <a:r>
              <a:rPr lang="zh-CN" altLang="en-US" dirty="0"/>
              <a:t>的</a:t>
            </a:r>
            <a:r>
              <a:rPr lang="en-US" altLang="zh-CN" dirty="0"/>
              <a:t>Office</a:t>
            </a:r>
            <a:r>
              <a:rPr lang="zh-CN" altLang="en-US" dirty="0"/>
              <a:t>文档结构分析与取证调查</a:t>
            </a:r>
            <a:r>
              <a:rPr lang="en-US" altLang="zh-CN" dirty="0"/>
              <a:t>. </a:t>
            </a:r>
            <a:r>
              <a:rPr lang="zh-CN" altLang="en-US" dirty="0"/>
              <a:t>计算机安全</a:t>
            </a:r>
            <a:r>
              <a:rPr lang="en-US" altLang="zh-CN" dirty="0"/>
              <a:t>(08),44-46.</a:t>
            </a:r>
          </a:p>
          <a:p>
            <a:r>
              <a:rPr lang="en-US" altLang="zh-CN" dirty="0"/>
              <a:t>[8](2008).</a:t>
            </a:r>
            <a:r>
              <a:rPr lang="zh-CN" altLang="en-US" dirty="0"/>
              <a:t>微软文档格式获批为</a:t>
            </a:r>
            <a:r>
              <a:rPr lang="en-US" altLang="zh-CN" dirty="0"/>
              <a:t>ISO/IEC</a:t>
            </a:r>
            <a:r>
              <a:rPr lang="zh-CN" altLang="en-US" dirty="0"/>
              <a:t>标准</a:t>
            </a:r>
            <a:r>
              <a:rPr lang="en-US" altLang="zh-CN" dirty="0"/>
              <a:t>. </a:t>
            </a:r>
            <a:r>
              <a:rPr lang="zh-CN" altLang="en-US" dirty="0"/>
              <a:t>每周电脑报</a:t>
            </a:r>
            <a:r>
              <a:rPr lang="en-US" altLang="zh-CN" dirty="0"/>
              <a:t>(11),41.</a:t>
            </a:r>
          </a:p>
          <a:p>
            <a:r>
              <a:rPr lang="en-US" altLang="zh-CN" dirty="0"/>
              <a:t>[9]</a:t>
            </a:r>
            <a:r>
              <a:rPr lang="zh-CN" altLang="en-US" dirty="0"/>
              <a:t>孙晓伟</a:t>
            </a:r>
            <a:r>
              <a:rPr lang="en-US" altLang="zh-CN" dirty="0"/>
              <a:t>,</a:t>
            </a:r>
            <a:r>
              <a:rPr lang="zh-CN" altLang="en-US" dirty="0"/>
              <a:t>毕晓清</a:t>
            </a:r>
            <a:r>
              <a:rPr lang="en-US" altLang="zh-CN" dirty="0"/>
              <a:t>,</a:t>
            </a:r>
            <a:r>
              <a:rPr lang="zh-CN" altLang="en-US" dirty="0"/>
              <a:t>吴洪越 </a:t>
            </a:r>
            <a:r>
              <a:rPr lang="en-US" altLang="zh-CN" dirty="0"/>
              <a:t>&amp; </a:t>
            </a:r>
            <a:r>
              <a:rPr lang="zh-CN" altLang="en-US" dirty="0"/>
              <a:t>赵卫东</a:t>
            </a:r>
            <a:r>
              <a:rPr lang="en-US" altLang="zh-CN" dirty="0"/>
              <a:t>.(2013).</a:t>
            </a:r>
            <a:r>
              <a:rPr lang="zh-CN" altLang="en-US" dirty="0"/>
              <a:t>基于</a:t>
            </a:r>
            <a:r>
              <a:rPr lang="en-US" altLang="zh-CN" dirty="0"/>
              <a:t>DOM</a:t>
            </a:r>
            <a:r>
              <a:rPr lang="zh-CN" altLang="en-US" dirty="0"/>
              <a:t>和</a:t>
            </a:r>
            <a:r>
              <a:rPr lang="en-US" altLang="zh-CN" dirty="0"/>
              <a:t>VBA</a:t>
            </a:r>
            <a:r>
              <a:rPr lang="zh-CN" altLang="en-US" dirty="0"/>
              <a:t>的</a:t>
            </a:r>
            <a:r>
              <a:rPr lang="en-US" altLang="zh-CN" dirty="0"/>
              <a:t>Word</a:t>
            </a:r>
            <a:r>
              <a:rPr lang="zh-CN" altLang="en-US" dirty="0"/>
              <a:t>文档数据交互式抽取</a:t>
            </a:r>
            <a:r>
              <a:rPr lang="en-US" altLang="zh-CN" dirty="0"/>
              <a:t>. </a:t>
            </a:r>
            <a:r>
              <a:rPr lang="zh-CN" altLang="en-US" dirty="0"/>
              <a:t>计算机应用与软件</a:t>
            </a:r>
            <a:r>
              <a:rPr lang="en-US" altLang="zh-CN" dirty="0"/>
              <a:t>(02),113-115.</a:t>
            </a:r>
          </a:p>
          <a:p>
            <a:r>
              <a:rPr lang="en-US" altLang="zh-CN" dirty="0"/>
              <a:t>[10]</a:t>
            </a:r>
            <a:r>
              <a:rPr lang="zh-CN" altLang="en-US" dirty="0"/>
              <a:t>刘艳平</a:t>
            </a:r>
            <a:r>
              <a:rPr lang="en-US" altLang="zh-CN" dirty="0"/>
              <a:t>.(2016).</a:t>
            </a:r>
            <a:r>
              <a:rPr lang="zh-CN" altLang="en-US" dirty="0"/>
              <a:t>基于</a:t>
            </a:r>
            <a:r>
              <a:rPr lang="en-US" altLang="zh-CN" dirty="0"/>
              <a:t>VSTO</a:t>
            </a:r>
            <a:r>
              <a:rPr lang="zh-CN" altLang="en-US" dirty="0"/>
              <a:t>的</a:t>
            </a:r>
            <a:r>
              <a:rPr lang="en-US" altLang="zh-CN" dirty="0"/>
              <a:t>word</a:t>
            </a:r>
            <a:r>
              <a:rPr lang="zh-CN" altLang="en-US" dirty="0"/>
              <a:t>文档格式检查插件的开发与研究</a:t>
            </a:r>
            <a:r>
              <a:rPr lang="en-US" altLang="zh-CN" dirty="0"/>
              <a:t>. </a:t>
            </a:r>
            <a:r>
              <a:rPr lang="zh-CN" altLang="en-US" dirty="0"/>
              <a:t>电脑知识与技术</a:t>
            </a:r>
            <a:r>
              <a:rPr lang="en-US" altLang="zh-CN" dirty="0"/>
              <a:t>(26),106-108. doi:10.14004/j.cnki.ckt.2016.3435.</a:t>
            </a:r>
          </a:p>
          <a:p>
            <a:r>
              <a:rPr lang="en-US" altLang="zh-CN" dirty="0"/>
              <a:t>[11]</a:t>
            </a:r>
            <a:r>
              <a:rPr lang="zh-CN" altLang="en-US" dirty="0"/>
              <a:t>李琳</a:t>
            </a:r>
            <a:r>
              <a:rPr lang="en-US" altLang="zh-CN" dirty="0"/>
              <a:t>.(2003).</a:t>
            </a:r>
            <a:r>
              <a:rPr lang="zh-CN" altLang="en-US" dirty="0"/>
              <a:t>浅谈</a:t>
            </a:r>
            <a:r>
              <a:rPr lang="en-US" altLang="zh-CN" dirty="0"/>
              <a:t>XML</a:t>
            </a:r>
            <a:r>
              <a:rPr lang="zh-CN" altLang="en-US" dirty="0"/>
              <a:t>及其在</a:t>
            </a:r>
            <a:r>
              <a:rPr lang="en-US" altLang="zh-CN" dirty="0"/>
              <a:t>Microsoft Office</a:t>
            </a:r>
            <a:r>
              <a:rPr lang="zh-CN" altLang="en-US" dirty="0"/>
              <a:t>中的应用</a:t>
            </a:r>
            <a:r>
              <a:rPr lang="en-US" altLang="zh-CN" dirty="0"/>
              <a:t>. </a:t>
            </a:r>
            <a:r>
              <a:rPr lang="zh-CN" altLang="en-US" dirty="0"/>
              <a:t>衡阳师范学院学报</a:t>
            </a:r>
            <a:r>
              <a:rPr lang="en-US" altLang="zh-CN" dirty="0"/>
              <a:t>(</a:t>
            </a:r>
            <a:r>
              <a:rPr lang="zh-CN" altLang="en-US" dirty="0"/>
              <a:t>自然科学</a:t>
            </a:r>
            <a:r>
              <a:rPr lang="en-US" altLang="zh-CN" dirty="0"/>
              <a:t>)(03),69-72. doi:10.13914/j.cnki.cn43-1453/z.2003.03.020.</a:t>
            </a:r>
          </a:p>
          <a:p>
            <a:r>
              <a:rPr lang="en-US" altLang="zh-CN" dirty="0"/>
              <a:t>[12]</a:t>
            </a:r>
            <a:r>
              <a:rPr lang="zh-CN" altLang="en-US" dirty="0"/>
              <a:t>文档格式标准攻防战尘埃落定 微软过关各方积极应对</a:t>
            </a:r>
            <a:r>
              <a:rPr lang="en-US" altLang="zh-CN" dirty="0"/>
              <a:t>[J]. </a:t>
            </a:r>
            <a:r>
              <a:rPr lang="zh-CN" altLang="en-US" dirty="0"/>
              <a:t>中国计算机报</a:t>
            </a:r>
            <a:r>
              <a:rPr lang="en-US" altLang="zh-CN" dirty="0"/>
              <a:t>,2008, (12).</a:t>
            </a:r>
          </a:p>
        </p:txBody>
      </p:sp>
    </p:spTree>
    <p:extLst>
      <p:ext uri="{BB962C8B-B14F-4D97-AF65-F5344CB8AC3E}">
        <p14:creationId xmlns:p14="http://schemas.microsoft.com/office/powerpoint/2010/main" val="3360888067"/>
      </p:ext>
    </p:extLst>
  </p:cSld>
  <p:clrMapOvr>
    <a:masterClrMapping/>
  </p:clrMapOvr>
  <p:transition spd="slow" advTm="3804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 txBox="1">
            <a:spLocks noChangeArrowheads="1"/>
          </p:cNvSpPr>
          <p:nvPr/>
        </p:nvSpPr>
        <p:spPr bwMode="auto">
          <a:xfrm>
            <a:off x="769938" y="2590800"/>
            <a:ext cx="107283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000">
                <a:solidFill>
                  <a:srgbClr val="FFFFFF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感谢您的批评指正</a:t>
            </a:r>
          </a:p>
        </p:txBody>
      </p:sp>
      <p:sp>
        <p:nvSpPr>
          <p:cNvPr id="37900" name="Rectangle 5"/>
          <p:cNvSpPr>
            <a:spLocks noChangeArrowheads="1"/>
          </p:cNvSpPr>
          <p:nvPr/>
        </p:nvSpPr>
        <p:spPr bwMode="auto">
          <a:xfrm>
            <a:off x="0" y="6127750"/>
            <a:ext cx="12196763" cy="41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37901" name="Oval 6"/>
          <p:cNvSpPr>
            <a:spLocks noChangeArrowheads="1"/>
          </p:cNvSpPr>
          <p:nvPr/>
        </p:nvSpPr>
        <p:spPr bwMode="auto">
          <a:xfrm>
            <a:off x="5837238" y="5876925"/>
            <a:ext cx="522287" cy="544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37902" name="Freeform 7"/>
          <p:cNvSpPr>
            <a:spLocks noEditPoints="1"/>
          </p:cNvSpPr>
          <p:nvPr/>
        </p:nvSpPr>
        <p:spPr bwMode="auto">
          <a:xfrm>
            <a:off x="5972175" y="5926138"/>
            <a:ext cx="261938" cy="441325"/>
          </a:xfrm>
          <a:custGeom>
            <a:avLst/>
            <a:gdLst>
              <a:gd name="T0" fmla="*/ 261938 w 346"/>
              <a:gd name="T1" fmla="*/ 225831 h 555"/>
              <a:gd name="T2" fmla="*/ 261938 w 346"/>
              <a:gd name="T3" fmla="*/ 145518 h 555"/>
              <a:gd name="T4" fmla="*/ 227114 w 346"/>
              <a:gd name="T5" fmla="*/ 145518 h 555"/>
              <a:gd name="T6" fmla="*/ 227114 w 346"/>
              <a:gd name="T7" fmla="*/ 225831 h 555"/>
              <a:gd name="T8" fmla="*/ 133240 w 346"/>
              <a:gd name="T9" fmla="*/ 324434 h 555"/>
              <a:gd name="T10" fmla="*/ 130969 w 346"/>
              <a:gd name="T11" fmla="*/ 324434 h 555"/>
              <a:gd name="T12" fmla="*/ 130969 w 346"/>
              <a:gd name="T13" fmla="*/ 324434 h 555"/>
              <a:gd name="T14" fmla="*/ 130212 w 346"/>
              <a:gd name="T15" fmla="*/ 324434 h 555"/>
              <a:gd name="T16" fmla="*/ 128698 w 346"/>
              <a:gd name="T17" fmla="*/ 324434 h 555"/>
              <a:gd name="T18" fmla="*/ 34824 w 346"/>
              <a:gd name="T19" fmla="*/ 225831 h 555"/>
              <a:gd name="T20" fmla="*/ 34824 w 346"/>
              <a:gd name="T21" fmla="*/ 145518 h 555"/>
              <a:gd name="T22" fmla="*/ 0 w 346"/>
              <a:gd name="T23" fmla="*/ 145518 h 555"/>
              <a:gd name="T24" fmla="*/ 0 w 346"/>
              <a:gd name="T25" fmla="*/ 225831 h 555"/>
              <a:gd name="T26" fmla="*/ 110529 w 346"/>
              <a:gd name="T27" fmla="*/ 359421 h 555"/>
              <a:gd name="T28" fmla="*/ 110529 w 346"/>
              <a:gd name="T29" fmla="*/ 418265 h 555"/>
              <a:gd name="T30" fmla="*/ 31796 w 346"/>
              <a:gd name="T31" fmla="*/ 441325 h 555"/>
              <a:gd name="T32" fmla="*/ 230142 w 346"/>
              <a:gd name="T33" fmla="*/ 441325 h 555"/>
              <a:gd name="T34" fmla="*/ 151409 w 346"/>
              <a:gd name="T35" fmla="*/ 417470 h 555"/>
              <a:gd name="T36" fmla="*/ 151409 w 346"/>
              <a:gd name="T37" fmla="*/ 360217 h 555"/>
              <a:gd name="T38" fmla="*/ 261938 w 346"/>
              <a:gd name="T39" fmla="*/ 225831 h 555"/>
              <a:gd name="T40" fmla="*/ 129455 w 346"/>
              <a:gd name="T41" fmla="*/ 290241 h 555"/>
              <a:gd name="T42" fmla="*/ 130969 w 346"/>
              <a:gd name="T43" fmla="*/ 290241 h 555"/>
              <a:gd name="T44" fmla="*/ 131726 w 346"/>
              <a:gd name="T45" fmla="*/ 290241 h 555"/>
              <a:gd name="T46" fmla="*/ 194561 w 346"/>
              <a:gd name="T47" fmla="*/ 224241 h 555"/>
              <a:gd name="T48" fmla="*/ 194561 w 346"/>
              <a:gd name="T49" fmla="*/ 66000 h 555"/>
              <a:gd name="T50" fmla="*/ 131726 w 346"/>
              <a:gd name="T51" fmla="*/ 0 h 555"/>
              <a:gd name="T52" fmla="*/ 130969 w 346"/>
              <a:gd name="T53" fmla="*/ 0 h 555"/>
              <a:gd name="T54" fmla="*/ 129455 w 346"/>
              <a:gd name="T55" fmla="*/ 0 h 555"/>
              <a:gd name="T56" fmla="*/ 67377 w 346"/>
              <a:gd name="T57" fmla="*/ 66000 h 555"/>
              <a:gd name="T58" fmla="*/ 67377 w 346"/>
              <a:gd name="T59" fmla="*/ 224241 h 555"/>
              <a:gd name="T60" fmla="*/ 129455 w 346"/>
              <a:gd name="T61" fmla="*/ 290241 h 55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46" h="555">
                <a:moveTo>
                  <a:pt x="346" y="284"/>
                </a:moveTo>
                <a:lnTo>
                  <a:pt x="346" y="183"/>
                </a:lnTo>
                <a:cubicBezTo>
                  <a:pt x="346" y="154"/>
                  <a:pt x="300" y="154"/>
                  <a:pt x="300" y="183"/>
                </a:cubicBezTo>
                <a:lnTo>
                  <a:pt x="300" y="284"/>
                </a:lnTo>
                <a:cubicBezTo>
                  <a:pt x="300" y="352"/>
                  <a:pt x="244" y="408"/>
                  <a:pt x="176" y="408"/>
                </a:cubicBezTo>
                <a:cubicBezTo>
                  <a:pt x="175" y="408"/>
                  <a:pt x="174" y="408"/>
                  <a:pt x="173" y="408"/>
                </a:cubicBezTo>
                <a:lnTo>
                  <a:pt x="172" y="408"/>
                </a:lnTo>
                <a:cubicBezTo>
                  <a:pt x="171" y="408"/>
                  <a:pt x="171" y="408"/>
                  <a:pt x="170" y="408"/>
                </a:cubicBezTo>
                <a:cubicBezTo>
                  <a:pt x="101" y="408"/>
                  <a:pt x="46" y="352"/>
                  <a:pt x="46" y="284"/>
                </a:cubicBezTo>
                <a:lnTo>
                  <a:pt x="46" y="183"/>
                </a:lnTo>
                <a:cubicBezTo>
                  <a:pt x="46" y="154"/>
                  <a:pt x="0" y="154"/>
                  <a:pt x="0" y="183"/>
                </a:cubicBezTo>
                <a:cubicBezTo>
                  <a:pt x="0" y="197"/>
                  <a:pt x="0" y="284"/>
                  <a:pt x="0" y="284"/>
                </a:cubicBezTo>
                <a:cubicBezTo>
                  <a:pt x="0" y="370"/>
                  <a:pt x="63" y="441"/>
                  <a:pt x="146" y="452"/>
                </a:cubicBezTo>
                <a:lnTo>
                  <a:pt x="146" y="526"/>
                </a:lnTo>
                <a:lnTo>
                  <a:pt x="42" y="555"/>
                </a:lnTo>
                <a:lnTo>
                  <a:pt x="304" y="555"/>
                </a:lnTo>
                <a:lnTo>
                  <a:pt x="200" y="525"/>
                </a:lnTo>
                <a:lnTo>
                  <a:pt x="200" y="453"/>
                </a:lnTo>
                <a:cubicBezTo>
                  <a:pt x="282" y="441"/>
                  <a:pt x="346" y="370"/>
                  <a:pt x="346" y="284"/>
                </a:cubicBezTo>
                <a:close/>
                <a:moveTo>
                  <a:pt x="171" y="365"/>
                </a:move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4" y="365"/>
                  <a:pt x="174" y="365"/>
                </a:cubicBezTo>
                <a:cubicBezTo>
                  <a:pt x="220" y="365"/>
                  <a:pt x="257" y="328"/>
                  <a:pt x="257" y="282"/>
                </a:cubicBezTo>
                <a:lnTo>
                  <a:pt x="257" y="83"/>
                </a:lnTo>
                <a:cubicBezTo>
                  <a:pt x="257" y="37"/>
                  <a:pt x="220" y="0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72" y="0"/>
                  <a:pt x="172" y="0"/>
                  <a:pt x="171" y="0"/>
                </a:cubicBezTo>
                <a:cubicBezTo>
                  <a:pt x="126" y="0"/>
                  <a:pt x="89" y="37"/>
                  <a:pt x="89" y="83"/>
                </a:cubicBezTo>
                <a:lnTo>
                  <a:pt x="89" y="282"/>
                </a:lnTo>
                <a:cubicBezTo>
                  <a:pt x="89" y="328"/>
                  <a:pt x="126" y="365"/>
                  <a:pt x="171" y="365"/>
                </a:cubicBez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C4D5EB-659C-4BC7-0F68-8FEE55F88C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929" y="271587"/>
            <a:ext cx="6525781" cy="2350013"/>
          </a:xfrm>
          <a:prstGeom prst="rect">
            <a:avLst/>
          </a:prstGeom>
        </p:spPr>
      </p:pic>
      <p:sp>
        <p:nvSpPr>
          <p:cNvPr id="11" name="TextBox 34">
            <a:extLst>
              <a:ext uri="{FF2B5EF4-FFF2-40B4-BE49-F238E27FC236}">
                <a16:creationId xmlns:a16="http://schemas.microsoft.com/office/drawing/2014/main" id="{51557341-DAC3-20F5-A8BE-AB2C8D9B4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922713"/>
            <a:ext cx="440055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计算机科学与技术民族预科班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B361595F-187A-67A2-F4EA-BA03D641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3922713"/>
            <a:ext cx="287178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计算机科学技术院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42">
            <a:extLst>
              <a:ext uri="{FF2B5EF4-FFF2-40B4-BE49-F238E27FC236}">
                <a16:creationId xmlns:a16="http://schemas.microsoft.com/office/drawing/2014/main" id="{5915459B-51BE-E112-D2D4-54B3D232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929188"/>
            <a:ext cx="1617662" cy="452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14" name="TextBox 43">
            <a:extLst>
              <a:ext uri="{FF2B5EF4-FFF2-40B4-BE49-F238E27FC236}">
                <a16:creationId xmlns:a16="http://schemas.microsoft.com/office/drawing/2014/main" id="{3112117F-EA11-E645-BBB7-687AB723D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4824413"/>
            <a:ext cx="1158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齐家宝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4">
            <a:extLst>
              <a:ext uri="{FF2B5EF4-FFF2-40B4-BE49-F238E27FC236}">
                <a16:creationId xmlns:a16="http://schemas.microsoft.com/office/drawing/2014/main" id="{939400EF-DD66-E54C-1331-C13B7325C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4824413"/>
            <a:ext cx="1341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翟晔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5">
            <a:extLst>
              <a:ext uri="{FF2B5EF4-FFF2-40B4-BE49-F238E27FC236}">
                <a16:creationId xmlns:a16="http://schemas.microsoft.com/office/drawing/2014/main" id="{846487A2-6515-B47F-38AE-968A26071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213" y="4791075"/>
            <a:ext cx="1508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46">
            <a:extLst>
              <a:ext uri="{FF2B5EF4-FFF2-40B4-BE49-F238E27FC236}">
                <a16:creationId xmlns:a16="http://schemas.microsoft.com/office/drawing/2014/main" id="{D2DFB89E-8429-386C-F505-913B3999B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4929188"/>
            <a:ext cx="1354138" cy="452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18" name="TextBox 47">
            <a:extLst>
              <a:ext uri="{FF2B5EF4-FFF2-40B4-BE49-F238E27FC236}">
                <a16:creationId xmlns:a16="http://schemas.microsoft.com/office/drawing/2014/main" id="{EBE21E4A-0295-766D-47CA-611856473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975" y="4791075"/>
            <a:ext cx="13065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en-US" altLang="zh-CN" sz="24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7871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>
            <a:spLocks noChangeArrowheads="1"/>
          </p:cNvSpPr>
          <p:nvPr/>
        </p:nvSpPr>
        <p:spPr bwMode="auto"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3" name="Freeform 11"/>
          <p:cNvSpPr>
            <a:spLocks noEditPoints="1"/>
          </p:cNvSpPr>
          <p:nvPr/>
        </p:nvSpPr>
        <p:spPr bwMode="auto">
          <a:xfrm>
            <a:off x="5595938" y="936625"/>
            <a:ext cx="1152525" cy="1217613"/>
          </a:xfrm>
          <a:custGeom>
            <a:avLst/>
            <a:gdLst>
              <a:gd name="T0" fmla="*/ 719918 w 1404"/>
              <a:gd name="T1" fmla="*/ 0 h 1483"/>
              <a:gd name="T2" fmla="*/ 879991 w 1404"/>
              <a:gd name="T3" fmla="*/ 374398 h 1483"/>
              <a:gd name="T4" fmla="*/ 758499 w 1404"/>
              <a:gd name="T5" fmla="*/ 160104 h 1483"/>
              <a:gd name="T6" fmla="*/ 349698 w 1404"/>
              <a:gd name="T7" fmla="*/ 120694 h 1483"/>
              <a:gd name="T8" fmla="*/ 319325 w 1404"/>
              <a:gd name="T9" fmla="*/ 321029 h 1483"/>
              <a:gd name="T10" fmla="*/ 121491 w 1404"/>
              <a:gd name="T11" fmla="*/ 912183 h 1483"/>
              <a:gd name="T12" fmla="*/ 531114 w 1404"/>
              <a:gd name="T13" fmla="*/ 951594 h 1483"/>
              <a:gd name="T14" fmla="*/ 160894 w 1404"/>
              <a:gd name="T15" fmla="*/ 1073109 h 1483"/>
              <a:gd name="T16" fmla="*/ 0 w 1404"/>
              <a:gd name="T17" fmla="*/ 252883 h 1483"/>
              <a:gd name="T18" fmla="*/ 1022825 w 1404"/>
              <a:gd name="T19" fmla="*/ 392461 h 1483"/>
              <a:gd name="T20" fmla="*/ 1137749 w 1404"/>
              <a:gd name="T21" fmla="*/ 508228 h 1483"/>
              <a:gd name="T22" fmla="*/ 1003124 w 1404"/>
              <a:gd name="T23" fmla="*/ 834184 h 1483"/>
              <a:gd name="T24" fmla="*/ 1081108 w 1404"/>
              <a:gd name="T25" fmla="*/ 585407 h 1483"/>
              <a:gd name="T26" fmla="*/ 1051556 w 1404"/>
              <a:gd name="T27" fmla="*/ 515618 h 1483"/>
              <a:gd name="T28" fmla="*/ 902155 w 1404"/>
              <a:gd name="T29" fmla="*/ 429408 h 1483"/>
              <a:gd name="T30" fmla="*/ 1040884 w 1404"/>
              <a:gd name="T31" fmla="*/ 560775 h 1483"/>
              <a:gd name="T32" fmla="*/ 823349 w 1404"/>
              <a:gd name="T33" fmla="*/ 967194 h 1483"/>
              <a:gd name="T34" fmla="*/ 627157 w 1404"/>
              <a:gd name="T35" fmla="*/ 853068 h 1483"/>
              <a:gd name="T36" fmla="*/ 868498 w 1404"/>
              <a:gd name="T37" fmla="*/ 461429 h 1483"/>
              <a:gd name="T38" fmla="*/ 1040884 w 1404"/>
              <a:gd name="T39" fmla="*/ 560775 h 1483"/>
              <a:gd name="T40" fmla="*/ 556561 w 1404"/>
              <a:gd name="T41" fmla="*/ 1203655 h 1483"/>
              <a:gd name="T42" fmla="*/ 701037 w 1404"/>
              <a:gd name="T43" fmla="*/ 954057 h 1483"/>
              <a:gd name="T44" fmla="*/ 417010 w 1404"/>
              <a:gd name="T45" fmla="*/ 211830 h 1483"/>
              <a:gd name="T46" fmla="*/ 683799 w 1404"/>
              <a:gd name="T47" fmla="*/ 273409 h 1483"/>
              <a:gd name="T48" fmla="*/ 417010 w 1404"/>
              <a:gd name="T49" fmla="*/ 211830 h 1483"/>
              <a:gd name="T50" fmla="*/ 366115 w 1404"/>
              <a:gd name="T51" fmla="*/ 620712 h 1483"/>
              <a:gd name="T52" fmla="*/ 210147 w 1404"/>
              <a:gd name="T53" fmla="*/ 682290 h 1483"/>
              <a:gd name="T54" fmla="*/ 210147 w 1404"/>
              <a:gd name="T55" fmla="*/ 478671 h 1483"/>
              <a:gd name="T56" fmla="*/ 683799 w 1404"/>
              <a:gd name="T57" fmla="*/ 540249 h 1483"/>
              <a:gd name="T58" fmla="*/ 210147 w 1404"/>
              <a:gd name="T59" fmla="*/ 478671 h 1483"/>
              <a:gd name="T60" fmla="*/ 683799 w 1404"/>
              <a:gd name="T61" fmla="*/ 347303 h 1483"/>
              <a:gd name="T62" fmla="*/ 210147 w 1404"/>
              <a:gd name="T63" fmla="*/ 408882 h 1483"/>
              <a:gd name="T64" fmla="*/ 157610 w 1404"/>
              <a:gd name="T65" fmla="*/ 265198 h 1483"/>
              <a:gd name="T66" fmla="*/ 294698 w 1404"/>
              <a:gd name="T67" fmla="*/ 245493 h 1483"/>
              <a:gd name="T68" fmla="*/ 157610 w 1404"/>
              <a:gd name="T69" fmla="*/ 265198 h 14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>
            <a:spLocks noChangeShapeType="1"/>
          </p:cNvSpPr>
          <p:nvPr/>
        </p:nvSpPr>
        <p:spPr bwMode="auto">
          <a:xfrm>
            <a:off x="4195763" y="2740025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TextBox 77"/>
          <p:cNvSpPr txBox="1">
            <a:spLocks noChangeArrowheads="1"/>
          </p:cNvSpPr>
          <p:nvPr/>
        </p:nvSpPr>
        <p:spPr bwMode="auto">
          <a:xfrm>
            <a:off x="4602163" y="3068638"/>
            <a:ext cx="3168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0247" name="Oval 39"/>
          <p:cNvSpPr>
            <a:spLocks noChangeAspect="1" noChangeArrowheads="1"/>
          </p:cNvSpPr>
          <p:nvPr/>
        </p:nvSpPr>
        <p:spPr bwMode="auto">
          <a:xfrm>
            <a:off x="754064" y="2892425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248" name="Oval 40"/>
          <p:cNvSpPr>
            <a:spLocks noChangeAspect="1" noChangeArrowheads="1"/>
          </p:cNvSpPr>
          <p:nvPr/>
        </p:nvSpPr>
        <p:spPr bwMode="auto">
          <a:xfrm>
            <a:off x="754064" y="3328987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250" name="Oval 42"/>
          <p:cNvSpPr>
            <a:spLocks noChangeAspect="1" noChangeArrowheads="1"/>
          </p:cNvSpPr>
          <p:nvPr/>
        </p:nvSpPr>
        <p:spPr bwMode="auto">
          <a:xfrm>
            <a:off x="8829650" y="2933328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251" name="TextBox 83"/>
          <p:cNvSpPr txBox="1">
            <a:spLocks noChangeArrowheads="1"/>
          </p:cNvSpPr>
          <p:nvPr/>
        </p:nvSpPr>
        <p:spPr bwMode="auto">
          <a:xfrm>
            <a:off x="903289" y="2740025"/>
            <a:ext cx="2859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10252" name="TextBox 84"/>
          <p:cNvSpPr txBox="1">
            <a:spLocks noChangeArrowheads="1"/>
          </p:cNvSpPr>
          <p:nvPr/>
        </p:nvSpPr>
        <p:spPr bwMode="auto">
          <a:xfrm>
            <a:off x="903289" y="3176587"/>
            <a:ext cx="2859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国外相关研究状况</a:t>
            </a:r>
          </a:p>
        </p:txBody>
      </p:sp>
      <p:sp>
        <p:nvSpPr>
          <p:cNvPr id="10255" name="Oval 42"/>
          <p:cNvSpPr>
            <a:spLocks noChangeAspect="1" noChangeArrowheads="1"/>
          </p:cNvSpPr>
          <p:nvPr/>
        </p:nvSpPr>
        <p:spPr bwMode="auto">
          <a:xfrm>
            <a:off x="8829650" y="3369890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256" name="TextBox 88"/>
          <p:cNvSpPr txBox="1">
            <a:spLocks noChangeArrowheads="1"/>
          </p:cNvSpPr>
          <p:nvPr/>
        </p:nvSpPr>
        <p:spPr bwMode="auto">
          <a:xfrm>
            <a:off x="8978875" y="2780928"/>
            <a:ext cx="266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sp>
        <p:nvSpPr>
          <p:cNvPr id="10258" name="TextBox 90"/>
          <p:cNvSpPr txBox="1">
            <a:spLocks noChangeArrowheads="1"/>
          </p:cNvSpPr>
          <p:nvPr/>
        </p:nvSpPr>
        <p:spPr bwMode="auto">
          <a:xfrm>
            <a:off x="8978875" y="3217490"/>
            <a:ext cx="3217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系统用例图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时序图</a:t>
            </a:r>
          </a:p>
          <a:p>
            <a:pPr eaLnBrk="1" hangingPunct="1"/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val 39">
            <a:extLst>
              <a:ext uri="{FF2B5EF4-FFF2-40B4-BE49-F238E27FC236}">
                <a16:creationId xmlns:a16="http://schemas.microsoft.com/office/drawing/2014/main" id="{FE917C2C-4D2F-1920-4546-FCF56D91D1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064" y="3742531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Oval 40">
            <a:extLst>
              <a:ext uri="{FF2B5EF4-FFF2-40B4-BE49-F238E27FC236}">
                <a16:creationId xmlns:a16="http://schemas.microsoft.com/office/drawing/2014/main" id="{301C5573-3909-D317-B722-0725285D5D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064" y="4179094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Oval 42">
            <a:extLst>
              <a:ext uri="{FF2B5EF4-FFF2-40B4-BE49-F238E27FC236}">
                <a16:creationId xmlns:a16="http://schemas.microsoft.com/office/drawing/2014/main" id="{E3787DBE-BAB8-B06A-1FDF-2B9162FFDA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29650" y="3783434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83">
            <a:extLst>
              <a:ext uri="{FF2B5EF4-FFF2-40B4-BE49-F238E27FC236}">
                <a16:creationId xmlns:a16="http://schemas.microsoft.com/office/drawing/2014/main" id="{3D83A1A2-C2AC-BE13-3AAE-AD310B681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9" y="3591719"/>
            <a:ext cx="2859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目前进度</a:t>
            </a:r>
          </a:p>
        </p:txBody>
      </p:sp>
      <p:sp>
        <p:nvSpPr>
          <p:cNvPr id="6" name="TextBox 84">
            <a:extLst>
              <a:ext uri="{FF2B5EF4-FFF2-40B4-BE49-F238E27FC236}">
                <a16:creationId xmlns:a16="http://schemas.microsoft.com/office/drawing/2014/main" id="{9912DB5D-3EE5-CF48-5F3E-F64F62F2B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9" y="4028281"/>
            <a:ext cx="2859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软件特色</a:t>
            </a:r>
          </a:p>
        </p:txBody>
      </p:sp>
      <p:sp>
        <p:nvSpPr>
          <p:cNvPr id="7" name="Oval 42">
            <a:extLst>
              <a:ext uri="{FF2B5EF4-FFF2-40B4-BE49-F238E27FC236}">
                <a16:creationId xmlns:a16="http://schemas.microsoft.com/office/drawing/2014/main" id="{E8F16801-427E-F9A3-A1BD-131C915E5E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29650" y="4219997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TextBox 88">
            <a:extLst>
              <a:ext uri="{FF2B5EF4-FFF2-40B4-BE49-F238E27FC236}">
                <a16:creationId xmlns:a16="http://schemas.microsoft.com/office/drawing/2014/main" id="{6C693594-4C36-DADD-C1CC-E28BB5A35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8875" y="3632622"/>
            <a:ext cx="266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</a:p>
        </p:txBody>
      </p:sp>
      <p:sp>
        <p:nvSpPr>
          <p:cNvPr id="9" name="TextBox 90">
            <a:extLst>
              <a:ext uri="{FF2B5EF4-FFF2-40B4-BE49-F238E27FC236}">
                <a16:creationId xmlns:a16="http://schemas.microsoft.com/office/drawing/2014/main" id="{A13BF79D-3067-8734-CDB6-67528A0F3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8875" y="4069184"/>
            <a:ext cx="3096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856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957611" y="908720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Freeform 11"/>
          <p:cNvSpPr>
            <a:spLocks noEditPoints="1"/>
          </p:cNvSpPr>
          <p:nvPr/>
        </p:nvSpPr>
        <p:spPr bwMode="auto">
          <a:xfrm>
            <a:off x="5491136" y="1218282"/>
            <a:ext cx="1152525" cy="1217613"/>
          </a:xfrm>
          <a:custGeom>
            <a:avLst/>
            <a:gdLst>
              <a:gd name="T0" fmla="*/ 719918 w 1404"/>
              <a:gd name="T1" fmla="*/ 0 h 1483"/>
              <a:gd name="T2" fmla="*/ 879991 w 1404"/>
              <a:gd name="T3" fmla="*/ 374398 h 1483"/>
              <a:gd name="T4" fmla="*/ 758499 w 1404"/>
              <a:gd name="T5" fmla="*/ 160104 h 1483"/>
              <a:gd name="T6" fmla="*/ 349698 w 1404"/>
              <a:gd name="T7" fmla="*/ 120694 h 1483"/>
              <a:gd name="T8" fmla="*/ 319325 w 1404"/>
              <a:gd name="T9" fmla="*/ 321029 h 1483"/>
              <a:gd name="T10" fmla="*/ 121491 w 1404"/>
              <a:gd name="T11" fmla="*/ 912183 h 1483"/>
              <a:gd name="T12" fmla="*/ 531114 w 1404"/>
              <a:gd name="T13" fmla="*/ 951594 h 1483"/>
              <a:gd name="T14" fmla="*/ 160894 w 1404"/>
              <a:gd name="T15" fmla="*/ 1073109 h 1483"/>
              <a:gd name="T16" fmla="*/ 0 w 1404"/>
              <a:gd name="T17" fmla="*/ 252883 h 1483"/>
              <a:gd name="T18" fmla="*/ 1022825 w 1404"/>
              <a:gd name="T19" fmla="*/ 392461 h 1483"/>
              <a:gd name="T20" fmla="*/ 1137749 w 1404"/>
              <a:gd name="T21" fmla="*/ 508228 h 1483"/>
              <a:gd name="T22" fmla="*/ 1003124 w 1404"/>
              <a:gd name="T23" fmla="*/ 834184 h 1483"/>
              <a:gd name="T24" fmla="*/ 1081108 w 1404"/>
              <a:gd name="T25" fmla="*/ 585407 h 1483"/>
              <a:gd name="T26" fmla="*/ 1051556 w 1404"/>
              <a:gd name="T27" fmla="*/ 515618 h 1483"/>
              <a:gd name="T28" fmla="*/ 902155 w 1404"/>
              <a:gd name="T29" fmla="*/ 429408 h 1483"/>
              <a:gd name="T30" fmla="*/ 1040884 w 1404"/>
              <a:gd name="T31" fmla="*/ 560775 h 1483"/>
              <a:gd name="T32" fmla="*/ 823349 w 1404"/>
              <a:gd name="T33" fmla="*/ 967194 h 1483"/>
              <a:gd name="T34" fmla="*/ 627157 w 1404"/>
              <a:gd name="T35" fmla="*/ 853068 h 1483"/>
              <a:gd name="T36" fmla="*/ 868498 w 1404"/>
              <a:gd name="T37" fmla="*/ 461429 h 1483"/>
              <a:gd name="T38" fmla="*/ 1040884 w 1404"/>
              <a:gd name="T39" fmla="*/ 560775 h 1483"/>
              <a:gd name="T40" fmla="*/ 556561 w 1404"/>
              <a:gd name="T41" fmla="*/ 1203655 h 1483"/>
              <a:gd name="T42" fmla="*/ 701037 w 1404"/>
              <a:gd name="T43" fmla="*/ 954057 h 1483"/>
              <a:gd name="T44" fmla="*/ 417010 w 1404"/>
              <a:gd name="T45" fmla="*/ 211830 h 1483"/>
              <a:gd name="T46" fmla="*/ 683799 w 1404"/>
              <a:gd name="T47" fmla="*/ 273409 h 1483"/>
              <a:gd name="T48" fmla="*/ 417010 w 1404"/>
              <a:gd name="T49" fmla="*/ 211830 h 1483"/>
              <a:gd name="T50" fmla="*/ 366115 w 1404"/>
              <a:gd name="T51" fmla="*/ 620712 h 1483"/>
              <a:gd name="T52" fmla="*/ 210147 w 1404"/>
              <a:gd name="T53" fmla="*/ 682290 h 1483"/>
              <a:gd name="T54" fmla="*/ 210147 w 1404"/>
              <a:gd name="T55" fmla="*/ 478671 h 1483"/>
              <a:gd name="T56" fmla="*/ 683799 w 1404"/>
              <a:gd name="T57" fmla="*/ 540249 h 1483"/>
              <a:gd name="T58" fmla="*/ 210147 w 1404"/>
              <a:gd name="T59" fmla="*/ 478671 h 1483"/>
              <a:gd name="T60" fmla="*/ 683799 w 1404"/>
              <a:gd name="T61" fmla="*/ 347303 h 1483"/>
              <a:gd name="T62" fmla="*/ 210147 w 1404"/>
              <a:gd name="T63" fmla="*/ 408882 h 1483"/>
              <a:gd name="T64" fmla="*/ 157610 w 1404"/>
              <a:gd name="T65" fmla="*/ 265198 h 1483"/>
              <a:gd name="T66" fmla="*/ 294698 w 1404"/>
              <a:gd name="T67" fmla="*/ 245493 h 1483"/>
              <a:gd name="T68" fmla="*/ 157610 w 1404"/>
              <a:gd name="T69" fmla="*/ 265198 h 14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4090961" y="3021682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77"/>
          <p:cNvSpPr txBox="1">
            <a:spLocks noChangeArrowheads="1"/>
          </p:cNvSpPr>
          <p:nvPr/>
        </p:nvSpPr>
        <p:spPr bwMode="auto">
          <a:xfrm>
            <a:off x="4497361" y="3350295"/>
            <a:ext cx="3168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选题背景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5529236" y="2537495"/>
            <a:ext cx="9318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74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224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11267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C127B-2EE1-117C-94CE-30DAC5DA8614}"/>
              </a:ext>
            </a:extLst>
          </p:cNvPr>
          <p:cNvSpPr txBox="1"/>
          <p:nvPr/>
        </p:nvSpPr>
        <p:spPr>
          <a:xfrm>
            <a:off x="6127638" y="1413100"/>
            <a:ext cx="547260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学位论文的格式检查工作变得繁琐且耗费时间精力。这对学生和指导老师都带来了不便，也影响了对论文内容的关注和检验。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利用计算机技术解析论文格式，可以节省时间和提高效率。此外，</a:t>
            </a:r>
            <a:r>
              <a:rPr lang="en-US" altLang="zh-CN" dirty="0"/>
              <a:t>XML</a:t>
            </a:r>
            <a:r>
              <a:rPr lang="zh-CN" altLang="en-US" dirty="0"/>
              <a:t>格式的文档文件在解析方面有优势，因此可以作为解析工具的基础。</a:t>
            </a:r>
          </a:p>
        </p:txBody>
      </p:sp>
      <p:pic>
        <p:nvPicPr>
          <p:cNvPr id="2" name="Picture 2" descr="F:\快盘\商务图片\png\2531170_084420255000_2.png">
            <a:extLst>
              <a:ext uri="{FF2B5EF4-FFF2-40B4-BE49-F238E27FC236}">
                <a16:creationId xmlns:a16="http://schemas.microsoft.com/office/drawing/2014/main" id="{BD2A1C2E-ECE6-7D0F-B6A1-384978D0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5303" y="1124744"/>
            <a:ext cx="3575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9F0E4A-B222-5A09-9AEF-C3613C8AD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381" y="1196752"/>
            <a:ext cx="593396" cy="707540"/>
          </a:xfrm>
          <a:prstGeom prst="rect">
            <a:avLst/>
          </a:prstGeom>
        </p:spPr>
      </p:pic>
      <p:sp>
        <p:nvSpPr>
          <p:cNvPr id="4" name="Freeform 8">
            <a:extLst>
              <a:ext uri="{FF2B5EF4-FFF2-40B4-BE49-F238E27FC236}">
                <a16:creationId xmlns:a16="http://schemas.microsoft.com/office/drawing/2014/main" id="{2D74FA73-7D07-55CF-B408-70A7FD4179BE}"/>
              </a:ext>
            </a:extLst>
          </p:cNvPr>
          <p:cNvSpPr>
            <a:spLocks noEditPoints="1"/>
          </p:cNvSpPr>
          <p:nvPr/>
        </p:nvSpPr>
        <p:spPr bwMode="auto">
          <a:xfrm>
            <a:off x="6167749" y="2966054"/>
            <a:ext cx="567267" cy="605882"/>
          </a:xfrm>
          <a:custGeom>
            <a:avLst/>
            <a:gdLst>
              <a:gd name="T0" fmla="*/ 111615 w 648"/>
              <a:gd name="T1" fmla="*/ 183643 h 639"/>
              <a:gd name="T2" fmla="*/ 148382 w 648"/>
              <a:gd name="T3" fmla="*/ 120024 h 639"/>
              <a:gd name="T4" fmla="*/ 157574 w 648"/>
              <a:gd name="T5" fmla="*/ 109530 h 639"/>
              <a:gd name="T6" fmla="*/ 240300 w 648"/>
              <a:gd name="T7" fmla="*/ 116089 h 639"/>
              <a:gd name="T8" fmla="*/ 235705 w 648"/>
              <a:gd name="T9" fmla="*/ 106251 h 639"/>
              <a:gd name="T10" fmla="*/ 254745 w 648"/>
              <a:gd name="T11" fmla="*/ 100348 h 639"/>
              <a:gd name="T12" fmla="*/ 267876 w 648"/>
              <a:gd name="T13" fmla="*/ 101004 h 639"/>
              <a:gd name="T14" fmla="*/ 263937 w 648"/>
              <a:gd name="T15" fmla="*/ 120024 h 639"/>
              <a:gd name="T16" fmla="*/ 256714 w 648"/>
              <a:gd name="T17" fmla="*/ 130518 h 639"/>
              <a:gd name="T18" fmla="*/ 209442 w 648"/>
              <a:gd name="T19" fmla="*/ 173805 h 639"/>
              <a:gd name="T20" fmla="*/ 208786 w 648"/>
              <a:gd name="T21" fmla="*/ 174461 h 639"/>
              <a:gd name="T22" fmla="*/ 404440 w 648"/>
              <a:gd name="T23" fmla="*/ 403359 h 639"/>
              <a:gd name="T24" fmla="*/ 326310 w 648"/>
              <a:gd name="T25" fmla="*/ 403359 h 639"/>
              <a:gd name="T26" fmla="*/ 178584 w 648"/>
              <a:gd name="T27" fmla="*/ 358104 h 639"/>
              <a:gd name="T28" fmla="*/ 178584 w 648"/>
              <a:gd name="T29" fmla="*/ 0 h 639"/>
              <a:gd name="T30" fmla="*/ 338128 w 648"/>
              <a:gd name="T31" fmla="*/ 260380 h 639"/>
              <a:gd name="T32" fmla="*/ 404440 w 648"/>
              <a:gd name="T33" fmla="*/ 403359 h 639"/>
              <a:gd name="T34" fmla="*/ 178584 w 648"/>
              <a:gd name="T35" fmla="*/ 335149 h 639"/>
              <a:gd name="T36" fmla="*/ 178584 w 648"/>
              <a:gd name="T37" fmla="*/ 22955 h 639"/>
              <a:gd name="T38" fmla="*/ 178584 w 648"/>
              <a:gd name="T39" fmla="*/ 335149 h 639"/>
              <a:gd name="T40" fmla="*/ 292169 w 648"/>
              <a:gd name="T41" fmla="*/ 256445 h 639"/>
              <a:gd name="T42" fmla="*/ 268532 w 648"/>
              <a:gd name="T43" fmla="*/ 263003 h 639"/>
              <a:gd name="T44" fmla="*/ 221917 w 648"/>
              <a:gd name="T45" fmla="*/ 263003 h 639"/>
              <a:gd name="T46" fmla="*/ 174645 w 648"/>
              <a:gd name="T47" fmla="*/ 263003 h 639"/>
              <a:gd name="T48" fmla="*/ 127372 w 648"/>
              <a:gd name="T49" fmla="*/ 263003 h 639"/>
              <a:gd name="T50" fmla="*/ 72878 w 648"/>
              <a:gd name="T51" fmla="*/ 263003 h 639"/>
              <a:gd name="T52" fmla="*/ 65656 w 648"/>
              <a:gd name="T53" fmla="*/ 256445 h 639"/>
              <a:gd name="T54" fmla="*/ 72878 w 648"/>
              <a:gd name="T55" fmla="*/ 95101 h 639"/>
              <a:gd name="T56" fmla="*/ 80100 w 648"/>
              <a:gd name="T57" fmla="*/ 249230 h 639"/>
              <a:gd name="T58" fmla="*/ 99797 w 648"/>
              <a:gd name="T59" fmla="*/ 217092 h 639"/>
              <a:gd name="T60" fmla="*/ 120150 w 648"/>
              <a:gd name="T61" fmla="*/ 209878 h 639"/>
              <a:gd name="T62" fmla="*/ 127372 w 648"/>
              <a:gd name="T63" fmla="*/ 249230 h 639"/>
              <a:gd name="T64" fmla="*/ 147069 w 648"/>
              <a:gd name="T65" fmla="*/ 167902 h 639"/>
              <a:gd name="T66" fmla="*/ 167422 w 648"/>
              <a:gd name="T67" fmla="*/ 160688 h 639"/>
              <a:gd name="T68" fmla="*/ 174645 w 648"/>
              <a:gd name="T69" fmla="*/ 249230 h 639"/>
              <a:gd name="T70" fmla="*/ 194341 w 648"/>
              <a:gd name="T71" fmla="*/ 191514 h 639"/>
              <a:gd name="T72" fmla="*/ 214695 w 648"/>
              <a:gd name="T73" fmla="*/ 184955 h 639"/>
              <a:gd name="T74" fmla="*/ 221917 w 648"/>
              <a:gd name="T75" fmla="*/ 249230 h 639"/>
              <a:gd name="T76" fmla="*/ 241614 w 648"/>
              <a:gd name="T77" fmla="*/ 151506 h 639"/>
              <a:gd name="T78" fmla="*/ 261967 w 648"/>
              <a:gd name="T79" fmla="*/ 144291 h 639"/>
              <a:gd name="T80" fmla="*/ 268532 w 648"/>
              <a:gd name="T81" fmla="*/ 249230 h 63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48" h="639">
                <a:moveTo>
                  <a:pt x="242" y="199"/>
                </a:moveTo>
                <a:lnTo>
                  <a:pt x="170" y="280"/>
                </a:lnTo>
                <a:lnTo>
                  <a:pt x="153" y="266"/>
                </a:lnTo>
                <a:lnTo>
                  <a:pt x="226" y="183"/>
                </a:lnTo>
                <a:lnTo>
                  <a:pt x="240" y="167"/>
                </a:lnTo>
                <a:lnTo>
                  <a:pt x="316" y="234"/>
                </a:lnTo>
                <a:lnTo>
                  <a:pt x="366" y="177"/>
                </a:lnTo>
                <a:lnTo>
                  <a:pt x="357" y="169"/>
                </a:lnTo>
                <a:cubicBezTo>
                  <a:pt x="354" y="167"/>
                  <a:pt x="355" y="163"/>
                  <a:pt x="359" y="162"/>
                </a:cubicBezTo>
                <a:lnTo>
                  <a:pt x="373" y="158"/>
                </a:lnTo>
                <a:cubicBezTo>
                  <a:pt x="377" y="156"/>
                  <a:pt x="384" y="154"/>
                  <a:pt x="388" y="153"/>
                </a:cubicBezTo>
                <a:lnTo>
                  <a:pt x="402" y="149"/>
                </a:lnTo>
                <a:cubicBezTo>
                  <a:pt x="406" y="147"/>
                  <a:pt x="409" y="150"/>
                  <a:pt x="408" y="154"/>
                </a:cubicBezTo>
                <a:lnTo>
                  <a:pt x="405" y="167"/>
                </a:lnTo>
                <a:cubicBezTo>
                  <a:pt x="404" y="172"/>
                  <a:pt x="402" y="179"/>
                  <a:pt x="402" y="183"/>
                </a:cubicBezTo>
                <a:lnTo>
                  <a:pt x="399" y="196"/>
                </a:lnTo>
                <a:cubicBezTo>
                  <a:pt x="398" y="200"/>
                  <a:pt x="395" y="202"/>
                  <a:pt x="391" y="199"/>
                </a:cubicBezTo>
                <a:lnTo>
                  <a:pt x="383" y="192"/>
                </a:lnTo>
                <a:lnTo>
                  <a:pt x="319" y="265"/>
                </a:lnTo>
                <a:lnTo>
                  <a:pt x="318" y="266"/>
                </a:lnTo>
                <a:lnTo>
                  <a:pt x="242" y="199"/>
                </a:lnTo>
                <a:close/>
                <a:moveTo>
                  <a:pt x="616" y="615"/>
                </a:moveTo>
                <a:cubicBezTo>
                  <a:pt x="599" y="631"/>
                  <a:pt x="578" y="639"/>
                  <a:pt x="556" y="639"/>
                </a:cubicBezTo>
                <a:cubicBezTo>
                  <a:pt x="535" y="639"/>
                  <a:pt x="513" y="631"/>
                  <a:pt x="497" y="615"/>
                </a:cubicBezTo>
                <a:lnTo>
                  <a:pt x="396" y="516"/>
                </a:lnTo>
                <a:cubicBezTo>
                  <a:pt x="359" y="535"/>
                  <a:pt x="317" y="546"/>
                  <a:pt x="272" y="546"/>
                </a:cubicBezTo>
                <a:cubicBezTo>
                  <a:pt x="122" y="546"/>
                  <a:pt x="0" y="424"/>
                  <a:pt x="0" y="273"/>
                </a:cubicBezTo>
                <a:cubicBezTo>
                  <a:pt x="0" y="123"/>
                  <a:pt x="122" y="0"/>
                  <a:pt x="272" y="0"/>
                </a:cubicBezTo>
                <a:cubicBezTo>
                  <a:pt x="423" y="0"/>
                  <a:pt x="545" y="123"/>
                  <a:pt x="545" y="273"/>
                </a:cubicBezTo>
                <a:cubicBezTo>
                  <a:pt x="545" y="318"/>
                  <a:pt x="534" y="360"/>
                  <a:pt x="515" y="397"/>
                </a:cubicBezTo>
                <a:lnTo>
                  <a:pt x="616" y="496"/>
                </a:lnTo>
                <a:cubicBezTo>
                  <a:pt x="648" y="529"/>
                  <a:pt x="648" y="582"/>
                  <a:pt x="616" y="615"/>
                </a:cubicBezTo>
                <a:close/>
                <a:moveTo>
                  <a:pt x="272" y="511"/>
                </a:moveTo>
                <a:lnTo>
                  <a:pt x="272" y="511"/>
                </a:lnTo>
                <a:cubicBezTo>
                  <a:pt x="404" y="511"/>
                  <a:pt x="510" y="405"/>
                  <a:pt x="510" y="273"/>
                </a:cubicBezTo>
                <a:cubicBezTo>
                  <a:pt x="510" y="142"/>
                  <a:pt x="404" y="35"/>
                  <a:pt x="272" y="35"/>
                </a:cubicBezTo>
                <a:cubicBezTo>
                  <a:pt x="141" y="35"/>
                  <a:pt x="35" y="142"/>
                  <a:pt x="35" y="273"/>
                </a:cubicBezTo>
                <a:cubicBezTo>
                  <a:pt x="35" y="405"/>
                  <a:pt x="141" y="511"/>
                  <a:pt x="272" y="511"/>
                </a:cubicBezTo>
                <a:close/>
                <a:moveTo>
                  <a:pt x="434" y="380"/>
                </a:moveTo>
                <a:cubicBezTo>
                  <a:pt x="440" y="380"/>
                  <a:pt x="445" y="385"/>
                  <a:pt x="445" y="391"/>
                </a:cubicBezTo>
                <a:cubicBezTo>
                  <a:pt x="445" y="397"/>
                  <a:pt x="440" y="401"/>
                  <a:pt x="434" y="401"/>
                </a:cubicBezTo>
                <a:lnTo>
                  <a:pt x="409" y="401"/>
                </a:lnTo>
                <a:lnTo>
                  <a:pt x="368" y="401"/>
                </a:lnTo>
                <a:lnTo>
                  <a:pt x="338" y="401"/>
                </a:lnTo>
                <a:lnTo>
                  <a:pt x="296" y="401"/>
                </a:lnTo>
                <a:lnTo>
                  <a:pt x="266" y="401"/>
                </a:lnTo>
                <a:lnTo>
                  <a:pt x="224" y="401"/>
                </a:lnTo>
                <a:lnTo>
                  <a:pt x="194" y="401"/>
                </a:lnTo>
                <a:lnTo>
                  <a:pt x="152" y="401"/>
                </a:lnTo>
                <a:lnTo>
                  <a:pt x="111" y="401"/>
                </a:lnTo>
                <a:cubicBezTo>
                  <a:pt x="105" y="401"/>
                  <a:pt x="100" y="397"/>
                  <a:pt x="100" y="391"/>
                </a:cubicBezTo>
                <a:lnTo>
                  <a:pt x="100" y="155"/>
                </a:lnTo>
                <a:cubicBezTo>
                  <a:pt x="100" y="150"/>
                  <a:pt x="105" y="145"/>
                  <a:pt x="111" y="145"/>
                </a:cubicBezTo>
                <a:cubicBezTo>
                  <a:pt x="117" y="145"/>
                  <a:pt x="121" y="150"/>
                  <a:pt x="121" y="155"/>
                </a:cubicBezTo>
                <a:lnTo>
                  <a:pt x="122" y="380"/>
                </a:lnTo>
                <a:lnTo>
                  <a:pt x="152" y="380"/>
                </a:lnTo>
                <a:lnTo>
                  <a:pt x="152" y="331"/>
                </a:lnTo>
                <a:cubicBezTo>
                  <a:pt x="152" y="325"/>
                  <a:pt x="157" y="320"/>
                  <a:pt x="163" y="320"/>
                </a:cubicBezTo>
                <a:lnTo>
                  <a:pt x="183" y="320"/>
                </a:lnTo>
                <a:cubicBezTo>
                  <a:pt x="189" y="320"/>
                  <a:pt x="194" y="325"/>
                  <a:pt x="194" y="331"/>
                </a:cubicBezTo>
                <a:lnTo>
                  <a:pt x="194" y="380"/>
                </a:lnTo>
                <a:lnTo>
                  <a:pt x="224" y="380"/>
                </a:lnTo>
                <a:lnTo>
                  <a:pt x="224" y="256"/>
                </a:lnTo>
                <a:cubicBezTo>
                  <a:pt x="224" y="250"/>
                  <a:pt x="229" y="245"/>
                  <a:pt x="235" y="245"/>
                </a:cubicBezTo>
                <a:lnTo>
                  <a:pt x="255" y="245"/>
                </a:lnTo>
                <a:cubicBezTo>
                  <a:pt x="261" y="245"/>
                  <a:pt x="266" y="250"/>
                  <a:pt x="266" y="256"/>
                </a:cubicBezTo>
                <a:lnTo>
                  <a:pt x="266" y="380"/>
                </a:lnTo>
                <a:lnTo>
                  <a:pt x="296" y="380"/>
                </a:lnTo>
                <a:lnTo>
                  <a:pt x="296" y="292"/>
                </a:lnTo>
                <a:cubicBezTo>
                  <a:pt x="296" y="286"/>
                  <a:pt x="300" y="282"/>
                  <a:pt x="307" y="282"/>
                </a:cubicBezTo>
                <a:lnTo>
                  <a:pt x="327" y="282"/>
                </a:lnTo>
                <a:cubicBezTo>
                  <a:pt x="333" y="282"/>
                  <a:pt x="338" y="286"/>
                  <a:pt x="338" y="292"/>
                </a:cubicBezTo>
                <a:lnTo>
                  <a:pt x="338" y="380"/>
                </a:lnTo>
                <a:lnTo>
                  <a:pt x="368" y="380"/>
                </a:lnTo>
                <a:lnTo>
                  <a:pt x="368" y="231"/>
                </a:lnTo>
                <a:cubicBezTo>
                  <a:pt x="368" y="225"/>
                  <a:pt x="372" y="220"/>
                  <a:pt x="378" y="220"/>
                </a:cubicBezTo>
                <a:lnTo>
                  <a:pt x="399" y="220"/>
                </a:lnTo>
                <a:cubicBezTo>
                  <a:pt x="405" y="220"/>
                  <a:pt x="409" y="225"/>
                  <a:pt x="409" y="231"/>
                </a:cubicBezTo>
                <a:lnTo>
                  <a:pt x="409" y="380"/>
                </a:lnTo>
                <a:lnTo>
                  <a:pt x="434" y="3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98874B-A87F-E5E3-8AC1-8EC6D36213A4}"/>
              </a:ext>
            </a:extLst>
          </p:cNvPr>
          <p:cNvSpPr txBox="1"/>
          <p:nvPr/>
        </p:nvSpPr>
        <p:spPr>
          <a:xfrm>
            <a:off x="6167749" y="4797152"/>
            <a:ext cx="543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基于以上问题，拟开发一款基于</a:t>
            </a:r>
            <a:r>
              <a:rPr lang="en-US" altLang="zh-CN" dirty="0"/>
              <a:t>OOXML</a:t>
            </a:r>
            <a:r>
              <a:rPr lang="zh-CN" altLang="en-US" dirty="0"/>
              <a:t>可跨平台的</a:t>
            </a:r>
            <a:r>
              <a:rPr lang="en-US" altLang="zh-CN" dirty="0"/>
              <a:t>word</a:t>
            </a:r>
            <a:r>
              <a:rPr lang="zh-CN" altLang="en-US" dirty="0"/>
              <a:t>文档类型的论文格式检测软件</a:t>
            </a:r>
          </a:p>
        </p:txBody>
      </p:sp>
      <p:sp>
        <p:nvSpPr>
          <p:cNvPr id="8" name="Freeform 22">
            <a:extLst>
              <a:ext uri="{FF2B5EF4-FFF2-40B4-BE49-F238E27FC236}">
                <a16:creationId xmlns:a16="http://schemas.microsoft.com/office/drawing/2014/main" id="{EE530D8E-B7C7-F956-43DC-B9C74BD56A55}"/>
              </a:ext>
            </a:extLst>
          </p:cNvPr>
          <p:cNvSpPr>
            <a:spLocks noEditPoints="1"/>
          </p:cNvSpPr>
          <p:nvPr/>
        </p:nvSpPr>
        <p:spPr bwMode="auto">
          <a:xfrm>
            <a:off x="6098381" y="4721855"/>
            <a:ext cx="401637" cy="398462"/>
          </a:xfrm>
          <a:custGeom>
            <a:avLst/>
            <a:gdLst>
              <a:gd name="T0" fmla="*/ 362917 w 612"/>
              <a:gd name="T1" fmla="*/ 343138 h 605"/>
              <a:gd name="T2" fmla="*/ 321572 w 612"/>
              <a:gd name="T3" fmla="*/ 343138 h 605"/>
              <a:gd name="T4" fmla="*/ 387199 w 612"/>
              <a:gd name="T5" fmla="*/ 38858 h 605"/>
              <a:gd name="T6" fmla="*/ 333385 w 612"/>
              <a:gd name="T7" fmla="*/ 0 h 605"/>
              <a:gd name="T8" fmla="*/ 189006 w 612"/>
              <a:gd name="T9" fmla="*/ 129089 h 605"/>
              <a:gd name="T10" fmla="*/ 168005 w 612"/>
              <a:gd name="T11" fmla="*/ 158726 h 605"/>
              <a:gd name="T12" fmla="*/ 150286 w 612"/>
              <a:gd name="T13" fmla="*/ 167288 h 605"/>
              <a:gd name="T14" fmla="*/ 152255 w 612"/>
              <a:gd name="T15" fmla="*/ 222612 h 605"/>
              <a:gd name="T16" fmla="*/ 36095 w 612"/>
              <a:gd name="T17" fmla="*/ 324039 h 605"/>
              <a:gd name="T18" fmla="*/ 22969 w 612"/>
              <a:gd name="T19" fmla="*/ 398462 h 605"/>
              <a:gd name="T20" fmla="*/ 83346 w 612"/>
              <a:gd name="T21" fmla="*/ 337869 h 605"/>
              <a:gd name="T22" fmla="*/ 177849 w 612"/>
              <a:gd name="T23" fmla="*/ 248298 h 605"/>
              <a:gd name="T24" fmla="*/ 231007 w 612"/>
              <a:gd name="T25" fmla="*/ 248298 h 605"/>
              <a:gd name="T26" fmla="*/ 246101 w 612"/>
              <a:gd name="T27" fmla="*/ 214708 h 605"/>
              <a:gd name="T28" fmla="*/ 269071 w 612"/>
              <a:gd name="T29" fmla="*/ 210098 h 605"/>
              <a:gd name="T30" fmla="*/ 387199 w 612"/>
              <a:gd name="T31" fmla="*/ 38858 h 605"/>
              <a:gd name="T32" fmla="*/ 156848 w 612"/>
              <a:gd name="T33" fmla="*/ 129747 h 605"/>
              <a:gd name="T34" fmla="*/ 161442 w 612"/>
              <a:gd name="T35" fmla="*/ 125137 h 605"/>
              <a:gd name="T36" fmla="*/ 174568 w 612"/>
              <a:gd name="T37" fmla="*/ 112623 h 605"/>
              <a:gd name="T38" fmla="*/ 85971 w 612"/>
              <a:gd name="T39" fmla="*/ 659 h 605"/>
              <a:gd name="T40" fmla="*/ 112222 w 612"/>
              <a:gd name="T41" fmla="*/ 63886 h 605"/>
              <a:gd name="T42" fmla="*/ 8532 w 612"/>
              <a:gd name="T43" fmla="*/ 77717 h 605"/>
              <a:gd name="T44" fmla="*/ 92534 w 612"/>
              <a:gd name="T45" fmla="*/ 179143 h 605"/>
              <a:gd name="T46" fmla="*/ 121410 w 612"/>
              <a:gd name="T47" fmla="*/ 173216 h 605"/>
              <a:gd name="T48" fmla="*/ 145036 w 612"/>
              <a:gd name="T49" fmla="*/ 141602 h 605"/>
              <a:gd name="T50" fmla="*/ 268414 w 612"/>
              <a:gd name="T51" fmla="*/ 242370 h 605"/>
              <a:gd name="T52" fmla="*/ 246757 w 612"/>
              <a:gd name="T53" fmla="*/ 264105 h 605"/>
              <a:gd name="T54" fmla="*/ 295978 w 612"/>
              <a:gd name="T55" fmla="*/ 348407 h 605"/>
              <a:gd name="T56" fmla="*/ 347167 w 612"/>
              <a:gd name="T57" fmla="*/ 398462 h 605"/>
              <a:gd name="T58" fmla="*/ 391793 w 612"/>
              <a:gd name="T59" fmla="*/ 330625 h 605"/>
              <a:gd name="T60" fmla="*/ 280227 w 612"/>
              <a:gd name="T61" fmla="*/ 230515 h 605"/>
              <a:gd name="T62" fmla="*/ 263164 w 612"/>
              <a:gd name="T63" fmla="*/ 231832 h 60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12" h="605">
                <a:moveTo>
                  <a:pt x="522" y="490"/>
                </a:moveTo>
                <a:cubicBezTo>
                  <a:pt x="539" y="490"/>
                  <a:pt x="553" y="504"/>
                  <a:pt x="553" y="521"/>
                </a:cubicBezTo>
                <a:cubicBezTo>
                  <a:pt x="553" y="539"/>
                  <a:pt x="539" y="553"/>
                  <a:pt x="522" y="553"/>
                </a:cubicBezTo>
                <a:cubicBezTo>
                  <a:pt x="504" y="553"/>
                  <a:pt x="490" y="539"/>
                  <a:pt x="490" y="521"/>
                </a:cubicBezTo>
                <a:cubicBezTo>
                  <a:pt x="490" y="504"/>
                  <a:pt x="504" y="490"/>
                  <a:pt x="522" y="490"/>
                </a:cubicBezTo>
                <a:close/>
                <a:moveTo>
                  <a:pt x="590" y="59"/>
                </a:moveTo>
                <a:lnTo>
                  <a:pt x="548" y="17"/>
                </a:lnTo>
                <a:cubicBezTo>
                  <a:pt x="537" y="5"/>
                  <a:pt x="522" y="0"/>
                  <a:pt x="508" y="0"/>
                </a:cubicBezTo>
                <a:cubicBezTo>
                  <a:pt x="493" y="0"/>
                  <a:pt x="478" y="5"/>
                  <a:pt x="467" y="17"/>
                </a:cubicBezTo>
                <a:lnTo>
                  <a:pt x="288" y="196"/>
                </a:lnTo>
                <a:cubicBezTo>
                  <a:pt x="293" y="207"/>
                  <a:pt x="289" y="223"/>
                  <a:pt x="281" y="231"/>
                </a:cubicBezTo>
                <a:cubicBezTo>
                  <a:pt x="275" y="237"/>
                  <a:pt x="265" y="241"/>
                  <a:pt x="256" y="241"/>
                </a:cubicBezTo>
                <a:cubicBezTo>
                  <a:pt x="252" y="241"/>
                  <a:pt x="249" y="240"/>
                  <a:pt x="245" y="239"/>
                </a:cubicBezTo>
                <a:lnTo>
                  <a:pt x="229" y="254"/>
                </a:lnTo>
                <a:cubicBezTo>
                  <a:pt x="207" y="277"/>
                  <a:pt x="207" y="313"/>
                  <a:pt x="229" y="335"/>
                </a:cubicBezTo>
                <a:lnTo>
                  <a:pt x="232" y="338"/>
                </a:lnTo>
                <a:lnTo>
                  <a:pt x="92" y="478"/>
                </a:lnTo>
                <a:lnTo>
                  <a:pt x="55" y="492"/>
                </a:lnTo>
                <a:lnTo>
                  <a:pt x="0" y="570"/>
                </a:lnTo>
                <a:lnTo>
                  <a:pt x="35" y="605"/>
                </a:lnTo>
                <a:lnTo>
                  <a:pt x="113" y="551"/>
                </a:lnTo>
                <a:lnTo>
                  <a:pt x="127" y="513"/>
                </a:lnTo>
                <a:lnTo>
                  <a:pt x="267" y="373"/>
                </a:lnTo>
                <a:lnTo>
                  <a:pt x="271" y="377"/>
                </a:lnTo>
                <a:cubicBezTo>
                  <a:pt x="283" y="388"/>
                  <a:pt x="297" y="394"/>
                  <a:pt x="312" y="394"/>
                </a:cubicBezTo>
                <a:cubicBezTo>
                  <a:pt x="326" y="394"/>
                  <a:pt x="341" y="388"/>
                  <a:pt x="352" y="377"/>
                </a:cubicBezTo>
                <a:lnTo>
                  <a:pt x="368" y="361"/>
                </a:lnTo>
                <a:cubicBezTo>
                  <a:pt x="363" y="351"/>
                  <a:pt x="367" y="335"/>
                  <a:pt x="375" y="326"/>
                </a:cubicBezTo>
                <a:cubicBezTo>
                  <a:pt x="381" y="320"/>
                  <a:pt x="391" y="317"/>
                  <a:pt x="399" y="317"/>
                </a:cubicBezTo>
                <a:cubicBezTo>
                  <a:pt x="403" y="317"/>
                  <a:pt x="407" y="317"/>
                  <a:pt x="410" y="319"/>
                </a:cubicBezTo>
                <a:lnTo>
                  <a:pt x="590" y="139"/>
                </a:lnTo>
                <a:cubicBezTo>
                  <a:pt x="612" y="117"/>
                  <a:pt x="612" y="81"/>
                  <a:pt x="590" y="59"/>
                </a:cubicBezTo>
                <a:close/>
                <a:moveTo>
                  <a:pt x="221" y="215"/>
                </a:moveTo>
                <a:lnTo>
                  <a:pt x="239" y="197"/>
                </a:lnTo>
                <a:lnTo>
                  <a:pt x="255" y="206"/>
                </a:lnTo>
                <a:lnTo>
                  <a:pt x="246" y="190"/>
                </a:lnTo>
                <a:lnTo>
                  <a:pt x="264" y="172"/>
                </a:lnTo>
                <a:lnTo>
                  <a:pt x="266" y="171"/>
                </a:lnTo>
                <a:cubicBezTo>
                  <a:pt x="270" y="161"/>
                  <a:pt x="272" y="151"/>
                  <a:pt x="272" y="141"/>
                </a:cubicBezTo>
                <a:cubicBezTo>
                  <a:pt x="272" y="69"/>
                  <a:pt x="203" y="0"/>
                  <a:pt x="131" y="1"/>
                </a:cubicBezTo>
                <a:cubicBezTo>
                  <a:pt x="131" y="1"/>
                  <a:pt x="123" y="9"/>
                  <a:pt x="118" y="13"/>
                </a:cubicBezTo>
                <a:cubicBezTo>
                  <a:pt x="176" y="71"/>
                  <a:pt x="171" y="62"/>
                  <a:pt x="171" y="97"/>
                </a:cubicBezTo>
                <a:cubicBezTo>
                  <a:pt x="171" y="126"/>
                  <a:pt x="125" y="171"/>
                  <a:pt x="97" y="171"/>
                </a:cubicBezTo>
                <a:cubicBezTo>
                  <a:pt x="61" y="171"/>
                  <a:pt x="72" y="177"/>
                  <a:pt x="13" y="118"/>
                </a:cubicBezTo>
                <a:cubicBezTo>
                  <a:pt x="9" y="123"/>
                  <a:pt x="1" y="131"/>
                  <a:pt x="1" y="131"/>
                </a:cubicBezTo>
                <a:cubicBezTo>
                  <a:pt x="2" y="203"/>
                  <a:pt x="70" y="272"/>
                  <a:pt x="141" y="272"/>
                </a:cubicBezTo>
                <a:cubicBezTo>
                  <a:pt x="154" y="272"/>
                  <a:pt x="168" y="267"/>
                  <a:pt x="182" y="261"/>
                </a:cubicBezTo>
                <a:lnTo>
                  <a:pt x="185" y="263"/>
                </a:lnTo>
                <a:cubicBezTo>
                  <a:pt x="189" y="251"/>
                  <a:pt x="196" y="240"/>
                  <a:pt x="206" y="231"/>
                </a:cubicBezTo>
                <a:lnTo>
                  <a:pt x="221" y="215"/>
                </a:lnTo>
                <a:close/>
                <a:moveTo>
                  <a:pt x="401" y="352"/>
                </a:moveTo>
                <a:lnTo>
                  <a:pt x="409" y="368"/>
                </a:lnTo>
                <a:lnTo>
                  <a:pt x="392" y="385"/>
                </a:lnTo>
                <a:lnTo>
                  <a:pt x="376" y="401"/>
                </a:lnTo>
                <a:cubicBezTo>
                  <a:pt x="367" y="410"/>
                  <a:pt x="356" y="417"/>
                  <a:pt x="343" y="422"/>
                </a:cubicBezTo>
                <a:lnTo>
                  <a:pt x="451" y="529"/>
                </a:lnTo>
                <a:lnTo>
                  <a:pt x="502" y="597"/>
                </a:lnTo>
                <a:lnTo>
                  <a:pt x="529" y="605"/>
                </a:lnTo>
                <a:lnTo>
                  <a:pt x="604" y="529"/>
                </a:lnTo>
                <a:lnTo>
                  <a:pt x="597" y="502"/>
                </a:lnTo>
                <a:lnTo>
                  <a:pt x="529" y="451"/>
                </a:lnTo>
                <a:lnTo>
                  <a:pt x="427" y="350"/>
                </a:lnTo>
                <a:lnTo>
                  <a:pt x="417" y="360"/>
                </a:lnTo>
                <a:lnTo>
                  <a:pt x="401" y="3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3804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224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sp>
        <p:nvSpPr>
          <p:cNvPr id="14339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47C51B-EBA0-B254-E43F-A5FD141E9923}"/>
              </a:ext>
            </a:extLst>
          </p:cNvPr>
          <p:cNvSpPr txBox="1"/>
          <p:nvPr/>
        </p:nvSpPr>
        <p:spPr>
          <a:xfrm>
            <a:off x="6225869" y="1443841"/>
            <a:ext cx="4032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提高论文格式校验的效率和准确性，减少重复性工作，减轻学生和指导老师的时间精力投入，使他们能更多关注论文内容，从而提升论文质量和通过率。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indent="457200"/>
            <a:r>
              <a:rPr lang="zh-CN" altLang="en-US" dirty="0"/>
              <a:t>促进计算机技术在学位论文撰写中的应用，推动信息技术在教育领域的普及和应用，同时也具有引申至其他文档格式解析领域的应用价值和研究价值。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60D5835F-9559-7FCA-2CE2-A6FB12644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225" y="1096935"/>
            <a:ext cx="3657402" cy="495216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426F35-91B0-D5D5-8EF7-A28B55AC6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449" y="1145679"/>
            <a:ext cx="487722" cy="390178"/>
          </a:xfrm>
          <a:prstGeom prst="rect">
            <a:avLst/>
          </a:prstGeom>
        </p:spPr>
      </p:pic>
      <p:sp>
        <p:nvSpPr>
          <p:cNvPr id="9" name="Freeform 11">
            <a:extLst>
              <a:ext uri="{FF2B5EF4-FFF2-40B4-BE49-F238E27FC236}">
                <a16:creationId xmlns:a16="http://schemas.microsoft.com/office/drawing/2014/main" id="{6E7D5D08-F25F-F733-C357-8A55E3FB1786}"/>
              </a:ext>
            </a:extLst>
          </p:cNvPr>
          <p:cNvSpPr>
            <a:spLocks noEditPoints="1"/>
          </p:cNvSpPr>
          <p:nvPr/>
        </p:nvSpPr>
        <p:spPr bwMode="auto">
          <a:xfrm>
            <a:off x="6235501" y="3265358"/>
            <a:ext cx="292100" cy="398463"/>
          </a:xfrm>
          <a:custGeom>
            <a:avLst/>
            <a:gdLst>
              <a:gd name="T0" fmla="*/ 58944 w 446"/>
              <a:gd name="T1" fmla="*/ 148113 h 608"/>
              <a:gd name="T2" fmla="*/ 89726 w 446"/>
              <a:gd name="T3" fmla="*/ 220859 h 608"/>
              <a:gd name="T4" fmla="*/ 114613 w 446"/>
              <a:gd name="T5" fmla="*/ 278531 h 608"/>
              <a:gd name="T6" fmla="*/ 170937 w 446"/>
              <a:gd name="T7" fmla="*/ 280497 h 608"/>
              <a:gd name="T8" fmla="*/ 183381 w 446"/>
              <a:gd name="T9" fmla="*/ 257559 h 608"/>
              <a:gd name="T10" fmla="*/ 214818 w 446"/>
              <a:gd name="T11" fmla="*/ 199232 h 608"/>
              <a:gd name="T12" fmla="*/ 146050 w 446"/>
              <a:gd name="T13" fmla="*/ 60949 h 608"/>
              <a:gd name="T14" fmla="*/ 120508 w 446"/>
              <a:gd name="T15" fmla="*/ 298847 h 608"/>
              <a:gd name="T16" fmla="*/ 92346 w 446"/>
              <a:gd name="T17" fmla="*/ 265424 h 608"/>
              <a:gd name="T18" fmla="*/ 61564 w 446"/>
              <a:gd name="T19" fmla="*/ 209062 h 608"/>
              <a:gd name="T20" fmla="*/ 146050 w 446"/>
              <a:gd name="T21" fmla="*/ 42599 h 608"/>
              <a:gd name="T22" fmla="*/ 229881 w 446"/>
              <a:gd name="T23" fmla="*/ 209062 h 608"/>
              <a:gd name="T24" fmla="*/ 199754 w 446"/>
              <a:gd name="T25" fmla="*/ 265424 h 608"/>
              <a:gd name="T26" fmla="*/ 170937 w 446"/>
              <a:gd name="T27" fmla="*/ 298847 h 608"/>
              <a:gd name="T28" fmla="*/ 104134 w 446"/>
              <a:gd name="T29" fmla="*/ 357175 h 608"/>
              <a:gd name="T30" fmla="*/ 174867 w 446"/>
              <a:gd name="T31" fmla="*/ 370938 h 608"/>
              <a:gd name="T32" fmla="*/ 174867 w 446"/>
              <a:gd name="T33" fmla="*/ 343412 h 608"/>
              <a:gd name="T34" fmla="*/ 112648 w 446"/>
              <a:gd name="T35" fmla="*/ 365695 h 608"/>
              <a:gd name="T36" fmla="*/ 180761 w 446"/>
              <a:gd name="T37" fmla="*/ 365695 h 608"/>
              <a:gd name="T38" fmla="*/ 189276 w 446"/>
              <a:gd name="T39" fmla="*/ 357175 h 608"/>
              <a:gd name="T40" fmla="*/ 104134 w 446"/>
              <a:gd name="T41" fmla="*/ 314576 h 608"/>
              <a:gd name="T42" fmla="*/ 189276 w 446"/>
              <a:gd name="T43" fmla="*/ 357175 h 608"/>
              <a:gd name="T44" fmla="*/ 187966 w 446"/>
              <a:gd name="T45" fmla="*/ 166463 h 608"/>
              <a:gd name="T46" fmla="*/ 159804 w 446"/>
              <a:gd name="T47" fmla="*/ 195299 h 608"/>
              <a:gd name="T48" fmla="*/ 132296 w 446"/>
              <a:gd name="T49" fmla="*/ 195299 h 608"/>
              <a:gd name="T50" fmla="*/ 103479 w 446"/>
              <a:gd name="T51" fmla="*/ 166463 h 608"/>
              <a:gd name="T52" fmla="*/ 103479 w 446"/>
              <a:gd name="T53" fmla="*/ 138938 h 608"/>
              <a:gd name="T54" fmla="*/ 132296 w 446"/>
              <a:gd name="T55" fmla="*/ 110102 h 608"/>
              <a:gd name="T56" fmla="*/ 159804 w 446"/>
              <a:gd name="T57" fmla="*/ 110102 h 608"/>
              <a:gd name="T58" fmla="*/ 187966 w 446"/>
              <a:gd name="T59" fmla="*/ 138938 h 608"/>
              <a:gd name="T60" fmla="*/ 280311 w 446"/>
              <a:gd name="T61" fmla="*/ 135006 h 608"/>
              <a:gd name="T62" fmla="*/ 265248 w 446"/>
              <a:gd name="T63" fmla="*/ 148113 h 608"/>
              <a:gd name="T64" fmla="*/ 280311 w 446"/>
              <a:gd name="T65" fmla="*/ 156633 h 608"/>
              <a:gd name="T66" fmla="*/ 280311 w 446"/>
              <a:gd name="T67" fmla="*/ 135006 h 608"/>
              <a:gd name="T68" fmla="*/ 248220 w 446"/>
              <a:gd name="T69" fmla="*/ 58983 h 608"/>
              <a:gd name="T70" fmla="*/ 233156 w 446"/>
              <a:gd name="T71" fmla="*/ 43910 h 608"/>
              <a:gd name="T72" fmla="*/ 237086 w 446"/>
              <a:gd name="T73" fmla="*/ 70124 h 608"/>
              <a:gd name="T74" fmla="*/ 156529 w 446"/>
              <a:gd name="T75" fmla="*/ 28836 h 608"/>
              <a:gd name="T76" fmla="*/ 145395 w 446"/>
              <a:gd name="T77" fmla="*/ 0 h 608"/>
              <a:gd name="T78" fmla="*/ 134916 w 446"/>
              <a:gd name="T79" fmla="*/ 28836 h 608"/>
              <a:gd name="T80" fmla="*/ 53050 w 446"/>
              <a:gd name="T81" fmla="*/ 71435 h 608"/>
              <a:gd name="T82" fmla="*/ 58289 w 446"/>
              <a:gd name="T83" fmla="*/ 45220 h 608"/>
              <a:gd name="T84" fmla="*/ 42571 w 446"/>
              <a:gd name="T85" fmla="*/ 60949 h 608"/>
              <a:gd name="T86" fmla="*/ 25542 w 446"/>
              <a:gd name="T87" fmla="*/ 148113 h 608"/>
              <a:gd name="T88" fmla="*/ 11134 w 446"/>
              <a:gd name="T89" fmla="*/ 135006 h 608"/>
              <a:gd name="T90" fmla="*/ 11134 w 446"/>
              <a:gd name="T91" fmla="*/ 156633 h 608"/>
              <a:gd name="T92" fmla="*/ 25542 w 446"/>
              <a:gd name="T93" fmla="*/ 148113 h 60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446" h="608">
                <a:moveTo>
                  <a:pt x="223" y="93"/>
                </a:moveTo>
                <a:cubicBezTo>
                  <a:pt x="149" y="93"/>
                  <a:pt x="90" y="153"/>
                  <a:pt x="90" y="226"/>
                </a:cubicBezTo>
                <a:cubicBezTo>
                  <a:pt x="90" y="261"/>
                  <a:pt x="117" y="303"/>
                  <a:pt x="117" y="304"/>
                </a:cubicBezTo>
                <a:cubicBezTo>
                  <a:pt x="123" y="313"/>
                  <a:pt x="132" y="327"/>
                  <a:pt x="137" y="337"/>
                </a:cubicBezTo>
                <a:lnTo>
                  <a:pt x="165" y="393"/>
                </a:lnTo>
                <a:cubicBezTo>
                  <a:pt x="171" y="403"/>
                  <a:pt x="175" y="417"/>
                  <a:pt x="175" y="425"/>
                </a:cubicBezTo>
                <a:cubicBezTo>
                  <a:pt x="175" y="426"/>
                  <a:pt x="178" y="428"/>
                  <a:pt x="184" y="428"/>
                </a:cubicBezTo>
                <a:lnTo>
                  <a:pt x="261" y="428"/>
                </a:lnTo>
                <a:cubicBezTo>
                  <a:pt x="267" y="428"/>
                  <a:pt x="270" y="426"/>
                  <a:pt x="271" y="425"/>
                </a:cubicBezTo>
                <a:cubicBezTo>
                  <a:pt x="270" y="417"/>
                  <a:pt x="275" y="403"/>
                  <a:pt x="280" y="393"/>
                </a:cubicBezTo>
                <a:lnTo>
                  <a:pt x="309" y="337"/>
                </a:lnTo>
                <a:cubicBezTo>
                  <a:pt x="313" y="327"/>
                  <a:pt x="322" y="313"/>
                  <a:pt x="328" y="304"/>
                </a:cubicBezTo>
                <a:cubicBezTo>
                  <a:pt x="337" y="289"/>
                  <a:pt x="356" y="254"/>
                  <a:pt x="356" y="226"/>
                </a:cubicBezTo>
                <a:cubicBezTo>
                  <a:pt x="356" y="153"/>
                  <a:pt x="296" y="93"/>
                  <a:pt x="223" y="93"/>
                </a:cubicBezTo>
                <a:close/>
                <a:moveTo>
                  <a:pt x="261" y="456"/>
                </a:moveTo>
                <a:lnTo>
                  <a:pt x="184" y="456"/>
                </a:lnTo>
                <a:cubicBezTo>
                  <a:pt x="163" y="456"/>
                  <a:pt x="147" y="442"/>
                  <a:pt x="147" y="425"/>
                </a:cubicBezTo>
                <a:cubicBezTo>
                  <a:pt x="147" y="423"/>
                  <a:pt x="145" y="414"/>
                  <a:pt x="141" y="405"/>
                </a:cubicBezTo>
                <a:lnTo>
                  <a:pt x="112" y="349"/>
                </a:lnTo>
                <a:cubicBezTo>
                  <a:pt x="107" y="341"/>
                  <a:pt x="99" y="327"/>
                  <a:pt x="94" y="319"/>
                </a:cubicBezTo>
                <a:cubicBezTo>
                  <a:pt x="91" y="314"/>
                  <a:pt x="62" y="268"/>
                  <a:pt x="62" y="226"/>
                </a:cubicBezTo>
                <a:cubicBezTo>
                  <a:pt x="62" y="137"/>
                  <a:pt x="134" y="65"/>
                  <a:pt x="223" y="65"/>
                </a:cubicBezTo>
                <a:cubicBezTo>
                  <a:pt x="311" y="65"/>
                  <a:pt x="383" y="137"/>
                  <a:pt x="383" y="226"/>
                </a:cubicBezTo>
                <a:cubicBezTo>
                  <a:pt x="383" y="268"/>
                  <a:pt x="354" y="314"/>
                  <a:pt x="351" y="319"/>
                </a:cubicBezTo>
                <a:cubicBezTo>
                  <a:pt x="346" y="327"/>
                  <a:pt x="338" y="341"/>
                  <a:pt x="333" y="349"/>
                </a:cubicBezTo>
                <a:lnTo>
                  <a:pt x="305" y="405"/>
                </a:lnTo>
                <a:cubicBezTo>
                  <a:pt x="301" y="414"/>
                  <a:pt x="298" y="423"/>
                  <a:pt x="298" y="425"/>
                </a:cubicBezTo>
                <a:cubicBezTo>
                  <a:pt x="298" y="442"/>
                  <a:pt x="282" y="456"/>
                  <a:pt x="261" y="456"/>
                </a:cubicBezTo>
                <a:close/>
                <a:moveTo>
                  <a:pt x="180" y="524"/>
                </a:moveTo>
                <a:cubicBezTo>
                  <a:pt x="169" y="524"/>
                  <a:pt x="159" y="534"/>
                  <a:pt x="159" y="545"/>
                </a:cubicBezTo>
                <a:cubicBezTo>
                  <a:pt x="159" y="556"/>
                  <a:pt x="169" y="566"/>
                  <a:pt x="180" y="566"/>
                </a:cubicBezTo>
                <a:lnTo>
                  <a:pt x="267" y="566"/>
                </a:lnTo>
                <a:cubicBezTo>
                  <a:pt x="279" y="566"/>
                  <a:pt x="289" y="556"/>
                  <a:pt x="289" y="545"/>
                </a:cubicBezTo>
                <a:cubicBezTo>
                  <a:pt x="289" y="534"/>
                  <a:pt x="279" y="524"/>
                  <a:pt x="267" y="524"/>
                </a:cubicBezTo>
                <a:lnTo>
                  <a:pt x="180" y="524"/>
                </a:lnTo>
                <a:close/>
                <a:moveTo>
                  <a:pt x="172" y="558"/>
                </a:moveTo>
                <a:cubicBezTo>
                  <a:pt x="173" y="586"/>
                  <a:pt x="196" y="608"/>
                  <a:pt x="224" y="608"/>
                </a:cubicBezTo>
                <a:cubicBezTo>
                  <a:pt x="252" y="608"/>
                  <a:pt x="275" y="586"/>
                  <a:pt x="276" y="558"/>
                </a:cubicBezTo>
                <a:lnTo>
                  <a:pt x="172" y="558"/>
                </a:lnTo>
                <a:close/>
                <a:moveTo>
                  <a:pt x="289" y="545"/>
                </a:moveTo>
                <a:lnTo>
                  <a:pt x="159" y="545"/>
                </a:lnTo>
                <a:lnTo>
                  <a:pt x="159" y="480"/>
                </a:lnTo>
                <a:lnTo>
                  <a:pt x="289" y="480"/>
                </a:lnTo>
                <a:lnTo>
                  <a:pt x="289" y="545"/>
                </a:lnTo>
                <a:close/>
                <a:moveTo>
                  <a:pt x="309" y="233"/>
                </a:moveTo>
                <a:cubicBezTo>
                  <a:pt x="309" y="245"/>
                  <a:pt x="299" y="254"/>
                  <a:pt x="287" y="254"/>
                </a:cubicBezTo>
                <a:lnTo>
                  <a:pt x="244" y="254"/>
                </a:lnTo>
                <a:lnTo>
                  <a:pt x="244" y="298"/>
                </a:lnTo>
                <a:cubicBezTo>
                  <a:pt x="244" y="309"/>
                  <a:pt x="234" y="319"/>
                  <a:pt x="223" y="319"/>
                </a:cubicBezTo>
                <a:cubicBezTo>
                  <a:pt x="211" y="319"/>
                  <a:pt x="202" y="309"/>
                  <a:pt x="202" y="298"/>
                </a:cubicBezTo>
                <a:lnTo>
                  <a:pt x="202" y="254"/>
                </a:lnTo>
                <a:lnTo>
                  <a:pt x="158" y="254"/>
                </a:lnTo>
                <a:cubicBezTo>
                  <a:pt x="146" y="254"/>
                  <a:pt x="137" y="245"/>
                  <a:pt x="137" y="233"/>
                </a:cubicBezTo>
                <a:cubicBezTo>
                  <a:pt x="137" y="221"/>
                  <a:pt x="146" y="212"/>
                  <a:pt x="158" y="212"/>
                </a:cubicBezTo>
                <a:lnTo>
                  <a:pt x="202" y="212"/>
                </a:lnTo>
                <a:lnTo>
                  <a:pt x="202" y="168"/>
                </a:lnTo>
                <a:cubicBezTo>
                  <a:pt x="202" y="157"/>
                  <a:pt x="211" y="147"/>
                  <a:pt x="223" y="147"/>
                </a:cubicBezTo>
                <a:cubicBezTo>
                  <a:pt x="234" y="147"/>
                  <a:pt x="244" y="157"/>
                  <a:pt x="244" y="168"/>
                </a:cubicBezTo>
                <a:lnTo>
                  <a:pt x="244" y="212"/>
                </a:lnTo>
                <a:lnTo>
                  <a:pt x="287" y="212"/>
                </a:lnTo>
                <a:cubicBezTo>
                  <a:pt x="299" y="212"/>
                  <a:pt x="309" y="221"/>
                  <a:pt x="309" y="233"/>
                </a:cubicBezTo>
                <a:close/>
                <a:moveTo>
                  <a:pt x="428" y="206"/>
                </a:moveTo>
                <a:lnTo>
                  <a:pt x="404" y="206"/>
                </a:lnTo>
                <a:cubicBezTo>
                  <a:pt x="405" y="212"/>
                  <a:pt x="405" y="219"/>
                  <a:pt x="405" y="226"/>
                </a:cubicBezTo>
                <a:cubicBezTo>
                  <a:pt x="405" y="230"/>
                  <a:pt x="405" y="235"/>
                  <a:pt x="405" y="239"/>
                </a:cubicBezTo>
                <a:lnTo>
                  <a:pt x="428" y="239"/>
                </a:lnTo>
                <a:cubicBezTo>
                  <a:pt x="438" y="239"/>
                  <a:pt x="446" y="232"/>
                  <a:pt x="446" y="222"/>
                </a:cubicBezTo>
                <a:cubicBezTo>
                  <a:pt x="446" y="213"/>
                  <a:pt x="438" y="206"/>
                  <a:pt x="428" y="206"/>
                </a:cubicBezTo>
                <a:close/>
                <a:moveTo>
                  <a:pt x="362" y="107"/>
                </a:moveTo>
                <a:lnTo>
                  <a:pt x="379" y="90"/>
                </a:lnTo>
                <a:cubicBezTo>
                  <a:pt x="386" y="83"/>
                  <a:pt x="386" y="72"/>
                  <a:pt x="380" y="66"/>
                </a:cubicBezTo>
                <a:cubicBezTo>
                  <a:pt x="373" y="60"/>
                  <a:pt x="362" y="60"/>
                  <a:pt x="356" y="67"/>
                </a:cubicBezTo>
                <a:lnTo>
                  <a:pt x="338" y="84"/>
                </a:lnTo>
                <a:cubicBezTo>
                  <a:pt x="347" y="91"/>
                  <a:pt x="355" y="99"/>
                  <a:pt x="362" y="107"/>
                </a:cubicBezTo>
                <a:close/>
                <a:moveTo>
                  <a:pt x="222" y="43"/>
                </a:moveTo>
                <a:cubicBezTo>
                  <a:pt x="228" y="43"/>
                  <a:pt x="233" y="43"/>
                  <a:pt x="239" y="44"/>
                </a:cubicBezTo>
                <a:lnTo>
                  <a:pt x="239" y="18"/>
                </a:lnTo>
                <a:cubicBezTo>
                  <a:pt x="239" y="8"/>
                  <a:pt x="231" y="0"/>
                  <a:pt x="222" y="0"/>
                </a:cubicBezTo>
                <a:cubicBezTo>
                  <a:pt x="213" y="0"/>
                  <a:pt x="206" y="8"/>
                  <a:pt x="206" y="18"/>
                </a:cubicBezTo>
                <a:lnTo>
                  <a:pt x="206" y="44"/>
                </a:lnTo>
                <a:cubicBezTo>
                  <a:pt x="211" y="43"/>
                  <a:pt x="217" y="43"/>
                  <a:pt x="222" y="43"/>
                </a:cubicBezTo>
                <a:close/>
                <a:moveTo>
                  <a:pt x="81" y="109"/>
                </a:moveTo>
                <a:cubicBezTo>
                  <a:pt x="89" y="101"/>
                  <a:pt x="96" y="93"/>
                  <a:pt x="105" y="86"/>
                </a:cubicBezTo>
                <a:lnTo>
                  <a:pt x="89" y="69"/>
                </a:lnTo>
                <a:cubicBezTo>
                  <a:pt x="82" y="63"/>
                  <a:pt x="71" y="62"/>
                  <a:pt x="65" y="69"/>
                </a:cubicBezTo>
                <a:cubicBezTo>
                  <a:pt x="58" y="75"/>
                  <a:pt x="58" y="86"/>
                  <a:pt x="65" y="93"/>
                </a:cubicBezTo>
                <a:lnTo>
                  <a:pt x="81" y="109"/>
                </a:lnTo>
                <a:close/>
                <a:moveTo>
                  <a:pt x="39" y="226"/>
                </a:moveTo>
                <a:cubicBezTo>
                  <a:pt x="39" y="219"/>
                  <a:pt x="40" y="212"/>
                  <a:pt x="41" y="206"/>
                </a:cubicBezTo>
                <a:lnTo>
                  <a:pt x="17" y="206"/>
                </a:lnTo>
                <a:cubicBezTo>
                  <a:pt x="7" y="206"/>
                  <a:pt x="0" y="213"/>
                  <a:pt x="0" y="222"/>
                </a:cubicBezTo>
                <a:cubicBezTo>
                  <a:pt x="0" y="232"/>
                  <a:pt x="7" y="239"/>
                  <a:pt x="17" y="239"/>
                </a:cubicBezTo>
                <a:lnTo>
                  <a:pt x="40" y="239"/>
                </a:lnTo>
                <a:cubicBezTo>
                  <a:pt x="40" y="235"/>
                  <a:pt x="39" y="230"/>
                  <a:pt x="39" y="2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研究意义">
            <a:extLst>
              <a:ext uri="{FF2B5EF4-FFF2-40B4-BE49-F238E27FC236}">
                <a16:creationId xmlns:a16="http://schemas.microsoft.com/office/drawing/2014/main" id="{22F74041-C5C3-63FE-D233-B62ABA8FE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13" t="11568" r="13959" b="7668"/>
          <a:stretch>
            <a:fillRect/>
          </a:stretch>
        </p:blipFill>
        <p:spPr bwMode="auto">
          <a:xfrm>
            <a:off x="121717" y="620688"/>
            <a:ext cx="1387654" cy="169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203556"/>
      </p:ext>
    </p:extLst>
  </p:cSld>
  <p:clrMapOvr>
    <a:masterClrMapping/>
  </p:clrMapOvr>
  <p:transition spd="slow" advTm="3804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423224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国内外相关研究情况</a:t>
            </a:r>
          </a:p>
        </p:txBody>
      </p:sp>
      <p:sp>
        <p:nvSpPr>
          <p:cNvPr id="12291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14CD08-83FA-83D7-8453-6D64F220C863}"/>
              </a:ext>
            </a:extLst>
          </p:cNvPr>
          <p:cNvSpPr txBox="1"/>
          <p:nvPr/>
        </p:nvSpPr>
        <p:spPr>
          <a:xfrm>
            <a:off x="2930029" y="2132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BF8518-51B5-8744-5AD6-338D9D691769}"/>
              </a:ext>
            </a:extLst>
          </p:cNvPr>
          <p:cNvSpPr txBox="1"/>
          <p:nvPr/>
        </p:nvSpPr>
        <p:spPr>
          <a:xfrm>
            <a:off x="6871801" y="529106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东北电力大学的阚运奇老师提出一种基于</a:t>
            </a:r>
            <a:r>
              <a:rPr lang="en-US" altLang="zh-CN" dirty="0"/>
              <a:t>VBA</a:t>
            </a:r>
            <a:r>
              <a:rPr lang="zh-CN" altLang="en-US" dirty="0"/>
              <a:t>的论文检测方法，但是该方法需要使用</a:t>
            </a:r>
            <a:r>
              <a:rPr lang="en-US" altLang="zh-CN" dirty="0"/>
              <a:t>VBA</a:t>
            </a:r>
            <a:r>
              <a:rPr lang="zh-CN" altLang="en-US" dirty="0"/>
              <a:t>技术操作宏，对于普通用户很不友好。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隋欣、张军辉提出了一种基于</a:t>
            </a:r>
            <a:r>
              <a:rPr lang="en-US" altLang="zh-CN" dirty="0"/>
              <a:t>.NET</a:t>
            </a:r>
            <a:r>
              <a:rPr lang="zh-CN" altLang="en-US" dirty="0"/>
              <a:t>的文档信息提取解析方式，但是该方法仅仅在文档内容层面进行解析和提前，解析内容并未设计文档格式方面，且</a:t>
            </a:r>
            <a:r>
              <a:rPr lang="en-US" altLang="zh-CN" dirty="0"/>
              <a:t>.NET</a:t>
            </a:r>
            <a:r>
              <a:rPr lang="zh-CN" altLang="en-US" dirty="0"/>
              <a:t>技术也是依赖</a:t>
            </a:r>
            <a:r>
              <a:rPr lang="en-US" altLang="zh-CN" dirty="0"/>
              <a:t>windows</a:t>
            </a:r>
            <a:r>
              <a:rPr lang="zh-CN" altLang="en-US" dirty="0"/>
              <a:t>系统，在其他平台也是很难使用。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3CF1A56A-DEEA-CE70-D3E5-376DCF0D5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564" y="220663"/>
            <a:ext cx="509587" cy="5111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>
                <a:solidFill>
                  <a:schemeClr val="accent2"/>
                </a:solidFill>
              </a:rPr>
              <a:t>1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B6507E-50EC-19B3-FCA7-2C711A5E06CA}"/>
              </a:ext>
            </a:extLst>
          </p:cNvPr>
          <p:cNvSpPr txBox="1"/>
          <p:nvPr/>
        </p:nvSpPr>
        <p:spPr>
          <a:xfrm>
            <a:off x="901700" y="3704481"/>
            <a:ext cx="460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现有的一些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word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zh-CN" altLang="en-US" sz="18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技术如</a:t>
            </a:r>
            <a:r>
              <a:rPr lang="en-US" altLang="zh-CN" sz="18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.NET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平台的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VBA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VSTO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，或者微软提供的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Open XML SDK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COM API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等等或多或少都有些问题。例如过度依赖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，依赖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office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组件等等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cs typeface="Times New Roman" panose="02020603050405020304" pitchFamily="18" charset="0"/>
              </a:rPr>
              <a:t>       一些依靠</a:t>
            </a:r>
            <a:r>
              <a:rPr lang="en-US" altLang="zh-CN" dirty="0">
                <a:cs typeface="Times New Roman" panose="02020603050405020304" pitchFamily="18" charset="0"/>
              </a:rPr>
              <a:t>OOXML</a:t>
            </a:r>
            <a:r>
              <a:rPr lang="zh-CN" altLang="en-US" dirty="0">
                <a:cs typeface="Times New Roman" panose="02020603050405020304" pitchFamily="18" charset="0"/>
              </a:rPr>
              <a:t>系统也是存在检查效率低下，无法进行进行预加载或预检查等等诸多问题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413A4B-DBA7-1DFA-4E2C-F90E68185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4" y="1466649"/>
            <a:ext cx="5693735" cy="16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办公软件：Word图标logo矢量图 - 设计之家">
            <a:extLst>
              <a:ext uri="{FF2B5EF4-FFF2-40B4-BE49-F238E27FC236}">
                <a16:creationId xmlns:a16="http://schemas.microsoft.com/office/drawing/2014/main" id="{7F562A49-924E-BAB6-8D58-3DB48A4DA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097" y="3657505"/>
            <a:ext cx="3390005" cy="244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27">
            <a:extLst>
              <a:ext uri="{FF2B5EF4-FFF2-40B4-BE49-F238E27FC236}">
                <a16:creationId xmlns:a16="http://schemas.microsoft.com/office/drawing/2014/main" id="{5E126831-CFB1-118B-D41C-42A0B136DCD8}"/>
              </a:ext>
            </a:extLst>
          </p:cNvPr>
          <p:cNvSpPr>
            <a:spLocks noEditPoints="1"/>
          </p:cNvSpPr>
          <p:nvPr/>
        </p:nvSpPr>
        <p:spPr bwMode="auto">
          <a:xfrm>
            <a:off x="6952951" y="428960"/>
            <a:ext cx="447675" cy="395288"/>
          </a:xfrm>
          <a:custGeom>
            <a:avLst/>
            <a:gdLst>
              <a:gd name="T0" fmla="*/ 186149 w 683"/>
              <a:gd name="T1" fmla="*/ 250590 h 601"/>
              <a:gd name="T2" fmla="*/ 389995 w 683"/>
              <a:gd name="T3" fmla="*/ 257825 h 601"/>
              <a:gd name="T4" fmla="*/ 386062 w 683"/>
              <a:gd name="T5" fmla="*/ 236120 h 601"/>
              <a:gd name="T6" fmla="*/ 186804 w 683"/>
              <a:gd name="T7" fmla="*/ 244013 h 601"/>
              <a:gd name="T8" fmla="*/ 386062 w 683"/>
              <a:gd name="T9" fmla="*/ 236120 h 601"/>
              <a:gd name="T10" fmla="*/ 184838 w 683"/>
              <a:gd name="T11" fmla="*/ 222308 h 601"/>
              <a:gd name="T12" fmla="*/ 387373 w 683"/>
              <a:gd name="T13" fmla="*/ 229543 h 601"/>
              <a:gd name="T14" fmla="*/ 176317 w 683"/>
              <a:gd name="T15" fmla="*/ 213100 h 601"/>
              <a:gd name="T16" fmla="*/ 397861 w 683"/>
              <a:gd name="T17" fmla="*/ 268349 h 601"/>
              <a:gd name="T18" fmla="*/ 171073 w 683"/>
              <a:gd name="T19" fmla="*/ 284134 h 601"/>
              <a:gd name="T20" fmla="*/ 158620 w 683"/>
              <a:gd name="T21" fmla="*/ 207839 h 601"/>
              <a:gd name="T22" fmla="*/ 397861 w 683"/>
              <a:gd name="T23" fmla="*/ 197315 h 601"/>
              <a:gd name="T24" fmla="*/ 176317 w 683"/>
              <a:gd name="T25" fmla="*/ 213100 h 601"/>
              <a:gd name="T26" fmla="*/ 226132 w 683"/>
              <a:gd name="T27" fmla="*/ 25651 h 601"/>
              <a:gd name="T28" fmla="*/ 219577 w 683"/>
              <a:gd name="T29" fmla="*/ 1973 h 601"/>
              <a:gd name="T30" fmla="*/ 229409 w 683"/>
              <a:gd name="T31" fmla="*/ 658 h 601"/>
              <a:gd name="T32" fmla="*/ 269392 w 683"/>
              <a:gd name="T33" fmla="*/ 25651 h 601"/>
              <a:gd name="T34" fmla="*/ 240552 w 683"/>
              <a:gd name="T35" fmla="*/ 36832 h 601"/>
              <a:gd name="T36" fmla="*/ 239896 w 683"/>
              <a:gd name="T37" fmla="*/ 69060 h 601"/>
              <a:gd name="T38" fmla="*/ 231375 w 683"/>
              <a:gd name="T39" fmla="*/ 143382 h 601"/>
              <a:gd name="T40" fmla="*/ 249072 w 683"/>
              <a:gd name="T41" fmla="*/ 70376 h 601"/>
              <a:gd name="T42" fmla="*/ 318551 w 683"/>
              <a:gd name="T43" fmla="*/ 57221 h 601"/>
              <a:gd name="T44" fmla="*/ 289055 w 683"/>
              <a:gd name="T45" fmla="*/ 187449 h 601"/>
              <a:gd name="T46" fmla="*/ 266114 w 683"/>
              <a:gd name="T47" fmla="*/ 187449 h 601"/>
              <a:gd name="T48" fmla="*/ 236619 w 683"/>
              <a:gd name="T49" fmla="*/ 57221 h 601"/>
              <a:gd name="T50" fmla="*/ 281845 w 683"/>
              <a:gd name="T51" fmla="*/ 19732 h 601"/>
              <a:gd name="T52" fmla="*/ 281190 w 683"/>
              <a:gd name="T53" fmla="*/ 57879 h 601"/>
              <a:gd name="T54" fmla="*/ 155343 w 683"/>
              <a:gd name="T55" fmla="*/ 355167 h 601"/>
              <a:gd name="T56" fmla="*/ 417524 w 683"/>
              <a:gd name="T57" fmla="*/ 363718 h 601"/>
              <a:gd name="T58" fmla="*/ 155343 w 683"/>
              <a:gd name="T59" fmla="*/ 355167 h 601"/>
              <a:gd name="T60" fmla="*/ 415558 w 683"/>
              <a:gd name="T61" fmla="*/ 338724 h 601"/>
              <a:gd name="T62" fmla="*/ 156653 w 683"/>
              <a:gd name="T63" fmla="*/ 347275 h 601"/>
              <a:gd name="T64" fmla="*/ 151410 w 683"/>
              <a:gd name="T65" fmla="*/ 322939 h 601"/>
              <a:gd name="T66" fmla="*/ 416213 w 683"/>
              <a:gd name="T67" fmla="*/ 331489 h 601"/>
              <a:gd name="T68" fmla="*/ 151410 w 683"/>
              <a:gd name="T69" fmla="*/ 322939 h 601"/>
              <a:gd name="T70" fmla="*/ 427356 w 683"/>
              <a:gd name="T71" fmla="*/ 374899 h 601"/>
              <a:gd name="T72" fmla="*/ 143544 w 683"/>
              <a:gd name="T73" fmla="*/ 393315 h 601"/>
              <a:gd name="T74" fmla="*/ 447675 w 683"/>
              <a:gd name="T75" fmla="*/ 381476 h 601"/>
              <a:gd name="T76" fmla="*/ 433910 w 683"/>
              <a:gd name="T77" fmla="*/ 294000 h 601"/>
              <a:gd name="T78" fmla="*/ 143544 w 683"/>
              <a:gd name="T79" fmla="*/ 312416 h 601"/>
              <a:gd name="T80" fmla="*/ 146166 w 683"/>
              <a:gd name="T81" fmla="*/ 124309 h 601"/>
              <a:gd name="T82" fmla="*/ 67512 w 683"/>
              <a:gd name="T83" fmla="*/ 361087 h 601"/>
              <a:gd name="T84" fmla="*/ 146166 w 683"/>
              <a:gd name="T85" fmla="*/ 124309 h 601"/>
              <a:gd name="T86" fmla="*/ 47193 w 683"/>
              <a:gd name="T87" fmla="*/ 351221 h 601"/>
              <a:gd name="T88" fmla="*/ 139612 w 683"/>
              <a:gd name="T89" fmla="*/ 122993 h 601"/>
              <a:gd name="T90" fmla="*/ 119948 w 683"/>
              <a:gd name="T91" fmla="*/ 110496 h 601"/>
              <a:gd name="T92" fmla="*/ 40638 w 683"/>
              <a:gd name="T93" fmla="*/ 349248 h 601"/>
              <a:gd name="T94" fmla="*/ 119948 w 683"/>
              <a:gd name="T95" fmla="*/ 110496 h 601"/>
              <a:gd name="T96" fmla="*/ 74722 w 683"/>
              <a:gd name="T97" fmla="*/ 373583 h 601"/>
              <a:gd name="T98" fmla="*/ 183527 w 683"/>
              <a:gd name="T99" fmla="*/ 126282 h 601"/>
              <a:gd name="T100" fmla="*/ 73411 w 683"/>
              <a:gd name="T101" fmla="*/ 392657 h 601"/>
              <a:gd name="T102" fmla="*/ 2622 w 683"/>
              <a:gd name="T103" fmla="*/ 352536 h 601"/>
              <a:gd name="T104" fmla="*/ 113394 w 683"/>
              <a:gd name="T105" fmla="*/ 99973 h 6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39">
            <a:extLst>
              <a:ext uri="{FF2B5EF4-FFF2-40B4-BE49-F238E27FC236}">
                <a16:creationId xmlns:a16="http://schemas.microsoft.com/office/drawing/2014/main" id="{E77A0028-FADA-A680-3E4D-A740CECA9530}"/>
              </a:ext>
            </a:extLst>
          </p:cNvPr>
          <p:cNvSpPr>
            <a:spLocks noEditPoints="1"/>
          </p:cNvSpPr>
          <p:nvPr/>
        </p:nvSpPr>
        <p:spPr bwMode="auto">
          <a:xfrm>
            <a:off x="7035501" y="1797255"/>
            <a:ext cx="365125" cy="404813"/>
          </a:xfrm>
          <a:custGeom>
            <a:avLst/>
            <a:gdLst>
              <a:gd name="T0" fmla="*/ 51223 w 556"/>
              <a:gd name="T1" fmla="*/ 188561 h 614"/>
              <a:gd name="T2" fmla="*/ 61730 w 556"/>
              <a:gd name="T3" fmla="*/ 192517 h 614"/>
              <a:gd name="T4" fmla="*/ 74207 w 556"/>
              <a:gd name="T5" fmla="*/ 197132 h 614"/>
              <a:gd name="T6" fmla="*/ 86684 w 556"/>
              <a:gd name="T7" fmla="*/ 199769 h 614"/>
              <a:gd name="T8" fmla="*/ 103759 w 556"/>
              <a:gd name="T9" fmla="*/ 203066 h 614"/>
              <a:gd name="T10" fmla="*/ 119519 w 556"/>
              <a:gd name="T11" fmla="*/ 205044 h 614"/>
              <a:gd name="T12" fmla="*/ 141190 w 556"/>
              <a:gd name="T13" fmla="*/ 205703 h 614"/>
              <a:gd name="T14" fmla="*/ 162862 w 556"/>
              <a:gd name="T15" fmla="*/ 205044 h 614"/>
              <a:gd name="T16" fmla="*/ 178622 w 556"/>
              <a:gd name="T17" fmla="*/ 203066 h 614"/>
              <a:gd name="T18" fmla="*/ 195696 w 556"/>
              <a:gd name="T19" fmla="*/ 199769 h 614"/>
              <a:gd name="T20" fmla="*/ 208174 w 556"/>
              <a:gd name="T21" fmla="*/ 197132 h 614"/>
              <a:gd name="T22" fmla="*/ 220651 w 556"/>
              <a:gd name="T23" fmla="*/ 192517 h 614"/>
              <a:gd name="T24" fmla="*/ 231158 w 556"/>
              <a:gd name="T25" fmla="*/ 188561 h 614"/>
              <a:gd name="T26" fmla="*/ 255456 w 556"/>
              <a:gd name="T27" fmla="*/ 166804 h 614"/>
              <a:gd name="T28" fmla="*/ 26925 w 556"/>
              <a:gd name="T29" fmla="*/ 166804 h 614"/>
              <a:gd name="T30" fmla="*/ 303395 w 556"/>
              <a:gd name="T31" fmla="*/ 199110 h 614"/>
              <a:gd name="T32" fmla="*/ 282381 w 556"/>
              <a:gd name="T33" fmla="*/ 202407 h 614"/>
              <a:gd name="T34" fmla="*/ 279754 w 556"/>
              <a:gd name="T35" fmla="*/ 179331 h 614"/>
              <a:gd name="T36" fmla="*/ 2627 w 556"/>
              <a:gd name="T37" fmla="*/ 179331 h 614"/>
              <a:gd name="T38" fmla="*/ 0 w 556"/>
              <a:gd name="T39" fmla="*/ 346794 h 614"/>
              <a:gd name="T40" fmla="*/ 224591 w 556"/>
              <a:gd name="T41" fmla="*/ 404813 h 614"/>
              <a:gd name="T42" fmla="*/ 282381 w 556"/>
              <a:gd name="T43" fmla="*/ 319763 h 614"/>
              <a:gd name="T44" fmla="*/ 365125 w 556"/>
              <a:gd name="T45" fmla="*/ 261085 h 614"/>
              <a:gd name="T46" fmla="*/ 303395 w 556"/>
              <a:gd name="T47" fmla="*/ 295368 h 614"/>
              <a:gd name="T48" fmla="*/ 282381 w 556"/>
              <a:gd name="T49" fmla="*/ 288116 h 614"/>
              <a:gd name="T50" fmla="*/ 303395 w 556"/>
              <a:gd name="T51" fmla="*/ 227460 h 614"/>
              <a:gd name="T52" fmla="*/ 303395 w 556"/>
              <a:gd name="T53" fmla="*/ 295368 h 614"/>
              <a:gd name="T54" fmla="*/ 91281 w 556"/>
              <a:gd name="T55" fmla="*/ 94281 h 614"/>
              <a:gd name="T56" fmla="*/ 106385 w 556"/>
              <a:gd name="T57" fmla="*/ 34943 h 614"/>
              <a:gd name="T58" fmla="*/ 76177 w 556"/>
              <a:gd name="T59" fmla="*/ 34943 h 614"/>
              <a:gd name="T60" fmla="*/ 91281 w 556"/>
              <a:gd name="T61" fmla="*/ 94281 h 614"/>
              <a:gd name="T62" fmla="*/ 138564 w 556"/>
              <a:gd name="T63" fmla="*/ 75161 h 614"/>
              <a:gd name="T64" fmla="*/ 153668 w 556"/>
              <a:gd name="T65" fmla="*/ 15164 h 614"/>
              <a:gd name="T66" fmla="*/ 123460 w 556"/>
              <a:gd name="T67" fmla="*/ 15164 h 614"/>
              <a:gd name="T68" fmla="*/ 138564 w 556"/>
              <a:gd name="T69" fmla="*/ 75161 h 614"/>
              <a:gd name="T70" fmla="*/ 185846 w 556"/>
              <a:gd name="T71" fmla="*/ 113400 h 614"/>
              <a:gd name="T72" fmla="*/ 200293 w 556"/>
              <a:gd name="T73" fmla="*/ 54063 h 614"/>
              <a:gd name="T74" fmla="*/ 170742 w 556"/>
              <a:gd name="T75" fmla="*/ 54063 h 614"/>
              <a:gd name="T76" fmla="*/ 185846 w 556"/>
              <a:gd name="T77" fmla="*/ 113400 h 61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56" h="614">
                <a:moveTo>
                  <a:pt x="55" y="272"/>
                </a:moveTo>
                <a:cubicBezTo>
                  <a:pt x="61" y="276"/>
                  <a:pt x="69" y="281"/>
                  <a:pt x="78" y="286"/>
                </a:cubicBezTo>
                <a:cubicBezTo>
                  <a:pt x="79" y="286"/>
                  <a:pt x="79" y="286"/>
                  <a:pt x="80" y="286"/>
                </a:cubicBezTo>
                <a:cubicBezTo>
                  <a:pt x="84" y="288"/>
                  <a:pt x="89" y="290"/>
                  <a:pt x="94" y="292"/>
                </a:cubicBezTo>
                <a:cubicBezTo>
                  <a:pt x="94" y="292"/>
                  <a:pt x="95" y="293"/>
                  <a:pt x="95" y="293"/>
                </a:cubicBezTo>
                <a:cubicBezTo>
                  <a:pt x="101" y="295"/>
                  <a:pt x="107" y="297"/>
                  <a:pt x="113" y="299"/>
                </a:cubicBezTo>
                <a:cubicBezTo>
                  <a:pt x="114" y="299"/>
                  <a:pt x="115" y="299"/>
                  <a:pt x="116" y="299"/>
                </a:cubicBezTo>
                <a:cubicBezTo>
                  <a:pt x="121" y="301"/>
                  <a:pt x="126" y="302"/>
                  <a:pt x="132" y="303"/>
                </a:cubicBezTo>
                <a:cubicBezTo>
                  <a:pt x="134" y="304"/>
                  <a:pt x="135" y="304"/>
                  <a:pt x="137" y="304"/>
                </a:cubicBezTo>
                <a:cubicBezTo>
                  <a:pt x="144" y="306"/>
                  <a:pt x="151" y="307"/>
                  <a:pt x="158" y="308"/>
                </a:cubicBezTo>
                <a:cubicBezTo>
                  <a:pt x="159" y="308"/>
                  <a:pt x="161" y="309"/>
                  <a:pt x="162" y="309"/>
                </a:cubicBezTo>
                <a:cubicBezTo>
                  <a:pt x="168" y="310"/>
                  <a:pt x="175" y="310"/>
                  <a:pt x="182" y="311"/>
                </a:cubicBezTo>
                <a:cubicBezTo>
                  <a:pt x="184" y="311"/>
                  <a:pt x="187" y="311"/>
                  <a:pt x="189" y="311"/>
                </a:cubicBezTo>
                <a:cubicBezTo>
                  <a:pt x="197" y="312"/>
                  <a:pt x="206" y="312"/>
                  <a:pt x="215" y="312"/>
                </a:cubicBezTo>
                <a:cubicBezTo>
                  <a:pt x="224" y="312"/>
                  <a:pt x="233" y="312"/>
                  <a:pt x="241" y="311"/>
                </a:cubicBezTo>
                <a:cubicBezTo>
                  <a:pt x="243" y="311"/>
                  <a:pt x="246" y="311"/>
                  <a:pt x="248" y="311"/>
                </a:cubicBezTo>
                <a:cubicBezTo>
                  <a:pt x="255" y="310"/>
                  <a:pt x="262" y="310"/>
                  <a:pt x="268" y="309"/>
                </a:cubicBezTo>
                <a:cubicBezTo>
                  <a:pt x="269" y="309"/>
                  <a:pt x="271" y="308"/>
                  <a:pt x="272" y="308"/>
                </a:cubicBezTo>
                <a:cubicBezTo>
                  <a:pt x="279" y="307"/>
                  <a:pt x="286" y="306"/>
                  <a:pt x="293" y="304"/>
                </a:cubicBezTo>
                <a:cubicBezTo>
                  <a:pt x="295" y="304"/>
                  <a:pt x="296" y="304"/>
                  <a:pt x="298" y="303"/>
                </a:cubicBezTo>
                <a:cubicBezTo>
                  <a:pt x="304" y="302"/>
                  <a:pt x="309" y="301"/>
                  <a:pt x="314" y="299"/>
                </a:cubicBezTo>
                <a:cubicBezTo>
                  <a:pt x="315" y="299"/>
                  <a:pt x="316" y="299"/>
                  <a:pt x="317" y="299"/>
                </a:cubicBezTo>
                <a:cubicBezTo>
                  <a:pt x="323" y="297"/>
                  <a:pt x="329" y="295"/>
                  <a:pt x="335" y="293"/>
                </a:cubicBezTo>
                <a:cubicBezTo>
                  <a:pt x="335" y="293"/>
                  <a:pt x="336" y="292"/>
                  <a:pt x="336" y="292"/>
                </a:cubicBezTo>
                <a:cubicBezTo>
                  <a:pt x="341" y="290"/>
                  <a:pt x="346" y="288"/>
                  <a:pt x="350" y="286"/>
                </a:cubicBezTo>
                <a:cubicBezTo>
                  <a:pt x="351" y="286"/>
                  <a:pt x="351" y="286"/>
                  <a:pt x="352" y="286"/>
                </a:cubicBezTo>
                <a:cubicBezTo>
                  <a:pt x="361" y="281"/>
                  <a:pt x="369" y="276"/>
                  <a:pt x="375" y="272"/>
                </a:cubicBezTo>
                <a:cubicBezTo>
                  <a:pt x="384" y="264"/>
                  <a:pt x="389" y="258"/>
                  <a:pt x="389" y="253"/>
                </a:cubicBezTo>
                <a:cubicBezTo>
                  <a:pt x="389" y="236"/>
                  <a:pt x="328" y="194"/>
                  <a:pt x="215" y="194"/>
                </a:cubicBezTo>
                <a:cubicBezTo>
                  <a:pt x="102" y="194"/>
                  <a:pt x="41" y="236"/>
                  <a:pt x="41" y="253"/>
                </a:cubicBezTo>
                <a:cubicBezTo>
                  <a:pt x="41" y="258"/>
                  <a:pt x="46" y="264"/>
                  <a:pt x="55" y="272"/>
                </a:cubicBezTo>
                <a:close/>
                <a:moveTo>
                  <a:pt x="462" y="302"/>
                </a:moveTo>
                <a:lnTo>
                  <a:pt x="462" y="302"/>
                </a:lnTo>
                <a:cubicBezTo>
                  <a:pt x="451" y="302"/>
                  <a:pt x="440" y="304"/>
                  <a:pt x="430" y="307"/>
                </a:cubicBezTo>
                <a:lnTo>
                  <a:pt x="430" y="272"/>
                </a:lnTo>
                <a:lnTo>
                  <a:pt x="426" y="272"/>
                </a:lnTo>
                <a:cubicBezTo>
                  <a:pt x="407" y="318"/>
                  <a:pt x="320" y="353"/>
                  <a:pt x="215" y="353"/>
                </a:cubicBezTo>
                <a:cubicBezTo>
                  <a:pt x="110" y="353"/>
                  <a:pt x="23" y="318"/>
                  <a:pt x="4" y="272"/>
                </a:cubicBezTo>
                <a:lnTo>
                  <a:pt x="0" y="272"/>
                </a:lnTo>
                <a:lnTo>
                  <a:pt x="0" y="526"/>
                </a:lnTo>
                <a:cubicBezTo>
                  <a:pt x="0" y="575"/>
                  <a:pt x="39" y="614"/>
                  <a:pt x="88" y="614"/>
                </a:cubicBezTo>
                <a:lnTo>
                  <a:pt x="342" y="614"/>
                </a:lnTo>
                <a:cubicBezTo>
                  <a:pt x="391" y="614"/>
                  <a:pt x="430" y="575"/>
                  <a:pt x="430" y="526"/>
                </a:cubicBezTo>
                <a:lnTo>
                  <a:pt x="430" y="485"/>
                </a:lnTo>
                <a:cubicBezTo>
                  <a:pt x="440" y="489"/>
                  <a:pt x="451" y="491"/>
                  <a:pt x="462" y="491"/>
                </a:cubicBezTo>
                <a:cubicBezTo>
                  <a:pt x="514" y="491"/>
                  <a:pt x="556" y="449"/>
                  <a:pt x="556" y="396"/>
                </a:cubicBezTo>
                <a:cubicBezTo>
                  <a:pt x="556" y="344"/>
                  <a:pt x="514" y="302"/>
                  <a:pt x="462" y="302"/>
                </a:cubicBezTo>
                <a:close/>
                <a:moveTo>
                  <a:pt x="462" y="448"/>
                </a:moveTo>
                <a:lnTo>
                  <a:pt x="462" y="448"/>
                </a:lnTo>
                <a:cubicBezTo>
                  <a:pt x="450" y="448"/>
                  <a:pt x="439" y="444"/>
                  <a:pt x="430" y="437"/>
                </a:cubicBezTo>
                <a:lnTo>
                  <a:pt x="430" y="356"/>
                </a:lnTo>
                <a:cubicBezTo>
                  <a:pt x="439" y="349"/>
                  <a:pt x="450" y="345"/>
                  <a:pt x="462" y="345"/>
                </a:cubicBezTo>
                <a:cubicBezTo>
                  <a:pt x="490" y="345"/>
                  <a:pt x="513" y="368"/>
                  <a:pt x="513" y="396"/>
                </a:cubicBezTo>
                <a:cubicBezTo>
                  <a:pt x="513" y="425"/>
                  <a:pt x="490" y="448"/>
                  <a:pt x="462" y="448"/>
                </a:cubicBezTo>
                <a:close/>
                <a:moveTo>
                  <a:pt x="139" y="143"/>
                </a:moveTo>
                <a:lnTo>
                  <a:pt x="139" y="143"/>
                </a:lnTo>
                <a:cubicBezTo>
                  <a:pt x="152" y="143"/>
                  <a:pt x="162" y="133"/>
                  <a:pt x="162" y="120"/>
                </a:cubicBezTo>
                <a:lnTo>
                  <a:pt x="162" y="53"/>
                </a:lnTo>
                <a:cubicBezTo>
                  <a:pt x="162" y="40"/>
                  <a:pt x="152" y="30"/>
                  <a:pt x="139" y="30"/>
                </a:cubicBezTo>
                <a:cubicBezTo>
                  <a:pt x="126" y="30"/>
                  <a:pt x="116" y="40"/>
                  <a:pt x="116" y="53"/>
                </a:cubicBezTo>
                <a:lnTo>
                  <a:pt x="116" y="120"/>
                </a:lnTo>
                <a:cubicBezTo>
                  <a:pt x="116" y="133"/>
                  <a:pt x="126" y="143"/>
                  <a:pt x="139" y="143"/>
                </a:cubicBezTo>
                <a:close/>
                <a:moveTo>
                  <a:pt x="211" y="114"/>
                </a:moveTo>
                <a:lnTo>
                  <a:pt x="211" y="114"/>
                </a:lnTo>
                <a:cubicBezTo>
                  <a:pt x="223" y="114"/>
                  <a:pt x="234" y="104"/>
                  <a:pt x="234" y="91"/>
                </a:cubicBezTo>
                <a:lnTo>
                  <a:pt x="234" y="23"/>
                </a:lnTo>
                <a:cubicBezTo>
                  <a:pt x="234" y="11"/>
                  <a:pt x="223" y="0"/>
                  <a:pt x="211" y="0"/>
                </a:cubicBezTo>
                <a:cubicBezTo>
                  <a:pt x="198" y="0"/>
                  <a:pt x="188" y="11"/>
                  <a:pt x="188" y="23"/>
                </a:cubicBezTo>
                <a:lnTo>
                  <a:pt x="188" y="91"/>
                </a:lnTo>
                <a:cubicBezTo>
                  <a:pt x="188" y="104"/>
                  <a:pt x="198" y="114"/>
                  <a:pt x="211" y="114"/>
                </a:cubicBezTo>
                <a:close/>
                <a:moveTo>
                  <a:pt x="283" y="172"/>
                </a:moveTo>
                <a:lnTo>
                  <a:pt x="283" y="172"/>
                </a:lnTo>
                <a:cubicBezTo>
                  <a:pt x="295" y="172"/>
                  <a:pt x="305" y="162"/>
                  <a:pt x="305" y="150"/>
                </a:cubicBezTo>
                <a:lnTo>
                  <a:pt x="305" y="82"/>
                </a:lnTo>
                <a:cubicBezTo>
                  <a:pt x="305" y="69"/>
                  <a:pt x="295" y="59"/>
                  <a:pt x="283" y="59"/>
                </a:cubicBezTo>
                <a:cubicBezTo>
                  <a:pt x="270" y="59"/>
                  <a:pt x="260" y="69"/>
                  <a:pt x="260" y="82"/>
                </a:cubicBezTo>
                <a:lnTo>
                  <a:pt x="260" y="150"/>
                </a:lnTo>
                <a:cubicBezTo>
                  <a:pt x="260" y="162"/>
                  <a:pt x="270" y="172"/>
                  <a:pt x="283" y="1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40">
            <a:extLst>
              <a:ext uri="{FF2B5EF4-FFF2-40B4-BE49-F238E27FC236}">
                <a16:creationId xmlns:a16="http://schemas.microsoft.com/office/drawing/2014/main" id="{0F3DCA24-60D1-29A1-5512-ABE25433A2C2}"/>
              </a:ext>
            </a:extLst>
          </p:cNvPr>
          <p:cNvSpPr>
            <a:spLocks/>
          </p:cNvSpPr>
          <p:nvPr/>
        </p:nvSpPr>
        <p:spPr bwMode="auto">
          <a:xfrm>
            <a:off x="933182" y="3655621"/>
            <a:ext cx="423863" cy="390525"/>
          </a:xfrm>
          <a:custGeom>
            <a:avLst/>
            <a:gdLst>
              <a:gd name="T0" fmla="*/ 423863 w 646"/>
              <a:gd name="T1" fmla="*/ 97795 h 595"/>
              <a:gd name="T2" fmla="*/ 394337 w 646"/>
              <a:gd name="T3" fmla="*/ 64322 h 595"/>
              <a:gd name="T4" fmla="*/ 185030 w 646"/>
              <a:gd name="T5" fmla="*/ 35443 h 595"/>
              <a:gd name="T6" fmla="*/ 185030 w 646"/>
              <a:gd name="T7" fmla="*/ 27566 h 595"/>
              <a:gd name="T8" fmla="*/ 169939 w 646"/>
              <a:gd name="T9" fmla="*/ 7220 h 595"/>
              <a:gd name="T10" fmla="*/ 113511 w 646"/>
              <a:gd name="T11" fmla="*/ 0 h 595"/>
              <a:gd name="T12" fmla="*/ 98420 w 646"/>
              <a:gd name="T13" fmla="*/ 7876 h 595"/>
              <a:gd name="T14" fmla="*/ 133851 w 646"/>
              <a:gd name="T15" fmla="*/ 11814 h 595"/>
              <a:gd name="T16" fmla="*/ 157472 w 646"/>
              <a:gd name="T17" fmla="*/ 30848 h 595"/>
              <a:gd name="T18" fmla="*/ 162721 w 646"/>
              <a:gd name="T19" fmla="*/ 48569 h 595"/>
              <a:gd name="T20" fmla="*/ 373341 w 646"/>
              <a:gd name="T21" fmla="*/ 75480 h 595"/>
              <a:gd name="T22" fmla="*/ 404835 w 646"/>
              <a:gd name="T23" fmla="*/ 107641 h 595"/>
              <a:gd name="T24" fmla="*/ 399586 w 646"/>
              <a:gd name="T25" fmla="*/ 347863 h 595"/>
              <a:gd name="T26" fmla="*/ 377277 w 646"/>
              <a:gd name="T27" fmla="*/ 135207 h 595"/>
              <a:gd name="T28" fmla="*/ 350376 w 646"/>
              <a:gd name="T29" fmla="*/ 104359 h 595"/>
              <a:gd name="T30" fmla="*/ 148286 w 646"/>
              <a:gd name="T31" fmla="*/ 77449 h 595"/>
              <a:gd name="T32" fmla="*/ 120729 w 646"/>
              <a:gd name="T33" fmla="*/ 38724 h 595"/>
              <a:gd name="T34" fmla="*/ 49866 w 646"/>
              <a:gd name="T35" fmla="*/ 29536 h 595"/>
              <a:gd name="T36" fmla="*/ 44617 w 646"/>
              <a:gd name="T37" fmla="*/ 68916 h 595"/>
              <a:gd name="T38" fmla="*/ 0 w 646"/>
              <a:gd name="T39" fmla="*/ 64978 h 595"/>
              <a:gd name="T40" fmla="*/ 39368 w 646"/>
              <a:gd name="T41" fmla="*/ 333423 h 595"/>
              <a:gd name="T42" fmla="*/ 408116 w 646"/>
              <a:gd name="T43" fmla="*/ 390525 h 595"/>
              <a:gd name="T44" fmla="*/ 423863 w 646"/>
              <a:gd name="T45" fmla="*/ 97795 h 59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46" h="595">
                <a:moveTo>
                  <a:pt x="646" y="149"/>
                </a:moveTo>
                <a:cubicBezTo>
                  <a:pt x="646" y="149"/>
                  <a:pt x="643" y="106"/>
                  <a:pt x="601" y="98"/>
                </a:cubicBezTo>
                <a:cubicBezTo>
                  <a:pt x="571" y="92"/>
                  <a:pt x="282" y="54"/>
                  <a:pt x="282" y="54"/>
                </a:cubicBezTo>
                <a:lnTo>
                  <a:pt x="282" y="42"/>
                </a:lnTo>
                <a:cubicBezTo>
                  <a:pt x="282" y="42"/>
                  <a:pt x="283" y="17"/>
                  <a:pt x="259" y="11"/>
                </a:cubicBezTo>
                <a:cubicBezTo>
                  <a:pt x="234" y="6"/>
                  <a:pt x="173" y="0"/>
                  <a:pt x="173" y="0"/>
                </a:cubicBezTo>
                <a:lnTo>
                  <a:pt x="150" y="12"/>
                </a:lnTo>
                <a:lnTo>
                  <a:pt x="204" y="18"/>
                </a:lnTo>
                <a:cubicBezTo>
                  <a:pt x="204" y="18"/>
                  <a:pt x="232" y="20"/>
                  <a:pt x="240" y="47"/>
                </a:cubicBezTo>
                <a:cubicBezTo>
                  <a:pt x="248" y="74"/>
                  <a:pt x="248" y="74"/>
                  <a:pt x="248" y="74"/>
                </a:cubicBezTo>
                <a:lnTo>
                  <a:pt x="569" y="115"/>
                </a:lnTo>
                <a:cubicBezTo>
                  <a:pt x="569" y="115"/>
                  <a:pt x="608" y="115"/>
                  <a:pt x="617" y="164"/>
                </a:cubicBezTo>
                <a:cubicBezTo>
                  <a:pt x="621" y="189"/>
                  <a:pt x="605" y="432"/>
                  <a:pt x="609" y="530"/>
                </a:cubicBezTo>
                <a:lnTo>
                  <a:pt x="575" y="206"/>
                </a:lnTo>
                <a:cubicBezTo>
                  <a:pt x="575" y="206"/>
                  <a:pt x="574" y="164"/>
                  <a:pt x="534" y="159"/>
                </a:cubicBezTo>
                <a:cubicBezTo>
                  <a:pt x="493" y="154"/>
                  <a:pt x="226" y="118"/>
                  <a:pt x="226" y="118"/>
                </a:cubicBezTo>
                <a:cubicBezTo>
                  <a:pt x="226" y="118"/>
                  <a:pt x="217" y="62"/>
                  <a:pt x="184" y="59"/>
                </a:cubicBezTo>
                <a:cubicBezTo>
                  <a:pt x="151" y="56"/>
                  <a:pt x="76" y="45"/>
                  <a:pt x="76" y="45"/>
                </a:cubicBezTo>
                <a:cubicBezTo>
                  <a:pt x="76" y="45"/>
                  <a:pt x="49" y="42"/>
                  <a:pt x="68" y="105"/>
                </a:cubicBezTo>
                <a:lnTo>
                  <a:pt x="0" y="99"/>
                </a:lnTo>
                <a:lnTo>
                  <a:pt x="60" y="508"/>
                </a:lnTo>
                <a:lnTo>
                  <a:pt x="622" y="595"/>
                </a:lnTo>
                <a:lnTo>
                  <a:pt x="646" y="1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25">
            <a:extLst>
              <a:ext uri="{FF2B5EF4-FFF2-40B4-BE49-F238E27FC236}">
                <a16:creationId xmlns:a16="http://schemas.microsoft.com/office/drawing/2014/main" id="{EE8C413E-C4E5-A361-7E64-5A2D3AD51FF2}"/>
              </a:ext>
            </a:extLst>
          </p:cNvPr>
          <p:cNvSpPr>
            <a:spLocks noEditPoints="1"/>
          </p:cNvSpPr>
          <p:nvPr/>
        </p:nvSpPr>
        <p:spPr bwMode="auto">
          <a:xfrm>
            <a:off x="1066533" y="5229200"/>
            <a:ext cx="290512" cy="396875"/>
          </a:xfrm>
          <a:custGeom>
            <a:avLst/>
            <a:gdLst>
              <a:gd name="T0" fmla="*/ 38035 w 443"/>
              <a:gd name="T1" fmla="*/ 64287 h 605"/>
              <a:gd name="T2" fmla="*/ 32133 w 443"/>
              <a:gd name="T3" fmla="*/ 396875 h 605"/>
              <a:gd name="T4" fmla="*/ 290512 w 443"/>
              <a:gd name="T5" fmla="*/ 97743 h 605"/>
              <a:gd name="T6" fmla="*/ 268871 w 443"/>
              <a:gd name="T7" fmla="*/ 104303 h 605"/>
              <a:gd name="T8" fmla="*/ 33445 w 443"/>
              <a:gd name="T9" fmla="*/ 373915 h 605"/>
              <a:gd name="T10" fmla="*/ 125910 w 443"/>
              <a:gd name="T11" fmla="*/ 41983 h 605"/>
              <a:gd name="T12" fmla="*/ 165257 w 443"/>
              <a:gd name="T13" fmla="*/ 41983 h 605"/>
              <a:gd name="T14" fmla="*/ 144928 w 443"/>
              <a:gd name="T15" fmla="*/ 62975 h 605"/>
              <a:gd name="T16" fmla="*/ 101646 w 443"/>
              <a:gd name="T17" fmla="*/ 43295 h 605"/>
              <a:gd name="T18" fmla="*/ 53118 w 443"/>
              <a:gd name="T19" fmla="*/ 100367 h 605"/>
              <a:gd name="T20" fmla="*/ 237394 w 443"/>
              <a:gd name="T21" fmla="*/ 100367 h 605"/>
              <a:gd name="T22" fmla="*/ 188866 w 443"/>
              <a:gd name="T23" fmla="*/ 43295 h 605"/>
              <a:gd name="T24" fmla="*/ 101646 w 443"/>
              <a:gd name="T25" fmla="*/ 43295 h 605"/>
              <a:gd name="T26" fmla="*/ 102302 w 443"/>
              <a:gd name="T27" fmla="*/ 301100 h 605"/>
              <a:gd name="T28" fmla="*/ 70169 w 443"/>
              <a:gd name="T29" fmla="*/ 310284 h 605"/>
              <a:gd name="T30" fmla="*/ 63611 w 443"/>
              <a:gd name="T31" fmla="*/ 317500 h 605"/>
              <a:gd name="T32" fmla="*/ 102302 w 443"/>
              <a:gd name="T33" fmla="*/ 320780 h 605"/>
              <a:gd name="T34" fmla="*/ 61644 w 443"/>
              <a:gd name="T35" fmla="*/ 340460 h 605"/>
              <a:gd name="T36" fmla="*/ 112795 w 443"/>
              <a:gd name="T37" fmla="*/ 315532 h 605"/>
              <a:gd name="T38" fmla="*/ 112795 w 443"/>
              <a:gd name="T39" fmla="*/ 299132 h 605"/>
              <a:gd name="T40" fmla="*/ 51151 w 443"/>
              <a:gd name="T41" fmla="*/ 302412 h 605"/>
              <a:gd name="T42" fmla="*/ 99679 w 443"/>
              <a:gd name="T43" fmla="*/ 353580 h 605"/>
              <a:gd name="T44" fmla="*/ 99679 w 443"/>
              <a:gd name="T45" fmla="*/ 155470 h 605"/>
              <a:gd name="T46" fmla="*/ 70169 w 443"/>
              <a:gd name="T47" fmla="*/ 164654 h 605"/>
              <a:gd name="T48" fmla="*/ 80661 w 443"/>
              <a:gd name="T49" fmla="*/ 190894 h 605"/>
              <a:gd name="T50" fmla="*/ 61644 w 443"/>
              <a:gd name="T51" fmla="*/ 198110 h 605"/>
              <a:gd name="T52" fmla="*/ 99679 w 443"/>
              <a:gd name="T53" fmla="*/ 145630 h 605"/>
              <a:gd name="T54" fmla="*/ 51151 w 443"/>
              <a:gd name="T55" fmla="*/ 196798 h 605"/>
              <a:gd name="T56" fmla="*/ 112139 w 443"/>
              <a:gd name="T57" fmla="*/ 167278 h 605"/>
              <a:gd name="T58" fmla="*/ 111483 w 443"/>
              <a:gd name="T59" fmla="*/ 153502 h 605"/>
              <a:gd name="T60" fmla="*/ 102302 w 443"/>
              <a:gd name="T61" fmla="*/ 234189 h 605"/>
              <a:gd name="T62" fmla="*/ 63611 w 443"/>
              <a:gd name="T63" fmla="*/ 244029 h 605"/>
              <a:gd name="T64" fmla="*/ 102302 w 443"/>
              <a:gd name="T65" fmla="*/ 270269 h 605"/>
              <a:gd name="T66" fmla="*/ 112139 w 443"/>
              <a:gd name="T67" fmla="*/ 226317 h 605"/>
              <a:gd name="T68" fmla="*/ 51151 w 443"/>
              <a:gd name="T69" fmla="*/ 228941 h 605"/>
              <a:gd name="T70" fmla="*/ 102302 w 443"/>
              <a:gd name="T71" fmla="*/ 280108 h 605"/>
              <a:gd name="T72" fmla="*/ 134436 w 443"/>
              <a:gd name="T73" fmla="*/ 216477 h 605"/>
              <a:gd name="T74" fmla="*/ 152142 w 443"/>
              <a:gd name="T75" fmla="*/ 336524 h 605"/>
              <a:gd name="T76" fmla="*/ 233459 w 443"/>
              <a:gd name="T77" fmla="*/ 311596 h 605"/>
              <a:gd name="T78" fmla="*/ 148863 w 443"/>
              <a:gd name="T79" fmla="*/ 333244 h 605"/>
              <a:gd name="T80" fmla="*/ 233459 w 443"/>
              <a:gd name="T81" fmla="*/ 236157 h 605"/>
              <a:gd name="T82" fmla="*/ 148863 w 443"/>
              <a:gd name="T83" fmla="*/ 190894 h 605"/>
              <a:gd name="T84" fmla="*/ 148863 w 443"/>
              <a:gd name="T85" fmla="*/ 163998 h 60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3804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957611" y="908720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Freeform 11"/>
          <p:cNvSpPr>
            <a:spLocks noEditPoints="1"/>
          </p:cNvSpPr>
          <p:nvPr/>
        </p:nvSpPr>
        <p:spPr bwMode="auto">
          <a:xfrm>
            <a:off x="5491136" y="1218282"/>
            <a:ext cx="1152525" cy="1217613"/>
          </a:xfrm>
          <a:custGeom>
            <a:avLst/>
            <a:gdLst>
              <a:gd name="T0" fmla="*/ 719918 w 1404"/>
              <a:gd name="T1" fmla="*/ 0 h 1483"/>
              <a:gd name="T2" fmla="*/ 879991 w 1404"/>
              <a:gd name="T3" fmla="*/ 374398 h 1483"/>
              <a:gd name="T4" fmla="*/ 758499 w 1404"/>
              <a:gd name="T5" fmla="*/ 160104 h 1483"/>
              <a:gd name="T6" fmla="*/ 349698 w 1404"/>
              <a:gd name="T7" fmla="*/ 120694 h 1483"/>
              <a:gd name="T8" fmla="*/ 319325 w 1404"/>
              <a:gd name="T9" fmla="*/ 321029 h 1483"/>
              <a:gd name="T10" fmla="*/ 121491 w 1404"/>
              <a:gd name="T11" fmla="*/ 912183 h 1483"/>
              <a:gd name="T12" fmla="*/ 531114 w 1404"/>
              <a:gd name="T13" fmla="*/ 951594 h 1483"/>
              <a:gd name="T14" fmla="*/ 160894 w 1404"/>
              <a:gd name="T15" fmla="*/ 1073109 h 1483"/>
              <a:gd name="T16" fmla="*/ 0 w 1404"/>
              <a:gd name="T17" fmla="*/ 252883 h 1483"/>
              <a:gd name="T18" fmla="*/ 1022825 w 1404"/>
              <a:gd name="T19" fmla="*/ 392461 h 1483"/>
              <a:gd name="T20" fmla="*/ 1137749 w 1404"/>
              <a:gd name="T21" fmla="*/ 508228 h 1483"/>
              <a:gd name="T22" fmla="*/ 1003124 w 1404"/>
              <a:gd name="T23" fmla="*/ 834184 h 1483"/>
              <a:gd name="T24" fmla="*/ 1081108 w 1404"/>
              <a:gd name="T25" fmla="*/ 585407 h 1483"/>
              <a:gd name="T26" fmla="*/ 1051556 w 1404"/>
              <a:gd name="T27" fmla="*/ 515618 h 1483"/>
              <a:gd name="T28" fmla="*/ 902155 w 1404"/>
              <a:gd name="T29" fmla="*/ 429408 h 1483"/>
              <a:gd name="T30" fmla="*/ 1040884 w 1404"/>
              <a:gd name="T31" fmla="*/ 560775 h 1483"/>
              <a:gd name="T32" fmla="*/ 823349 w 1404"/>
              <a:gd name="T33" fmla="*/ 967194 h 1483"/>
              <a:gd name="T34" fmla="*/ 627157 w 1404"/>
              <a:gd name="T35" fmla="*/ 853068 h 1483"/>
              <a:gd name="T36" fmla="*/ 868498 w 1404"/>
              <a:gd name="T37" fmla="*/ 461429 h 1483"/>
              <a:gd name="T38" fmla="*/ 1040884 w 1404"/>
              <a:gd name="T39" fmla="*/ 560775 h 1483"/>
              <a:gd name="T40" fmla="*/ 556561 w 1404"/>
              <a:gd name="T41" fmla="*/ 1203655 h 1483"/>
              <a:gd name="T42" fmla="*/ 701037 w 1404"/>
              <a:gd name="T43" fmla="*/ 954057 h 1483"/>
              <a:gd name="T44" fmla="*/ 417010 w 1404"/>
              <a:gd name="T45" fmla="*/ 211830 h 1483"/>
              <a:gd name="T46" fmla="*/ 683799 w 1404"/>
              <a:gd name="T47" fmla="*/ 273409 h 1483"/>
              <a:gd name="T48" fmla="*/ 417010 w 1404"/>
              <a:gd name="T49" fmla="*/ 211830 h 1483"/>
              <a:gd name="T50" fmla="*/ 366115 w 1404"/>
              <a:gd name="T51" fmla="*/ 620712 h 1483"/>
              <a:gd name="T52" fmla="*/ 210147 w 1404"/>
              <a:gd name="T53" fmla="*/ 682290 h 1483"/>
              <a:gd name="T54" fmla="*/ 210147 w 1404"/>
              <a:gd name="T55" fmla="*/ 478671 h 1483"/>
              <a:gd name="T56" fmla="*/ 683799 w 1404"/>
              <a:gd name="T57" fmla="*/ 540249 h 1483"/>
              <a:gd name="T58" fmla="*/ 210147 w 1404"/>
              <a:gd name="T59" fmla="*/ 478671 h 1483"/>
              <a:gd name="T60" fmla="*/ 683799 w 1404"/>
              <a:gd name="T61" fmla="*/ 347303 h 1483"/>
              <a:gd name="T62" fmla="*/ 210147 w 1404"/>
              <a:gd name="T63" fmla="*/ 408882 h 1483"/>
              <a:gd name="T64" fmla="*/ 157610 w 1404"/>
              <a:gd name="T65" fmla="*/ 265198 h 1483"/>
              <a:gd name="T66" fmla="*/ 294698 w 1404"/>
              <a:gd name="T67" fmla="*/ 245493 h 1483"/>
              <a:gd name="T68" fmla="*/ 157610 w 1404"/>
              <a:gd name="T69" fmla="*/ 265198 h 14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4090961" y="3021682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77"/>
          <p:cNvSpPr txBox="1">
            <a:spLocks noChangeArrowheads="1"/>
          </p:cNvSpPr>
          <p:nvPr/>
        </p:nvSpPr>
        <p:spPr bwMode="auto">
          <a:xfrm>
            <a:off x="4497361" y="3350295"/>
            <a:ext cx="3168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研究内容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5529236" y="2537495"/>
            <a:ext cx="9318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2535004" y="5445224"/>
            <a:ext cx="7632848" cy="776660"/>
          </a:xfrm>
        </p:spPr>
        <p:txBody>
          <a:bodyPr/>
          <a:lstStyle/>
          <a:p>
            <a:r>
              <a:rPr lang="zh-CN" altLang="en-US" b="0" dirty="0"/>
              <a:t>基于</a:t>
            </a:r>
            <a:r>
              <a:rPr lang="en-US" altLang="zh-CN" b="0" dirty="0"/>
              <a:t>OOXML</a:t>
            </a:r>
            <a:r>
              <a:rPr lang="zh-CN" altLang="en-US" b="0" dirty="0"/>
              <a:t>论文格式检查软件</a:t>
            </a:r>
            <a:br>
              <a:rPr lang="zh-CN" altLang="en-US" b="0" dirty="0"/>
            </a:b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96416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8071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系统用例图</a:t>
            </a:r>
          </a:p>
        </p:txBody>
      </p:sp>
      <p:sp>
        <p:nvSpPr>
          <p:cNvPr id="23555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46B1F-D7D4-BE73-3440-9F4DB7D81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494" y="1114425"/>
            <a:ext cx="77914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76221"/>
      </p:ext>
    </p:extLst>
  </p:cSld>
  <p:clrMapOvr>
    <a:masterClrMapping/>
  </p:clrMapOvr>
  <p:transition spd="slow" advTm="3804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8071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系统时序图</a:t>
            </a:r>
          </a:p>
        </p:txBody>
      </p:sp>
      <p:sp>
        <p:nvSpPr>
          <p:cNvPr id="23555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A97EDB-0CB7-B4B6-68C2-B8D5D9697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4" y="1609725"/>
            <a:ext cx="10506075" cy="3638550"/>
          </a:xfrm>
          <a:prstGeom prst="rect">
            <a:avLst/>
          </a:prstGeom>
        </p:spPr>
      </p:pic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22B9D96C-AD4E-1726-1E39-D12D4E0E4826}"/>
              </a:ext>
            </a:extLst>
          </p:cNvPr>
          <p:cNvSpPr/>
          <p:nvPr/>
        </p:nvSpPr>
        <p:spPr bwMode="auto">
          <a:xfrm>
            <a:off x="5594325" y="327829"/>
            <a:ext cx="2232248" cy="1111120"/>
          </a:xfrm>
          <a:prstGeom prst="cloud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702012-ABA1-A900-7E85-67EE53DD6660}"/>
              </a:ext>
            </a:extLst>
          </p:cNvPr>
          <p:cNvSpPr txBox="1"/>
          <p:nvPr/>
        </p:nvSpPr>
        <p:spPr>
          <a:xfrm>
            <a:off x="5981565" y="55484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docx</a:t>
            </a:r>
            <a:r>
              <a:rPr lang="zh-CN" altLang="en-US" dirty="0"/>
              <a:t>文件本质就是</a:t>
            </a:r>
            <a:r>
              <a:rPr lang="en-US" altLang="zh-CN" dirty="0"/>
              <a:t>zip</a:t>
            </a:r>
            <a:r>
              <a:rPr lang="zh-CN" altLang="en-US" dirty="0"/>
              <a:t>包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222A0E-759C-F4A9-31FA-AB1B93F89B32}"/>
              </a:ext>
            </a:extLst>
          </p:cNvPr>
          <p:cNvSpPr txBox="1"/>
          <p:nvPr/>
        </p:nvSpPr>
        <p:spPr>
          <a:xfrm>
            <a:off x="8484770" y="536713"/>
            <a:ext cx="2232248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docx</a:t>
            </a:r>
            <a:r>
              <a:rPr lang="zh-CN" altLang="en-US" dirty="0"/>
              <a:t>文件解压后里面有一系列的</a:t>
            </a:r>
            <a:r>
              <a:rPr lang="en-US" altLang="zh-CN" dirty="0"/>
              <a:t>xml</a:t>
            </a:r>
            <a:r>
              <a:rPr lang="zh-CN" altLang="en-US" dirty="0"/>
              <a:t>、目录和其他的文件。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DEC784-A667-1BAA-004F-61AC51E26ED7}"/>
              </a:ext>
            </a:extLst>
          </p:cNvPr>
          <p:cNvSpPr txBox="1"/>
          <p:nvPr/>
        </p:nvSpPr>
        <p:spPr>
          <a:xfrm>
            <a:off x="8407431" y="202365"/>
            <a:ext cx="61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209032"/>
      </p:ext>
    </p:extLst>
  </p:cSld>
  <p:clrMapOvr>
    <a:masterClrMapping/>
  </p:clrMapOvr>
  <p:transition spd="slow" advTm="3804">
    <p:fade/>
  </p:transition>
</p:sld>
</file>

<file path=ppt/theme/theme1.xml><?xml version="1.0" encoding="utf-8"?>
<a:theme xmlns:a="http://schemas.openxmlformats.org/drawingml/2006/main" name="第一PPT，www.1ppt.com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</TotalTime>
  <Pages>0</Pages>
  <Words>1413</Words>
  <Characters>0</Characters>
  <Application>Microsoft Office PowerPoint</Application>
  <DocSecurity>0</DocSecurity>
  <PresentationFormat>自定义</PresentationFormat>
  <Lines>0</Lines>
  <Paragraphs>114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时尚中黑简体</vt:lpstr>
      <vt:lpstr>宋体</vt:lpstr>
      <vt:lpstr>微软雅黑</vt:lpstr>
      <vt:lpstr>造字工房力黑（非商用）常规体</vt:lpstr>
      <vt:lpstr>Arial</vt:lpstr>
      <vt:lpstr>Calibri</vt:lpstr>
      <vt:lpstr>第一PPT，www.1ppt.com</vt:lpstr>
      <vt:lpstr>2_默认设计模板</vt:lpstr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基于OOXML论文格式检查软件 </vt:lpstr>
      <vt:lpstr>PowerPoint 演示文稿</vt:lpstr>
      <vt:lpstr>PowerPoint 演示文稿</vt:lpstr>
      <vt:lpstr>基于OOXML论文格式检查软件 </vt:lpstr>
      <vt:lpstr>PowerPoint 演示文稿</vt:lpstr>
      <vt:lpstr>PowerPoint 演示文稿</vt:lpstr>
      <vt:lpstr>PowerPoint 演示文稿</vt:lpstr>
      <vt:lpstr>基于OOXML论文格式检查软件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jiabao qi</cp:lastModifiedBy>
  <cp:revision>759</cp:revision>
  <dcterms:created xsi:type="dcterms:W3CDTF">2013-01-25T01:44:32Z</dcterms:created>
  <dcterms:modified xsi:type="dcterms:W3CDTF">2023-10-27T12:40:57Z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2052-9.1.0.5100</vt:lpwstr>
  </property>
</Properties>
</file>