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1" r:id="rId9"/>
    <p:sldId id="275" r:id="rId10"/>
    <p:sldId id="273" r:id="rId11"/>
    <p:sldId id="276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8A0"/>
    <a:srgbClr val="65778B"/>
    <a:srgbClr val="3FA1E4"/>
    <a:srgbClr val="367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/>
    <p:restoredTop sz="94669"/>
  </p:normalViewPr>
  <p:slideViewPr>
    <p:cSldViewPr snapToGrid="0" showGuides="1">
      <p:cViewPr>
        <p:scale>
          <a:sx n="57" d="100"/>
          <a:sy n="57" d="100"/>
        </p:scale>
        <p:origin x="608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2FE1-3725-744A-9406-6BCFF9A1BE93}" type="datetimeFigureOut">
              <a:rPr kumimoji="1" lang="zh-CN" altLang="en-US" smtClean="0"/>
              <a:t>18/5/23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5AC8A-C1C0-2343-B01C-06754B602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35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0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2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8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5E9315-C89A-4328-BB5D-99018EACA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D715181-F2CF-465C-93EE-725F463BD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6D03500-894F-4F4E-8D6B-D474B8F9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B55CD2F-0747-4FF6-A287-DDD29076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10E0D1A-04C0-4493-AF0B-128856EC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1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957B71-4577-47A8-91EF-CF2B1F7B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94E3B49-285D-4FE1-B47D-9AE4378B1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E6D03F5-81BA-4B31-BEFC-C22D51FF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20FFAD-4258-430D-B699-A9EB6B34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839B1AF-6D58-4BEA-B42A-A2F69F66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EA3EEE4-FAE1-4A17-A39B-9F74A522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2CB46E0-03B4-405A-92C1-9EDC2E51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763278E-F49E-476C-9433-BFF7E99B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49B247E-5231-4D2B-88B9-07BC0118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FFFC356-FBE4-4E2A-A42B-E75EB261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/>
          <a:srcRect l="30226" t="54124"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/>
          <a:srcRect t="62945"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7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CC4930-6DD7-4F9C-B117-1BE5818E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AC5C1E-1E83-4F14-B4AF-E2722C91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1F8E069-1581-4892-A48D-C02A684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5B0F69B-C229-4E2F-915A-C2F1E8D1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7F272D-C2AC-4EA0-A837-06E3E73C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3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6B58A4-1C7F-4580-B7F9-D228D8A1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39AFF03-48F9-45CB-940A-289B9FB89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87297BA-3724-4BAB-AF7E-199361A8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70D169-6C48-4C3E-8685-AD85B323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8B7F9B9-76D4-4B83-8BFA-2261FF4D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1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323E51-4F5D-4AA2-BC88-B18DB376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680164-552E-4D22-A6FA-15DE020A1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8FF86FB-E0D5-42B7-9743-F6E3B0B5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F8E4971-0B91-404D-886B-E5BB7CE7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F85181C-4932-4589-93D4-BBA95785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0316FC7-9A39-4D75-B2EA-732A6A58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2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678027-9123-49ED-9E1C-EED939F0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44CF14D-B885-4C83-AC4B-0D18A856E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EBE78A-9CF8-4FF0-A7CC-8EA1111B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67C1D2A-0BDD-4264-8AE1-BFDF1B5A8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FC77663-542B-493E-B9A9-851184E35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D9147B2-E4E4-4472-A06E-58AC5ED2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E0EDA81-32B6-4889-A539-61609C84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7BA019E-0C20-4C61-AC38-BA9367B2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4D2F65-A88C-4059-9517-624BE153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30730C2-639D-4600-B0EC-3B369C60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32BCC5B-DA11-4301-BF21-5B8EFB61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0EC411-065E-4D85-B96E-A419102D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0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02F54E4-CA33-4EEE-90B2-100F235F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4FECE5B-18D3-47E2-AFB0-1B0FA089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394E6B9-DBCD-4E62-97A7-6E6D372B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7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B5304E-E792-4A63-BB6F-6FB55B3B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EDAFB52-68FE-4954-95DD-CA15E4AB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E55E7A8-99ED-4143-9F84-9C581E152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0B40BEE-4038-4CAF-8DD8-1681CBFD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548D03-D475-49A6-88D6-922DFCA9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6274652-7F03-41BA-8247-EB5C92B2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6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582037-0A4D-4EF4-B102-9A9B2395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B1470CB-1266-44C6-B1F5-969DE6C47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14980F0-333F-48B4-B2E9-8D0BBCD26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3D730E3-945F-4A07-BBA6-0481711C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A899B38-465B-411F-8F5E-1F6EED26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4513E9F-536C-453D-B712-28FACFA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9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1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80034AA-2828-4927-B4ED-5519ACF7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216D286-357E-483A-A2E8-EFA35D67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E97A8E7-6098-43F3-89AF-82AE260ED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2F353-E243-411C-A6D9-371E09E0621D}" type="datetimeFigureOut">
              <a:rPr lang="zh-CN" altLang="en-US" smtClean="0"/>
              <a:t>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887392B-CDC0-4F08-A0C5-1A19BA587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2A2E2A-45A1-4F25-A3F6-EBAB52D4A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1333-BF45-45B2-A58C-5DFF312E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1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4479694" y="3657184"/>
            <a:ext cx="514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东莞优闪电子科技有限公司</a:t>
            </a:r>
            <a:endParaRPr lang="zh-CN" altLang="en-US" sz="280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479694" y="2456855"/>
            <a:ext cx="510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dist">
              <a:buNone/>
            </a:pPr>
            <a:r>
              <a:rPr lang="zh-CN" altLang="en-US" sz="7200" dirty="0" smtClean="0">
                <a:latin typeface="Microsoft YaHei" charset="-122"/>
                <a:ea typeface="Microsoft YaHei" charset="-122"/>
                <a:cs typeface="Microsoft YaHei" charset="-122"/>
              </a:rPr>
              <a:t>墨痕小数据</a:t>
            </a:r>
            <a:endParaRPr lang="zh-CN" altLang="en-US" sz="7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29"/>
          <a:stretch/>
        </p:blipFill>
        <p:spPr>
          <a:xfrm>
            <a:off x="2330233" y="2543939"/>
            <a:ext cx="2394168" cy="17442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5570" y="235927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6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776" y="42713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1E4AD02-7F16-4F9B-8CD7-F5F4FBB67C61}"/>
              </a:ext>
            </a:extLst>
          </p:cNvPr>
          <p:cNvSpPr/>
          <p:nvPr/>
        </p:nvSpPr>
        <p:spPr>
          <a:xfrm>
            <a:off x="8648702" y="1208315"/>
            <a:ext cx="3543298" cy="4659363"/>
          </a:xfrm>
          <a:prstGeom prst="rect">
            <a:avLst/>
          </a:prstGeom>
          <a:noFill/>
          <a:ln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98380" y="1726832"/>
            <a:ext cx="3243941" cy="367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相关算法：</a:t>
            </a:r>
            <a:endParaRPr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分层算法：</a:t>
            </a:r>
            <a:endParaRPr lang="en-US" altLang="zh-CN" dirty="0">
              <a:solidFill>
                <a:srgbClr val="3FA1E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SVM, K-means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（已申请专利），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Latent Factor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（网易云类似音乐推荐采用的算法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归一化：</a:t>
            </a:r>
            <a:endParaRPr lang="en-US" altLang="zh-CN" dirty="0">
              <a:solidFill>
                <a:srgbClr val="3FA1E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插值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拟合</a:t>
            </a:r>
            <a:endParaRPr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加权合并：</a:t>
            </a:r>
            <a:endParaRPr lang="en-US" altLang="zh-CN" dirty="0">
              <a:solidFill>
                <a:srgbClr val="3FA1E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主要由教师人工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参与</a:t>
            </a:r>
            <a:endParaRPr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分析：</a:t>
            </a:r>
            <a:endParaRPr lang="en-US" altLang="zh-CN" dirty="0">
              <a:solidFill>
                <a:srgbClr val="3FA1E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IC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相关性分析算法。</a:t>
            </a:r>
            <a:endParaRPr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69" name="组 68"/>
          <p:cNvGrpSpPr/>
          <p:nvPr/>
        </p:nvGrpSpPr>
        <p:grpSpPr>
          <a:xfrm>
            <a:off x="332298" y="1208315"/>
            <a:ext cx="7856575" cy="5271976"/>
            <a:chOff x="284016" y="2096892"/>
            <a:chExt cx="7856575" cy="5271976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7755364D-8975-43F4-AD04-F3C0FFB32526}"/>
                </a:ext>
              </a:extLst>
            </p:cNvPr>
            <p:cNvSpPr/>
            <p:nvPr/>
          </p:nvSpPr>
          <p:spPr>
            <a:xfrm>
              <a:off x="894275" y="2096892"/>
              <a:ext cx="1358068" cy="970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用户</a:t>
              </a:r>
              <a:endParaRPr lang="zh-CN" sz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xmlns="" id="{7755364D-8975-43F4-AD04-F3C0FFB32526}"/>
                </a:ext>
              </a:extLst>
            </p:cNvPr>
            <p:cNvSpPr/>
            <p:nvPr/>
          </p:nvSpPr>
          <p:spPr>
            <a:xfrm>
              <a:off x="3271649" y="2107778"/>
              <a:ext cx="1358068" cy="9708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分组（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SVM, K-means 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）</a:t>
              </a:r>
              <a:endPara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xmlns="" id="{7755364D-8975-43F4-AD04-F3C0FFB32526}"/>
                </a:ext>
              </a:extLst>
            </p:cNvPr>
            <p:cNvSpPr/>
            <p:nvPr/>
          </p:nvSpPr>
          <p:spPr>
            <a:xfrm>
              <a:off x="5320075" y="2107778"/>
              <a:ext cx="1358068" cy="970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爱好相近的小组</a:t>
              </a:r>
              <a:endParaRPr lang="zh-CN" sz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xmlns="" id="{7755364D-8975-43F4-AD04-F3C0FFB32526}"/>
                </a:ext>
              </a:extLst>
            </p:cNvPr>
            <p:cNvSpPr/>
            <p:nvPr/>
          </p:nvSpPr>
          <p:spPr>
            <a:xfrm>
              <a:off x="5320075" y="3383699"/>
              <a:ext cx="1358068" cy="9708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成绩相近的小组</a:t>
              </a:r>
              <a:endPara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xmlns="" id="{7755364D-8975-43F4-AD04-F3C0FFB32526}"/>
                </a:ext>
              </a:extLst>
            </p:cNvPr>
            <p:cNvSpPr/>
            <p:nvPr/>
          </p:nvSpPr>
          <p:spPr>
            <a:xfrm>
              <a:off x="6782523" y="4919357"/>
              <a:ext cx="1358068" cy="970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数学分析模型（相关性）</a:t>
              </a:r>
              <a:endParaRPr lang="zh-CN" sz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7755364D-8975-43F4-AD04-F3C0FFB32526}"/>
                </a:ext>
              </a:extLst>
            </p:cNvPr>
            <p:cNvSpPr/>
            <p:nvPr/>
          </p:nvSpPr>
          <p:spPr>
            <a:xfrm>
              <a:off x="6782523" y="6398059"/>
              <a:ext cx="1358068" cy="9708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分析报告</a:t>
              </a:r>
              <a:endPara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7755364D-8975-43F4-AD04-F3C0FFB32526}"/>
                </a:ext>
              </a:extLst>
            </p:cNvPr>
            <p:cNvSpPr/>
            <p:nvPr/>
          </p:nvSpPr>
          <p:spPr>
            <a:xfrm>
              <a:off x="4201989" y="4919357"/>
              <a:ext cx="1358068" cy="9708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数据加权合并（根据具体情况）</a:t>
              </a:r>
              <a:endPara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xmlns="" id="{7755364D-8975-43F4-AD04-F3C0FFB32526}"/>
                </a:ext>
              </a:extLst>
            </p:cNvPr>
            <p:cNvSpPr/>
            <p:nvPr/>
          </p:nvSpPr>
          <p:spPr>
            <a:xfrm>
              <a:off x="2081420" y="4919357"/>
              <a:ext cx="1358068" cy="970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归一化数据（插值拟合计算）</a:t>
              </a:r>
              <a:endParaRPr lang="zh-CN" sz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xmlns="" id="{7755364D-8975-43F4-AD04-F3C0FFB32526}"/>
                </a:ext>
              </a:extLst>
            </p:cNvPr>
            <p:cNvSpPr/>
            <p:nvPr/>
          </p:nvSpPr>
          <p:spPr>
            <a:xfrm>
              <a:off x="284016" y="4896869"/>
              <a:ext cx="1358068" cy="9708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原数据</a:t>
              </a:r>
              <a:endPara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3" name="直线箭头连接符 22"/>
            <p:cNvCxnSpPr>
              <a:stCxn id="14" idx="3"/>
            </p:cNvCxnSpPr>
            <p:nvPr/>
          </p:nvCxnSpPr>
          <p:spPr>
            <a:xfrm flipV="1">
              <a:off x="4629717" y="2593182"/>
              <a:ext cx="676839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15" idx="3"/>
            </p:cNvCxnSpPr>
            <p:nvPr/>
          </p:nvCxnSpPr>
          <p:spPr>
            <a:xfrm>
              <a:off x="6678143" y="2593183"/>
              <a:ext cx="784149" cy="230368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>
              <a:stCxn id="21" idx="3"/>
            </p:cNvCxnSpPr>
            <p:nvPr/>
          </p:nvCxnSpPr>
          <p:spPr>
            <a:xfrm flipV="1">
              <a:off x="1642084" y="5382273"/>
              <a:ext cx="35974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7" idx="3"/>
              <a:endCxn id="14" idx="1"/>
            </p:cNvCxnSpPr>
            <p:nvPr/>
          </p:nvCxnSpPr>
          <p:spPr>
            <a:xfrm>
              <a:off x="2252343" y="2582297"/>
              <a:ext cx="1019306" cy="108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>
              <a:stCxn id="20" idx="0"/>
            </p:cNvCxnSpPr>
            <p:nvPr/>
          </p:nvCxnSpPr>
          <p:spPr>
            <a:xfrm flipH="1" flipV="1">
              <a:off x="2752814" y="2593183"/>
              <a:ext cx="7640" cy="2326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>
              <a:stCxn id="17" idx="2"/>
              <a:endCxn id="18" idx="0"/>
            </p:cNvCxnSpPr>
            <p:nvPr/>
          </p:nvCxnSpPr>
          <p:spPr>
            <a:xfrm>
              <a:off x="7461557" y="5890166"/>
              <a:ext cx="0" cy="5078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14" idx="2"/>
              <a:endCxn id="16" idx="1"/>
            </p:cNvCxnSpPr>
            <p:nvPr/>
          </p:nvCxnSpPr>
          <p:spPr>
            <a:xfrm rot="16200000" flipH="1">
              <a:off x="4240121" y="2789149"/>
              <a:ext cx="790517" cy="136939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16" idx="3"/>
              <a:endCxn id="17" idx="0"/>
            </p:cNvCxnSpPr>
            <p:nvPr/>
          </p:nvCxnSpPr>
          <p:spPr>
            <a:xfrm>
              <a:off x="6678143" y="3869104"/>
              <a:ext cx="783414" cy="105025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>
              <a:stCxn id="20" idx="3"/>
              <a:endCxn id="19" idx="1"/>
            </p:cNvCxnSpPr>
            <p:nvPr/>
          </p:nvCxnSpPr>
          <p:spPr>
            <a:xfrm>
              <a:off x="3439488" y="5404762"/>
              <a:ext cx="76250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19" idx="3"/>
              <a:endCxn id="17" idx="1"/>
            </p:cNvCxnSpPr>
            <p:nvPr/>
          </p:nvCxnSpPr>
          <p:spPr>
            <a:xfrm>
              <a:off x="5560057" y="5404762"/>
              <a:ext cx="122246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54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xmlns="" id="{E1D3D851-D8EF-42D2-8EBF-870B32B94BF8}"/>
              </a:ext>
            </a:extLst>
          </p:cNvPr>
          <p:cNvGrpSpPr>
            <a:grpSpLocks/>
          </p:cNvGrpSpPr>
          <p:nvPr/>
        </p:nvGrpSpPr>
        <p:grpSpPr>
          <a:xfrm>
            <a:off x="641579" y="1185084"/>
            <a:ext cx="7245694" cy="5117744"/>
            <a:chOff x="0" y="0"/>
            <a:chExt cx="8639176" cy="3062947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7755364D-8975-43F4-AD04-F3C0FFB32526}"/>
                </a:ext>
              </a:extLst>
            </p:cNvPr>
            <p:cNvSpPr/>
            <p:nvPr/>
          </p:nvSpPr>
          <p:spPr>
            <a:xfrm>
              <a:off x="0" y="0"/>
              <a:ext cx="1619250" cy="581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sz="1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第三方平台</a:t>
              </a: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xmlns="" id="{5B9100DD-C520-412E-B1F3-984103EC73B2}"/>
                </a:ext>
              </a:extLst>
            </p:cNvPr>
            <p:cNvSpPr/>
            <p:nvPr/>
          </p:nvSpPr>
          <p:spPr>
            <a:xfrm>
              <a:off x="7019926" y="0"/>
              <a:ext cx="1619250" cy="581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sz="1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大数据云服务器</a:t>
              </a:r>
            </a:p>
          </p:txBody>
        </p:sp>
        <p:sp>
          <p:nvSpPr>
            <p:cNvPr id="5" name="右箭头 5">
              <a:extLst>
                <a:ext uri="{FF2B5EF4-FFF2-40B4-BE49-F238E27FC236}">
                  <a16:creationId xmlns:a16="http://schemas.microsoft.com/office/drawing/2014/main" xmlns="" id="{8CFF180B-FBA9-4BBF-B540-9DA76389D987}"/>
                </a:ext>
              </a:extLst>
            </p:cNvPr>
            <p:cNvSpPr/>
            <p:nvPr/>
          </p:nvSpPr>
          <p:spPr>
            <a:xfrm>
              <a:off x="2486025" y="95250"/>
              <a:ext cx="3562350" cy="4381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xmlns="" id="{A2FA73C2-7519-4E00-9596-A4784EC4B6F1}"/>
                </a:ext>
              </a:extLst>
            </p:cNvPr>
            <p:cNvSpPr/>
            <p:nvPr/>
          </p:nvSpPr>
          <p:spPr>
            <a:xfrm>
              <a:off x="3324225" y="28575"/>
              <a:ext cx="1619250" cy="5810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200" kern="1200" dirty="0">
                  <a:solidFill>
                    <a:srgbClr val="000000"/>
                  </a:solidFill>
                  <a:effectLst/>
                  <a:latin typeface="Microsoft YaHei" charset="-122"/>
                  <a:ea typeface="Microsoft YaHei" charset="-122"/>
                  <a:cs typeface="Microsoft YaHei" charset="-122"/>
                </a:rPr>
                <a:t>用户</a:t>
              </a:r>
              <a:r>
                <a:rPr lang="en-US" sz="1200" kern="1200" dirty="0">
                  <a:solidFill>
                    <a:srgbClr val="000000"/>
                  </a:solidFill>
                  <a:effectLst/>
                  <a:latin typeface="Microsoft YaHei" charset="-122"/>
                  <a:ea typeface="Microsoft YaHei" charset="-122"/>
                  <a:cs typeface="Microsoft YaHei" charset="-122"/>
                </a:rPr>
                <a:t>ID+</a:t>
              </a:r>
              <a:r>
                <a:rPr lang="zh-CN" sz="1200" kern="1200" dirty="0">
                  <a:solidFill>
                    <a:srgbClr val="000000"/>
                  </a:solidFill>
                  <a:effectLst/>
                  <a:latin typeface="Microsoft YaHei" charset="-122"/>
                  <a:ea typeface="Microsoft YaHei" charset="-122"/>
                  <a:cs typeface="Microsoft YaHei" charset="-122"/>
                </a:rPr>
                <a:t>第三方已申请密钥</a:t>
              </a:r>
              <a:endParaRPr lang="zh-CN" dirty="0">
                <a:effectLst/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7" name="肘形连接符 13">
              <a:extLst>
                <a:ext uri="{FF2B5EF4-FFF2-40B4-BE49-F238E27FC236}">
                  <a16:creationId xmlns:a16="http://schemas.microsoft.com/office/drawing/2014/main" xmlns="" id="{D0D50541-DF93-401F-A411-F1977229B728}"/>
                </a:ext>
              </a:extLst>
            </p:cNvPr>
            <p:cNvCxnSpPr/>
            <p:nvPr/>
          </p:nvCxnSpPr>
          <p:spPr>
            <a:xfrm rot="5400000">
              <a:off x="4319588" y="-2928937"/>
              <a:ext cx="1588" cy="7019925"/>
            </a:xfrm>
            <a:prstGeom prst="bentConnector3">
              <a:avLst>
                <a:gd name="adj1" fmla="val 14395466"/>
              </a:avLst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BC44551F-CFC6-4707-BFA7-E7F9FFAE9529}"/>
                </a:ext>
              </a:extLst>
            </p:cNvPr>
            <p:cNvSpPr/>
            <p:nvPr/>
          </p:nvSpPr>
          <p:spPr>
            <a:xfrm>
              <a:off x="5400675" y="609600"/>
              <a:ext cx="1619250" cy="5810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dirty="0" err="1">
                  <a:solidFill>
                    <a:srgbClr val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OpenId</a:t>
              </a:r>
              <a:endParaRPr lang="zh-CN" sz="12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A842C032-9342-46DF-BE81-A8182626546E}"/>
                </a:ext>
              </a:extLst>
            </p:cNvPr>
            <p:cNvSpPr/>
            <p:nvPr/>
          </p:nvSpPr>
          <p:spPr>
            <a:xfrm>
              <a:off x="0" y="2337908"/>
              <a:ext cx="1619249" cy="7125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sz="1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第三方平台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8B90D22D-E157-4A1A-A48B-FA8A0B612ABA}"/>
                </a:ext>
              </a:extLst>
            </p:cNvPr>
            <p:cNvSpPr/>
            <p:nvPr/>
          </p:nvSpPr>
          <p:spPr>
            <a:xfrm>
              <a:off x="2352675" y="1466850"/>
              <a:ext cx="1619250" cy="581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sz="1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学校本地服务器</a:t>
              </a:r>
            </a:p>
          </p:txBody>
        </p:sp>
        <p:cxnSp>
          <p:nvCxnSpPr>
            <p:cNvPr id="11" name="形状 19">
              <a:extLst>
                <a:ext uri="{FF2B5EF4-FFF2-40B4-BE49-F238E27FC236}">
                  <a16:creationId xmlns:a16="http://schemas.microsoft.com/office/drawing/2014/main" xmlns="" id="{4DBD8236-4EAB-45EE-B41E-D74F8B085F97}"/>
                </a:ext>
              </a:extLst>
            </p:cNvPr>
            <p:cNvCxnSpPr/>
            <p:nvPr/>
          </p:nvCxnSpPr>
          <p:spPr>
            <a:xfrm rot="5400000" flipH="1" flipV="1">
              <a:off x="1273969" y="1259681"/>
              <a:ext cx="614362" cy="1543050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092A63C0-EBF2-4461-808C-AE083E215888}"/>
                </a:ext>
              </a:extLst>
            </p:cNvPr>
            <p:cNvSpPr/>
            <p:nvPr/>
          </p:nvSpPr>
          <p:spPr>
            <a:xfrm>
              <a:off x="0" y="1433510"/>
              <a:ext cx="1630517" cy="6585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sz="12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利用</a:t>
              </a:r>
              <a:r>
                <a:rPr lang="en-US" sz="1200" dirty="0" err="1">
                  <a:solidFill>
                    <a:srgbClr val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OpenId</a:t>
              </a:r>
              <a:r>
                <a:rPr lang="en-US" sz="12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sz="12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获取用户信息，班级信息。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xmlns="" id="{719E0767-9384-4DD7-9522-6283D0DD647D}"/>
                </a:ext>
              </a:extLst>
            </p:cNvPr>
            <p:cNvSpPr/>
            <p:nvPr/>
          </p:nvSpPr>
          <p:spPr>
            <a:xfrm>
              <a:off x="5553075" y="2338247"/>
              <a:ext cx="1619249" cy="724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sz="1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第三方服务器</a:t>
              </a:r>
            </a:p>
          </p:txBody>
        </p:sp>
        <p:cxnSp>
          <p:nvCxnSpPr>
            <p:cNvPr id="14" name="肘形连接符 23">
              <a:extLst>
                <a:ext uri="{FF2B5EF4-FFF2-40B4-BE49-F238E27FC236}">
                  <a16:creationId xmlns:a16="http://schemas.microsoft.com/office/drawing/2014/main" xmlns="" id="{08146F36-C659-4793-81DD-07ECFB3EED7A}"/>
                </a:ext>
              </a:extLst>
            </p:cNvPr>
            <p:cNvCxnSpPr/>
            <p:nvPr/>
          </p:nvCxnSpPr>
          <p:spPr>
            <a:xfrm>
              <a:off x="1619250" y="2628900"/>
              <a:ext cx="3933825" cy="1588"/>
            </a:xfrm>
            <a:prstGeom prst="bentConnector3">
              <a:avLst>
                <a:gd name="adj1" fmla="val 50000"/>
              </a:avLst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xmlns="" id="{A8593BCF-DD25-44F0-B9D1-0D295FEE5A4E}"/>
                </a:ext>
              </a:extLst>
            </p:cNvPr>
            <p:cNvSpPr/>
            <p:nvPr/>
          </p:nvSpPr>
          <p:spPr>
            <a:xfrm>
              <a:off x="2847975" y="2339871"/>
              <a:ext cx="1576406" cy="6792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sz="12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用户信息注册到自己的云服务器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8702116" y="3898680"/>
            <a:ext cx="3471836" cy="2677885"/>
          </a:xfrm>
          <a:prstGeom prst="rect">
            <a:avLst/>
          </a:prstGeom>
          <a:solidFill>
            <a:srgbClr val="3FA1E4"/>
          </a:solidFill>
          <a:ln>
            <a:solidFill>
              <a:srgbClr val="3FA1E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305DD5E3-E24A-4590-AB7E-DDEBE04DB530}"/>
              </a:ext>
            </a:extLst>
          </p:cNvPr>
          <p:cNvSpPr/>
          <p:nvPr/>
        </p:nvSpPr>
        <p:spPr>
          <a:xfrm>
            <a:off x="8845214" y="759964"/>
            <a:ext cx="32843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开放接口：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第三方平台可申请专用密钥，用于对接互动课堂大数据平台进行二次开发。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数据格式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 Json </a:t>
            </a:r>
            <a:r>
              <a:rPr lang="zh-C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格式。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接口方式：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 GET/POST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5ECBEFC-E38F-4E6F-8280-3ECA881F2436}"/>
              </a:ext>
            </a:extLst>
          </p:cNvPr>
          <p:cNvSpPr/>
          <p:nvPr/>
        </p:nvSpPr>
        <p:spPr>
          <a:xfrm>
            <a:off x="8843454" y="4204011"/>
            <a:ext cx="330268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目前已经与南方教育装备创新产业城，佛山科技大学，深圳大学，东莞理工大学，西安外事学院等大学或机构建立了广泛合作。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702115" y="583980"/>
            <a:ext cx="3471836" cy="5992585"/>
          </a:xfrm>
          <a:prstGeom prst="rect">
            <a:avLst/>
          </a:prstGeom>
          <a:noFill/>
          <a:ln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59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8252" y="2791390"/>
            <a:ext cx="406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dist">
              <a:buNone/>
            </a:pPr>
            <a:r>
              <a:rPr lang="en-US" altLang="zh-CN" sz="7200" smtClean="0">
                <a:latin typeface="Microsoft YaHei" charset="-122"/>
                <a:ea typeface="Microsoft YaHei" charset="-122"/>
                <a:cs typeface="Microsoft YaHei" charset="-122"/>
              </a:rPr>
              <a:t>THANKS</a:t>
            </a:r>
            <a:endParaRPr lang="zh-CN" altLang="en-US" sz="7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38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739AD92-7090-460B-8D85-F92D926D9B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3" y="852909"/>
            <a:ext cx="11314774" cy="53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0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1825" y="21640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7854" y="1652938"/>
            <a:ext cx="5438775" cy="3829050"/>
            <a:chOff x="2024" y="1492"/>
            <a:chExt cx="3426" cy="241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024" y="1492"/>
              <a:ext cx="3426" cy="2412"/>
            </a:xfrm>
            <a:custGeom>
              <a:avLst/>
              <a:gdLst>
                <a:gd name="T0" fmla="*/ 1713 w 3426"/>
                <a:gd name="T1" fmla="*/ 0 h 2379"/>
                <a:gd name="T2" fmla="*/ 1183 w 3426"/>
                <a:gd name="T3" fmla="*/ 208 h 2379"/>
                <a:gd name="T4" fmla="*/ 1334 w 3426"/>
                <a:gd name="T5" fmla="*/ 208 h 2379"/>
                <a:gd name="T6" fmla="*/ 0 w 3426"/>
                <a:gd name="T7" fmla="*/ 2379 h 2379"/>
                <a:gd name="T8" fmla="*/ 3426 w 3426"/>
                <a:gd name="T9" fmla="*/ 2379 h 2379"/>
                <a:gd name="T10" fmla="*/ 2089 w 3426"/>
                <a:gd name="T11" fmla="*/ 218 h 2379"/>
                <a:gd name="T12" fmla="*/ 2215 w 3426"/>
                <a:gd name="T13" fmla="*/ 218 h 2379"/>
                <a:gd name="T14" fmla="*/ 1713 w 3426"/>
                <a:gd name="T15" fmla="*/ 0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26" h="2379">
                  <a:moveTo>
                    <a:pt x="1713" y="0"/>
                  </a:moveTo>
                  <a:lnTo>
                    <a:pt x="1183" y="208"/>
                  </a:lnTo>
                  <a:lnTo>
                    <a:pt x="1334" y="208"/>
                  </a:lnTo>
                  <a:lnTo>
                    <a:pt x="0" y="2379"/>
                  </a:lnTo>
                  <a:lnTo>
                    <a:pt x="3426" y="2379"/>
                  </a:lnTo>
                  <a:lnTo>
                    <a:pt x="2089" y="218"/>
                  </a:lnTo>
                  <a:lnTo>
                    <a:pt x="2215" y="218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49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024" y="3458"/>
              <a:ext cx="3426" cy="446"/>
            </a:xfrm>
            <a:prstGeom prst="rect">
              <a:avLst/>
            </a:prstGeom>
            <a:solidFill>
              <a:srgbClr val="367E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024" y="3344"/>
              <a:ext cx="3426" cy="114"/>
            </a:xfrm>
            <a:custGeom>
              <a:avLst/>
              <a:gdLst>
                <a:gd name="T0" fmla="*/ 94 w 3426"/>
                <a:gd name="T1" fmla="*/ 0 h 114"/>
                <a:gd name="T2" fmla="*/ 0 w 3426"/>
                <a:gd name="T3" fmla="*/ 114 h 114"/>
                <a:gd name="T4" fmla="*/ 3426 w 3426"/>
                <a:gd name="T5" fmla="*/ 114 h 114"/>
                <a:gd name="T6" fmla="*/ 3332 w 3426"/>
                <a:gd name="T7" fmla="*/ 0 h 114"/>
                <a:gd name="T8" fmla="*/ 94 w 342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6" h="114">
                  <a:moveTo>
                    <a:pt x="94" y="0"/>
                  </a:moveTo>
                  <a:lnTo>
                    <a:pt x="0" y="114"/>
                  </a:lnTo>
                  <a:lnTo>
                    <a:pt x="3426" y="114"/>
                  </a:lnTo>
                  <a:lnTo>
                    <a:pt x="3332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F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59" y="2899"/>
              <a:ext cx="2537" cy="303"/>
            </a:xfrm>
            <a:prstGeom prst="rect">
              <a:avLst/>
            </a:prstGeom>
            <a:solidFill>
              <a:srgbClr val="367E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59" y="2804"/>
              <a:ext cx="2537" cy="95"/>
            </a:xfrm>
            <a:custGeom>
              <a:avLst/>
              <a:gdLst>
                <a:gd name="T0" fmla="*/ 85 w 2537"/>
                <a:gd name="T1" fmla="*/ 0 h 95"/>
                <a:gd name="T2" fmla="*/ 0 w 2537"/>
                <a:gd name="T3" fmla="*/ 95 h 95"/>
                <a:gd name="T4" fmla="*/ 2537 w 2537"/>
                <a:gd name="T5" fmla="*/ 95 h 95"/>
                <a:gd name="T6" fmla="*/ 2457 w 2537"/>
                <a:gd name="T7" fmla="*/ 0 h 95"/>
                <a:gd name="T8" fmla="*/ 85 w 253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95">
                  <a:moveTo>
                    <a:pt x="85" y="0"/>
                  </a:moveTo>
                  <a:lnTo>
                    <a:pt x="0" y="95"/>
                  </a:lnTo>
                  <a:lnTo>
                    <a:pt x="2537" y="95"/>
                  </a:lnTo>
                  <a:lnTo>
                    <a:pt x="2457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3F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57" y="2349"/>
              <a:ext cx="1727" cy="199"/>
            </a:xfrm>
            <a:prstGeom prst="rect">
              <a:avLst/>
            </a:prstGeom>
            <a:solidFill>
              <a:srgbClr val="367E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857" y="2293"/>
              <a:ext cx="1727" cy="56"/>
            </a:xfrm>
            <a:custGeom>
              <a:avLst/>
              <a:gdLst>
                <a:gd name="T0" fmla="*/ 56 w 1727"/>
                <a:gd name="T1" fmla="*/ 0 h 56"/>
                <a:gd name="T2" fmla="*/ 0 w 1727"/>
                <a:gd name="T3" fmla="*/ 56 h 56"/>
                <a:gd name="T4" fmla="*/ 1727 w 1727"/>
                <a:gd name="T5" fmla="*/ 56 h 56"/>
                <a:gd name="T6" fmla="*/ 1675 w 1727"/>
                <a:gd name="T7" fmla="*/ 0 h 56"/>
                <a:gd name="T8" fmla="*/ 56 w 172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56">
                  <a:moveTo>
                    <a:pt x="56" y="0"/>
                  </a:moveTo>
                  <a:lnTo>
                    <a:pt x="0" y="56"/>
                  </a:lnTo>
                  <a:lnTo>
                    <a:pt x="1727" y="56"/>
                  </a:lnTo>
                  <a:lnTo>
                    <a:pt x="1675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F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179" y="1810"/>
              <a:ext cx="1145" cy="208"/>
            </a:xfrm>
            <a:prstGeom prst="rect">
              <a:avLst/>
            </a:prstGeom>
            <a:solidFill>
              <a:srgbClr val="657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179" y="1743"/>
              <a:ext cx="1145" cy="67"/>
            </a:xfrm>
            <a:custGeom>
              <a:avLst/>
              <a:gdLst>
                <a:gd name="T0" fmla="*/ 44 w 1145"/>
                <a:gd name="T1" fmla="*/ 0 h 67"/>
                <a:gd name="T2" fmla="*/ 0 w 1145"/>
                <a:gd name="T3" fmla="*/ 67 h 67"/>
                <a:gd name="T4" fmla="*/ 1145 w 1145"/>
                <a:gd name="T5" fmla="*/ 67 h 67"/>
                <a:gd name="T6" fmla="*/ 1091 w 1145"/>
                <a:gd name="T7" fmla="*/ 0 h 67"/>
                <a:gd name="T8" fmla="*/ 44 w 1145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5" h="67">
                  <a:moveTo>
                    <a:pt x="44" y="0"/>
                  </a:moveTo>
                  <a:lnTo>
                    <a:pt x="0" y="67"/>
                  </a:lnTo>
                  <a:lnTo>
                    <a:pt x="1145" y="67"/>
                  </a:lnTo>
                  <a:lnTo>
                    <a:pt x="1091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748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941879" y="4927919"/>
            <a:ext cx="1618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学生层面</a:t>
            </a:r>
            <a:endParaRPr lang="en-US" altLang="zh-CN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52272" y="3942390"/>
            <a:ext cx="189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教师／课堂层面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1879" y="3027712"/>
            <a:ext cx="1618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校长层面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52992" y="2157762"/>
            <a:ext cx="161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教育局层面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76580" y="60089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家长手机小程序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35401" y="49279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学生平板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1869" y="49279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学生平板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1028" y="49404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学生平板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51174" y="49279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学生平板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44923" y="38718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教师一体机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276502" y="38718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教师一体机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30276" y="28140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校服务器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52004" y="19905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教育局大数据云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35156" y="1912862"/>
            <a:ext cx="2013724" cy="50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542018" y="2728989"/>
            <a:ext cx="1800000" cy="50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184904" y="3819902"/>
            <a:ext cx="1787105" cy="50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05199" y="3819902"/>
            <a:ext cx="1787105" cy="50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28462" y="4875974"/>
            <a:ext cx="1317528" cy="50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113527" y="4875974"/>
            <a:ext cx="1317528" cy="50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666109" y="4875974"/>
            <a:ext cx="1317528" cy="50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137130" y="4875974"/>
            <a:ext cx="1317528" cy="50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接连接符 555"/>
          <p:cNvCxnSpPr/>
          <p:nvPr/>
        </p:nvCxnSpPr>
        <p:spPr>
          <a:xfrm flipV="1">
            <a:off x="6238373" y="4348647"/>
            <a:ext cx="766316" cy="523455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555"/>
          <p:cNvCxnSpPr/>
          <p:nvPr/>
        </p:nvCxnSpPr>
        <p:spPr>
          <a:xfrm flipH="1" flipV="1">
            <a:off x="7021211" y="4332272"/>
            <a:ext cx="648758" cy="487885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555"/>
          <p:cNvCxnSpPr/>
          <p:nvPr/>
        </p:nvCxnSpPr>
        <p:spPr>
          <a:xfrm flipV="1">
            <a:off x="9222551" y="4323902"/>
            <a:ext cx="676201" cy="496255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555"/>
          <p:cNvCxnSpPr/>
          <p:nvPr/>
        </p:nvCxnSpPr>
        <p:spPr>
          <a:xfrm flipH="1" flipV="1">
            <a:off x="9898752" y="4323902"/>
            <a:ext cx="794820" cy="496255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555"/>
          <p:cNvCxnSpPr>
            <a:endCxn id="38" idx="2"/>
          </p:cNvCxnSpPr>
          <p:nvPr/>
        </p:nvCxnSpPr>
        <p:spPr>
          <a:xfrm flipV="1">
            <a:off x="7007338" y="3232989"/>
            <a:ext cx="1434680" cy="58566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55"/>
          <p:cNvCxnSpPr>
            <a:endCxn id="30" idx="2"/>
          </p:cNvCxnSpPr>
          <p:nvPr/>
        </p:nvCxnSpPr>
        <p:spPr>
          <a:xfrm flipH="1" flipV="1">
            <a:off x="8435570" y="3214136"/>
            <a:ext cx="1392064" cy="60452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593176" y="1154326"/>
            <a:ext cx="1177530" cy="50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704887" y="124540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墨痕云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4" name="直接连接符 555"/>
          <p:cNvCxnSpPr/>
          <p:nvPr/>
        </p:nvCxnSpPr>
        <p:spPr>
          <a:xfrm flipV="1">
            <a:off x="8374896" y="2418108"/>
            <a:ext cx="0" cy="310881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53"/>
          <p:cNvCxnSpPr/>
          <p:nvPr/>
        </p:nvCxnSpPr>
        <p:spPr>
          <a:xfrm flipH="1">
            <a:off x="9362596" y="3067570"/>
            <a:ext cx="778174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5"/>
          <p:cNvCxnSpPr/>
          <p:nvPr/>
        </p:nvCxnSpPr>
        <p:spPr>
          <a:xfrm flipV="1">
            <a:off x="10127313" y="1703407"/>
            <a:ext cx="0" cy="1346678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55"/>
          <p:cNvCxnSpPr/>
          <p:nvPr/>
        </p:nvCxnSpPr>
        <p:spPr>
          <a:xfrm flipV="1">
            <a:off x="11689100" y="1479483"/>
            <a:ext cx="0" cy="4513622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53"/>
          <p:cNvCxnSpPr/>
          <p:nvPr/>
        </p:nvCxnSpPr>
        <p:spPr>
          <a:xfrm flipH="1">
            <a:off x="10770706" y="1445464"/>
            <a:ext cx="918394" cy="34019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7183653" y="5956653"/>
            <a:ext cx="1817688" cy="436562"/>
            <a:chOff x="7524134" y="6203518"/>
            <a:chExt cx="1817688" cy="436562"/>
          </a:xfrm>
        </p:grpSpPr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7524134" y="6309880"/>
              <a:ext cx="1817688" cy="330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3"/>
            <p:cNvSpPr>
              <a:spLocks/>
            </p:cNvSpPr>
            <p:nvPr/>
          </p:nvSpPr>
          <p:spPr bwMode="auto">
            <a:xfrm>
              <a:off x="7524134" y="6203518"/>
              <a:ext cx="1817688" cy="106363"/>
            </a:xfrm>
            <a:custGeom>
              <a:avLst/>
              <a:gdLst>
                <a:gd name="T0" fmla="*/ 44 w 1145"/>
                <a:gd name="T1" fmla="*/ 0 h 67"/>
                <a:gd name="T2" fmla="*/ 0 w 1145"/>
                <a:gd name="T3" fmla="*/ 67 h 67"/>
                <a:gd name="T4" fmla="*/ 1145 w 1145"/>
                <a:gd name="T5" fmla="*/ 67 h 67"/>
                <a:gd name="T6" fmla="*/ 1091 w 1145"/>
                <a:gd name="T7" fmla="*/ 0 h 67"/>
                <a:gd name="T8" fmla="*/ 44 w 1145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5" h="67">
                  <a:moveTo>
                    <a:pt x="44" y="0"/>
                  </a:moveTo>
                  <a:lnTo>
                    <a:pt x="0" y="67"/>
                  </a:lnTo>
                  <a:lnTo>
                    <a:pt x="1145" y="67"/>
                  </a:lnTo>
                  <a:lnTo>
                    <a:pt x="1091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513154" y="599310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家长层面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6" name="直接连接符 553"/>
          <p:cNvCxnSpPr/>
          <p:nvPr/>
        </p:nvCxnSpPr>
        <p:spPr>
          <a:xfrm flipH="1">
            <a:off x="9040864" y="6230298"/>
            <a:ext cx="383756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519074" y="5932046"/>
            <a:ext cx="2170026" cy="555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53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xmlns="" id="{58AD5609-5D33-4BF7-BC77-D1E93EE4E1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71365"/>
            <a:ext cx="7750696" cy="574723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8074588" y="671365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已完成的数据类型：</a:t>
            </a:r>
            <a:r>
              <a:rPr lang="en-US" altLang="zh-CN" sz="2800" dirty="0" smtClean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48</a:t>
            </a:r>
            <a:endParaRPr lang="zh-CN" altLang="en-US" sz="2800" dirty="0">
              <a:solidFill>
                <a:srgbClr val="3FA1E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081431" y="1259059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系统：</a:t>
            </a:r>
            <a:r>
              <a:rPr lang="en-US" altLang="zh-CN" sz="2800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lang="zh-CN" altLang="en-US" sz="2800" dirty="0">
              <a:solidFill>
                <a:srgbClr val="3FA1E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066632" y="1808267"/>
            <a:ext cx="3472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环境（第三方接入模式）：</a:t>
            </a:r>
            <a:r>
              <a:rPr lang="en-US" altLang="zh-CN" sz="2800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endParaRPr lang="zh-CN" altLang="en-US" sz="2800" dirty="0">
              <a:solidFill>
                <a:srgbClr val="3FA1E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50134" y="2374723"/>
            <a:ext cx="1887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教师数据：</a:t>
            </a:r>
            <a:r>
              <a:rPr lang="en-US" altLang="zh-CN" sz="2800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29</a:t>
            </a:r>
            <a:endParaRPr lang="zh-CN" altLang="en-US" sz="2800" dirty="0">
              <a:solidFill>
                <a:srgbClr val="3FA1E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066632" y="2962644"/>
            <a:ext cx="1887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学生数据：</a:t>
            </a:r>
            <a:r>
              <a:rPr lang="en-US" altLang="zh-CN" sz="2800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14</a:t>
            </a:r>
            <a:endParaRPr lang="zh-CN" altLang="en-US" sz="2800" dirty="0">
              <a:solidFill>
                <a:srgbClr val="3FA1E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050134" y="3662785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已支持的主要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数据属性：</a:t>
            </a:r>
          </a:p>
        </p:txBody>
      </p:sp>
      <p:grpSp>
        <p:nvGrpSpPr>
          <p:cNvPr id="67" name="组 66"/>
          <p:cNvGrpSpPr/>
          <p:nvPr/>
        </p:nvGrpSpPr>
        <p:grpSpPr>
          <a:xfrm>
            <a:off x="8050134" y="4123604"/>
            <a:ext cx="3245207" cy="1031326"/>
            <a:chOff x="8050134" y="4031740"/>
            <a:chExt cx="3245207" cy="1031326"/>
          </a:xfrm>
        </p:grpSpPr>
        <p:sp>
          <p:nvSpPr>
            <p:cNvPr id="68" name="矩形 67"/>
            <p:cNvSpPr/>
            <p:nvPr/>
          </p:nvSpPr>
          <p:spPr>
            <a:xfrm>
              <a:off x="8050134" y="405350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FA1E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使用时间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9879569" y="4031740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FA1E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使用次数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8081431" y="4601401"/>
              <a:ext cx="7978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3FA1E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科目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8993661" y="4580324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FA1E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知识点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10353555" y="4580323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FA1E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分值</a:t>
              </a:r>
            </a:p>
          </p:txBody>
        </p:sp>
      </p:grpSp>
      <p:sp>
        <p:nvSpPr>
          <p:cNvPr id="73" name="矩形 72"/>
          <p:cNvSpPr/>
          <p:nvPr/>
        </p:nvSpPr>
        <p:spPr>
          <a:xfrm>
            <a:off x="8066632" y="539608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所在区域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050134" y="585748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小组</a:t>
            </a:r>
            <a:r>
              <a:rPr lang="zh-CN" altLang="en-US" sz="2400" dirty="0">
                <a:solidFill>
                  <a:srgbClr val="3FA1E4"/>
                </a:solidFill>
              </a:rPr>
              <a:t>，</a:t>
            </a:r>
            <a:r>
              <a:rPr lang="zh-CN" altLang="en-US" sz="2400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rPr>
              <a:t>班级，学校，地区</a:t>
            </a:r>
            <a:endParaRPr lang="zh-CN" altLang="en-US" sz="2400" dirty="0">
              <a:solidFill>
                <a:srgbClr val="3FA1E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21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07251" y="389397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数据统计及展示</a:t>
            </a:r>
            <a:endParaRPr lang="en-US" altLang="zh-CN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2FEF9BEC-FCC5-450A-A6FD-AEAAE5E6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17" y="2472490"/>
            <a:ext cx="2484538" cy="34523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F923F2DB-9FE6-4F20-965A-A4248A2D9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603" y="2472490"/>
            <a:ext cx="2456706" cy="34523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AD1B89E-6E0C-41A5-9DA9-9E3504D2C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757" y="2472490"/>
            <a:ext cx="2484539" cy="34741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7C25CD8F-5D8D-4471-9AC5-ADC3934F2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5744" y="2444245"/>
            <a:ext cx="2512372" cy="34741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26208" y="61458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学校概况</a:t>
            </a:r>
            <a:endParaRPr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9126" y="614589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教师使用排名</a:t>
            </a:r>
            <a:endParaRPr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6947" y="61458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教师数据</a:t>
            </a:r>
            <a:endParaRPr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7932" y="61458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班级数据</a:t>
            </a:r>
            <a:endParaRPr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49552" y="1289299"/>
            <a:ext cx="2562658" cy="623136"/>
          </a:xfrm>
          <a:prstGeom prst="roundRect">
            <a:avLst/>
          </a:prstGeom>
          <a:noFill/>
          <a:ln w="19050"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80807" y="1370034"/>
            <a:ext cx="1814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校长层面 ✔</a:t>
            </a:r>
            <a:endParaRPr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70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6919" y="4554238"/>
            <a:ext cx="420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课堂行为</a:t>
            </a:r>
            <a:endParaRPr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6919" y="1820308"/>
            <a:ext cx="605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趋势</a:t>
            </a:r>
            <a:endParaRPr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41482" y="1820308"/>
            <a:ext cx="503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测试分层</a:t>
            </a:r>
            <a:endParaRPr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1482" y="4554238"/>
            <a:ext cx="530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学生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endParaRPr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0548" y="505410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教师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课堂层面 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✔</a:t>
            </a:r>
            <a:endParaRPr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98382" y="413890"/>
            <a:ext cx="2562658" cy="623136"/>
          </a:xfrm>
          <a:prstGeom prst="roundRect">
            <a:avLst/>
          </a:prstGeom>
          <a:noFill/>
          <a:ln w="19050"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3803" y="1732532"/>
            <a:ext cx="1885301" cy="1498992"/>
          </a:xfrm>
          <a:prstGeom prst="rect">
            <a:avLst/>
          </a:prstGeom>
          <a:noFill/>
          <a:ln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1FF0E3C-85C1-46B8-BC7F-76B8560C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61" y="1518832"/>
            <a:ext cx="4342463" cy="188824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53803" y="4466461"/>
            <a:ext cx="1885301" cy="1498992"/>
          </a:xfrm>
          <a:prstGeom prst="rect">
            <a:avLst/>
          </a:prstGeom>
          <a:noFill/>
          <a:ln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8EC43E38-4EB4-4201-9383-083F0E3D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61" y="3970771"/>
            <a:ext cx="4342463" cy="24903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395823" y="1732532"/>
            <a:ext cx="1885301" cy="1498992"/>
          </a:xfrm>
          <a:prstGeom prst="rect">
            <a:avLst/>
          </a:prstGeom>
          <a:noFill/>
          <a:ln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95823" y="4466461"/>
            <a:ext cx="1885301" cy="1498992"/>
          </a:xfrm>
          <a:prstGeom prst="rect">
            <a:avLst/>
          </a:prstGeom>
          <a:noFill/>
          <a:ln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843960A5-D3C4-4BE2-B7B5-82D360332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95" y="1518833"/>
            <a:ext cx="4339966" cy="188824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495A270-06C5-4A66-B32E-6E2405C9D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495" y="3970771"/>
            <a:ext cx="4339966" cy="249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1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948406" y="424326"/>
            <a:ext cx="2562658" cy="623136"/>
          </a:xfrm>
          <a:prstGeom prst="roundRect">
            <a:avLst/>
          </a:prstGeom>
          <a:noFill/>
          <a:ln w="19050"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79661" y="505061"/>
            <a:ext cx="1814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学生层面 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✔</a:t>
            </a:r>
            <a:endParaRPr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64" y="1384463"/>
            <a:ext cx="8727542" cy="51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0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34776" y="42713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数据组织方式</a:t>
            </a:r>
            <a:endParaRPr lang="en-US" altLang="zh-CN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76" y="1655806"/>
            <a:ext cx="2728772" cy="4423719"/>
          </a:xfrm>
          <a:prstGeom prst="rect">
            <a:avLst/>
          </a:prstGeom>
          <a:noFill/>
          <a:ln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46545" y="5709880"/>
            <a:ext cx="1705233" cy="606785"/>
          </a:xfrm>
          <a:prstGeom prst="roundRect">
            <a:avLst/>
          </a:prstGeom>
          <a:solidFill>
            <a:srgbClr val="3F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54041" y="1655806"/>
            <a:ext cx="2728772" cy="4423719"/>
          </a:xfrm>
          <a:prstGeom prst="rect">
            <a:avLst/>
          </a:prstGeom>
          <a:noFill/>
          <a:ln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765810" y="5709880"/>
            <a:ext cx="1705233" cy="606785"/>
          </a:xfrm>
          <a:prstGeom prst="roundRect">
            <a:avLst/>
          </a:prstGeom>
          <a:solidFill>
            <a:srgbClr val="3F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137335" y="1655806"/>
            <a:ext cx="2728772" cy="4423719"/>
          </a:xfrm>
          <a:prstGeom prst="rect">
            <a:avLst/>
          </a:prstGeom>
          <a:noFill/>
          <a:ln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711241" y="5709880"/>
            <a:ext cx="1705233" cy="603643"/>
          </a:xfrm>
          <a:prstGeom prst="roundRect">
            <a:avLst/>
          </a:prstGeom>
          <a:solidFill>
            <a:srgbClr val="3F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056599" y="1655806"/>
            <a:ext cx="2728772" cy="4423719"/>
          </a:xfrm>
          <a:prstGeom prst="rect">
            <a:avLst/>
          </a:prstGeom>
          <a:noFill/>
          <a:ln>
            <a:solidFill>
              <a:srgbClr val="3F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9670870" y="5709880"/>
            <a:ext cx="1705233" cy="603643"/>
          </a:xfrm>
          <a:prstGeom prst="roundRect">
            <a:avLst/>
          </a:prstGeom>
          <a:solidFill>
            <a:srgbClr val="3F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47755" y="57819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区域</a:t>
            </a:r>
            <a:endParaRPr kumimoji="1"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67020" y="57819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场景</a:t>
            </a:r>
            <a:endParaRPr kumimoji="1"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92224" y="57819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  <a:endParaRPr kumimoji="1"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120503" y="57819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对象</a:t>
            </a:r>
            <a:endParaRPr kumimoji="1"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3684" y="222036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地区（教育局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452B65D0-41BB-4DCF-A449-5730A2315B56}"/>
              </a:ext>
            </a:extLst>
          </p:cNvPr>
          <p:cNvSpPr/>
          <p:nvPr/>
        </p:nvSpPr>
        <p:spPr>
          <a:xfrm>
            <a:off x="1021776" y="2879417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学校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A33C2C01-420E-4D30-B578-C5E675B23D3C}"/>
              </a:ext>
            </a:extLst>
          </p:cNvPr>
          <p:cNvSpPr/>
          <p:nvPr/>
        </p:nvSpPr>
        <p:spPr>
          <a:xfrm>
            <a:off x="1021776" y="3493380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班级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394E0463-DB5A-4343-AB39-0E3C344F9EFE}"/>
              </a:ext>
            </a:extLst>
          </p:cNvPr>
          <p:cNvSpPr/>
          <p:nvPr/>
        </p:nvSpPr>
        <p:spPr>
          <a:xfrm>
            <a:off x="1007142" y="4240899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小组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B61BBC8C-3211-4942-B65C-57958D65B165}"/>
              </a:ext>
            </a:extLst>
          </p:cNvPr>
          <p:cNvSpPr/>
          <p:nvPr/>
        </p:nvSpPr>
        <p:spPr>
          <a:xfrm>
            <a:off x="1007142" y="4866940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个人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DBABC9B8-E6D1-4FAF-850E-E2C644BD4D45}"/>
              </a:ext>
            </a:extLst>
          </p:cNvPr>
          <p:cNvSpPr/>
          <p:nvPr/>
        </p:nvSpPr>
        <p:spPr>
          <a:xfrm>
            <a:off x="3864618" y="2435268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课前预习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B5FD72E7-2BD5-40DC-BCF3-D6EC81AAA7FB}"/>
              </a:ext>
            </a:extLst>
          </p:cNvPr>
          <p:cNvSpPr/>
          <p:nvPr/>
        </p:nvSpPr>
        <p:spPr>
          <a:xfrm>
            <a:off x="3864618" y="3313554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课中练习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F37B23E5-2D4C-44B4-8699-38D9A4DB21BB}"/>
              </a:ext>
            </a:extLst>
          </p:cNvPr>
          <p:cNvSpPr/>
          <p:nvPr/>
        </p:nvSpPr>
        <p:spPr>
          <a:xfrm>
            <a:off x="3864618" y="4368843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课后复习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852C2DF6-9E3F-4882-9288-B16085C13172}"/>
              </a:ext>
            </a:extLst>
          </p:cNvPr>
          <p:cNvSpPr/>
          <p:nvPr/>
        </p:nvSpPr>
        <p:spPr>
          <a:xfrm>
            <a:off x="6910203" y="2168972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科目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F396EC5D-1979-4A19-873D-BD327A33B8FA}"/>
              </a:ext>
            </a:extLst>
          </p:cNvPr>
          <p:cNvSpPr/>
          <p:nvPr/>
        </p:nvSpPr>
        <p:spPr>
          <a:xfrm>
            <a:off x="6910203" y="3058364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教材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7B5594AC-C457-4C04-B9AD-8F1D3F4D848D}"/>
              </a:ext>
            </a:extLst>
          </p:cNvPr>
          <p:cNvSpPr/>
          <p:nvPr/>
        </p:nvSpPr>
        <p:spPr>
          <a:xfrm>
            <a:off x="6910203" y="3858463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章节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78D345DE-1FAC-441E-B570-0B3EAD7FD607}"/>
              </a:ext>
            </a:extLst>
          </p:cNvPr>
          <p:cNvSpPr/>
          <p:nvPr/>
        </p:nvSpPr>
        <p:spPr>
          <a:xfrm>
            <a:off x="6924489" y="4624032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38798611-A67F-4719-8FDF-7F644C28C06C}"/>
              </a:ext>
            </a:extLst>
          </p:cNvPr>
          <p:cNvSpPr/>
          <p:nvPr/>
        </p:nvSpPr>
        <p:spPr>
          <a:xfrm>
            <a:off x="9746962" y="2464458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面向用户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2704A89E-C5AD-4E8B-9FC4-72819033347B}"/>
              </a:ext>
            </a:extLst>
          </p:cNvPr>
          <p:cNvSpPr/>
          <p:nvPr/>
        </p:nvSpPr>
        <p:spPr>
          <a:xfrm>
            <a:off x="9746962" y="3339947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面向测试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DCA272A1-EF97-4986-995E-8D7DB1EE4AC0}"/>
              </a:ext>
            </a:extLst>
          </p:cNvPr>
          <p:cNvSpPr/>
          <p:nvPr/>
        </p:nvSpPr>
        <p:spPr>
          <a:xfrm>
            <a:off x="9746962" y="4167852"/>
            <a:ext cx="1276352" cy="51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面向文档</a:t>
            </a:r>
          </a:p>
        </p:txBody>
      </p:sp>
    </p:spTree>
    <p:extLst>
      <p:ext uri="{BB962C8B-B14F-4D97-AF65-F5344CB8AC3E}">
        <p14:creationId xmlns:p14="http://schemas.microsoft.com/office/powerpoint/2010/main" val="141253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C84EE9C1-5E7F-4CC5-87D9-18AB494B0301}"/>
              </a:ext>
            </a:extLst>
          </p:cNvPr>
          <p:cNvSpPr/>
          <p:nvPr/>
        </p:nvSpPr>
        <p:spPr>
          <a:xfrm>
            <a:off x="334776" y="3168859"/>
            <a:ext cx="3354201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通过对已有数据进行分析后，产生一个任务机制进行推送</a:t>
            </a:r>
            <a:endParaRPr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C44843F8-BF30-431C-9D7B-53FA01E7A7E1}"/>
              </a:ext>
            </a:extLst>
          </p:cNvPr>
          <p:cNvSpPr/>
          <p:nvPr/>
        </p:nvSpPr>
        <p:spPr>
          <a:xfrm>
            <a:off x="4118223" y="3134036"/>
            <a:ext cx="3336552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做题，课件学习，视频观看，应用使用，课堂发言。</a:t>
            </a:r>
            <a:endParaRPr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B75958CA-5903-4622-BB20-F7BD28DDA181}"/>
              </a:ext>
            </a:extLst>
          </p:cNvPr>
          <p:cNvSpPr/>
          <p:nvPr/>
        </p:nvSpPr>
        <p:spPr>
          <a:xfrm>
            <a:off x="7717714" y="3072603"/>
            <a:ext cx="405490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以兴趣驱动为理论模型， 基于潜在因子（Latent Factor）算法进行用户分层，基于遗传算法进行任务分配。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334776" y="42713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数据策略</a:t>
            </a:r>
            <a:endParaRPr lang="en-US" altLang="zh-CN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8" name="组 127"/>
          <p:cNvGrpSpPr/>
          <p:nvPr/>
        </p:nvGrpSpPr>
        <p:grpSpPr>
          <a:xfrm>
            <a:off x="743674" y="1452600"/>
            <a:ext cx="2088746" cy="1508418"/>
            <a:chOff x="969618" y="2715303"/>
            <a:chExt cx="2257425" cy="1630232"/>
          </a:xfrm>
        </p:grpSpPr>
        <p:sp>
          <p:nvSpPr>
            <p:cNvPr id="116" name="椭圆 115"/>
            <p:cNvSpPr/>
            <p:nvPr/>
          </p:nvSpPr>
          <p:spPr>
            <a:xfrm>
              <a:off x="1283214" y="2715303"/>
              <a:ext cx="1630232" cy="1630232"/>
            </a:xfrm>
            <a:prstGeom prst="ellipse">
              <a:avLst/>
            </a:prstGeom>
            <a:solidFill>
              <a:srgbClr val="3FA1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xmlns="" id="{E43D94C4-8C27-4089-B318-876B8B5610DB}"/>
                </a:ext>
              </a:extLst>
            </p:cNvPr>
            <p:cNvSpPr/>
            <p:nvPr/>
          </p:nvSpPr>
          <p:spPr>
            <a:xfrm>
              <a:off x="969618" y="3077167"/>
              <a:ext cx="2257425" cy="906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任务模型</a:t>
              </a:r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465681" y="4642887"/>
            <a:ext cx="11306942" cy="2048755"/>
            <a:chOff x="2090058" y="1011907"/>
            <a:chExt cx="11225576" cy="2048755"/>
          </a:xfrm>
        </p:grpSpPr>
        <p:sp>
          <p:nvSpPr>
            <p:cNvPr id="130" name="矩形 129"/>
            <p:cNvSpPr/>
            <p:nvPr/>
          </p:nvSpPr>
          <p:spPr>
            <a:xfrm>
              <a:off x="2314194" y="1053190"/>
              <a:ext cx="10200412" cy="18876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dirty="0">
                  <a:solidFill>
                    <a:srgbClr val="3FA1E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相关算法：</a:t>
              </a:r>
              <a:endParaRPr lang="en-US" altLang="zh-CN" dirty="0">
                <a:solidFill>
                  <a:srgbClr val="3FA1E4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任务比重分配：</a:t>
              </a:r>
              <a:r>
                <a:rPr lang="zh-CN" altLang="zh-CN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基于潜在因子（</a:t>
              </a:r>
              <a:r>
                <a:rPr lang="en-US" altLang="zh-CN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Latent Factor</a:t>
              </a:r>
              <a:r>
                <a:rPr lang="zh-CN" altLang="zh-CN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）算法</a:t>
              </a:r>
              <a:r>
                <a:rPr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（网易云类似音乐推荐采用的算法</a:t>
              </a:r>
              <a:r>
                <a:rPr lang="zh-CN" altLang="en-US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兴趣距离：根据对科目</a:t>
              </a:r>
              <a:r>
                <a:rPr lang="zh-CN" altLang="zh-CN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兴趣爱好类似的学生进行归类</a:t>
              </a:r>
              <a:r>
                <a:rPr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（已申请专利</a:t>
              </a:r>
              <a:r>
                <a:rPr lang="zh-CN" altLang="en-US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具体任务的分配：</a:t>
              </a:r>
              <a:endPara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基于遗传算法（互补型学生进行任务配对，并添加突变因子）。</a:t>
              </a:r>
              <a:endPara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xmlns="" id="{D1E4AD02-7F16-4F9B-8CD7-F5F4FBB67C61}"/>
                </a:ext>
              </a:extLst>
            </p:cNvPr>
            <p:cNvSpPr/>
            <p:nvPr/>
          </p:nvSpPr>
          <p:spPr>
            <a:xfrm>
              <a:off x="2090058" y="1011907"/>
              <a:ext cx="11225576" cy="2048755"/>
            </a:xfrm>
            <a:prstGeom prst="rect">
              <a:avLst/>
            </a:prstGeom>
            <a:noFill/>
            <a:ln>
              <a:solidFill>
                <a:srgbClr val="3FA1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200" dirty="0"/>
            </a:p>
          </p:txBody>
        </p:sp>
      </p:grpSp>
      <p:grpSp>
        <p:nvGrpSpPr>
          <p:cNvPr id="133" name="组 132"/>
          <p:cNvGrpSpPr/>
          <p:nvPr/>
        </p:nvGrpSpPr>
        <p:grpSpPr>
          <a:xfrm>
            <a:off x="4742126" y="1452600"/>
            <a:ext cx="2088746" cy="1508418"/>
            <a:chOff x="969618" y="2715303"/>
            <a:chExt cx="2257425" cy="1630232"/>
          </a:xfrm>
        </p:grpSpPr>
        <p:sp>
          <p:nvSpPr>
            <p:cNvPr id="134" name="椭圆 133"/>
            <p:cNvSpPr/>
            <p:nvPr/>
          </p:nvSpPr>
          <p:spPr>
            <a:xfrm>
              <a:off x="1283214" y="2715303"/>
              <a:ext cx="1630232" cy="1630232"/>
            </a:xfrm>
            <a:prstGeom prst="ellipse">
              <a:avLst/>
            </a:prstGeom>
            <a:solidFill>
              <a:srgbClr val="748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xmlns="" id="{E43D94C4-8C27-4089-B318-876B8B5610DB}"/>
                </a:ext>
              </a:extLst>
            </p:cNvPr>
            <p:cNvSpPr/>
            <p:nvPr/>
          </p:nvSpPr>
          <p:spPr>
            <a:xfrm>
              <a:off x="969618" y="3077167"/>
              <a:ext cx="2257425" cy="906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任务种类</a:t>
              </a:r>
              <a:endParaRPr lang="zh-CN" alt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36" name="组 135"/>
          <p:cNvGrpSpPr/>
          <p:nvPr/>
        </p:nvGrpSpPr>
        <p:grpSpPr>
          <a:xfrm>
            <a:off x="8877043" y="1452600"/>
            <a:ext cx="2088746" cy="1508418"/>
            <a:chOff x="969618" y="2715303"/>
            <a:chExt cx="2257425" cy="1630232"/>
          </a:xfrm>
        </p:grpSpPr>
        <p:sp>
          <p:nvSpPr>
            <p:cNvPr id="137" name="椭圆 136"/>
            <p:cNvSpPr/>
            <p:nvPr/>
          </p:nvSpPr>
          <p:spPr>
            <a:xfrm>
              <a:off x="1283214" y="2715303"/>
              <a:ext cx="1630232" cy="1630232"/>
            </a:xfrm>
            <a:prstGeom prst="ellipse">
              <a:avLst/>
            </a:prstGeom>
            <a:solidFill>
              <a:srgbClr val="3FA1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xmlns="" id="{E43D94C4-8C27-4089-B318-876B8B5610DB}"/>
                </a:ext>
              </a:extLst>
            </p:cNvPr>
            <p:cNvSpPr/>
            <p:nvPr/>
          </p:nvSpPr>
          <p:spPr>
            <a:xfrm>
              <a:off x="969618" y="3077167"/>
              <a:ext cx="2257425" cy="906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任务分配</a:t>
              </a:r>
              <a:endParaRPr lang="zh-CN" alt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44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491</Words>
  <Application>Microsoft Macintosh PowerPoint</Application>
  <PresentationFormat>宽屏</PresentationFormat>
  <Paragraphs>116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DengXian</vt:lpstr>
      <vt:lpstr>Microsoft YaHei</vt:lpstr>
      <vt:lpstr>Wingdings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lili tang</dc:creator>
  <cp:lastModifiedBy>1306164152@qq.com</cp:lastModifiedBy>
  <cp:revision>43</cp:revision>
  <dcterms:created xsi:type="dcterms:W3CDTF">2018-05-22T12:12:09Z</dcterms:created>
  <dcterms:modified xsi:type="dcterms:W3CDTF">2018-05-23T05:38:28Z</dcterms:modified>
</cp:coreProperties>
</file>