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2"/>
  </p:notesMasterIdLst>
  <p:sldIdLst>
    <p:sldId id="256" r:id="rId2"/>
    <p:sldId id="259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</p:sldIdLst>
  <p:sldSz cx="9144000" cy="5143500" type="screen16x9"/>
  <p:notesSz cx="6858000" cy="9144000"/>
  <p:embeddedFontLst>
    <p:embeddedFont>
      <p:font typeface="Jost SemiBold" panose="020B0604020202020204" charset="0"/>
      <p:regular r:id="rId23"/>
      <p:bold r:id="rId24"/>
      <p:italic r:id="rId25"/>
      <p:boldItalic r:id="rId26"/>
    </p:embeddedFont>
    <p:embeddedFont>
      <p:font typeface="Jost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EF0EBB-05E4-459E-A315-96DE4CFA44D7}">
  <a:tblStyle styleId="{ABEF0EBB-05E4-459E-A315-96DE4CFA44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928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02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0747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53948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5085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7342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9832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000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196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157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78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814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88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076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63026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868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299010c487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299010c487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518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Google Shape;11;p2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4175" y="969450"/>
            <a:ext cx="5351100" cy="229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9659">
            <a:off x="713873" y="3647833"/>
            <a:ext cx="5238189" cy="526872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9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6805075" y="-1531425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420800" y="1607225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5" y="63594"/>
            <a:ext cx="780911" cy="735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8" name="Google Shape;18;p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Google Shape;20;p3"/>
          <p:cNvSpPr txBox="1">
            <a:spLocks noGrp="1"/>
          </p:cNvSpPr>
          <p:nvPr>
            <p:ph type="title" hasCustomPrompt="1"/>
          </p:nvPr>
        </p:nvSpPr>
        <p:spPr>
          <a:xfrm rot="-59787">
            <a:off x="3002163" y="1276077"/>
            <a:ext cx="3139675" cy="1095768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9000" b="1">
                <a:solidFill>
                  <a:schemeClr val="accen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/>
          </p:nvPr>
        </p:nvSpPr>
        <p:spPr>
          <a:xfrm flipH="1">
            <a:off x="2229450" y="2690526"/>
            <a:ext cx="4685100" cy="55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flipH="1">
            <a:off x="2229450" y="3595250"/>
            <a:ext cx="46851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2469875" y="148805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47450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723350" y="-149170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998" y="9055"/>
            <a:ext cx="567328" cy="534134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-37800" y="4917594"/>
            <a:ext cx="17420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 smtClean="0"/>
              <a:t>Khoa</a:t>
            </a:r>
            <a:r>
              <a:rPr lang="en-US" sz="800" dirty="0" smtClean="0"/>
              <a:t> CNTT - GV: </a:t>
            </a:r>
            <a:r>
              <a:rPr lang="en-US" sz="800" b="1" i="1" dirty="0" smtClean="0"/>
              <a:t>Vũ</a:t>
            </a:r>
            <a:r>
              <a:rPr lang="en-US" sz="800" b="1" i="1" baseline="0" dirty="0" smtClean="0"/>
              <a:t> Quốc </a:t>
            </a:r>
            <a:r>
              <a:rPr lang="en-US" sz="800" b="1" i="1" baseline="0" dirty="0" err="1" smtClean="0"/>
              <a:t>Hưng</a:t>
            </a:r>
            <a:endParaRPr lang="en-US" sz="800" b="1" i="1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" y="4911858"/>
            <a:ext cx="1762054" cy="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23"/>
          <p:cNvGrpSpPr/>
          <p:nvPr/>
        </p:nvGrpSpPr>
        <p:grpSpPr>
          <a:xfrm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199" name="Google Shape;199;p23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" name="Google Shape;200;p23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23"/>
          <p:cNvSpPr/>
          <p:nvPr/>
        </p:nvSpPr>
        <p:spPr>
          <a:xfrm rot="10800000" flipH="1">
            <a:off x="-2596975" y="1112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 rot="10800000" flipH="1">
            <a:off x="7160300" y="-15028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24"/>
          <p:cNvGrpSpPr/>
          <p:nvPr/>
        </p:nvGrpSpPr>
        <p:grpSpPr>
          <a:xfrm rot="10800000">
            <a:off x="-37800" y="-37350"/>
            <a:ext cx="9219600" cy="5218200"/>
            <a:chOff x="-37800" y="-37350"/>
            <a:chExt cx="9219600" cy="5218200"/>
          </a:xfrm>
        </p:grpSpPr>
        <p:pic>
          <p:nvPicPr>
            <p:cNvPr id="205" name="Google Shape;205;p24"/>
            <p:cNvPicPr preferRelativeResize="0"/>
            <p:nvPr/>
          </p:nvPicPr>
          <p:blipFill>
            <a:blip r:embed="rId2">
              <a:alphaModFix amt="33000"/>
            </a:blip>
            <a:stretch>
              <a:fillRect/>
            </a:stretch>
          </p:blipFill>
          <p:spPr>
            <a:xfrm>
              <a:off x="0" y="2381"/>
              <a:ext cx="9144000" cy="513873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4"/>
            <p:cNvSpPr/>
            <p:nvPr/>
          </p:nvSpPr>
          <p:spPr>
            <a:xfrm flipH="1">
              <a:off x="-37800" y="-37350"/>
              <a:ext cx="9219600" cy="5218200"/>
            </a:xfrm>
            <a:prstGeom prst="rect">
              <a:avLst/>
            </a:prstGeom>
            <a:gradFill>
              <a:gsLst>
                <a:gs pos="0">
                  <a:srgbClr val="187498">
                    <a:alpha val="6666"/>
                  </a:srgbClr>
                </a:gs>
                <a:gs pos="50000">
                  <a:srgbClr val="187498">
                    <a:alpha val="6666"/>
                  </a:srgbClr>
                </a:gs>
                <a:gs pos="100000">
                  <a:srgbClr val="F9D923">
                    <a:alpha val="745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4"/>
          <p:cNvSpPr/>
          <p:nvPr/>
        </p:nvSpPr>
        <p:spPr>
          <a:xfrm flipH="1">
            <a:off x="4722800" y="-2648400"/>
            <a:ext cx="6368100" cy="6368100"/>
          </a:xfrm>
          <a:prstGeom prst="ellipse">
            <a:avLst/>
          </a:prstGeom>
          <a:gradFill>
            <a:gsLst>
              <a:gs pos="0">
                <a:srgbClr val="187498">
                  <a:alpha val="1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4"/>
          <p:cNvSpPr/>
          <p:nvPr/>
        </p:nvSpPr>
        <p:spPr>
          <a:xfrm flipH="1">
            <a:off x="-2052675" y="3193250"/>
            <a:ext cx="3603600" cy="3603600"/>
          </a:xfrm>
          <a:prstGeom prst="ellipse">
            <a:avLst/>
          </a:prstGeom>
          <a:gradFill>
            <a:gsLst>
              <a:gs pos="0">
                <a:schemeClr val="lt1"/>
              </a:gs>
              <a:gs pos="50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175" y="535650"/>
            <a:ext cx="7715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Jost SemiBold"/>
              <a:buNone/>
              <a:defRPr sz="3000">
                <a:solidFill>
                  <a:schemeClr val="accent1"/>
                </a:solidFill>
                <a:latin typeface="Jost SemiBold"/>
                <a:ea typeface="Jost SemiBold"/>
                <a:cs typeface="Jost SemiBold"/>
                <a:sym typeface="Jos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Jost"/>
              <a:buNone/>
              <a:defRPr sz="2800" b="1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175" y="1152475"/>
            <a:ext cx="771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●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○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Jost"/>
              <a:buChar char="■"/>
              <a:defRPr sz="1600">
                <a:solidFill>
                  <a:schemeClr val="accent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9" r:id="rId4"/>
    <p:sldLayoutId id="214748367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8"/>
          <p:cNvGrpSpPr/>
          <p:nvPr/>
        </p:nvGrpSpPr>
        <p:grpSpPr>
          <a:xfrm rot="906714">
            <a:off x="6889497" y="1214090"/>
            <a:ext cx="1149878" cy="1149878"/>
            <a:chOff x="6755990" y="1374375"/>
            <a:chExt cx="1149900" cy="1149900"/>
          </a:xfrm>
        </p:grpSpPr>
        <p:sp>
          <p:nvSpPr>
            <p:cNvPr id="220" name="Google Shape;220;p28"/>
            <p:cNvSpPr/>
            <p:nvPr/>
          </p:nvSpPr>
          <p:spPr>
            <a:xfrm>
              <a:off x="6755990" y="1374375"/>
              <a:ext cx="1149900" cy="11499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7020275" y="1661900"/>
              <a:ext cx="621322" cy="574842"/>
            </a:xfrm>
            <a:custGeom>
              <a:avLst/>
              <a:gdLst/>
              <a:ahLst/>
              <a:cxnLst/>
              <a:rect l="l" t="t" r="r" b="b"/>
              <a:pathLst>
                <a:path w="19383" h="17933" extrusionOk="0">
                  <a:moveTo>
                    <a:pt x="7201" y="1056"/>
                  </a:moveTo>
                  <a:cubicBezTo>
                    <a:pt x="8155" y="1056"/>
                    <a:pt x="9123" y="1463"/>
                    <a:pt x="9820" y="2374"/>
                  </a:cubicBezTo>
                  <a:cubicBezTo>
                    <a:pt x="9733" y="2444"/>
                    <a:pt x="9645" y="2514"/>
                    <a:pt x="9575" y="2601"/>
                  </a:cubicBezTo>
                  <a:cubicBezTo>
                    <a:pt x="9199" y="2977"/>
                    <a:pt x="9545" y="3497"/>
                    <a:pt x="9947" y="3497"/>
                  </a:cubicBezTo>
                  <a:cubicBezTo>
                    <a:pt x="10069" y="3497"/>
                    <a:pt x="10196" y="3449"/>
                    <a:pt x="10309" y="3335"/>
                  </a:cubicBezTo>
                  <a:cubicBezTo>
                    <a:pt x="10467" y="3195"/>
                    <a:pt x="10624" y="3056"/>
                    <a:pt x="10816" y="2951"/>
                  </a:cubicBezTo>
                  <a:cubicBezTo>
                    <a:pt x="11329" y="2615"/>
                    <a:pt x="11885" y="2463"/>
                    <a:pt x="12426" y="2463"/>
                  </a:cubicBezTo>
                  <a:cubicBezTo>
                    <a:pt x="13969" y="2463"/>
                    <a:pt x="15396" y="3699"/>
                    <a:pt x="15396" y="5433"/>
                  </a:cubicBezTo>
                  <a:cubicBezTo>
                    <a:pt x="15396" y="5643"/>
                    <a:pt x="15379" y="5835"/>
                    <a:pt x="15344" y="6045"/>
                  </a:cubicBezTo>
                  <a:cubicBezTo>
                    <a:pt x="15278" y="6377"/>
                    <a:pt x="15542" y="6677"/>
                    <a:pt x="15868" y="6677"/>
                  </a:cubicBezTo>
                  <a:cubicBezTo>
                    <a:pt x="15885" y="6677"/>
                    <a:pt x="15903" y="6676"/>
                    <a:pt x="15921" y="6674"/>
                  </a:cubicBezTo>
                  <a:cubicBezTo>
                    <a:pt x="17180" y="6674"/>
                    <a:pt x="18211" y="7688"/>
                    <a:pt x="18211" y="8947"/>
                  </a:cubicBezTo>
                  <a:cubicBezTo>
                    <a:pt x="18211" y="10205"/>
                    <a:pt x="17180" y="11219"/>
                    <a:pt x="15921" y="11219"/>
                  </a:cubicBezTo>
                  <a:lnTo>
                    <a:pt x="5082" y="11219"/>
                  </a:lnTo>
                  <a:cubicBezTo>
                    <a:pt x="2618" y="11219"/>
                    <a:pt x="1499" y="8160"/>
                    <a:pt x="3387" y="6587"/>
                  </a:cubicBezTo>
                  <a:lnTo>
                    <a:pt x="3387" y="6587"/>
                  </a:lnTo>
                  <a:cubicBezTo>
                    <a:pt x="3579" y="6919"/>
                    <a:pt x="3806" y="7216"/>
                    <a:pt x="4086" y="7478"/>
                  </a:cubicBezTo>
                  <a:cubicBezTo>
                    <a:pt x="4201" y="7597"/>
                    <a:pt x="4329" y="7647"/>
                    <a:pt x="4452" y="7647"/>
                  </a:cubicBezTo>
                  <a:cubicBezTo>
                    <a:pt x="4853" y="7647"/>
                    <a:pt x="5195" y="7119"/>
                    <a:pt x="4820" y="6744"/>
                  </a:cubicBezTo>
                  <a:cubicBezTo>
                    <a:pt x="4506" y="6412"/>
                    <a:pt x="4261" y="6045"/>
                    <a:pt x="4086" y="5625"/>
                  </a:cubicBezTo>
                  <a:cubicBezTo>
                    <a:pt x="3929" y="5223"/>
                    <a:pt x="3841" y="4804"/>
                    <a:pt x="3841" y="4402"/>
                  </a:cubicBezTo>
                  <a:cubicBezTo>
                    <a:pt x="3841" y="2352"/>
                    <a:pt x="5499" y="1056"/>
                    <a:pt x="7201" y="1056"/>
                  </a:cubicBezTo>
                  <a:close/>
                  <a:moveTo>
                    <a:pt x="10331" y="14785"/>
                  </a:moveTo>
                  <a:cubicBezTo>
                    <a:pt x="10598" y="14785"/>
                    <a:pt x="10851" y="14992"/>
                    <a:pt x="10851" y="15310"/>
                  </a:cubicBezTo>
                  <a:cubicBezTo>
                    <a:pt x="10851" y="15607"/>
                    <a:pt x="10624" y="15834"/>
                    <a:pt x="10327" y="15834"/>
                  </a:cubicBezTo>
                  <a:cubicBezTo>
                    <a:pt x="9855" y="15834"/>
                    <a:pt x="9628" y="15275"/>
                    <a:pt x="9960" y="14943"/>
                  </a:cubicBezTo>
                  <a:cubicBezTo>
                    <a:pt x="10068" y="14834"/>
                    <a:pt x="10201" y="14785"/>
                    <a:pt x="10331" y="14785"/>
                  </a:cubicBezTo>
                  <a:close/>
                  <a:moveTo>
                    <a:pt x="5428" y="15834"/>
                  </a:moveTo>
                  <a:cubicBezTo>
                    <a:pt x="5695" y="15834"/>
                    <a:pt x="5957" y="16041"/>
                    <a:pt x="5957" y="16359"/>
                  </a:cubicBezTo>
                  <a:cubicBezTo>
                    <a:pt x="5957" y="16656"/>
                    <a:pt x="5712" y="16883"/>
                    <a:pt x="5432" y="16883"/>
                  </a:cubicBezTo>
                  <a:cubicBezTo>
                    <a:pt x="4960" y="16883"/>
                    <a:pt x="4733" y="16324"/>
                    <a:pt x="5065" y="15992"/>
                  </a:cubicBezTo>
                  <a:cubicBezTo>
                    <a:pt x="5168" y="15883"/>
                    <a:pt x="5299" y="15834"/>
                    <a:pt x="5428" y="15834"/>
                  </a:cubicBezTo>
                  <a:close/>
                  <a:moveTo>
                    <a:pt x="15226" y="15834"/>
                  </a:moveTo>
                  <a:cubicBezTo>
                    <a:pt x="15493" y="15834"/>
                    <a:pt x="15746" y="16041"/>
                    <a:pt x="15746" y="16359"/>
                  </a:cubicBezTo>
                  <a:cubicBezTo>
                    <a:pt x="15746" y="16656"/>
                    <a:pt x="15519" y="16883"/>
                    <a:pt x="15222" y="16883"/>
                  </a:cubicBezTo>
                  <a:cubicBezTo>
                    <a:pt x="14767" y="16883"/>
                    <a:pt x="14522" y="16324"/>
                    <a:pt x="14855" y="15992"/>
                  </a:cubicBezTo>
                  <a:cubicBezTo>
                    <a:pt x="14963" y="15883"/>
                    <a:pt x="15096" y="15834"/>
                    <a:pt x="15226" y="15834"/>
                  </a:cubicBezTo>
                  <a:close/>
                  <a:moveTo>
                    <a:pt x="7206" y="1"/>
                  </a:moveTo>
                  <a:cubicBezTo>
                    <a:pt x="4969" y="1"/>
                    <a:pt x="2781" y="1694"/>
                    <a:pt x="2792" y="4384"/>
                  </a:cubicBezTo>
                  <a:cubicBezTo>
                    <a:pt x="2792" y="4786"/>
                    <a:pt x="2845" y="5188"/>
                    <a:pt x="2950" y="5590"/>
                  </a:cubicBezTo>
                  <a:cubicBezTo>
                    <a:pt x="1" y="7632"/>
                    <a:pt x="1458" y="12268"/>
                    <a:pt x="5062" y="12268"/>
                  </a:cubicBezTo>
                  <a:cubicBezTo>
                    <a:pt x="5069" y="12268"/>
                    <a:pt x="5076" y="12268"/>
                    <a:pt x="5082" y="12268"/>
                  </a:cubicBezTo>
                  <a:lnTo>
                    <a:pt x="5957" y="12268"/>
                  </a:lnTo>
                  <a:lnTo>
                    <a:pt x="5957" y="12915"/>
                  </a:lnTo>
                  <a:lnTo>
                    <a:pt x="5135" y="13474"/>
                  </a:lnTo>
                  <a:cubicBezTo>
                    <a:pt x="4995" y="13562"/>
                    <a:pt x="4908" y="13719"/>
                    <a:pt x="4908" y="13911"/>
                  </a:cubicBezTo>
                  <a:lnTo>
                    <a:pt x="4908" y="14873"/>
                  </a:lnTo>
                  <a:cubicBezTo>
                    <a:pt x="3229" y="15467"/>
                    <a:pt x="3649" y="17932"/>
                    <a:pt x="5415" y="17932"/>
                  </a:cubicBezTo>
                  <a:cubicBezTo>
                    <a:pt x="7198" y="17932"/>
                    <a:pt x="7617" y="15467"/>
                    <a:pt x="5939" y="14873"/>
                  </a:cubicBezTo>
                  <a:lnTo>
                    <a:pt x="5939" y="14191"/>
                  </a:lnTo>
                  <a:lnTo>
                    <a:pt x="6761" y="13649"/>
                  </a:lnTo>
                  <a:cubicBezTo>
                    <a:pt x="6918" y="13544"/>
                    <a:pt x="7005" y="13387"/>
                    <a:pt x="7005" y="13212"/>
                  </a:cubicBezTo>
                  <a:lnTo>
                    <a:pt x="7005" y="12251"/>
                  </a:lnTo>
                  <a:lnTo>
                    <a:pt x="9802" y="12251"/>
                  </a:lnTo>
                  <a:lnTo>
                    <a:pt x="9802" y="13824"/>
                  </a:lnTo>
                  <a:cubicBezTo>
                    <a:pt x="8124" y="14401"/>
                    <a:pt x="8544" y="16883"/>
                    <a:pt x="10309" y="16883"/>
                  </a:cubicBezTo>
                  <a:cubicBezTo>
                    <a:pt x="12093" y="16883"/>
                    <a:pt x="12512" y="14401"/>
                    <a:pt x="10851" y="13824"/>
                  </a:cubicBezTo>
                  <a:lnTo>
                    <a:pt x="10851" y="12251"/>
                  </a:lnTo>
                  <a:lnTo>
                    <a:pt x="13648" y="12251"/>
                  </a:lnTo>
                  <a:lnTo>
                    <a:pt x="13648" y="13212"/>
                  </a:lnTo>
                  <a:cubicBezTo>
                    <a:pt x="13648" y="13387"/>
                    <a:pt x="13736" y="13544"/>
                    <a:pt x="13876" y="13649"/>
                  </a:cubicBezTo>
                  <a:lnTo>
                    <a:pt x="14697" y="14191"/>
                  </a:lnTo>
                  <a:lnTo>
                    <a:pt x="14697" y="14873"/>
                  </a:lnTo>
                  <a:cubicBezTo>
                    <a:pt x="13019" y="15467"/>
                    <a:pt x="13456" y="17932"/>
                    <a:pt x="15222" y="17932"/>
                  </a:cubicBezTo>
                  <a:cubicBezTo>
                    <a:pt x="16987" y="17932"/>
                    <a:pt x="17407" y="15467"/>
                    <a:pt x="15746" y="14873"/>
                  </a:cubicBezTo>
                  <a:lnTo>
                    <a:pt x="15746" y="13911"/>
                  </a:lnTo>
                  <a:cubicBezTo>
                    <a:pt x="15746" y="13719"/>
                    <a:pt x="15659" y="13562"/>
                    <a:pt x="15501" y="13474"/>
                  </a:cubicBezTo>
                  <a:lnTo>
                    <a:pt x="14697" y="12915"/>
                  </a:lnTo>
                  <a:lnTo>
                    <a:pt x="14697" y="12268"/>
                  </a:lnTo>
                  <a:lnTo>
                    <a:pt x="15921" y="12268"/>
                  </a:lnTo>
                  <a:cubicBezTo>
                    <a:pt x="17652" y="12268"/>
                    <a:pt x="19103" y="10940"/>
                    <a:pt x="19242" y="9209"/>
                  </a:cubicBezTo>
                  <a:cubicBezTo>
                    <a:pt x="19382" y="7478"/>
                    <a:pt x="18159" y="5922"/>
                    <a:pt x="16445" y="5660"/>
                  </a:cubicBezTo>
                  <a:lnTo>
                    <a:pt x="16445" y="5433"/>
                  </a:lnTo>
                  <a:cubicBezTo>
                    <a:pt x="16432" y="3105"/>
                    <a:pt x="14519" y="1407"/>
                    <a:pt x="12408" y="1407"/>
                  </a:cubicBezTo>
                  <a:cubicBezTo>
                    <a:pt x="11840" y="1407"/>
                    <a:pt x="11258" y="1530"/>
                    <a:pt x="10694" y="1797"/>
                  </a:cubicBezTo>
                  <a:cubicBezTo>
                    <a:pt x="9784" y="556"/>
                    <a:pt x="8487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28"/>
          <p:cNvSpPr txBox="1">
            <a:spLocks noGrp="1"/>
          </p:cNvSpPr>
          <p:nvPr>
            <p:ph type="ctrTitle"/>
          </p:nvPr>
        </p:nvSpPr>
        <p:spPr>
          <a:xfrm>
            <a:off x="220720" y="969449"/>
            <a:ext cx="6734948" cy="341148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US" b="1" u="sng" dirty="0" smtClean="0">
                <a:solidFill>
                  <a:srgbClr val="FF0000"/>
                </a:solidFill>
              </a:rPr>
              <a:t>CHƯƠNG 5: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Service-Oriented </a:t>
            </a:r>
            <a:r>
              <a:rPr lang="en-US" dirty="0"/>
              <a:t>Architecture (SOA) for distributed computing</a:t>
            </a:r>
            <a:endParaRPr dirty="0"/>
          </a:p>
        </p:txBody>
      </p:sp>
      <p:grpSp>
        <p:nvGrpSpPr>
          <p:cNvPr id="225" name="Google Shape;225;p28"/>
          <p:cNvGrpSpPr/>
          <p:nvPr/>
        </p:nvGrpSpPr>
        <p:grpSpPr>
          <a:xfrm rot="-762542">
            <a:off x="7723050" y="1879166"/>
            <a:ext cx="1149900" cy="1149900"/>
            <a:chOff x="7144390" y="2062575"/>
            <a:chExt cx="1149900" cy="1149900"/>
          </a:xfrm>
        </p:grpSpPr>
        <p:sp>
          <p:nvSpPr>
            <p:cNvPr id="226" name="Google Shape;226;p28"/>
            <p:cNvSpPr/>
            <p:nvPr/>
          </p:nvSpPr>
          <p:spPr>
            <a:xfrm>
              <a:off x="7144390" y="2062575"/>
              <a:ext cx="1149900" cy="1149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" name="Google Shape;227;p28"/>
            <p:cNvGrpSpPr/>
            <p:nvPr/>
          </p:nvGrpSpPr>
          <p:grpSpPr>
            <a:xfrm>
              <a:off x="7393719" y="2342761"/>
              <a:ext cx="651289" cy="589792"/>
              <a:chOff x="988338" y="1930075"/>
              <a:chExt cx="494750" cy="448000"/>
            </a:xfrm>
          </p:grpSpPr>
          <p:sp>
            <p:nvSpPr>
              <p:cNvPr id="228" name="Google Shape;228;p28"/>
              <p:cNvSpPr/>
              <p:nvPr/>
            </p:nvSpPr>
            <p:spPr>
              <a:xfrm>
                <a:off x="988338" y="1930075"/>
                <a:ext cx="494750" cy="448000"/>
              </a:xfrm>
              <a:custGeom>
                <a:avLst/>
                <a:gdLst/>
                <a:ahLst/>
                <a:cxnLst/>
                <a:rect l="l" t="t" r="r" b="b"/>
                <a:pathLst>
                  <a:path w="19790" h="17920" extrusionOk="0">
                    <a:moveTo>
                      <a:pt x="7129" y="1042"/>
                    </a:moveTo>
                    <a:cubicBezTo>
                      <a:pt x="8081" y="1042"/>
                      <a:pt x="9046" y="1450"/>
                      <a:pt x="9738" y="2361"/>
                    </a:cubicBezTo>
                    <a:cubicBezTo>
                      <a:pt x="9651" y="2431"/>
                      <a:pt x="9581" y="2501"/>
                      <a:pt x="9493" y="2589"/>
                    </a:cubicBezTo>
                    <a:cubicBezTo>
                      <a:pt x="9167" y="2969"/>
                      <a:pt x="9496" y="3456"/>
                      <a:pt x="9897" y="3456"/>
                    </a:cubicBezTo>
                    <a:cubicBezTo>
                      <a:pt x="10012" y="3456"/>
                      <a:pt x="10132" y="3416"/>
                      <a:pt x="10245" y="3323"/>
                    </a:cubicBezTo>
                    <a:cubicBezTo>
                      <a:pt x="10385" y="3183"/>
                      <a:pt x="10560" y="3043"/>
                      <a:pt x="10734" y="2938"/>
                    </a:cubicBezTo>
                    <a:cubicBezTo>
                      <a:pt x="11250" y="2601"/>
                      <a:pt x="11808" y="2448"/>
                      <a:pt x="12352" y="2448"/>
                    </a:cubicBezTo>
                    <a:cubicBezTo>
                      <a:pt x="13892" y="2448"/>
                      <a:pt x="15315" y="3676"/>
                      <a:pt x="15315" y="5420"/>
                    </a:cubicBezTo>
                    <a:cubicBezTo>
                      <a:pt x="15315" y="5630"/>
                      <a:pt x="15297" y="5823"/>
                      <a:pt x="15262" y="6032"/>
                    </a:cubicBezTo>
                    <a:cubicBezTo>
                      <a:pt x="15196" y="6364"/>
                      <a:pt x="15460" y="6664"/>
                      <a:pt x="15786" y="6664"/>
                    </a:cubicBezTo>
                    <a:cubicBezTo>
                      <a:pt x="15803" y="6664"/>
                      <a:pt x="15821" y="6663"/>
                      <a:pt x="15839" y="6662"/>
                    </a:cubicBezTo>
                    <a:cubicBezTo>
                      <a:pt x="17098" y="6662"/>
                      <a:pt x="18129" y="7676"/>
                      <a:pt x="18129" y="8934"/>
                    </a:cubicBezTo>
                    <a:cubicBezTo>
                      <a:pt x="18129" y="10175"/>
                      <a:pt x="17098" y="11207"/>
                      <a:pt x="15839" y="11207"/>
                    </a:cubicBezTo>
                    <a:lnTo>
                      <a:pt x="15507" y="11207"/>
                    </a:lnTo>
                    <a:cubicBezTo>
                      <a:pt x="14912" y="8777"/>
                      <a:pt x="12727" y="7081"/>
                      <a:pt x="10245" y="7081"/>
                    </a:cubicBezTo>
                    <a:cubicBezTo>
                      <a:pt x="7745" y="7081"/>
                      <a:pt x="5560" y="8777"/>
                      <a:pt x="4966" y="11207"/>
                    </a:cubicBezTo>
                    <a:cubicBezTo>
                      <a:pt x="3532" y="11189"/>
                      <a:pt x="2361" y="10018"/>
                      <a:pt x="2378" y="8585"/>
                    </a:cubicBezTo>
                    <a:cubicBezTo>
                      <a:pt x="2378" y="7798"/>
                      <a:pt x="2710" y="7064"/>
                      <a:pt x="3305" y="6574"/>
                    </a:cubicBezTo>
                    <a:cubicBezTo>
                      <a:pt x="3497" y="6889"/>
                      <a:pt x="3724" y="7204"/>
                      <a:pt x="4004" y="7466"/>
                    </a:cubicBezTo>
                    <a:cubicBezTo>
                      <a:pt x="4119" y="7585"/>
                      <a:pt x="4248" y="7634"/>
                      <a:pt x="4372" y="7634"/>
                    </a:cubicBezTo>
                    <a:cubicBezTo>
                      <a:pt x="4777" y="7634"/>
                      <a:pt x="5126" y="7106"/>
                      <a:pt x="4738" y="6732"/>
                    </a:cubicBezTo>
                    <a:cubicBezTo>
                      <a:pt x="4424" y="6399"/>
                      <a:pt x="4179" y="6015"/>
                      <a:pt x="4004" y="5595"/>
                    </a:cubicBezTo>
                    <a:cubicBezTo>
                      <a:pt x="3847" y="5211"/>
                      <a:pt x="3777" y="4791"/>
                      <a:pt x="3777" y="4372"/>
                    </a:cubicBezTo>
                    <a:cubicBezTo>
                      <a:pt x="3777" y="2334"/>
                      <a:pt x="5433" y="1042"/>
                      <a:pt x="7129" y="1042"/>
                    </a:cubicBezTo>
                    <a:close/>
                    <a:moveTo>
                      <a:pt x="2889" y="15822"/>
                    </a:moveTo>
                    <a:cubicBezTo>
                      <a:pt x="3156" y="15822"/>
                      <a:pt x="3410" y="16029"/>
                      <a:pt x="3410" y="16346"/>
                    </a:cubicBezTo>
                    <a:cubicBezTo>
                      <a:pt x="3410" y="16643"/>
                      <a:pt x="3182" y="16871"/>
                      <a:pt x="2885" y="16871"/>
                    </a:cubicBezTo>
                    <a:cubicBezTo>
                      <a:pt x="2413" y="16871"/>
                      <a:pt x="2186" y="16311"/>
                      <a:pt x="2518" y="15979"/>
                    </a:cubicBezTo>
                    <a:cubicBezTo>
                      <a:pt x="2627" y="15871"/>
                      <a:pt x="2760" y="15822"/>
                      <a:pt x="2889" y="15822"/>
                    </a:cubicBezTo>
                    <a:close/>
                    <a:moveTo>
                      <a:pt x="10203" y="8131"/>
                    </a:moveTo>
                    <a:cubicBezTo>
                      <a:pt x="12447" y="8131"/>
                      <a:pt x="14603" y="9880"/>
                      <a:pt x="14615" y="12518"/>
                    </a:cubicBezTo>
                    <a:cubicBezTo>
                      <a:pt x="14615" y="14930"/>
                      <a:pt x="12657" y="16888"/>
                      <a:pt x="10245" y="16888"/>
                    </a:cubicBezTo>
                    <a:cubicBezTo>
                      <a:pt x="6347" y="16888"/>
                      <a:pt x="4389" y="12168"/>
                      <a:pt x="7151" y="9424"/>
                    </a:cubicBezTo>
                    <a:cubicBezTo>
                      <a:pt x="8038" y="8530"/>
                      <a:pt x="9131" y="8131"/>
                      <a:pt x="10203" y="8131"/>
                    </a:cubicBezTo>
                    <a:close/>
                    <a:moveTo>
                      <a:pt x="17581" y="15826"/>
                    </a:moveTo>
                    <a:cubicBezTo>
                      <a:pt x="17852" y="15826"/>
                      <a:pt x="18112" y="16042"/>
                      <a:pt x="18112" y="16364"/>
                    </a:cubicBezTo>
                    <a:cubicBezTo>
                      <a:pt x="18112" y="16643"/>
                      <a:pt x="17867" y="16888"/>
                      <a:pt x="17587" y="16888"/>
                    </a:cubicBezTo>
                    <a:cubicBezTo>
                      <a:pt x="17115" y="16871"/>
                      <a:pt x="16888" y="16311"/>
                      <a:pt x="17220" y="15979"/>
                    </a:cubicBezTo>
                    <a:cubicBezTo>
                      <a:pt x="17326" y="15873"/>
                      <a:pt x="17455" y="15826"/>
                      <a:pt x="17581" y="15826"/>
                    </a:cubicBezTo>
                    <a:close/>
                    <a:moveTo>
                      <a:pt x="7126" y="0"/>
                    </a:moveTo>
                    <a:cubicBezTo>
                      <a:pt x="4892" y="0"/>
                      <a:pt x="2710" y="1690"/>
                      <a:pt x="2710" y="4372"/>
                    </a:cubicBezTo>
                    <a:cubicBezTo>
                      <a:pt x="2710" y="4774"/>
                      <a:pt x="2763" y="5176"/>
                      <a:pt x="2885" y="5560"/>
                    </a:cubicBezTo>
                    <a:cubicBezTo>
                      <a:pt x="1" y="7571"/>
                      <a:pt x="1312" y="12081"/>
                      <a:pt x="4826" y="12256"/>
                    </a:cubicBezTo>
                    <a:lnTo>
                      <a:pt x="4826" y="12500"/>
                    </a:lnTo>
                    <a:cubicBezTo>
                      <a:pt x="4826" y="12780"/>
                      <a:pt x="4843" y="13077"/>
                      <a:pt x="4896" y="13374"/>
                    </a:cubicBezTo>
                    <a:lnTo>
                      <a:pt x="2885" y="13374"/>
                    </a:lnTo>
                    <a:cubicBezTo>
                      <a:pt x="2606" y="13374"/>
                      <a:pt x="2361" y="13602"/>
                      <a:pt x="2378" y="13899"/>
                    </a:cubicBezTo>
                    <a:lnTo>
                      <a:pt x="2378" y="14860"/>
                    </a:lnTo>
                    <a:cubicBezTo>
                      <a:pt x="700" y="15455"/>
                      <a:pt x="1120" y="17920"/>
                      <a:pt x="2903" y="17920"/>
                    </a:cubicBezTo>
                    <a:cubicBezTo>
                      <a:pt x="4668" y="17920"/>
                      <a:pt x="5088" y="15455"/>
                      <a:pt x="3427" y="14860"/>
                    </a:cubicBezTo>
                    <a:lnTo>
                      <a:pt x="3427" y="14423"/>
                    </a:lnTo>
                    <a:lnTo>
                      <a:pt x="5175" y="14423"/>
                    </a:lnTo>
                    <a:cubicBezTo>
                      <a:pt x="5962" y="16539"/>
                      <a:pt x="7990" y="17920"/>
                      <a:pt x="10245" y="17920"/>
                    </a:cubicBezTo>
                    <a:cubicBezTo>
                      <a:pt x="12500" y="17920"/>
                      <a:pt x="14510" y="16539"/>
                      <a:pt x="15315" y="14423"/>
                    </a:cubicBezTo>
                    <a:lnTo>
                      <a:pt x="17063" y="14423"/>
                    </a:lnTo>
                    <a:lnTo>
                      <a:pt x="17063" y="14860"/>
                    </a:lnTo>
                    <a:cubicBezTo>
                      <a:pt x="15384" y="15455"/>
                      <a:pt x="15821" y="17920"/>
                      <a:pt x="17587" y="17920"/>
                    </a:cubicBezTo>
                    <a:cubicBezTo>
                      <a:pt x="19353" y="17920"/>
                      <a:pt x="19790" y="15455"/>
                      <a:pt x="18112" y="14860"/>
                    </a:cubicBezTo>
                    <a:lnTo>
                      <a:pt x="18112" y="13899"/>
                    </a:lnTo>
                    <a:cubicBezTo>
                      <a:pt x="18112" y="13602"/>
                      <a:pt x="17867" y="13374"/>
                      <a:pt x="17570" y="13374"/>
                    </a:cubicBezTo>
                    <a:lnTo>
                      <a:pt x="15594" y="13374"/>
                    </a:lnTo>
                    <a:cubicBezTo>
                      <a:pt x="15629" y="13077"/>
                      <a:pt x="15664" y="12798"/>
                      <a:pt x="15664" y="12500"/>
                    </a:cubicBezTo>
                    <a:lnTo>
                      <a:pt x="15664" y="12256"/>
                    </a:lnTo>
                    <a:lnTo>
                      <a:pt x="15839" y="12256"/>
                    </a:lnTo>
                    <a:cubicBezTo>
                      <a:pt x="17587" y="12256"/>
                      <a:pt x="19038" y="10927"/>
                      <a:pt x="19178" y="9179"/>
                    </a:cubicBezTo>
                    <a:cubicBezTo>
                      <a:pt x="19300" y="7448"/>
                      <a:pt x="18077" y="5910"/>
                      <a:pt x="16363" y="5648"/>
                    </a:cubicBezTo>
                    <a:lnTo>
                      <a:pt x="16363" y="5420"/>
                    </a:lnTo>
                    <a:cubicBezTo>
                      <a:pt x="16350" y="3093"/>
                      <a:pt x="14437" y="1394"/>
                      <a:pt x="12326" y="1394"/>
                    </a:cubicBezTo>
                    <a:cubicBezTo>
                      <a:pt x="11758" y="1394"/>
                      <a:pt x="11176" y="1517"/>
                      <a:pt x="10612" y="1784"/>
                    </a:cubicBezTo>
                    <a:cubicBezTo>
                      <a:pt x="9697" y="551"/>
                      <a:pt x="8403" y="0"/>
                      <a:pt x="71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1165338" y="2229450"/>
                <a:ext cx="157800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1050" extrusionOk="0">
                    <a:moveTo>
                      <a:pt x="700" y="1"/>
                    </a:moveTo>
                    <a:cubicBezTo>
                      <a:pt x="1" y="1"/>
                      <a:pt x="1" y="1050"/>
                      <a:pt x="700" y="1050"/>
                    </a:cubicBezTo>
                    <a:lnTo>
                      <a:pt x="5612" y="1050"/>
                    </a:lnTo>
                    <a:cubicBezTo>
                      <a:pt x="6312" y="1050"/>
                      <a:pt x="6312" y="1"/>
                      <a:pt x="56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0" name="Google Shape;230;p28"/>
          <p:cNvGrpSpPr/>
          <p:nvPr/>
        </p:nvGrpSpPr>
        <p:grpSpPr>
          <a:xfrm rot="-522130">
            <a:off x="6889608" y="2571860"/>
            <a:ext cx="1149914" cy="1149914"/>
            <a:chOff x="6598350" y="2932555"/>
            <a:chExt cx="1149900" cy="1149900"/>
          </a:xfrm>
        </p:grpSpPr>
        <p:sp>
          <p:nvSpPr>
            <p:cNvPr id="231" name="Google Shape;231;p28"/>
            <p:cNvSpPr/>
            <p:nvPr/>
          </p:nvSpPr>
          <p:spPr>
            <a:xfrm>
              <a:off x="6598350" y="2932555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2" name="Google Shape;232;p28"/>
            <p:cNvGrpSpPr/>
            <p:nvPr/>
          </p:nvGrpSpPr>
          <p:grpSpPr>
            <a:xfrm>
              <a:off x="6855332" y="3212566"/>
              <a:ext cx="636203" cy="590041"/>
              <a:chOff x="3960163" y="2623325"/>
              <a:chExt cx="483400" cy="448325"/>
            </a:xfrm>
          </p:grpSpPr>
          <p:sp>
            <p:nvSpPr>
              <p:cNvPr id="233" name="Google Shape;233;p28"/>
              <p:cNvSpPr/>
              <p:nvPr/>
            </p:nvSpPr>
            <p:spPr>
              <a:xfrm>
                <a:off x="3960163" y="2623325"/>
                <a:ext cx="48340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19336" h="17933" extrusionOk="0">
                    <a:moveTo>
                      <a:pt x="7092" y="1047"/>
                    </a:moveTo>
                    <a:cubicBezTo>
                      <a:pt x="8095" y="1047"/>
                      <a:pt x="9081" y="1503"/>
                      <a:pt x="9721" y="2357"/>
                    </a:cubicBezTo>
                    <a:cubicBezTo>
                      <a:pt x="9651" y="2426"/>
                      <a:pt x="9563" y="2496"/>
                      <a:pt x="9493" y="2566"/>
                    </a:cubicBezTo>
                    <a:cubicBezTo>
                      <a:pt x="9102" y="2957"/>
                      <a:pt x="9460" y="3494"/>
                      <a:pt x="9877" y="3494"/>
                    </a:cubicBezTo>
                    <a:cubicBezTo>
                      <a:pt x="10001" y="3494"/>
                      <a:pt x="10129" y="3447"/>
                      <a:pt x="10245" y="3335"/>
                    </a:cubicBezTo>
                    <a:cubicBezTo>
                      <a:pt x="10385" y="3178"/>
                      <a:pt x="10560" y="3056"/>
                      <a:pt x="10735" y="2933"/>
                    </a:cubicBezTo>
                    <a:cubicBezTo>
                      <a:pt x="11247" y="2598"/>
                      <a:pt x="11803" y="2446"/>
                      <a:pt x="12345" y="2446"/>
                    </a:cubicBezTo>
                    <a:cubicBezTo>
                      <a:pt x="13893" y="2446"/>
                      <a:pt x="15328" y="3685"/>
                      <a:pt x="15315" y="5433"/>
                    </a:cubicBezTo>
                    <a:cubicBezTo>
                      <a:pt x="15315" y="5626"/>
                      <a:pt x="15297" y="5835"/>
                      <a:pt x="15262" y="6028"/>
                    </a:cubicBezTo>
                    <a:cubicBezTo>
                      <a:pt x="15194" y="6351"/>
                      <a:pt x="15441" y="6658"/>
                      <a:pt x="15760" y="6658"/>
                    </a:cubicBezTo>
                    <a:cubicBezTo>
                      <a:pt x="15769" y="6658"/>
                      <a:pt x="15778" y="6657"/>
                      <a:pt x="15787" y="6657"/>
                    </a:cubicBezTo>
                    <a:lnTo>
                      <a:pt x="15839" y="6657"/>
                    </a:lnTo>
                    <a:cubicBezTo>
                      <a:pt x="17098" y="6657"/>
                      <a:pt x="18112" y="7671"/>
                      <a:pt x="18112" y="8929"/>
                    </a:cubicBezTo>
                    <a:cubicBezTo>
                      <a:pt x="18112" y="10188"/>
                      <a:pt x="17098" y="11202"/>
                      <a:pt x="15839" y="11202"/>
                    </a:cubicBezTo>
                    <a:lnTo>
                      <a:pt x="15507" y="11202"/>
                    </a:lnTo>
                    <a:cubicBezTo>
                      <a:pt x="14913" y="8772"/>
                      <a:pt x="12727" y="7059"/>
                      <a:pt x="10245" y="7059"/>
                    </a:cubicBezTo>
                    <a:cubicBezTo>
                      <a:pt x="7745" y="7059"/>
                      <a:pt x="5560" y="8772"/>
                      <a:pt x="4966" y="11202"/>
                    </a:cubicBezTo>
                    <a:cubicBezTo>
                      <a:pt x="2518" y="11185"/>
                      <a:pt x="1417" y="8125"/>
                      <a:pt x="3305" y="6552"/>
                    </a:cubicBezTo>
                    <a:lnTo>
                      <a:pt x="3305" y="6552"/>
                    </a:lnTo>
                    <a:cubicBezTo>
                      <a:pt x="3497" y="6884"/>
                      <a:pt x="3725" y="7199"/>
                      <a:pt x="3987" y="7461"/>
                    </a:cubicBezTo>
                    <a:cubicBezTo>
                      <a:pt x="4105" y="7575"/>
                      <a:pt x="4235" y="7622"/>
                      <a:pt x="4359" y="7622"/>
                    </a:cubicBezTo>
                    <a:cubicBezTo>
                      <a:pt x="4769" y="7622"/>
                      <a:pt x="5114" y="7103"/>
                      <a:pt x="4738" y="6727"/>
                    </a:cubicBezTo>
                    <a:cubicBezTo>
                      <a:pt x="4424" y="6395"/>
                      <a:pt x="4162" y="6010"/>
                      <a:pt x="4004" y="5591"/>
                    </a:cubicBezTo>
                    <a:cubicBezTo>
                      <a:pt x="3392" y="4052"/>
                      <a:pt x="4004" y="2287"/>
                      <a:pt x="5455" y="1482"/>
                    </a:cubicBezTo>
                    <a:cubicBezTo>
                      <a:pt x="5968" y="1188"/>
                      <a:pt x="6533" y="1047"/>
                      <a:pt x="7092" y="1047"/>
                    </a:cubicBezTo>
                    <a:close/>
                    <a:moveTo>
                      <a:pt x="10207" y="8126"/>
                    </a:moveTo>
                    <a:cubicBezTo>
                      <a:pt x="12455" y="8126"/>
                      <a:pt x="14615" y="9875"/>
                      <a:pt x="14615" y="12513"/>
                    </a:cubicBezTo>
                    <a:cubicBezTo>
                      <a:pt x="14615" y="14926"/>
                      <a:pt x="12657" y="16883"/>
                      <a:pt x="10245" y="16883"/>
                    </a:cubicBezTo>
                    <a:cubicBezTo>
                      <a:pt x="6347" y="16883"/>
                      <a:pt x="4389" y="12164"/>
                      <a:pt x="7151" y="9419"/>
                    </a:cubicBezTo>
                    <a:cubicBezTo>
                      <a:pt x="8038" y="8526"/>
                      <a:pt x="9133" y="8126"/>
                      <a:pt x="10207" y="8126"/>
                    </a:cubicBezTo>
                    <a:close/>
                    <a:moveTo>
                      <a:pt x="7128" y="1"/>
                    </a:moveTo>
                    <a:cubicBezTo>
                      <a:pt x="4895" y="1"/>
                      <a:pt x="2711" y="1694"/>
                      <a:pt x="2711" y="4384"/>
                    </a:cubicBezTo>
                    <a:cubicBezTo>
                      <a:pt x="2711" y="4786"/>
                      <a:pt x="2763" y="5188"/>
                      <a:pt x="2885" y="5573"/>
                    </a:cubicBezTo>
                    <a:cubicBezTo>
                      <a:pt x="1" y="7583"/>
                      <a:pt x="1312" y="12094"/>
                      <a:pt x="4826" y="12251"/>
                    </a:cubicBezTo>
                    <a:lnTo>
                      <a:pt x="4826" y="12496"/>
                    </a:lnTo>
                    <a:cubicBezTo>
                      <a:pt x="4826" y="15502"/>
                      <a:pt x="7238" y="17932"/>
                      <a:pt x="10245" y="17932"/>
                    </a:cubicBezTo>
                    <a:cubicBezTo>
                      <a:pt x="13234" y="17932"/>
                      <a:pt x="15664" y="15502"/>
                      <a:pt x="15664" y="12496"/>
                    </a:cubicBezTo>
                    <a:lnTo>
                      <a:pt x="15664" y="12251"/>
                    </a:lnTo>
                    <a:lnTo>
                      <a:pt x="15839" y="12251"/>
                    </a:lnTo>
                    <a:cubicBezTo>
                      <a:pt x="15862" y="12251"/>
                      <a:pt x="15884" y="12252"/>
                      <a:pt x="15906" y="12252"/>
                    </a:cubicBezTo>
                    <a:cubicBezTo>
                      <a:pt x="17642" y="12252"/>
                      <a:pt x="19075" y="10918"/>
                      <a:pt x="19213" y="9192"/>
                    </a:cubicBezTo>
                    <a:cubicBezTo>
                      <a:pt x="19335" y="7444"/>
                      <a:pt x="18094" y="5888"/>
                      <a:pt x="16364" y="5643"/>
                    </a:cubicBezTo>
                    <a:lnTo>
                      <a:pt x="16364" y="5416"/>
                    </a:lnTo>
                    <a:cubicBezTo>
                      <a:pt x="16350" y="3102"/>
                      <a:pt x="14437" y="1407"/>
                      <a:pt x="12327" y="1407"/>
                    </a:cubicBezTo>
                    <a:cubicBezTo>
                      <a:pt x="11759" y="1407"/>
                      <a:pt x="11176" y="1530"/>
                      <a:pt x="10612" y="1797"/>
                    </a:cubicBezTo>
                    <a:cubicBezTo>
                      <a:pt x="9702" y="556"/>
                      <a:pt x="8407" y="1"/>
                      <a:pt x="71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4104838" y="2872725"/>
                <a:ext cx="222475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8899" h="5842" extrusionOk="0">
                    <a:moveTo>
                      <a:pt x="2457" y="1"/>
                    </a:moveTo>
                    <a:cubicBezTo>
                      <a:pt x="2336" y="1"/>
                      <a:pt x="2210" y="48"/>
                      <a:pt x="2098" y="160"/>
                    </a:cubicBezTo>
                    <a:cubicBezTo>
                      <a:pt x="0" y="2257"/>
                      <a:pt x="1486" y="5841"/>
                      <a:pt x="4458" y="5841"/>
                    </a:cubicBezTo>
                    <a:cubicBezTo>
                      <a:pt x="7412" y="5841"/>
                      <a:pt x="8898" y="2257"/>
                      <a:pt x="6801" y="160"/>
                    </a:cubicBezTo>
                    <a:cubicBezTo>
                      <a:pt x="6696" y="64"/>
                      <a:pt x="6560" y="15"/>
                      <a:pt x="6427" y="15"/>
                    </a:cubicBezTo>
                    <a:cubicBezTo>
                      <a:pt x="6294" y="15"/>
                      <a:pt x="6162" y="64"/>
                      <a:pt x="6066" y="160"/>
                    </a:cubicBezTo>
                    <a:cubicBezTo>
                      <a:pt x="5857" y="369"/>
                      <a:pt x="5857" y="702"/>
                      <a:pt x="6066" y="911"/>
                    </a:cubicBezTo>
                    <a:cubicBezTo>
                      <a:pt x="7482" y="2345"/>
                      <a:pt x="6468" y="4792"/>
                      <a:pt x="4458" y="4792"/>
                    </a:cubicBezTo>
                    <a:cubicBezTo>
                      <a:pt x="2430" y="4792"/>
                      <a:pt x="1416" y="2345"/>
                      <a:pt x="2850" y="911"/>
                    </a:cubicBezTo>
                    <a:cubicBezTo>
                      <a:pt x="3227" y="534"/>
                      <a:pt x="2867" y="1"/>
                      <a:pt x="24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4202738" y="2852675"/>
                <a:ext cx="26675" cy="78675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147" extrusionOk="0">
                    <a:moveTo>
                      <a:pt x="542" y="0"/>
                    </a:moveTo>
                    <a:cubicBezTo>
                      <a:pt x="280" y="0"/>
                      <a:pt x="18" y="175"/>
                      <a:pt x="18" y="525"/>
                    </a:cubicBezTo>
                    <a:lnTo>
                      <a:pt x="18" y="2622"/>
                    </a:lnTo>
                    <a:cubicBezTo>
                      <a:pt x="0" y="2902"/>
                      <a:pt x="245" y="3147"/>
                      <a:pt x="542" y="3147"/>
                    </a:cubicBezTo>
                    <a:cubicBezTo>
                      <a:pt x="822" y="3147"/>
                      <a:pt x="1066" y="2902"/>
                      <a:pt x="1066" y="2622"/>
                    </a:cubicBezTo>
                    <a:lnTo>
                      <a:pt x="1066" y="525"/>
                    </a:lnTo>
                    <a:cubicBezTo>
                      <a:pt x="1066" y="175"/>
                      <a:pt x="804" y="0"/>
                      <a:pt x="5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28"/>
          <p:cNvSpPr txBox="1">
            <a:spLocks noGrp="1"/>
          </p:cNvSpPr>
          <p:nvPr>
            <p:ph type="subTitle" idx="1"/>
          </p:nvPr>
        </p:nvSpPr>
        <p:spPr>
          <a:xfrm rot="540089">
            <a:off x="7802075" y="3057324"/>
            <a:ext cx="1857982" cy="43827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Computing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237" name="Google Shape;237;p28"/>
          <p:cNvSpPr txBox="1">
            <a:spLocks noGrp="1"/>
          </p:cNvSpPr>
          <p:nvPr>
            <p:ph type="subTitle" idx="1"/>
          </p:nvPr>
        </p:nvSpPr>
        <p:spPr>
          <a:xfrm rot="-457733" flipH="1">
            <a:off x="7568089" y="4621832"/>
            <a:ext cx="1459821" cy="438321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accent2"/>
                </a:solidFill>
                <a:latin typeface="Jost SemiBold"/>
                <a:ea typeface="Jost SemiBold"/>
                <a:cs typeface="Jost SemiBold"/>
                <a:sym typeface="Jost SemiBold"/>
              </a:rPr>
              <a:t>Cloud</a:t>
            </a:r>
            <a:endParaRPr sz="1900">
              <a:solidFill>
                <a:schemeClr val="accent2"/>
              </a:solidFill>
              <a:latin typeface="Jost SemiBold"/>
              <a:ea typeface="Jost SemiBold"/>
              <a:cs typeface="Jost SemiBold"/>
              <a:sym typeface="Jost SemiBold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20720" y="4277865"/>
            <a:ext cx="3759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Khoa</a:t>
            </a:r>
            <a:r>
              <a:rPr lang="en-US" dirty="0" smtClean="0">
                <a:solidFill>
                  <a:srgbClr val="0070C0"/>
                </a:solidFill>
              </a:rPr>
              <a:t> CNNTT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GV: </a:t>
            </a:r>
            <a:r>
              <a:rPr lang="en-US" b="1" i="1" dirty="0" smtClean="0">
                <a:solidFill>
                  <a:srgbClr val="0070C0"/>
                </a:solidFill>
              </a:rPr>
              <a:t>Vũ Quốc </a:t>
            </a:r>
            <a:r>
              <a:rPr lang="en-US" b="1" i="1" dirty="0" err="1" smtClean="0">
                <a:solidFill>
                  <a:srgbClr val="0070C0"/>
                </a:solidFill>
              </a:rPr>
              <a:t>Hưng</a:t>
            </a:r>
            <a:endParaRPr lang="en-US" b="1" i="1" dirty="0" smtClean="0">
              <a:solidFill>
                <a:srgbClr val="0070C0"/>
              </a:solidFill>
            </a:endParaRPr>
          </a:p>
          <a:p>
            <a:r>
              <a:rPr lang="en-US" b="1" u="sng" dirty="0" smtClean="0">
                <a:solidFill>
                  <a:srgbClr val="0070C0"/>
                </a:solidFill>
              </a:rPr>
              <a:t>Email </a:t>
            </a:r>
            <a:r>
              <a:rPr lang="en-US" b="1" i="1" dirty="0" smtClean="0">
                <a:solidFill>
                  <a:srgbClr val="0070C0"/>
                </a:solidFill>
              </a:rPr>
              <a:t>: hungvq@vaa.edu.vn</a:t>
            </a:r>
            <a:endParaRPr lang="en-US" b="1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8366778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Definition and purpose of web services</a:t>
            </a:r>
            <a:br>
              <a:rPr lang="en-US" sz="3200" dirty="0"/>
            </a:br>
            <a:r>
              <a:rPr lang="en-US" sz="3200" dirty="0" smtClean="0"/>
              <a:t>2. SOAP </a:t>
            </a:r>
            <a:r>
              <a:rPr lang="en-US" sz="3200" dirty="0"/>
              <a:t>vs. REST</a:t>
            </a:r>
            <a:br>
              <a:rPr lang="en-US" sz="3200" dirty="0"/>
            </a:br>
            <a:r>
              <a:rPr lang="en-US" sz="3200" dirty="0" smtClean="0"/>
              <a:t>3. WSDL </a:t>
            </a:r>
            <a:r>
              <a:rPr lang="en-US" sz="3200" dirty="0"/>
              <a:t>(Web Services Description Language)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Web Services in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79434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8366778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Definition and role in SOA</a:t>
            </a:r>
            <a:br>
              <a:rPr lang="en-US" sz="3200" dirty="0"/>
            </a:br>
            <a:r>
              <a:rPr lang="en-US" sz="3200" dirty="0" smtClean="0"/>
              <a:t>2. Mediation </a:t>
            </a:r>
            <a:r>
              <a:rPr lang="en-US" sz="3200" dirty="0"/>
              <a:t>and transformation of messages</a:t>
            </a:r>
            <a:br>
              <a:rPr lang="en-US" sz="3200" dirty="0"/>
            </a:br>
            <a:r>
              <a:rPr lang="en-US" sz="3200" dirty="0" smtClean="0"/>
              <a:t>3. Integration </a:t>
            </a:r>
            <a:r>
              <a:rPr lang="en-US" sz="3200" dirty="0"/>
              <a:t>of diverse applications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Enterprise Service Bus (ESB)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7094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8366778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Importance of APIs</a:t>
            </a:r>
            <a:br>
              <a:rPr lang="en-US" sz="3200" dirty="0"/>
            </a:br>
            <a:r>
              <a:rPr lang="en-US" sz="3200" dirty="0" smtClean="0"/>
              <a:t>2. API </a:t>
            </a:r>
            <a:r>
              <a:rPr lang="en-US" sz="3200" dirty="0"/>
              <a:t>gateways</a:t>
            </a:r>
            <a:br>
              <a:rPr lang="en-US" sz="3200" dirty="0"/>
            </a:br>
            <a:r>
              <a:rPr lang="en-US" sz="3200" dirty="0" smtClean="0"/>
              <a:t>3. API </a:t>
            </a:r>
            <a:r>
              <a:rPr lang="en-US" sz="3200" dirty="0"/>
              <a:t>versioning and documentation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API Management in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7388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8366778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Overview of a real-world SOA implementation</a:t>
            </a:r>
            <a:br>
              <a:rPr lang="en-US" sz="3200" dirty="0"/>
            </a:br>
            <a:r>
              <a:rPr lang="en-US" sz="3200" dirty="0" smtClean="0"/>
              <a:t>2. Key </a:t>
            </a:r>
            <a:r>
              <a:rPr lang="en-US" sz="3200" dirty="0"/>
              <a:t>outcomes and lessons learned</a:t>
            </a:r>
            <a:br>
              <a:rPr lang="en-US" sz="3200" dirty="0"/>
            </a:br>
            <a:endParaRPr lang="en-US" sz="3200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Case Study: Successful SOA Implementation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88739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5" y="1776125"/>
            <a:ext cx="8353133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Introduction to </a:t>
            </a:r>
            <a:r>
              <a:rPr lang="en-US" sz="3200" dirty="0" err="1"/>
              <a:t>microservices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2. Contrasting </a:t>
            </a:r>
            <a:r>
              <a:rPr lang="en-US" sz="3200" dirty="0" err="1"/>
              <a:t>microservices</a:t>
            </a:r>
            <a:r>
              <a:rPr lang="en-US" sz="3200" dirty="0"/>
              <a:t> with monolithic and SOA approaches</a:t>
            </a:r>
            <a:br>
              <a:rPr lang="en-US" sz="3200" dirty="0"/>
            </a:br>
            <a:r>
              <a:rPr lang="en-US" sz="3200" dirty="0" smtClean="0"/>
              <a:t>3. Benefits </a:t>
            </a:r>
            <a:r>
              <a:rPr lang="en-US" sz="3200" dirty="0"/>
              <a:t>and challenges of </a:t>
            </a:r>
            <a:r>
              <a:rPr lang="en-US" sz="3200" dirty="0" err="1" smtClean="0"/>
              <a:t>microservices</a:t>
            </a:r>
            <a:endParaRPr lang="en-US" sz="3200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 err="1"/>
              <a:t>Microservices</a:t>
            </a:r>
            <a:r>
              <a:rPr lang="en-US" sz="3600" dirty="0"/>
              <a:t> Architecture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52355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5" y="1776125"/>
            <a:ext cx="8353133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Docker and Kubernetes in SOA</a:t>
            </a:r>
            <a:br>
              <a:rPr lang="en-US" sz="3200" dirty="0"/>
            </a:br>
            <a:r>
              <a:rPr lang="en-US" sz="3200" dirty="0" smtClean="0"/>
              <a:t>2. Benefits </a:t>
            </a:r>
            <a:r>
              <a:rPr lang="en-US" sz="3200" dirty="0"/>
              <a:t>of containerization</a:t>
            </a:r>
            <a:br>
              <a:rPr lang="en-US" sz="3200" dirty="0"/>
            </a:br>
            <a:r>
              <a:rPr lang="en-US" sz="3200" dirty="0" smtClean="0"/>
              <a:t>3. Orchestration </a:t>
            </a:r>
            <a:r>
              <a:rPr lang="en-US" sz="3200" dirty="0"/>
              <a:t>tools for managing services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Containerization and Orchestration in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92720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5" y="1776125"/>
            <a:ext cx="8353133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 Authentication </a:t>
            </a:r>
            <a:r>
              <a:rPr lang="en-US" sz="3200" dirty="0"/>
              <a:t>and authorization</a:t>
            </a:r>
            <a:br>
              <a:rPr lang="en-US" sz="3200" dirty="0"/>
            </a:br>
            <a:r>
              <a:rPr lang="en-US" sz="3200" dirty="0" smtClean="0"/>
              <a:t>2. Secure </a:t>
            </a:r>
            <a:r>
              <a:rPr lang="en-US" sz="3200" dirty="0"/>
              <a:t>communication (SSL/TLS)</a:t>
            </a:r>
            <a:br>
              <a:rPr lang="en-US" sz="3200" dirty="0"/>
            </a:br>
            <a:r>
              <a:rPr lang="en-US" sz="3200" dirty="0" smtClean="0"/>
              <a:t>3. Role-based </a:t>
            </a:r>
            <a:r>
              <a:rPr lang="en-US" sz="3200" dirty="0"/>
              <a:t>access </a:t>
            </a:r>
            <a:r>
              <a:rPr lang="en-US" sz="3200" dirty="0" smtClean="0"/>
              <a:t>control</a:t>
            </a:r>
            <a:endParaRPr lang="en-US" sz="3200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Security in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86476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5" y="1776125"/>
            <a:ext cx="8353133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Importance of governance in SOA</a:t>
            </a:r>
            <a:br>
              <a:rPr lang="en-US" sz="3200" dirty="0"/>
            </a:br>
            <a:r>
              <a:rPr lang="en-US" sz="3200" dirty="0" smtClean="0"/>
              <a:t>2. Policies </a:t>
            </a:r>
            <a:r>
              <a:rPr lang="en-US" sz="3200" dirty="0"/>
              <a:t>and standards</a:t>
            </a:r>
            <a:br>
              <a:rPr lang="en-US" sz="3200" dirty="0"/>
            </a:br>
            <a:r>
              <a:rPr lang="en-US" sz="3200" dirty="0" smtClean="0"/>
              <a:t>3. Monitoring </a:t>
            </a:r>
            <a:r>
              <a:rPr lang="en-US" sz="3200" dirty="0"/>
              <a:t>and enforcement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SOA Governance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323359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306369" y="1844363"/>
            <a:ext cx="8653385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Edge computing and SOA</a:t>
            </a:r>
            <a:br>
              <a:rPr lang="en-US" sz="3200" dirty="0"/>
            </a:br>
            <a:r>
              <a:rPr lang="en-US" sz="3200" dirty="0" smtClean="0"/>
              <a:t>2. AI </a:t>
            </a:r>
            <a:r>
              <a:rPr lang="en-US" sz="3200" dirty="0"/>
              <a:t>and machine learning integration</a:t>
            </a:r>
            <a:br>
              <a:rPr lang="en-US" sz="3200" dirty="0"/>
            </a:br>
            <a:r>
              <a:rPr lang="en-US" sz="3200" dirty="0" smtClean="0"/>
              <a:t>3. </a:t>
            </a:r>
            <a:r>
              <a:rPr lang="en-US" sz="3200" dirty="0" err="1" smtClean="0"/>
              <a:t>Blockchain</a:t>
            </a:r>
            <a:r>
              <a:rPr lang="en-US" sz="3200" dirty="0" smtClean="0"/>
              <a:t> </a:t>
            </a:r>
            <a:r>
              <a:rPr lang="en-US" sz="3200" dirty="0"/>
              <a:t>and distributed ledger </a:t>
            </a:r>
            <a:r>
              <a:rPr lang="en-US" sz="3200" dirty="0" smtClean="0"/>
              <a:t>technologies</a:t>
            </a:r>
            <a:endParaRPr lang="en-US" sz="3200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Future Trends in SOA for Distributed Computing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215653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306369" y="1844363"/>
            <a:ext cx="8653385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Clearly defined service boundaries</a:t>
            </a:r>
            <a:br>
              <a:rPr lang="en-US" sz="3200" dirty="0"/>
            </a:br>
            <a:r>
              <a:rPr lang="en-US" sz="3200" dirty="0" smtClean="0"/>
              <a:t>2. Effective </a:t>
            </a:r>
            <a:r>
              <a:rPr lang="en-US" sz="3200" dirty="0"/>
              <a:t>governance</a:t>
            </a:r>
            <a:br>
              <a:rPr lang="en-US" sz="3200" dirty="0"/>
            </a:br>
            <a:r>
              <a:rPr lang="en-US" sz="3200" dirty="0" smtClean="0"/>
              <a:t>3. Continuous </a:t>
            </a:r>
            <a:r>
              <a:rPr lang="en-US" sz="3200" dirty="0"/>
              <a:t>monitoring and </a:t>
            </a:r>
            <a:r>
              <a:rPr lang="en-US" sz="3200" dirty="0" smtClean="0"/>
              <a:t>improvement</a:t>
            </a:r>
            <a:endParaRPr lang="en-US" sz="3200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Best Practices for SOA Implementation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41224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20" y="1776125"/>
            <a:ext cx="7370489" cy="252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Definition </a:t>
            </a:r>
            <a:r>
              <a:rPr lang="en-US" dirty="0"/>
              <a:t>of SOA</a:t>
            </a:r>
            <a:br>
              <a:rPr lang="en-US" dirty="0"/>
            </a:br>
            <a:r>
              <a:rPr lang="en-US" dirty="0" smtClean="0"/>
              <a:t>2. Historical </a:t>
            </a:r>
            <a:r>
              <a:rPr lang="en-US" dirty="0"/>
              <a:t>context and evolution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200" dirty="0"/>
              <a:t>Service-Oriented Architecture</a:t>
            </a:r>
            <a:endParaRPr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20" y="1776125"/>
            <a:ext cx="7370489" cy="252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Service encapsulation</a:t>
            </a:r>
            <a:br>
              <a:rPr lang="en-US" dirty="0"/>
            </a:br>
            <a:r>
              <a:rPr lang="en-US" dirty="0" smtClean="0"/>
              <a:t>2. Loose </a:t>
            </a:r>
            <a:r>
              <a:rPr lang="en-US" dirty="0"/>
              <a:t>coupling</a:t>
            </a:r>
            <a:br>
              <a:rPr lang="en-US" dirty="0"/>
            </a:br>
            <a:r>
              <a:rPr lang="en-US" dirty="0" smtClean="0"/>
              <a:t>3. Reusability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Interoperability</a:t>
            </a:r>
            <a:endParaRPr lang="en-US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Key Principles of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81161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20" y="1776125"/>
            <a:ext cx="7370489" cy="252974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Services</a:t>
            </a:r>
            <a:br>
              <a:rPr lang="en-US" dirty="0"/>
            </a:br>
            <a:r>
              <a:rPr lang="en-US" dirty="0" smtClean="0"/>
              <a:t>2. Service </a:t>
            </a:r>
            <a:r>
              <a:rPr lang="en-US" dirty="0"/>
              <a:t>consumers</a:t>
            </a:r>
            <a:br>
              <a:rPr lang="en-US" dirty="0"/>
            </a:br>
            <a:r>
              <a:rPr lang="en-US" dirty="0" smtClean="0"/>
              <a:t>3. Service </a:t>
            </a:r>
            <a:r>
              <a:rPr lang="en-US" dirty="0"/>
              <a:t>providers</a:t>
            </a:r>
            <a:br>
              <a:rPr lang="en-US" dirty="0"/>
            </a:br>
            <a:r>
              <a:rPr lang="en-US" dirty="0" smtClean="0"/>
              <a:t>4. Service </a:t>
            </a:r>
            <a:r>
              <a:rPr lang="en-US" dirty="0"/>
              <a:t>registry</a:t>
            </a:r>
            <a:br>
              <a:rPr lang="en-US" dirty="0"/>
            </a:br>
            <a:endParaRPr lang="en-US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Components of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84317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9" y="1776125"/>
            <a:ext cx="7370489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Service design</a:t>
            </a:r>
            <a:br>
              <a:rPr lang="en-US" dirty="0"/>
            </a:br>
            <a:r>
              <a:rPr lang="en-US" dirty="0" smtClean="0"/>
              <a:t>2. Service </a:t>
            </a:r>
            <a:r>
              <a:rPr lang="en-US" dirty="0"/>
              <a:t>implementation</a:t>
            </a:r>
            <a:br>
              <a:rPr lang="en-US" dirty="0"/>
            </a:br>
            <a:r>
              <a:rPr lang="en-US" dirty="0" smtClean="0"/>
              <a:t>3. Service </a:t>
            </a:r>
            <a:r>
              <a:rPr lang="en-US" dirty="0"/>
              <a:t>deployment</a:t>
            </a:r>
            <a:br>
              <a:rPr lang="en-US" dirty="0"/>
            </a:br>
            <a:r>
              <a:rPr lang="en-US" dirty="0" smtClean="0"/>
              <a:t>4. Service </a:t>
            </a:r>
            <a:r>
              <a:rPr lang="en-US" dirty="0"/>
              <a:t>discovery</a:t>
            </a:r>
            <a:br>
              <a:rPr lang="en-US" dirty="0"/>
            </a:br>
            <a:r>
              <a:rPr lang="en-US" dirty="0" smtClean="0"/>
              <a:t>5. Service consumption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Service Lifecycle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72239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9" y="1776125"/>
            <a:ext cx="7370489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Flexibility and agility</a:t>
            </a:r>
            <a:br>
              <a:rPr lang="en-US" dirty="0"/>
            </a:br>
            <a:r>
              <a:rPr lang="en-US" dirty="0" smtClean="0"/>
              <a:t>2.Interoperability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Scalability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4. Reusability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5. Cost-effectiveness</a:t>
            </a:r>
            <a:endParaRPr lang="en-US" dirty="0"/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Advantages of SOA in Distributed Computing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500712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9" y="1776125"/>
            <a:ext cx="7370489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Complexity</a:t>
            </a:r>
            <a:br>
              <a:rPr lang="en-US" dirty="0"/>
            </a:br>
            <a:r>
              <a:rPr lang="en-US" dirty="0" smtClean="0"/>
              <a:t>2. Governance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3. Security </a:t>
            </a:r>
            <a:r>
              <a:rPr lang="en-US" dirty="0"/>
              <a:t>concerns</a:t>
            </a:r>
            <a:br>
              <a:rPr lang="en-US" dirty="0"/>
            </a:br>
            <a:r>
              <a:rPr lang="en-US" dirty="0" smtClean="0"/>
              <a:t>4. Integration </a:t>
            </a:r>
            <a:r>
              <a:rPr lang="en-US" dirty="0"/>
              <a:t>issues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Challenges in Implementing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956291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7816834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dirty="0" smtClean="0"/>
              <a:t>1. </a:t>
            </a:r>
            <a:r>
              <a:rPr lang="en-US" dirty="0"/>
              <a:t>Role of MOM in SOA</a:t>
            </a:r>
            <a:br>
              <a:rPr lang="en-US" dirty="0"/>
            </a:br>
            <a:r>
              <a:rPr lang="en-US" dirty="0" smtClean="0"/>
              <a:t>2. Asynchronous </a:t>
            </a:r>
            <a:r>
              <a:rPr lang="en-US" dirty="0"/>
              <a:t>communication</a:t>
            </a:r>
            <a:br>
              <a:rPr lang="en-US" dirty="0"/>
            </a:br>
            <a:r>
              <a:rPr lang="en-US" dirty="0" smtClean="0"/>
              <a:t>3. Message </a:t>
            </a:r>
            <a:r>
              <a:rPr lang="en-US" dirty="0"/>
              <a:t>queues and topics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Message-Oriented Middleware (MOM)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4277167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1"/>
          <p:cNvSpPr txBox="1">
            <a:spLocks noGrp="1"/>
          </p:cNvSpPr>
          <p:nvPr>
            <p:ph type="title" idx="2"/>
          </p:nvPr>
        </p:nvSpPr>
        <p:spPr>
          <a:xfrm flipH="1">
            <a:off x="490618" y="1776125"/>
            <a:ext cx="8366778" cy="30688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l"/>
            <a:r>
              <a:rPr lang="en-US" sz="3200" dirty="0" smtClean="0"/>
              <a:t>1. </a:t>
            </a:r>
            <a:r>
              <a:rPr lang="en-US" sz="3200" dirty="0"/>
              <a:t>Definition and purpose of web services</a:t>
            </a:r>
            <a:br>
              <a:rPr lang="en-US" sz="3200" dirty="0"/>
            </a:br>
            <a:r>
              <a:rPr lang="en-US" sz="3200" dirty="0" smtClean="0"/>
              <a:t>2. SOAP </a:t>
            </a:r>
            <a:r>
              <a:rPr lang="en-US" sz="3200" dirty="0"/>
              <a:t>vs. REST</a:t>
            </a:r>
            <a:br>
              <a:rPr lang="en-US" sz="3200" dirty="0"/>
            </a:br>
            <a:r>
              <a:rPr lang="en-US" sz="3200" dirty="0" smtClean="0"/>
              <a:t>3. WSDL </a:t>
            </a:r>
            <a:r>
              <a:rPr lang="en-US" sz="3200" dirty="0"/>
              <a:t>(Web Services Description Language)</a:t>
            </a:r>
          </a:p>
        </p:txBody>
      </p:sp>
      <p:grpSp>
        <p:nvGrpSpPr>
          <p:cNvPr id="297" name="Google Shape;297;p31"/>
          <p:cNvGrpSpPr/>
          <p:nvPr/>
        </p:nvGrpSpPr>
        <p:grpSpPr>
          <a:xfrm>
            <a:off x="7157553" y="53482"/>
            <a:ext cx="1149900" cy="1149900"/>
            <a:chOff x="783766" y="1851351"/>
            <a:chExt cx="1149900" cy="1149900"/>
          </a:xfrm>
        </p:grpSpPr>
        <p:sp>
          <p:nvSpPr>
            <p:cNvPr id="298" name="Google Shape;298;p31"/>
            <p:cNvSpPr/>
            <p:nvPr/>
          </p:nvSpPr>
          <p:spPr>
            <a:xfrm>
              <a:off x="783766" y="1851351"/>
              <a:ext cx="1149900" cy="1149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9" name="Google Shape;299;p31"/>
            <p:cNvGrpSpPr/>
            <p:nvPr/>
          </p:nvGrpSpPr>
          <p:grpSpPr>
            <a:xfrm>
              <a:off x="1007976" y="2192980"/>
              <a:ext cx="701684" cy="466733"/>
              <a:chOff x="3992088" y="1299025"/>
              <a:chExt cx="486875" cy="323850"/>
            </a:xfrm>
          </p:grpSpPr>
          <p:sp>
            <p:nvSpPr>
              <p:cNvPr id="300" name="Google Shape;300;p31"/>
              <p:cNvSpPr/>
              <p:nvPr/>
            </p:nvSpPr>
            <p:spPr>
              <a:xfrm>
                <a:off x="3992088" y="1299025"/>
                <a:ext cx="486875" cy="323850"/>
              </a:xfrm>
              <a:custGeom>
                <a:avLst/>
                <a:gdLst/>
                <a:ahLst/>
                <a:cxnLst/>
                <a:rect l="l" t="t" r="r" b="b"/>
                <a:pathLst>
                  <a:path w="19475" h="12954" extrusionOk="0">
                    <a:moveTo>
                      <a:pt x="12097" y="1381"/>
                    </a:moveTo>
                    <a:cubicBezTo>
                      <a:pt x="12080" y="1416"/>
                      <a:pt x="12080" y="1451"/>
                      <a:pt x="12062" y="1469"/>
                    </a:cubicBezTo>
                    <a:cubicBezTo>
                      <a:pt x="11940" y="1836"/>
                      <a:pt x="11835" y="2203"/>
                      <a:pt x="11783" y="2570"/>
                    </a:cubicBezTo>
                    <a:lnTo>
                      <a:pt x="10751" y="2570"/>
                    </a:lnTo>
                    <a:cubicBezTo>
                      <a:pt x="11083" y="2063"/>
                      <a:pt x="11555" y="1644"/>
                      <a:pt x="12097" y="1381"/>
                    </a:cubicBezTo>
                    <a:close/>
                    <a:moveTo>
                      <a:pt x="13548" y="1049"/>
                    </a:moveTo>
                    <a:cubicBezTo>
                      <a:pt x="13601" y="1049"/>
                      <a:pt x="13828" y="1224"/>
                      <a:pt x="14055" y="1888"/>
                    </a:cubicBezTo>
                    <a:cubicBezTo>
                      <a:pt x="14143" y="2116"/>
                      <a:pt x="14195" y="2343"/>
                      <a:pt x="14247" y="2570"/>
                    </a:cubicBezTo>
                    <a:lnTo>
                      <a:pt x="12849" y="2570"/>
                    </a:lnTo>
                    <a:cubicBezTo>
                      <a:pt x="12901" y="2343"/>
                      <a:pt x="12954" y="2116"/>
                      <a:pt x="13041" y="1888"/>
                    </a:cubicBezTo>
                    <a:cubicBezTo>
                      <a:pt x="13251" y="1224"/>
                      <a:pt x="13496" y="1067"/>
                      <a:pt x="13548" y="1049"/>
                    </a:cubicBezTo>
                    <a:close/>
                    <a:moveTo>
                      <a:pt x="14999" y="1381"/>
                    </a:moveTo>
                    <a:lnTo>
                      <a:pt x="14999" y="1381"/>
                    </a:lnTo>
                    <a:cubicBezTo>
                      <a:pt x="15541" y="1661"/>
                      <a:pt x="16013" y="2063"/>
                      <a:pt x="16345" y="2570"/>
                    </a:cubicBezTo>
                    <a:lnTo>
                      <a:pt x="15314" y="2570"/>
                    </a:lnTo>
                    <a:cubicBezTo>
                      <a:pt x="15261" y="2203"/>
                      <a:pt x="15156" y="1836"/>
                      <a:pt x="15034" y="1486"/>
                    </a:cubicBezTo>
                    <a:cubicBezTo>
                      <a:pt x="15034" y="1451"/>
                      <a:pt x="15017" y="1416"/>
                      <a:pt x="14999" y="1381"/>
                    </a:cubicBezTo>
                    <a:close/>
                    <a:moveTo>
                      <a:pt x="6993" y="1049"/>
                    </a:moveTo>
                    <a:lnTo>
                      <a:pt x="6993" y="3497"/>
                    </a:lnTo>
                    <a:lnTo>
                      <a:pt x="1049" y="3497"/>
                    </a:lnTo>
                    <a:lnTo>
                      <a:pt x="1049" y="1049"/>
                    </a:lnTo>
                    <a:close/>
                    <a:moveTo>
                      <a:pt x="11643" y="3619"/>
                    </a:moveTo>
                    <a:cubicBezTo>
                      <a:pt x="11625" y="3864"/>
                      <a:pt x="11625" y="4126"/>
                      <a:pt x="11625" y="4371"/>
                    </a:cubicBezTo>
                    <a:cubicBezTo>
                      <a:pt x="11625" y="4633"/>
                      <a:pt x="11625" y="4895"/>
                      <a:pt x="11643" y="5140"/>
                    </a:cubicBezTo>
                    <a:lnTo>
                      <a:pt x="10314" y="5140"/>
                    </a:lnTo>
                    <a:cubicBezTo>
                      <a:pt x="10244" y="4895"/>
                      <a:pt x="10227" y="4633"/>
                      <a:pt x="10227" y="4371"/>
                    </a:cubicBezTo>
                    <a:cubicBezTo>
                      <a:pt x="10227" y="4126"/>
                      <a:pt x="10244" y="3864"/>
                      <a:pt x="10314" y="3619"/>
                    </a:cubicBezTo>
                    <a:close/>
                    <a:moveTo>
                      <a:pt x="14387" y="3619"/>
                    </a:moveTo>
                    <a:cubicBezTo>
                      <a:pt x="14422" y="3864"/>
                      <a:pt x="14422" y="4126"/>
                      <a:pt x="14422" y="4371"/>
                    </a:cubicBezTo>
                    <a:cubicBezTo>
                      <a:pt x="14422" y="4633"/>
                      <a:pt x="14422" y="4895"/>
                      <a:pt x="14387" y="5140"/>
                    </a:cubicBezTo>
                    <a:lnTo>
                      <a:pt x="12709" y="5140"/>
                    </a:lnTo>
                    <a:cubicBezTo>
                      <a:pt x="12692" y="4895"/>
                      <a:pt x="12674" y="4633"/>
                      <a:pt x="12674" y="4371"/>
                    </a:cubicBezTo>
                    <a:cubicBezTo>
                      <a:pt x="12674" y="4126"/>
                      <a:pt x="12674" y="3864"/>
                      <a:pt x="12709" y="3619"/>
                    </a:cubicBezTo>
                    <a:close/>
                    <a:moveTo>
                      <a:pt x="16782" y="3619"/>
                    </a:moveTo>
                    <a:cubicBezTo>
                      <a:pt x="16852" y="3864"/>
                      <a:pt x="16870" y="4126"/>
                      <a:pt x="16870" y="4371"/>
                    </a:cubicBezTo>
                    <a:cubicBezTo>
                      <a:pt x="16870" y="4633"/>
                      <a:pt x="16852" y="4895"/>
                      <a:pt x="16782" y="5140"/>
                    </a:cubicBezTo>
                    <a:lnTo>
                      <a:pt x="15454" y="5140"/>
                    </a:lnTo>
                    <a:cubicBezTo>
                      <a:pt x="15471" y="4895"/>
                      <a:pt x="15471" y="4633"/>
                      <a:pt x="15471" y="4371"/>
                    </a:cubicBezTo>
                    <a:cubicBezTo>
                      <a:pt x="15471" y="4126"/>
                      <a:pt x="15471" y="3864"/>
                      <a:pt x="15454" y="3619"/>
                    </a:cubicBezTo>
                    <a:close/>
                    <a:moveTo>
                      <a:pt x="6993" y="4545"/>
                    </a:moveTo>
                    <a:lnTo>
                      <a:pt x="6993" y="5612"/>
                    </a:lnTo>
                    <a:lnTo>
                      <a:pt x="1049" y="5612"/>
                    </a:lnTo>
                    <a:lnTo>
                      <a:pt x="1049" y="4545"/>
                    </a:lnTo>
                    <a:close/>
                    <a:moveTo>
                      <a:pt x="11783" y="6189"/>
                    </a:moveTo>
                    <a:cubicBezTo>
                      <a:pt x="11835" y="6556"/>
                      <a:pt x="11940" y="6923"/>
                      <a:pt x="12062" y="7273"/>
                    </a:cubicBezTo>
                    <a:cubicBezTo>
                      <a:pt x="12062" y="7308"/>
                      <a:pt x="12080" y="7342"/>
                      <a:pt x="12097" y="7377"/>
                    </a:cubicBezTo>
                    <a:cubicBezTo>
                      <a:pt x="11555" y="7098"/>
                      <a:pt x="11083" y="6696"/>
                      <a:pt x="10751" y="6189"/>
                    </a:cubicBezTo>
                    <a:close/>
                    <a:moveTo>
                      <a:pt x="16328" y="6189"/>
                    </a:moveTo>
                    <a:cubicBezTo>
                      <a:pt x="16013" y="6696"/>
                      <a:pt x="15541" y="7098"/>
                      <a:pt x="14999" y="7377"/>
                    </a:cubicBezTo>
                    <a:cubicBezTo>
                      <a:pt x="14999" y="7342"/>
                      <a:pt x="15017" y="7308"/>
                      <a:pt x="15034" y="7273"/>
                    </a:cubicBezTo>
                    <a:cubicBezTo>
                      <a:pt x="15156" y="6923"/>
                      <a:pt x="15261" y="6556"/>
                      <a:pt x="15314" y="6189"/>
                    </a:cubicBezTo>
                    <a:close/>
                    <a:moveTo>
                      <a:pt x="4633" y="6643"/>
                    </a:moveTo>
                    <a:lnTo>
                      <a:pt x="4790" y="7710"/>
                    </a:lnTo>
                    <a:lnTo>
                      <a:pt x="3234" y="7710"/>
                    </a:lnTo>
                    <a:lnTo>
                      <a:pt x="3409" y="6643"/>
                    </a:lnTo>
                    <a:close/>
                    <a:moveTo>
                      <a:pt x="14247" y="6189"/>
                    </a:moveTo>
                    <a:cubicBezTo>
                      <a:pt x="14195" y="6416"/>
                      <a:pt x="14143" y="6643"/>
                      <a:pt x="14055" y="6870"/>
                    </a:cubicBezTo>
                    <a:cubicBezTo>
                      <a:pt x="13828" y="7535"/>
                      <a:pt x="13601" y="7692"/>
                      <a:pt x="13548" y="7710"/>
                    </a:cubicBezTo>
                    <a:cubicBezTo>
                      <a:pt x="13496" y="7710"/>
                      <a:pt x="13268" y="7535"/>
                      <a:pt x="13041" y="6870"/>
                    </a:cubicBezTo>
                    <a:cubicBezTo>
                      <a:pt x="12954" y="6643"/>
                      <a:pt x="12901" y="6416"/>
                      <a:pt x="12849" y="6189"/>
                    </a:cubicBezTo>
                    <a:close/>
                    <a:moveTo>
                      <a:pt x="16870" y="8758"/>
                    </a:moveTo>
                    <a:lnTo>
                      <a:pt x="16870" y="11888"/>
                    </a:lnTo>
                    <a:lnTo>
                      <a:pt x="1049" y="11888"/>
                    </a:lnTo>
                    <a:lnTo>
                      <a:pt x="1049" y="8758"/>
                    </a:lnTo>
                    <a:close/>
                    <a:moveTo>
                      <a:pt x="525" y="0"/>
                    </a:moveTo>
                    <a:cubicBezTo>
                      <a:pt x="245" y="0"/>
                      <a:pt x="0" y="245"/>
                      <a:pt x="0" y="525"/>
                    </a:cubicBezTo>
                    <a:lnTo>
                      <a:pt x="0" y="6136"/>
                    </a:lnTo>
                    <a:cubicBezTo>
                      <a:pt x="0" y="6416"/>
                      <a:pt x="245" y="6661"/>
                      <a:pt x="525" y="6661"/>
                    </a:cubicBezTo>
                    <a:lnTo>
                      <a:pt x="2360" y="6661"/>
                    </a:lnTo>
                    <a:lnTo>
                      <a:pt x="2185" y="7710"/>
                    </a:lnTo>
                    <a:lnTo>
                      <a:pt x="525" y="7710"/>
                    </a:lnTo>
                    <a:cubicBezTo>
                      <a:pt x="227" y="7710"/>
                      <a:pt x="0" y="7937"/>
                      <a:pt x="0" y="8234"/>
                    </a:cubicBezTo>
                    <a:lnTo>
                      <a:pt x="0" y="12430"/>
                    </a:lnTo>
                    <a:cubicBezTo>
                      <a:pt x="0" y="12709"/>
                      <a:pt x="227" y="12954"/>
                      <a:pt x="525" y="12954"/>
                    </a:cubicBezTo>
                    <a:lnTo>
                      <a:pt x="17394" y="12954"/>
                    </a:lnTo>
                    <a:cubicBezTo>
                      <a:pt x="17691" y="12954"/>
                      <a:pt x="17919" y="12709"/>
                      <a:pt x="17919" y="12430"/>
                    </a:cubicBezTo>
                    <a:lnTo>
                      <a:pt x="17919" y="8234"/>
                    </a:lnTo>
                    <a:cubicBezTo>
                      <a:pt x="17919" y="7937"/>
                      <a:pt x="17691" y="7710"/>
                      <a:pt x="17394" y="7710"/>
                    </a:cubicBezTo>
                    <a:lnTo>
                      <a:pt x="16398" y="7710"/>
                    </a:lnTo>
                    <a:cubicBezTo>
                      <a:pt x="19474" y="5070"/>
                      <a:pt x="17604" y="18"/>
                      <a:pt x="13548" y="18"/>
                    </a:cubicBezTo>
                    <a:cubicBezTo>
                      <a:pt x="9492" y="18"/>
                      <a:pt x="7622" y="5070"/>
                      <a:pt x="10716" y="7710"/>
                    </a:cubicBezTo>
                    <a:lnTo>
                      <a:pt x="5874" y="7710"/>
                    </a:lnTo>
                    <a:lnTo>
                      <a:pt x="5699" y="6661"/>
                    </a:lnTo>
                    <a:lnTo>
                      <a:pt x="7517" y="6661"/>
                    </a:lnTo>
                    <a:cubicBezTo>
                      <a:pt x="7814" y="6661"/>
                      <a:pt x="8059" y="6416"/>
                      <a:pt x="8059" y="6136"/>
                    </a:cubicBezTo>
                    <a:lnTo>
                      <a:pt x="8059" y="525"/>
                    </a:lnTo>
                    <a:cubicBezTo>
                      <a:pt x="8042" y="245"/>
                      <a:pt x="7814" y="0"/>
                      <a:pt x="75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040163" y="1544200"/>
                <a:ext cx="30600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046" extrusionOk="0">
                    <a:moveTo>
                      <a:pt x="699" y="0"/>
                    </a:moveTo>
                    <a:cubicBezTo>
                      <a:pt x="227" y="0"/>
                      <a:pt x="0" y="560"/>
                      <a:pt x="332" y="892"/>
                    </a:cubicBezTo>
                    <a:cubicBezTo>
                      <a:pt x="439" y="998"/>
                      <a:pt x="569" y="1046"/>
                      <a:pt x="696" y="1046"/>
                    </a:cubicBezTo>
                    <a:cubicBezTo>
                      <a:pt x="966" y="1046"/>
                      <a:pt x="1224" y="834"/>
                      <a:pt x="1224" y="525"/>
                    </a:cubicBezTo>
                    <a:cubicBezTo>
                      <a:pt x="1224" y="228"/>
                      <a:pt x="997" y="0"/>
                      <a:pt x="6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4092588" y="1544200"/>
                <a:ext cx="30625" cy="26150"/>
              </a:xfrm>
              <a:custGeom>
                <a:avLst/>
                <a:gdLst/>
                <a:ahLst/>
                <a:cxnLst/>
                <a:rect l="l" t="t" r="r" b="b"/>
                <a:pathLst>
                  <a:path w="1225" h="1046" extrusionOk="0">
                    <a:moveTo>
                      <a:pt x="700" y="0"/>
                    </a:moveTo>
                    <a:cubicBezTo>
                      <a:pt x="228" y="0"/>
                      <a:pt x="1" y="560"/>
                      <a:pt x="333" y="892"/>
                    </a:cubicBezTo>
                    <a:cubicBezTo>
                      <a:pt x="439" y="998"/>
                      <a:pt x="569" y="1046"/>
                      <a:pt x="697" y="1046"/>
                    </a:cubicBezTo>
                    <a:cubicBezTo>
                      <a:pt x="966" y="1046"/>
                      <a:pt x="1225" y="834"/>
                      <a:pt x="1225" y="525"/>
                    </a:cubicBezTo>
                    <a:cubicBezTo>
                      <a:pt x="1225" y="228"/>
                      <a:pt x="997" y="0"/>
                      <a:pt x="7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4256488" y="1544200"/>
                <a:ext cx="134625" cy="26250"/>
              </a:xfrm>
              <a:custGeom>
                <a:avLst/>
                <a:gdLst/>
                <a:ahLst/>
                <a:cxnLst/>
                <a:rect l="l" t="t" r="r" b="b"/>
                <a:pathLst>
                  <a:path w="5385" h="1050" extrusionOk="0">
                    <a:moveTo>
                      <a:pt x="525" y="0"/>
                    </a:moveTo>
                    <a:cubicBezTo>
                      <a:pt x="228" y="0"/>
                      <a:pt x="0" y="228"/>
                      <a:pt x="0" y="525"/>
                    </a:cubicBezTo>
                    <a:cubicBezTo>
                      <a:pt x="0" y="804"/>
                      <a:pt x="228" y="1049"/>
                      <a:pt x="525" y="1049"/>
                    </a:cubicBezTo>
                    <a:lnTo>
                      <a:pt x="4720" y="1049"/>
                    </a:lnTo>
                    <a:cubicBezTo>
                      <a:pt x="5385" y="997"/>
                      <a:pt x="5385" y="35"/>
                      <a:pt x="47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0" name="Google Shape;290;p31"/>
          <p:cNvSpPr txBox="1">
            <a:spLocks noGrp="1"/>
          </p:cNvSpPr>
          <p:nvPr>
            <p:ph type="title"/>
          </p:nvPr>
        </p:nvSpPr>
        <p:spPr>
          <a:xfrm rot="-59787">
            <a:off x="161407" y="103731"/>
            <a:ext cx="5788415" cy="1095768"/>
          </a:xfrm>
          <a:prstGeom prst="rect">
            <a:avLst/>
          </a:prstGeom>
          <a:solidFill>
            <a:srgbClr val="00B050"/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-US" sz="3600" dirty="0"/>
              <a:t>Web Services in SOA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128098460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loud Computing Workshop by Slidesgo">
  <a:themeElements>
    <a:clrScheme name="Simple Light">
      <a:dk1>
        <a:srgbClr val="F57474"/>
      </a:dk1>
      <a:lt1>
        <a:srgbClr val="F9D923"/>
      </a:lt1>
      <a:dk2>
        <a:srgbClr val="36AE7C"/>
      </a:dk2>
      <a:lt2>
        <a:srgbClr val="187498"/>
      </a:lt2>
      <a:accent1>
        <a:srgbClr val="06253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25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193</Words>
  <Application>Microsoft Office PowerPoint</Application>
  <PresentationFormat>On-screen Show (16:9)</PresentationFormat>
  <Paragraphs>43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Jost SemiBold</vt:lpstr>
      <vt:lpstr>Arial</vt:lpstr>
      <vt:lpstr>Jost</vt:lpstr>
      <vt:lpstr>Introduction to Cloud Computing Workshop by Slidesgo</vt:lpstr>
      <vt:lpstr>CHƯƠNG 5: Service-Oriented Architecture (SOA) for distributed computing</vt:lpstr>
      <vt:lpstr>1. Definition of SOA 2. Historical context and evolution</vt:lpstr>
      <vt:lpstr>1. Service encapsulation 2. Loose coupling 3. Reusability 4. Interoperability</vt:lpstr>
      <vt:lpstr>1. Services 2. Service consumers 3. Service providers 4. Service registry </vt:lpstr>
      <vt:lpstr>1. Service design 2. Service implementation 3. Service deployment 4. Service discovery 5. Service consumption </vt:lpstr>
      <vt:lpstr>1. Flexibility and agility 2.Interoperability 3. Scalability 4. Reusability 5. Cost-effectiveness</vt:lpstr>
      <vt:lpstr>1. Complexity 2. Governance 3. Security concerns 4. Integration issues</vt:lpstr>
      <vt:lpstr>1. Role of MOM in SOA 2. Asynchronous communication 3. Message queues and topics</vt:lpstr>
      <vt:lpstr>1. Definition and purpose of web services 2. SOAP vs. REST 3. WSDL (Web Services Description Language)</vt:lpstr>
      <vt:lpstr>1. Definition and purpose of web services 2. SOAP vs. REST 3. WSDL (Web Services Description Language)</vt:lpstr>
      <vt:lpstr>1. Definition and role in SOA 2. Mediation and transformation of messages 3. Integration of diverse applications</vt:lpstr>
      <vt:lpstr>1. Importance of APIs 2. API gateways 3. API versioning and documentation</vt:lpstr>
      <vt:lpstr>1. Overview of a real-world SOA implementation 2. Key outcomes and lessons learned </vt:lpstr>
      <vt:lpstr>1. Introduction to microservices 2. Contrasting microservices with monolithic and SOA approaches 3. Benefits and challenges of microservices</vt:lpstr>
      <vt:lpstr>1. Docker and Kubernetes in SOA 2. Benefits of containerization 3. Orchestration tools for managing services</vt:lpstr>
      <vt:lpstr>1.  Authentication and authorization 2. Secure communication (SSL/TLS) 3. Role-based access control</vt:lpstr>
      <vt:lpstr>1. Importance of governance in SOA 2. Policies and standards 3. Monitoring and enforcement</vt:lpstr>
      <vt:lpstr>1. Edge computing and SOA 2. AI and machine learning integration 3. Blockchain and distributed ledger technologies</vt:lpstr>
      <vt:lpstr>1. Clearly defined service boundaries 2. Effective governance 3. Continuous monitoring and improvement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5: Service-Oriented Architecture (SOA) for distributed computing</dc:title>
  <cp:lastModifiedBy>Vu Hung</cp:lastModifiedBy>
  <cp:revision>3</cp:revision>
  <dcterms:modified xsi:type="dcterms:W3CDTF">2023-12-15T14:18:56Z</dcterms:modified>
</cp:coreProperties>
</file>