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72" r:id="rId14"/>
    <p:sldId id="270" r:id="rId15"/>
    <p:sldId id="273" r:id="rId16"/>
    <p:sldId id="275" r:id="rId17"/>
    <p:sldId id="274" r:id="rId18"/>
    <p:sldId id="276" r:id="rId19"/>
    <p:sldId id="2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YH5Gjw5nMuGmcMEmAZ85qftjF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L" initials="Q" lastIdx="1" clrIdx="0">
    <p:extLst>
      <p:ext uri="{19B8F6BF-5375-455C-9EA6-DF929625EA0E}">
        <p15:presenceInfo xmlns:p15="http://schemas.microsoft.com/office/powerpoint/2012/main" userId="f1d7eb018cc76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301" autoAdjust="0"/>
  </p:normalViewPr>
  <p:slideViewPr>
    <p:cSldViewPr snapToGrid="0">
      <p:cViewPr varScale="1">
        <p:scale>
          <a:sx n="50" d="100"/>
          <a:sy n="50" d="100"/>
        </p:scale>
        <p:origin x="10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3T17:02:42.0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video, I am going to introduce the forest fires and the methods to prediction effect area by fires.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31046a77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figure shown the index called good ness of fitting, the main ideal is high aggregation and low coupling. The data has low deviation in there our cluster.</a:t>
            </a:r>
            <a:endParaRPr dirty="0"/>
          </a:p>
        </p:txBody>
      </p:sp>
      <p:sp>
        <p:nvSpPr>
          <p:cNvPr id="146" name="Google Shape;146;gb31046a77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https://blog.csdn.net/zb123455445/article/details/78354489?utm_medium=distribute.pc_relevant_t0.none-task-blog-BlogCommendFromBaidu-1.control&amp;depth_1-utm_source=distribute.pc_relevant_t0.none-task-blog-BlogCommendFromBaidu-1.control</a:t>
            </a:r>
            <a:endParaRPr lang="en-US" altLang="zh-C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 dirty="0">
                <a:solidFill>
                  <a:schemeClr val="dk1"/>
                </a:solidFill>
              </a:rPr>
              <a:t>SVR with linear kernel were used. </a:t>
            </a:r>
            <a:r>
              <a:rPr lang="en-US" altLang="zh-CN" sz="100" dirty="0">
                <a:solidFill>
                  <a:schemeClr val="dk1"/>
                </a:solidFill>
              </a:rPr>
              <a:t>SVC model was also used with some tracks to archive a regression task.</a:t>
            </a:r>
            <a:endParaRPr sz="100" dirty="0"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MAD and RMSE were used to evaluate.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mad index was express the area predicted wrong.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found that most feature engineering methods do not have contribution to prediction comparing the baseline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the baseline mode was the best model in the relative paper.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The method that </a:t>
            </a:r>
            <a:r>
              <a:rPr lang="zh-CN" altLang="zh-CN" dirty="0"/>
              <a:t>discretizati</a:t>
            </a:r>
            <a:r>
              <a:rPr lang="en-US" altLang="zh-CN" dirty="0"/>
              <a:t>ng of area has a significant increase.</a:t>
            </a:r>
            <a:endParaRPr dirty="0"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798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table shown the detail results of models. And we can see The best model had a batter performance, especially on test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a great situation that the model was strongness.</a:t>
            </a:r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0312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these figures, shown the results of prediction. And we can easily compare the prediction result with the true label.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These is on the training set; the peak was resorted well.</a:t>
            </a:r>
            <a:endParaRPr dirty="0"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945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On the testing set, the performance was not good like on the training set, but the pattern was also similar.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Why I need comparing these, because an interesting thing was happened.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3025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these three figure, we can see that the second figure has a different totally with the true label, this is the baseline model’s prediction.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third figure was provided by the best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interesting thing  is that the models having similar performance in MAD and RMSE has different prediction performance.</a:t>
            </a:r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8294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So, I tested the a very specific situation that the prediction is all zeros, and the MAD and </a:t>
            </a:r>
            <a:r>
              <a:rPr lang="en-US" altLang="zh-CN" dirty="0"/>
              <a:t>RMSE was so close to the baseline model, by this way, the model can do a blindly predicts of zero. Because it also has a good performance in MAD and RMSE as well as the best and useful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 this situation may be resulted by the problem of unbalanced distribution of explained attribute, in most cast, the area was equal zero, and using </a:t>
            </a:r>
            <a:r>
              <a:rPr lang="en-US" altLang="zh-CN" dirty="0" err="1"/>
              <a:t>kmeans</a:t>
            </a:r>
            <a:r>
              <a:rPr lang="en-US" altLang="zh-CN" dirty="0"/>
              <a:t> to area mapped itself in other space and solved the this problem.</a:t>
            </a:r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5198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这里可以试着放一下Kmeans的预测结果，因为也只有这个模型是能预测除较多的火灾的发生，通过调整聚类的个数。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我们在这里可以在打印一条曲线，在不同的聚类个数下，正确预测发生的次数。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There are two main conclusions. Firstly, the model can have a poor performance to real word although it has a high score in number.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Next, the distribution of  explained attribute can has a serious impact of prediction and the data </a:t>
            </a:r>
            <a:r>
              <a:rPr lang="en-US" altLang="zh-CN" dirty="0"/>
              <a:t>discretization</a:t>
            </a:r>
            <a:r>
              <a:rPr lang="en-US" dirty="0"/>
              <a:t> is a good approach to revise it.</a:t>
            </a:r>
            <a:endParaRPr dirty="0"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Forest fires </a:t>
            </a:r>
            <a:r>
              <a:rPr lang="en-US" altLang="zh-CN" sz="1100" dirty="0"/>
              <a:t>endanger</a:t>
            </a:r>
            <a:r>
              <a:rPr lang="en-US" dirty="0"/>
              <a:t> the human being and destroy environment. However, not all forest fires was not due to human activities, but nature.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study, a regression model was built to predict the destroyed area and some important features was pointed out to help predict fires.</a:t>
            </a: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 was provided by UCI.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 attributes including 12 input-attribute and one output attribute And 517 sample were provided.</a:t>
            </a: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According to the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interesting pattern was shown in these figures.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Firstly, the number of destroyed area has high correlation with temperature.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Then, The fires were easily happened during the summer holiday of August and September.</a:t>
            </a:r>
            <a:endParaRPr dirty="0"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a25d1b27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Third, half of place do not be fired, but two places are affected seriously.</a:t>
            </a:r>
            <a:endParaRPr dirty="0"/>
          </a:p>
        </p:txBody>
      </p:sp>
      <p:sp>
        <p:nvSpPr>
          <p:cNvPr id="108" name="Google Shape;108;gaa25d1b27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a25d1b27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attributes had a similar trend, showing in the right figures.</a:t>
            </a:r>
            <a:endParaRPr dirty="0"/>
          </a:p>
        </p:txBody>
      </p:sp>
      <p:sp>
        <p:nvSpPr>
          <p:cNvPr id="115" name="Google Shape;115;gaa25d1b27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312b4da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312b4da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flow chart illustrate each step of modeling.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这里列除所使用的技术，不讲解（这些技术较为通俗，在pre中不于讲解）。后面会对选择几个有意思的技术进行解释，Kmeans，oversamapleing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the feature engineering methods used in this experiment. And I will give a detail explanation of the most important method,</a:t>
            </a:r>
            <a:r>
              <a:rPr lang="zh-CN" altLang="zh-CN" dirty="0"/>
              <a:t> Data discretization</a:t>
            </a:r>
            <a:r>
              <a:rPr lang="en-US" altLang="zh-CN" dirty="0"/>
              <a:t>,</a:t>
            </a:r>
            <a:r>
              <a:rPr lang="en-US" dirty="0"/>
              <a:t> later</a:t>
            </a:r>
            <a:endParaRPr dirty="0"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a25d1b27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dirty="0"/>
              <a:t>Data discretization</a:t>
            </a:r>
            <a:r>
              <a:rPr lang="en-US" altLang="zh-CN" dirty="0"/>
              <a:t> is the important methods in this experiment, which increased the score of the model, balanced the distribution of explained variable area, and make the model predicting more practical.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aa25d1b27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347E7-F0DF-491D-A81A-CE684AC6A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B32DBC-1822-4AD0-8B90-400B732FA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5A53F-75C1-466C-9F21-74BE6B90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5F451-9413-4041-BFEB-8EF35E7C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A8F07-9E0F-4DD4-ACA6-36425A93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6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01FCE-4E76-4F34-93E0-E6ED753D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0068C0-A53A-419F-B114-6E058DFA1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A7FA5-73FE-4C1E-8B65-36B7E628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2498F-4605-48A3-AD38-668E238D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270C9-C2DD-42EE-93B1-A23DE58F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2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8CDD0D-FA68-413E-A78F-A3AB5CEFF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6D1068-5161-4A12-A060-2D0786088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1610F-85D7-4242-85F9-2B6E972B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420F8-D986-4B85-9470-8995F770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9C34C-1836-490B-A0FF-3C16CC3B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6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A1AAF-90A0-4DD3-8CBC-F708B175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2EDB6-7145-49E9-BAC3-4C7374CD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0E155-A463-40AC-8031-AB02C750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01EA6-02E8-4EE1-A33A-5A743128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D2016-4D48-4FB5-84CA-5E622B7D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5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B1BF7-429D-48FE-B7A7-4F7EEBFE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309A2-58E2-4D4B-9A96-35116B766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D05CD-033F-48F4-AEC8-F29538C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2D201-F987-4A98-8D26-7727BE76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C2CB4-DFD8-45AD-8FBB-8FC93CD0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9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AD232-D400-4FAA-A3B9-42CAFA9F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FC980-7429-4FC0-873A-69A28D326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64C38A-DEA6-464A-A205-ECB563D3B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6A8B5-8CA2-495B-B2D0-19FA4050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5A4FA-9C00-4219-AE8D-E14D399B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4CC39-45EC-4628-AD07-04C511F5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2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B5813-8392-43AD-8396-33BCB88D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0A436-FDC7-4D06-965F-10E69FD2A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DD0D1D-AE1B-4E5E-A2DB-8A90F5319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A3E98D-D4B2-4D02-9123-18BBAAEC8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ED0C6D-DBF3-48C1-AF12-FACC36443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57E403-1C7F-4AAA-A897-D2B3CDED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31B2E9-E218-4AB2-92EA-40113607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ED6EAB-7734-4DAC-8E97-E7ECE20B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3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B7929-1FDD-4E81-B282-837F8BCE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3C9D75-418D-4048-A307-4D167AA6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ACE66A-F02E-4CC8-B240-E5125F52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81B4F6-241C-4045-9733-2E5E3A47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2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8737DB-2AD3-4918-BAE5-44576D8B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187927-B7AB-4EE1-96AD-65BE9D25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FBF139-1B32-454E-8685-714EDB50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8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F39A1-81E0-400C-B846-596D08D4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5F7C8-3476-4415-96D4-3F7CF06DC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188FC-97DD-4ABE-99E3-85D274873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FEB7E-BFBA-4922-9037-FEE7391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87722-374F-4119-BEA4-FADF205C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41252-3735-44D4-88AE-7B8951E3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7DD21-F775-44EE-B1DC-9270546F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A21F87-A63E-4529-B4B1-4FFE8A91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975BA3-3320-490F-9FC8-235FB145B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3EF11-86C9-49D8-AE9F-9613D120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77835-0157-4F36-A0E6-F4CFAA2A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8893B-43A6-4C32-8D36-2721CD92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233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BFBC06-C2E9-462E-BC6D-042097C2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7610C-6554-48A8-A64A-BD5AE0FD6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760E5-6B5D-4C31-824A-193F5A069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C9B7F-3973-4FC3-A6E7-5A2D4662C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1BA0B-54BC-4E4E-A41F-6AF7E9EB9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2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Forest+Fir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夜晚天空中有太阳&#10;&#10;描述已自动生成">
            <a:extLst>
              <a:ext uri="{FF2B5EF4-FFF2-40B4-BE49-F238E27FC236}">
                <a16:creationId xmlns:a16="http://schemas.microsoft.com/office/drawing/2014/main" id="{E9561B8E-5940-4A99-A5EA-25A463962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7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altLang="zh-CN" sz="5200">
                <a:solidFill>
                  <a:srgbClr val="FFFFFF"/>
                </a:solidFill>
              </a:rPr>
              <a:t>Forest Fires Area Prediction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altLang="zh-CN" sz="2200">
                <a:solidFill>
                  <a:srgbClr val="FFFFFF"/>
                </a:solidFill>
              </a:rPr>
              <a:t>Qinglin Mao</a:t>
            </a:r>
            <a:endParaRPr lang="en-US" sz="22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altLang="zh-CN" sz="2200">
                <a:solidFill>
                  <a:srgbClr val="FFFFFF"/>
                </a:solidFill>
              </a:rPr>
              <a:t>2034891</a:t>
            </a:r>
            <a:endParaRPr lang="en-US" sz="22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en-US" altLang="zh-CN" sz="2200">
                <a:solidFill>
                  <a:srgbClr val="FFFFFF"/>
                </a:solidFill>
              </a:rPr>
              <a:t>Qinglin.Mao20@student.xjtlu.edu.cn</a:t>
            </a:r>
            <a:endParaRPr lang="en-US" sz="22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endParaRPr lang="en-US" sz="22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endParaRPr lang="en-US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31046a775_0_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dirty="0"/>
              <a:t>Feature Engineering</a:t>
            </a:r>
            <a:endParaRPr dirty="0"/>
          </a:p>
        </p:txBody>
      </p:sp>
      <p:sp>
        <p:nvSpPr>
          <p:cNvPr id="149" name="Google Shape;149;gb31046a775_0_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CN" altLang="zh-CN" dirty="0"/>
              <a:t>Data discretization</a:t>
            </a:r>
            <a:r>
              <a:rPr lang="en-US" altLang="zh-CN" dirty="0"/>
              <a:t>, </a:t>
            </a:r>
            <a:r>
              <a:rPr lang="zh-CN" dirty="0"/>
              <a:t>K-menas to </a:t>
            </a:r>
            <a:r>
              <a:rPr lang="en-US" altLang="zh-CN" dirty="0"/>
              <a:t>explained variable</a:t>
            </a:r>
            <a:r>
              <a:rPr lang="zh-CN" dirty="0"/>
              <a:t> </a:t>
            </a:r>
            <a:r>
              <a:rPr lang="zh-CN" i="1" dirty="0"/>
              <a:t>Area</a:t>
            </a:r>
            <a:endParaRPr lang="en-US" altLang="zh-CN" dirty="0"/>
          </a:p>
        </p:txBody>
      </p:sp>
      <p:pic>
        <p:nvPicPr>
          <p:cNvPr id="150" name="Google Shape;150;gb31046a775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3274583"/>
            <a:ext cx="49244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b31046a775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938" y="2700925"/>
            <a:ext cx="4924425" cy="33379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2888A9-9752-4AFE-95B1-D376E5327257}"/>
              </a:ext>
            </a:extLst>
          </p:cNvPr>
          <p:cNvSpPr txBox="1"/>
          <p:nvPr/>
        </p:nvSpPr>
        <p:spPr>
          <a:xfrm>
            <a:off x="3048786" y="5915215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dk1"/>
                </a:solidFill>
              </a:rPr>
              <a:t>High aggregation, Low coupling</a:t>
            </a:r>
            <a:endParaRPr lang="zh-CN" altLang="en-US"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Google Shape;165;p6"/>
          <p:cNvSpPr txBox="1">
            <a:spLocks noGrp="1"/>
          </p:cNvSpPr>
          <p:nvPr>
            <p:ph type="title"/>
          </p:nvPr>
        </p:nvSpPr>
        <p:spPr>
          <a:xfrm>
            <a:off x="838200" y="1840610"/>
            <a:ext cx="10515595" cy="815245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sz="4000" b="1" dirty="0"/>
              <a:t>SVR Model </a:t>
            </a:r>
            <a:endParaRPr lang="en-US" sz="4000" b="1" dirty="0"/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0881"/>
          <a:stretch/>
        </p:blipFill>
        <p:spPr>
          <a:xfrm>
            <a:off x="1150041" y="4383268"/>
            <a:ext cx="4667472" cy="2183789"/>
          </a:xfrm>
          <a:prstGeom prst="rect">
            <a:avLst/>
          </a:prstGeom>
          <a:noFill/>
        </p:spPr>
      </p:pic>
      <p:pic>
        <p:nvPicPr>
          <p:cNvPr id="171" name="Google Shape;171;p6"/>
          <p:cNvPicPr preferRelativeResize="0"/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0512" y="5067541"/>
            <a:ext cx="2251332" cy="815245"/>
          </a:xfrm>
          <a:prstGeom prst="rect">
            <a:avLst/>
          </a:prstGeom>
          <a:noFill/>
        </p:spPr>
      </p:pic>
      <p:pic>
        <p:nvPicPr>
          <p:cNvPr id="169" name="Google Shape;169;p6"/>
          <p:cNvPicPr preferRelativeResize="0"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0899" y="5478907"/>
            <a:ext cx="2251332" cy="583918"/>
          </a:xfrm>
          <a:prstGeom prst="rect">
            <a:avLst/>
          </a:prstGeom>
          <a:noFill/>
        </p:spPr>
      </p:pic>
      <p:pic>
        <p:nvPicPr>
          <p:cNvPr id="168" name="Google Shape;168;p6"/>
          <p:cNvPicPr preferRelativeResize="0"/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0899" y="4970171"/>
            <a:ext cx="2251332" cy="528573"/>
          </a:xfrm>
          <a:prstGeom prst="rect">
            <a:avLst/>
          </a:prstGeom>
          <a:noFill/>
        </p:spPr>
      </p:pic>
      <p:sp>
        <p:nvSpPr>
          <p:cNvPr id="166" name="Google Shape;166;p6"/>
          <p:cNvSpPr txBox="1">
            <a:spLocks noGrp="1"/>
          </p:cNvSpPr>
          <p:nvPr>
            <p:ph idx="1"/>
          </p:nvPr>
        </p:nvSpPr>
        <p:spPr>
          <a:xfrm>
            <a:off x="838200" y="2827571"/>
            <a:ext cx="10515595" cy="149307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228600" algn="ctr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CN" sz="2000" dirty="0"/>
              <a:t>Support Vector Regression (SVR) with linear kernel</a:t>
            </a:r>
            <a:endParaRPr lang="en-US" sz="2000" dirty="0"/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SVR model is similar with SVR model aiming to find a good hyperplane, however, and a pair of decision boundaries with distance of ξ. 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177" name="Google Shape;177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altLang="zh-CN"/>
              <a:t>Evaluation criterias:</a:t>
            </a:r>
            <a:endParaRPr lang="en-US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pic>
        <p:nvPicPr>
          <p:cNvPr id="178" name="Google Shape;17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62" y="2524919"/>
            <a:ext cx="89058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sz="5000" dirty="0"/>
              <a:t>Results</a:t>
            </a:r>
            <a:endParaRPr lang="en-US" sz="5000" dirty="0"/>
          </a:p>
        </p:txBody>
      </p:sp>
      <p:sp>
        <p:nvSpPr>
          <p:cNvPr id="19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E158350-F19F-4773-8366-9E724AB2EACA}"/>
              </a:ext>
            </a:extLst>
          </p:cNvPr>
          <p:cNvGrpSpPr/>
          <p:nvPr/>
        </p:nvGrpSpPr>
        <p:grpSpPr>
          <a:xfrm>
            <a:off x="5102373" y="640080"/>
            <a:ext cx="6007566" cy="5577840"/>
            <a:chOff x="2425009" y="1445563"/>
            <a:chExt cx="6613088" cy="6140049"/>
          </a:xfrm>
        </p:grpSpPr>
        <p:pic>
          <p:nvPicPr>
            <p:cNvPr id="1026" name="Picture 2" descr="图表, 折线图&#10;&#10;描述已自动生成">
              <a:extLst>
                <a:ext uri="{FF2B5EF4-FFF2-40B4-BE49-F238E27FC236}">
                  <a16:creationId xmlns:a16="http://schemas.microsoft.com/office/drawing/2014/main" id="{30D1AD74-5076-4A74-A36B-0ED38B2D7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694" y="1445563"/>
              <a:ext cx="4407475" cy="6140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1E24762-C317-4CC5-A9DD-D8175273684B}"/>
                </a:ext>
              </a:extLst>
            </p:cNvPr>
            <p:cNvSpPr/>
            <p:nvPr/>
          </p:nvSpPr>
          <p:spPr>
            <a:xfrm>
              <a:off x="6567148" y="4279036"/>
              <a:ext cx="195308" cy="14026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3EF16EE-317B-423D-B5C4-49F13DA22ADA}"/>
                </a:ext>
              </a:extLst>
            </p:cNvPr>
            <p:cNvSpPr txBox="1"/>
            <p:nvPr/>
          </p:nvSpPr>
          <p:spPr>
            <a:xfrm>
              <a:off x="5637321" y="6338986"/>
              <a:ext cx="1080745" cy="307777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1300"/>
                <a:t>Best Model</a:t>
              </a:r>
              <a:endParaRPr lang="zh-CN" altLang="en-US" sz="13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EA13B8D-259F-422B-927A-D3C82D619865}"/>
                </a:ext>
              </a:extLst>
            </p:cNvPr>
            <p:cNvSpPr txBox="1"/>
            <p:nvPr/>
          </p:nvSpPr>
          <p:spPr>
            <a:xfrm>
              <a:off x="7938116" y="3707059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1300"/>
                <a:t>Over Fitting</a:t>
              </a:r>
              <a:endParaRPr lang="zh-CN" altLang="en-US" sz="130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651AD51-76FD-41CC-AF18-898797FEA633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6177694" y="5681708"/>
              <a:ext cx="487108" cy="657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61862AA-EAFD-4E5A-979B-8F5669715C15}"/>
                </a:ext>
              </a:extLst>
            </p:cNvPr>
            <p:cNvSpPr/>
            <p:nvPr/>
          </p:nvSpPr>
          <p:spPr>
            <a:xfrm>
              <a:off x="6826928" y="1445563"/>
              <a:ext cx="487108" cy="614004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A416D03-B68F-48A7-B2D4-A957782AD96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314036" y="3429000"/>
              <a:ext cx="624080" cy="431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B4B83F3-7223-448F-9137-D22D0AE5DDD2}"/>
                </a:ext>
              </a:extLst>
            </p:cNvPr>
            <p:cNvSpPr/>
            <p:nvPr/>
          </p:nvSpPr>
          <p:spPr>
            <a:xfrm>
              <a:off x="6615975" y="2935468"/>
              <a:ext cx="97654" cy="9765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2785DE4-D016-47BE-914D-1A8902F5743C}"/>
                </a:ext>
              </a:extLst>
            </p:cNvPr>
            <p:cNvSpPr/>
            <p:nvPr/>
          </p:nvSpPr>
          <p:spPr>
            <a:xfrm>
              <a:off x="3354836" y="4279036"/>
              <a:ext cx="195308" cy="14026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11940F5-1B3D-4A2C-82C5-844985D6F1D8}"/>
                </a:ext>
              </a:extLst>
            </p:cNvPr>
            <p:cNvSpPr txBox="1"/>
            <p:nvPr/>
          </p:nvSpPr>
          <p:spPr>
            <a:xfrm>
              <a:off x="2425009" y="6338986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zh-CN" sz="1300"/>
                <a:t>Baseline</a:t>
              </a:r>
              <a:endParaRPr lang="zh-CN" altLang="en-US" sz="130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BD27575-6652-4465-BCD9-1BE7412D948E}"/>
                </a:ext>
              </a:extLst>
            </p:cNvPr>
            <p:cNvCxnSpPr>
              <a:stCxn id="24" idx="0"/>
              <a:endCxn id="23" idx="2"/>
            </p:cNvCxnSpPr>
            <p:nvPr/>
          </p:nvCxnSpPr>
          <p:spPr>
            <a:xfrm flipV="1">
              <a:off x="2861187" y="5681708"/>
              <a:ext cx="591303" cy="657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58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sz="5000" dirty="0"/>
              <a:t>Results</a:t>
            </a:r>
            <a:endParaRPr lang="en-US" sz="5000" dirty="0"/>
          </a:p>
        </p:txBody>
      </p:sp>
      <p:sp>
        <p:nvSpPr>
          <p:cNvPr id="18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Google Shape;177;p8"/>
          <p:cNvSpPr txBox="1"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altLang="zh-CN" sz="2200" dirty="0"/>
              <a:t>Scores with various feature engineering strategies</a:t>
            </a:r>
            <a:endParaRPr lang="en-US" sz="2200" dirty="0"/>
          </a:p>
          <a:p>
            <a:pPr marL="228600" lvl="0" indent="-50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836CCC1-217A-422E-9436-BABC1B1EF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64764"/>
              </p:ext>
            </p:extLst>
          </p:nvPr>
        </p:nvGraphicFramePr>
        <p:xfrm>
          <a:off x="4654296" y="1298273"/>
          <a:ext cx="6903722" cy="4261458"/>
        </p:xfrm>
        <a:graphic>
          <a:graphicData uri="http://schemas.openxmlformats.org/drawingml/2006/table">
            <a:tbl>
              <a:tblPr firstRow="1" bandRow="1"/>
              <a:tblGrid>
                <a:gridCol w="2700462">
                  <a:extLst>
                    <a:ext uri="{9D8B030D-6E8A-4147-A177-3AD203B41FA5}">
                      <a16:colId xmlns:a16="http://schemas.microsoft.com/office/drawing/2014/main" val="1962819870"/>
                    </a:ext>
                  </a:extLst>
                </a:gridCol>
                <a:gridCol w="1056718">
                  <a:extLst>
                    <a:ext uri="{9D8B030D-6E8A-4147-A177-3AD203B41FA5}">
                      <a16:colId xmlns:a16="http://schemas.microsoft.com/office/drawing/2014/main" val="2722183915"/>
                    </a:ext>
                  </a:extLst>
                </a:gridCol>
                <a:gridCol w="1098493">
                  <a:extLst>
                    <a:ext uri="{9D8B030D-6E8A-4147-A177-3AD203B41FA5}">
                      <a16:colId xmlns:a16="http://schemas.microsoft.com/office/drawing/2014/main" val="1186698785"/>
                    </a:ext>
                  </a:extLst>
                </a:gridCol>
                <a:gridCol w="1009494">
                  <a:extLst>
                    <a:ext uri="{9D8B030D-6E8A-4147-A177-3AD203B41FA5}">
                      <a16:colId xmlns:a16="http://schemas.microsoft.com/office/drawing/2014/main" val="1316281730"/>
                    </a:ext>
                  </a:extLst>
                </a:gridCol>
                <a:gridCol w="1038555">
                  <a:extLst>
                    <a:ext uri="{9D8B030D-6E8A-4147-A177-3AD203B41FA5}">
                      <a16:colId xmlns:a16="http://schemas.microsoft.com/office/drawing/2014/main" val="3490176059"/>
                    </a:ext>
                  </a:extLst>
                </a:gridCol>
              </a:tblGrid>
              <a:tr h="242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Feature Engineering Strategies</a:t>
                      </a:r>
                    </a:p>
                  </a:txBody>
                  <a:tcPr marL="8718" marR="8718" marT="87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MAD of Train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RMSE of Train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MAD of Test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RMSE of Test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921036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4_Weather_Features (Baseline)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10.49824601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3.240099691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18.21018915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4.267339821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007829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4_Weather_Features+dataStander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10.49824601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3.240099691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18.21018915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4.267339821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63141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RFE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10.40598929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3.225831566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18.29125658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4.276827864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29616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Imblearn Random Over Sampler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10.27498247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3.205461351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18.28935613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4.276605679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598899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One-hot Encoding to X and Y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10.30902744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3.210767422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18.19876345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4.266000873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48849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One-hot encoding to Month and day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10.27849725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3.206009553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18.32018414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4.280208422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206203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Log10 to area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10.35668683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3.218180671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18.20419301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4.266637201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049475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Holiday and Weekend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10.40598929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3.225831566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18.29125658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4.276827864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701201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Holiday and Weekend + REF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10.40598929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3.225831566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18.29125658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4.276827864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642057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PCA(4)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10.51597359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3.242834191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18.16102064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4.261574902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39692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PCA(7)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10.50340813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3.240896193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18.17429483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4.263132044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127212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Kmeans(160) to FFMC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10.41649583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3.227459655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18.29265227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4.276991030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752455"/>
                  </a:ext>
                </a:extLst>
              </a:tr>
              <a:tr h="242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Kmeans to Area(160) (Best model)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10.28531856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3.207073208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15.83974359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3.979917536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96520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Kmenas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(160) to Area + </a:t>
                      </a:r>
                      <a:r>
                        <a:rPr lang="en-US" sz="1300" b="0" i="0" u="none" strike="noStrike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imblearn.RandomOverSampler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3.297507022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1.815903913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34.33974359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5.860012252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23359"/>
                  </a:ext>
                </a:extLst>
              </a:tr>
              <a:tr h="434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Kmenas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to Area + </a:t>
                      </a:r>
                      <a:r>
                        <a:rPr lang="en-US" sz="1300" b="0" i="0" u="none" strike="noStrike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imblearn.RandomOverUnderSampler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0.050000000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0.223606798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34.03846154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5.834249012</a:t>
                      </a:r>
                    </a:p>
                  </a:txBody>
                  <a:tcPr marL="8718" marR="8718" marT="87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367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17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CN" dirty="0"/>
              <a:t>Discussion</a:t>
            </a:r>
            <a:endParaRPr dirty="0"/>
          </a:p>
        </p:txBody>
      </p:sp>
      <p:sp>
        <p:nvSpPr>
          <p:cNvPr id="177" name="Google Shape;177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dirty="0"/>
              <a:t>Visualization of predicted area and true area (Kmeans)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D715075D-8DE5-40AF-B9E0-F21804C23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34" y="2573494"/>
            <a:ext cx="4727383" cy="328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>
            <a:extLst>
              <a:ext uri="{FF2B5EF4-FFF2-40B4-BE49-F238E27FC236}">
                <a16:creationId xmlns:a16="http://schemas.microsoft.com/office/drawing/2014/main" id="{F64B567F-6997-48A0-8336-8B991A57F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87" y="2573494"/>
            <a:ext cx="4727379" cy="328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46E71B6-20B9-4C78-A38C-9D628F46A323}"/>
              </a:ext>
            </a:extLst>
          </p:cNvPr>
          <p:cNvSpPr txBox="1"/>
          <p:nvPr/>
        </p:nvSpPr>
        <p:spPr>
          <a:xfrm>
            <a:off x="3826789" y="5968231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Ture label and predict results on the training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85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CN" dirty="0"/>
              <a:t>Discussion</a:t>
            </a:r>
            <a:endParaRPr dirty="0"/>
          </a:p>
        </p:txBody>
      </p:sp>
      <p:sp>
        <p:nvSpPr>
          <p:cNvPr id="177" name="Google Shape;177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E19BB8DD-FDFE-43FA-9093-2DA1CD49F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54" y="2624295"/>
            <a:ext cx="4992062" cy="346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609EA527-A7B3-4159-BCB6-24FD5876A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2" y="2670937"/>
            <a:ext cx="4798190" cy="33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7CA33A-E3C2-4694-9A80-A2BD81C45DC7}"/>
              </a:ext>
            </a:extLst>
          </p:cNvPr>
          <p:cNvSpPr txBox="1"/>
          <p:nvPr/>
        </p:nvSpPr>
        <p:spPr>
          <a:xfrm>
            <a:off x="3976303" y="6311900"/>
            <a:ext cx="484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Ture label and predict results on the testing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480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dirty="0"/>
              <a:t>Discussion</a:t>
            </a:r>
            <a:endParaRPr lang="en-US" dirty="0"/>
          </a:p>
        </p:txBody>
      </p:sp>
      <p:pic>
        <p:nvPicPr>
          <p:cNvPr id="8" name="Picture 24">
            <a:extLst>
              <a:ext uri="{FF2B5EF4-FFF2-40B4-BE49-F238E27FC236}">
                <a16:creationId xmlns:a16="http://schemas.microsoft.com/office/drawing/2014/main" id="{538F40C8-7A81-45C2-A622-436C375E8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052" y="2033928"/>
            <a:ext cx="3533896" cy="2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>
            <a:extLst>
              <a:ext uri="{FF2B5EF4-FFF2-40B4-BE49-F238E27FC236}">
                <a16:creationId xmlns:a16="http://schemas.microsoft.com/office/drawing/2014/main" id="{9988888B-F90B-48E3-8C7D-FFD41192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1" y="2037029"/>
            <a:ext cx="3533896" cy="2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6675B5F-0B40-4C93-989D-EB30F1FDC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41888"/>
              </p:ext>
            </p:extLst>
          </p:nvPr>
        </p:nvGraphicFramePr>
        <p:xfrm>
          <a:off x="655320" y="4597100"/>
          <a:ext cx="10287000" cy="526920"/>
        </p:xfrm>
        <a:graphic>
          <a:graphicData uri="http://schemas.openxmlformats.org/drawingml/2006/table">
            <a:tbl>
              <a:tblPr/>
              <a:tblGrid>
                <a:gridCol w="3784600">
                  <a:extLst>
                    <a:ext uri="{9D8B030D-6E8A-4147-A177-3AD203B41FA5}">
                      <a16:colId xmlns:a16="http://schemas.microsoft.com/office/drawing/2014/main" val="9609023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8019490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724847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61759506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65452492"/>
                    </a:ext>
                  </a:extLst>
                </a:gridCol>
              </a:tblGrid>
              <a:tr h="159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Feature Engineering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trategies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MAD of Train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RMSE of Train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MAD of Test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RMSE of Test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975477"/>
                  </a:ext>
                </a:extLst>
              </a:tr>
              <a:tr h="152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4_Weather_Features (Baseline)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10.49824601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3.240099691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18.21018915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4.267339821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3520976"/>
                  </a:ext>
                </a:extLst>
              </a:tr>
              <a:tr h="1764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Kmeans to Area(160) (Best model)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10.28531856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3.207073208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15.83974359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3.979917536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941657"/>
                  </a:ext>
                </a:extLst>
              </a:tr>
            </a:tbl>
          </a:graphicData>
        </a:graphic>
      </p:graphicFrame>
      <p:pic>
        <p:nvPicPr>
          <p:cNvPr id="20" name="Picture 12">
            <a:extLst>
              <a:ext uri="{FF2B5EF4-FFF2-40B4-BE49-F238E27FC236}">
                <a16:creationId xmlns:a16="http://schemas.microsoft.com/office/drawing/2014/main" id="{29902E20-15BE-4968-9707-F22BC2D5C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265" y="2033928"/>
            <a:ext cx="3533899" cy="2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8265549-F68E-4736-BAAA-3D6C6B00C93B}"/>
              </a:ext>
            </a:extLst>
          </p:cNvPr>
          <p:cNvSpPr txBox="1"/>
          <p:nvPr/>
        </p:nvSpPr>
        <p:spPr>
          <a:xfrm>
            <a:off x="1736006" y="169275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Ture label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26113B-8FCB-4702-8EDF-03BDF4ED6C52}"/>
              </a:ext>
            </a:extLst>
          </p:cNvPr>
          <p:cNvSpPr txBox="1"/>
          <p:nvPr/>
        </p:nvSpPr>
        <p:spPr>
          <a:xfrm>
            <a:off x="4341518" y="1639323"/>
            <a:ext cx="285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Baseline(MAD:10.50,RMSE:3.24)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98EE2B-BBC7-44E2-9BCF-B9EF417AE52C}"/>
              </a:ext>
            </a:extLst>
          </p:cNvPr>
          <p:cNvSpPr txBox="1"/>
          <p:nvPr/>
        </p:nvSpPr>
        <p:spPr>
          <a:xfrm>
            <a:off x="7967265" y="1639322"/>
            <a:ext cx="3161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Best Model(MAD:10.29, RMSE: 3.20)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E32033-EFF8-462A-BDD1-1D32030CD149}"/>
              </a:ext>
            </a:extLst>
          </p:cNvPr>
          <p:cNvSpPr txBox="1"/>
          <p:nvPr/>
        </p:nvSpPr>
        <p:spPr>
          <a:xfrm>
            <a:off x="1380083" y="5893516"/>
            <a:ext cx="942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</a:rPr>
              <a:t>Why</a:t>
            </a:r>
            <a:r>
              <a:rPr lang="en-US" altLang="zh-CN" dirty="0">
                <a:solidFill>
                  <a:srgbClr val="002060"/>
                </a:solidFill>
              </a:rPr>
              <a:t> are the predictions so different, even though the MAD and RMSE are almost the same.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75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CN" dirty="0"/>
              <a:t>Discussion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A56F9-166A-4897-8E13-C996DE77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Because the area of the predicted object in the data is 0 or very small in most cases, the number of fires is not much, and the number of extra-large fires is less. </a:t>
            </a:r>
          </a:p>
          <a:p>
            <a:r>
              <a:rPr lang="en-US" altLang="zh-CN" sz="2000" dirty="0"/>
              <a:t>Therefore, the model </a:t>
            </a:r>
            <a:r>
              <a:rPr lang="en-US" altLang="zh-CN" sz="2000" b="1" dirty="0"/>
              <a:t>blindly predicts </a:t>
            </a:r>
            <a:r>
              <a:rPr lang="en-US" altLang="zh-CN" sz="2000" dirty="0"/>
              <a:t>that there is no fire, and it can also have good performance</a:t>
            </a:r>
            <a:endParaRPr lang="zh-CN" altLang="en-US" sz="2000" dirty="0"/>
          </a:p>
        </p:txBody>
      </p:sp>
      <p:pic>
        <p:nvPicPr>
          <p:cNvPr id="12" name="Google Shape;159;gaa25d1b27a_0_30">
            <a:extLst>
              <a:ext uri="{FF2B5EF4-FFF2-40B4-BE49-F238E27FC236}">
                <a16:creationId xmlns:a16="http://schemas.microsoft.com/office/drawing/2014/main" id="{E618A9B7-805E-48A5-A686-F2B5BE683C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556442"/>
            <a:ext cx="2750499" cy="18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458EC6CA-D455-42CD-A671-0B5873018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599"/>
          <a:stretch/>
        </p:blipFill>
        <p:spPr>
          <a:xfrm>
            <a:off x="5230853" y="4202773"/>
            <a:ext cx="6122947" cy="16204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4FE2AAF-C3B5-4DA2-82B8-D0695949440F}"/>
              </a:ext>
            </a:extLst>
          </p:cNvPr>
          <p:cNvSpPr txBox="1"/>
          <p:nvPr/>
        </p:nvSpPr>
        <p:spPr>
          <a:xfrm>
            <a:off x="5230853" y="3556442"/>
            <a:ext cx="612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all prediction are </a:t>
            </a:r>
            <a:r>
              <a:rPr lang="en-US" altLang="zh-CN" sz="1800" b="1" dirty="0"/>
              <a:t>0</a:t>
            </a:r>
            <a:r>
              <a:rPr lang="en-US" altLang="zh-CN" dirty="0"/>
              <a:t>, the MAD and RMSE was still small and similar with Baseline’s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99C7B5-452C-42A4-8980-43FF608F7ECE}"/>
              </a:ext>
            </a:extLst>
          </p:cNvPr>
          <p:cNvSpPr txBox="1"/>
          <p:nvPr/>
        </p:nvSpPr>
        <p:spPr>
          <a:xfrm>
            <a:off x="519280" y="5325895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distribution of destroyed area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09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CN"/>
              <a:t>Conclusions</a:t>
            </a:r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62479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buSzPts val="2800"/>
            </a:pPr>
            <a:r>
              <a:rPr lang="en-US" altLang="zh-CN" dirty="0"/>
              <a:t>The model should be more practical significant, showing the description of the </a:t>
            </a:r>
            <a:r>
              <a:rPr lang="en-US" altLang="zh-CN" b="1" dirty="0"/>
              <a:t>real word </a:t>
            </a:r>
            <a:r>
              <a:rPr lang="en-US" altLang="zh-CN" dirty="0"/>
              <a:t>instead of having a good performance in numbers.</a:t>
            </a:r>
          </a:p>
          <a:p>
            <a:pPr marL="635000" indent="-457200">
              <a:buSzPts val="2800"/>
            </a:pPr>
            <a:r>
              <a:rPr lang="en-US" altLang="zh-CN" dirty="0"/>
              <a:t>The data discretization can effectively improve the </a:t>
            </a:r>
            <a:r>
              <a:rPr lang="en-US" altLang="zh-CN" b="1" dirty="0"/>
              <a:t>robustness</a:t>
            </a:r>
            <a:r>
              <a:rPr lang="en-US" altLang="zh-CN" dirty="0"/>
              <a:t> of the model.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sz="5000" dirty="0"/>
              <a:t>Research Background</a:t>
            </a:r>
            <a:endParaRPr lang="en-US" sz="5000" dirty="0"/>
          </a:p>
        </p:txBody>
      </p:sp>
      <p:sp>
        <p:nvSpPr>
          <p:cNvPr id="13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1651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2200" b="1" dirty="0"/>
              <a:t>The Forest fires </a:t>
            </a:r>
            <a:r>
              <a:rPr lang="en-US" altLang="zh-CN" sz="2200" dirty="0"/>
              <a:t>may destroy the local natural environment and endanger the human being. While these happening of fires were not due to the </a:t>
            </a:r>
            <a:r>
              <a:rPr lang="en-US" altLang="zh-CN" sz="2200" b="1" dirty="0"/>
              <a:t>nature</a:t>
            </a:r>
            <a:r>
              <a:rPr lang="en-US" altLang="zh-CN" sz="2200" dirty="0"/>
              <a:t> such as lightning, rotting of leaves, etc., but </a:t>
            </a:r>
            <a:r>
              <a:rPr lang="en-US" altLang="zh-CN" sz="2200" b="1" dirty="0"/>
              <a:t>human activities</a:t>
            </a:r>
            <a:r>
              <a:rPr lang="en-US" altLang="zh-CN" sz="2200" dirty="0"/>
              <a:t>.</a:t>
            </a:r>
            <a:endParaRPr lang="en-US" sz="2200" dirty="0"/>
          </a:p>
          <a:p>
            <a:pPr marL="228600" lvl="0" indent="-1651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2200" dirty="0"/>
              <a:t>In this study, A </a:t>
            </a:r>
            <a:r>
              <a:rPr lang="en-US" altLang="zh-CN" sz="2200" b="1" dirty="0"/>
              <a:t>regression</a:t>
            </a:r>
            <a:r>
              <a:rPr lang="en-US" altLang="zh-CN" sz="2200" i="1" dirty="0"/>
              <a:t> model </a:t>
            </a:r>
            <a:r>
              <a:rPr lang="en-US" altLang="zh-CN" sz="2200" dirty="0"/>
              <a:t>of destroyed area by forest fires was built based on the data including </a:t>
            </a:r>
            <a:r>
              <a:rPr lang="en-US" altLang="zh-CN" sz="2200" i="1" dirty="0"/>
              <a:t>weather conditions</a:t>
            </a:r>
            <a:r>
              <a:rPr lang="en-US" altLang="zh-CN" sz="2200" dirty="0"/>
              <a:t>, </a:t>
            </a:r>
            <a:r>
              <a:rPr lang="en-US" altLang="zh-CN" sz="2200" i="1" dirty="0"/>
              <a:t>indexes</a:t>
            </a:r>
            <a:r>
              <a:rPr lang="en-US" altLang="zh-CN" sz="2200" dirty="0"/>
              <a:t> of the altering system and the </a:t>
            </a:r>
            <a:r>
              <a:rPr lang="en-US" altLang="zh-CN" sz="2200" i="1" dirty="0"/>
              <a:t>frequency of human activities</a:t>
            </a:r>
            <a:r>
              <a:rPr lang="en-US" altLang="zh-CN" sz="2200" dirty="0"/>
              <a:t>.</a:t>
            </a:r>
            <a:endParaRPr lang="en-US" sz="2200" dirty="0"/>
          </a:p>
          <a:p>
            <a:pPr marL="228600" lvl="0" indent="-1651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2200" dirty="0"/>
              <a:t>Some important </a:t>
            </a:r>
            <a:r>
              <a:rPr lang="en-US" altLang="zh-CN" sz="2200" b="1" dirty="0"/>
              <a:t>features</a:t>
            </a:r>
            <a:r>
              <a:rPr lang="en-US" altLang="zh-CN" sz="2200" dirty="0"/>
              <a:t> was pointed out  that which have high relationship with the happening of forest-fires.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sz="5000"/>
              <a:t>Introduction of Dataset </a:t>
            </a:r>
            <a:endParaRPr lang="en-US" sz="5000"/>
          </a:p>
        </p:txBody>
      </p:sp>
      <p:sp>
        <p:nvSpPr>
          <p:cNvPr id="12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3"/>
          <p:cNvSpPr txBox="1"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200" i="1" dirty="0"/>
              <a:t>Forest-fires dataset</a:t>
            </a:r>
            <a:r>
              <a:rPr lang="en-US" altLang="zh-CN" sz="1200" dirty="0"/>
              <a:t> was provided by </a:t>
            </a:r>
            <a:r>
              <a:rPr lang="en-US" altLang="zh-CN" sz="1200" i="1" dirty="0"/>
              <a:t>UCI Machine Learning </a:t>
            </a:r>
            <a:r>
              <a:rPr lang="en-US" altLang="zh-CN" sz="1200" i="1" dirty="0" err="1"/>
              <a:t>resporities</a:t>
            </a:r>
            <a:r>
              <a:rPr lang="en-US" altLang="zh-CN" sz="1200" i="1" dirty="0"/>
              <a:t> </a:t>
            </a:r>
            <a:r>
              <a:rPr lang="en-US" altLang="zh-CN" sz="1200" dirty="0"/>
              <a:t>in 2008-02-29.</a:t>
            </a:r>
            <a:endParaRPr lang="en-US" sz="1200" dirty="0"/>
          </a:p>
          <a:p>
            <a:pPr marL="457200" lvl="0" indent="45720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200" u="sng" dirty="0">
                <a:hlinkClick r:id="rId3"/>
              </a:rPr>
              <a:t>https://archive.ics.uci.edu/ml/datasets/Forest+Fires</a:t>
            </a:r>
            <a:endParaRPr lang="en-US" sz="1200" dirty="0"/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200" dirty="0"/>
              <a:t>There were 12 </a:t>
            </a:r>
            <a:r>
              <a:rPr lang="en-US" altLang="zh-CN" sz="1200" b="1" dirty="0"/>
              <a:t>input-attributes</a:t>
            </a:r>
            <a:r>
              <a:rPr lang="en-US" altLang="zh-CN" sz="1200" dirty="0"/>
              <a:t> and 1 </a:t>
            </a:r>
            <a:r>
              <a:rPr lang="en-US" altLang="zh-CN" sz="1200" b="1" dirty="0"/>
              <a:t>output-</a:t>
            </a:r>
            <a:r>
              <a:rPr lang="en-US" altLang="zh-CN" sz="1200" b="1" dirty="0" err="1"/>
              <a:t>attributes</a:t>
            </a:r>
            <a:r>
              <a:rPr lang="en-US" altLang="zh-CN" sz="1200" dirty="0" err="1"/>
              <a:t>,including</a:t>
            </a:r>
            <a:r>
              <a:rPr lang="en-US" altLang="zh-CN" sz="1200" dirty="0"/>
              <a:t>:</a:t>
            </a:r>
            <a:endParaRPr lang="en-US" sz="1200" dirty="0"/>
          </a:p>
          <a:p>
            <a:pPr marL="914400" lvl="1" indent="-3429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200" dirty="0"/>
              <a:t> Weather conditions</a:t>
            </a:r>
            <a:endParaRPr lang="en-US" sz="1200" dirty="0"/>
          </a:p>
          <a:p>
            <a:pPr marL="914400" lvl="1" indent="-3429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200" dirty="0"/>
              <a:t> Location coordinates</a:t>
            </a:r>
            <a:endParaRPr lang="en-US" sz="1200" dirty="0"/>
          </a:p>
          <a:p>
            <a:pPr marL="914400" lvl="1" indent="-3429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200" dirty="0"/>
              <a:t> </a:t>
            </a:r>
            <a:r>
              <a:rPr lang="en-US" altLang="zh-CN" sz="1200" dirty="0" err="1"/>
              <a:t>Timestemp</a:t>
            </a:r>
            <a:endParaRPr lang="en-US" sz="1200" dirty="0"/>
          </a:p>
          <a:p>
            <a:pPr marL="914400" lvl="1" indent="-3429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200" dirty="0"/>
              <a:t> Indexes from Fire Weather Index system</a:t>
            </a:r>
            <a:endParaRPr lang="en-US" sz="1200" dirty="0"/>
          </a:p>
          <a:p>
            <a:pPr marL="914400" lvl="1" indent="-3429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200" dirty="0"/>
              <a:t> Destroyed area (output)</a:t>
            </a:r>
            <a:endParaRPr lang="en-US" sz="1200" dirty="0"/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200" dirty="0"/>
              <a:t>517 samples totally were split in the training-set (70%) and test sets (30%)</a:t>
            </a:r>
            <a:endParaRPr lang="en-US" sz="1200" dirty="0"/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FFA84D5B-97FD-4FA6-88E9-DB9AB3116A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2"/>
          <a:stretch/>
        </p:blipFill>
        <p:spPr>
          <a:xfrm>
            <a:off x="4654296" y="2166790"/>
            <a:ext cx="6903720" cy="25244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sz="4000"/>
              <a:t>Data Describtion and Analysis</a:t>
            </a:r>
            <a:endParaRPr lang="en-US" sz="4000"/>
          </a:p>
        </p:txBody>
      </p:sp>
      <p:sp>
        <p:nvSpPr>
          <p:cNvPr id="103" name="Google Shape;103;p5"/>
          <p:cNvSpPr txBox="1">
            <a:spLocks noGrp="1"/>
          </p:cNvSpPr>
          <p:nvPr>
            <p:ph idx="1"/>
          </p:nvPr>
        </p:nvSpPr>
        <p:spPr>
          <a:xfrm>
            <a:off x="5732006" y="1497089"/>
            <a:ext cx="5178960" cy="61126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fontScale="92500" lnSpcReduction="20000"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2000" dirty="0"/>
              <a:t>Some interesting </a:t>
            </a:r>
            <a:r>
              <a:rPr lang="en-US" altLang="zh-CN" sz="2000" b="1" dirty="0"/>
              <a:t>patterns</a:t>
            </a:r>
            <a:r>
              <a:rPr lang="en-US" altLang="zh-CN" sz="2000" dirty="0"/>
              <a:t> were shown by data visualization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22860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3"/>
          <a:srcRect l="-2066" t="40" r="-2" b="-1"/>
          <a:stretch/>
        </p:blipFill>
        <p:spPr>
          <a:xfrm>
            <a:off x="838198" y="2525292"/>
            <a:ext cx="5167185" cy="3504409"/>
          </a:xfrm>
          <a:prstGeom prst="rect">
            <a:avLst/>
          </a:prstGeom>
          <a:noFill/>
        </p:spPr>
      </p:pic>
      <p:pic>
        <p:nvPicPr>
          <p:cNvPr id="105" name="Google Shape;105;p5"/>
          <p:cNvPicPr preferRelativeResize="0"/>
          <p:nvPr/>
        </p:nvPicPr>
        <p:blipFill rotWithShape="1">
          <a:blip r:embed="rId4"/>
          <a:srcRect l="1013" r="137"/>
          <a:stretch/>
        </p:blipFill>
        <p:spPr>
          <a:xfrm>
            <a:off x="6198394" y="2525292"/>
            <a:ext cx="5167185" cy="3516418"/>
          </a:xfrm>
          <a:prstGeom prst="rect">
            <a:avLst/>
          </a:prstGeom>
          <a:noFill/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BF8AF75-91AB-423D-8875-1DFF30F14DDE}"/>
              </a:ext>
            </a:extLst>
          </p:cNvPr>
          <p:cNvSpPr txBox="1"/>
          <p:nvPr/>
        </p:nvSpPr>
        <p:spPr>
          <a:xfrm>
            <a:off x="2277663" y="6077306"/>
            <a:ext cx="763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rtl="0">
              <a:spcBef>
                <a:spcPts val="0"/>
              </a:spcBef>
              <a:spcAft>
                <a:spcPts val="600"/>
              </a:spcAft>
              <a:buSzPts val="1800"/>
            </a:pPr>
            <a:r>
              <a:rPr lang="en-US" altLang="zh-CN" sz="1800" dirty="0"/>
              <a:t>The destroyed area had high relationship with </a:t>
            </a:r>
            <a:r>
              <a:rPr lang="en-US" altLang="zh-CN" sz="1800" i="1" dirty="0"/>
              <a:t>temperature </a:t>
            </a:r>
            <a:r>
              <a:rPr lang="en-US" altLang="zh-CN" sz="1800" dirty="0"/>
              <a:t>and </a:t>
            </a:r>
            <a:r>
              <a:rPr lang="en-US" altLang="zh-CN" sz="1800" i="1" dirty="0"/>
              <a:t>holiday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Google Shape;110;gaa25d1b27a_0_1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sz="4600"/>
              <a:t>Data Describtion and Analysis</a:t>
            </a:r>
            <a:endParaRPr lang="en-US" sz="4600"/>
          </a:p>
        </p:txBody>
      </p:sp>
      <p:sp>
        <p:nvSpPr>
          <p:cNvPr id="14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Google Shape;111;gaa25d1b27a_0_1"/>
          <p:cNvSpPr txBox="1"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2200" b="1" dirty="0"/>
              <a:t>Half</a:t>
            </a:r>
            <a:r>
              <a:rPr lang="en-US" altLang="zh-CN" sz="2200" dirty="0"/>
              <a:t> of  places do not be fired during the recoding period.</a:t>
            </a:r>
            <a:endParaRPr lang="en-US" sz="2200" dirty="0"/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2200" b="1" dirty="0"/>
              <a:t>Two Peaks</a:t>
            </a:r>
            <a:r>
              <a:rPr lang="en-US" altLang="zh-CN" sz="2200" dirty="0"/>
              <a:t> shown the place that has affected seriously by the forest fires.</a:t>
            </a:r>
            <a:endParaRPr lang="en-US" sz="2200" dirty="0"/>
          </a:p>
        </p:txBody>
      </p:sp>
      <p:pic>
        <p:nvPicPr>
          <p:cNvPr id="112" name="Google Shape;112;gaa25d1b27a_0_1"/>
          <p:cNvPicPr preferRelativeResize="0"/>
          <p:nvPr/>
        </p:nvPicPr>
        <p:blipFill rotWithShape="1">
          <a:blip r:embed="rId3"/>
          <a:srcRect l="12517" t="8505" r="17772"/>
          <a:stretch/>
        </p:blipFill>
        <p:spPr>
          <a:xfrm>
            <a:off x="5311702" y="583330"/>
            <a:ext cx="6878775" cy="627467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Google Shape;117;gaa25d1b27a_0_15"/>
          <p:cNvSpPr txBox="1"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altLang="zh-CN" sz="5200"/>
              <a:t>Data Describtion and Analysis</a:t>
            </a:r>
            <a:endParaRPr lang="en-US" sz="5200"/>
          </a:p>
        </p:txBody>
      </p:sp>
      <p:pic>
        <p:nvPicPr>
          <p:cNvPr id="119" name="Google Shape;119;gaa25d1b27a_0_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21686" y="2505974"/>
            <a:ext cx="4374347" cy="3346376"/>
          </a:xfrm>
          <a:prstGeom prst="rect">
            <a:avLst/>
          </a:prstGeom>
          <a:noFill/>
        </p:spPr>
      </p:pic>
      <p:pic>
        <p:nvPicPr>
          <p:cNvPr id="118" name="Google Shape;118;gaa25d1b27a_0_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464366" y="2505973"/>
            <a:ext cx="6459895" cy="3346375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93AF542-85A2-41D5-BCC3-1D23D48213E9}"/>
              </a:ext>
            </a:extLst>
          </p:cNvPr>
          <p:cNvSpPr txBox="1"/>
          <p:nvPr/>
        </p:nvSpPr>
        <p:spPr>
          <a:xfrm>
            <a:off x="5464366" y="5852348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Similar tends are shown between attributes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312b4dae3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Modeling Processing </a:t>
            </a:r>
            <a:endParaRPr/>
          </a:p>
        </p:txBody>
      </p:sp>
      <p:sp>
        <p:nvSpPr>
          <p:cNvPr id="125" name="Google Shape;125;gb312b4dae3_0_0"/>
          <p:cNvSpPr/>
          <p:nvPr/>
        </p:nvSpPr>
        <p:spPr>
          <a:xfrm>
            <a:off x="1295400" y="2171850"/>
            <a:ext cx="1382400" cy="75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Original Data</a:t>
            </a:r>
            <a:endParaRPr/>
          </a:p>
        </p:txBody>
      </p:sp>
      <p:sp>
        <p:nvSpPr>
          <p:cNvPr id="126" name="Google Shape;126;gb312b4dae3_0_0"/>
          <p:cNvSpPr/>
          <p:nvPr/>
        </p:nvSpPr>
        <p:spPr>
          <a:xfrm>
            <a:off x="3413025" y="2171850"/>
            <a:ext cx="2775000" cy="75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Mapping to </a:t>
            </a:r>
            <a:r>
              <a:rPr lang="zh-CN" i="1"/>
              <a:t>Day</a:t>
            </a:r>
            <a:r>
              <a:rPr lang="zh-CN"/>
              <a:t> and </a:t>
            </a:r>
            <a:r>
              <a:rPr lang="zh-CN" i="1"/>
              <a:t>Month</a:t>
            </a:r>
            <a:endParaRPr i="1"/>
          </a:p>
        </p:txBody>
      </p:sp>
      <p:sp>
        <p:nvSpPr>
          <p:cNvPr id="127" name="Google Shape;127;gb312b4dae3_0_0"/>
          <p:cNvSpPr/>
          <p:nvPr/>
        </p:nvSpPr>
        <p:spPr>
          <a:xfrm>
            <a:off x="6987825" y="2212500"/>
            <a:ext cx="2683500" cy="75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Manual Features of </a:t>
            </a:r>
            <a:r>
              <a:rPr lang="zh-CN" i="1"/>
              <a:t>Weekend</a:t>
            </a:r>
            <a:r>
              <a:rPr lang="zh-CN"/>
              <a:t> and </a:t>
            </a:r>
            <a:r>
              <a:rPr lang="zh-CN" i="1"/>
              <a:t>Holiday</a:t>
            </a:r>
            <a:endParaRPr i="1"/>
          </a:p>
        </p:txBody>
      </p:sp>
      <p:sp>
        <p:nvSpPr>
          <p:cNvPr id="128" name="Google Shape;128;gb312b4dae3_0_0"/>
          <p:cNvSpPr/>
          <p:nvPr/>
        </p:nvSpPr>
        <p:spPr>
          <a:xfrm>
            <a:off x="6987825" y="3462725"/>
            <a:ext cx="2683500" cy="75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Creation,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Dedimition,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Selection</a:t>
            </a:r>
            <a:endParaRPr/>
          </a:p>
        </p:txBody>
      </p:sp>
      <p:sp>
        <p:nvSpPr>
          <p:cNvPr id="129" name="Google Shape;129;gb312b4dae3_0_0"/>
          <p:cNvSpPr/>
          <p:nvPr/>
        </p:nvSpPr>
        <p:spPr>
          <a:xfrm>
            <a:off x="3504525" y="3462725"/>
            <a:ext cx="2683500" cy="75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Over Sampleing</a:t>
            </a:r>
            <a:endParaRPr/>
          </a:p>
        </p:txBody>
      </p:sp>
      <p:sp>
        <p:nvSpPr>
          <p:cNvPr id="130" name="Google Shape;130;gb312b4dae3_0_0"/>
          <p:cNvSpPr/>
          <p:nvPr/>
        </p:nvSpPr>
        <p:spPr>
          <a:xfrm>
            <a:off x="1295400" y="3462725"/>
            <a:ext cx="1382400" cy="75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Fitting with GridSearch</a:t>
            </a:r>
            <a:endParaRPr/>
          </a:p>
        </p:txBody>
      </p:sp>
      <p:sp>
        <p:nvSpPr>
          <p:cNvPr id="131" name="Google Shape;131;gb312b4dae3_0_0"/>
          <p:cNvSpPr/>
          <p:nvPr/>
        </p:nvSpPr>
        <p:spPr>
          <a:xfrm>
            <a:off x="1295400" y="5034725"/>
            <a:ext cx="1382400" cy="75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Wight Analysis</a:t>
            </a:r>
            <a:endParaRPr/>
          </a:p>
        </p:txBody>
      </p:sp>
      <p:sp>
        <p:nvSpPr>
          <p:cNvPr id="132" name="Google Shape;132;gb312b4dae3_0_0"/>
          <p:cNvSpPr/>
          <p:nvPr/>
        </p:nvSpPr>
        <p:spPr>
          <a:xfrm>
            <a:off x="2677850" y="2442925"/>
            <a:ext cx="735300" cy="1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b312b4dae3_0_0"/>
          <p:cNvSpPr/>
          <p:nvPr/>
        </p:nvSpPr>
        <p:spPr>
          <a:xfrm>
            <a:off x="6188025" y="2510700"/>
            <a:ext cx="799800" cy="1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b312b4dae3_0_0"/>
          <p:cNvSpPr/>
          <p:nvPr/>
        </p:nvSpPr>
        <p:spPr>
          <a:xfrm rot="5400000">
            <a:off x="8085675" y="3134099"/>
            <a:ext cx="487800" cy="1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b312b4dae3_0_0"/>
          <p:cNvSpPr/>
          <p:nvPr/>
        </p:nvSpPr>
        <p:spPr>
          <a:xfrm rot="10800000">
            <a:off x="6188025" y="3760925"/>
            <a:ext cx="799800" cy="1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b312b4dae3_0_0"/>
          <p:cNvSpPr/>
          <p:nvPr/>
        </p:nvSpPr>
        <p:spPr>
          <a:xfrm rot="10800000">
            <a:off x="2691525" y="3760925"/>
            <a:ext cx="813000" cy="1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b312b4dae3_0_0"/>
          <p:cNvSpPr/>
          <p:nvPr/>
        </p:nvSpPr>
        <p:spPr>
          <a:xfrm rot="5400000">
            <a:off x="1580100" y="4546925"/>
            <a:ext cx="813000" cy="1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sz="5400" dirty="0"/>
              <a:t>Data Processing</a:t>
            </a:r>
            <a:br>
              <a:rPr lang="en-US" altLang="zh-CN" sz="5400" dirty="0"/>
            </a:br>
            <a:r>
              <a:rPr lang="en-US" altLang="zh-CN" sz="5400" dirty="0"/>
              <a:t>of </a:t>
            </a:r>
            <a:r>
              <a:rPr lang="en-US" altLang="zh-CN" sz="5400" i="1" dirty="0"/>
              <a:t>techniques</a:t>
            </a:r>
            <a:endParaRPr lang="en-US" sz="5400" i="1" dirty="0"/>
          </a:p>
        </p:txBody>
      </p:sp>
      <p:sp>
        <p:nvSpPr>
          <p:cNvPr id="8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7"/>
          <p:cNvSpPr txBox="1">
            <a:spLocks noGrp="1"/>
          </p:cNvSpPr>
          <p:nvPr>
            <p:ph idx="1"/>
          </p:nvPr>
        </p:nvSpPr>
        <p:spPr>
          <a:xfrm>
            <a:off x="5126418" y="552091"/>
            <a:ext cx="6358446" cy="543153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1651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700" dirty="0"/>
              <a:t>Data Preprocessing</a:t>
            </a:r>
            <a:endParaRPr lang="en-US" sz="1700" dirty="0"/>
          </a:p>
          <a:p>
            <a:pPr marL="685800" lvl="1" indent="-2286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700" dirty="0"/>
              <a:t>String to Int </a:t>
            </a:r>
            <a:endParaRPr lang="en-US" sz="1700" dirty="0"/>
          </a:p>
          <a:p>
            <a:pPr marL="685800" lvl="0" indent="22860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700" dirty="0"/>
              <a:t>(e.g., Month: Jen to 1, Feb to 2, Day: Mon to 1, Two to 2)</a:t>
            </a:r>
            <a:endParaRPr lang="en-US" sz="1700" dirty="0"/>
          </a:p>
          <a:p>
            <a:pPr marL="228600" lvl="0" indent="-1651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700" dirty="0"/>
              <a:t>Manual Features</a:t>
            </a:r>
            <a:endParaRPr lang="en-US" sz="1700" dirty="0"/>
          </a:p>
          <a:p>
            <a:pPr marL="685800" lvl="1" indent="-2286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700" dirty="0"/>
              <a:t>Summer Holiday &amp; Weekend</a:t>
            </a:r>
            <a:endParaRPr lang="en-US" sz="1700" dirty="0"/>
          </a:p>
          <a:p>
            <a:pPr marL="228600" lvl="0" indent="-1651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700" dirty="0"/>
              <a:t>Feature Engineering</a:t>
            </a:r>
            <a:endParaRPr lang="en-US" sz="1700" dirty="0"/>
          </a:p>
          <a:p>
            <a:pPr marL="685800" lvl="1" indent="-2286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700" dirty="0"/>
              <a:t>Creation</a:t>
            </a:r>
            <a:endParaRPr lang="en-US" sz="1700" dirty="0"/>
          </a:p>
          <a:p>
            <a:pPr marL="1143000" lvl="2" indent="-2286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700" dirty="0"/>
              <a:t>Polynomial Feature</a:t>
            </a:r>
            <a:endParaRPr lang="en-US" sz="1700" dirty="0"/>
          </a:p>
          <a:p>
            <a:pPr marL="1143000" lvl="2" indent="-2286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700" dirty="0"/>
              <a:t>One-hot Encoding</a:t>
            </a:r>
            <a:endParaRPr lang="en-US" sz="1700" dirty="0"/>
          </a:p>
          <a:p>
            <a:pPr marL="685800" lvl="1" indent="-2286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700" dirty="0"/>
              <a:t>Reduction</a:t>
            </a:r>
            <a:endParaRPr lang="en-US" sz="1700" dirty="0"/>
          </a:p>
          <a:p>
            <a:pPr marL="1143000" lvl="2" indent="-2286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700" dirty="0"/>
              <a:t>PCA</a:t>
            </a:r>
            <a:endParaRPr lang="en-US" sz="1700" dirty="0"/>
          </a:p>
          <a:p>
            <a:pPr marL="685800" lvl="1" indent="-2286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700" dirty="0"/>
              <a:t>Selection</a:t>
            </a:r>
            <a:endParaRPr lang="en-US" sz="1700" dirty="0"/>
          </a:p>
          <a:p>
            <a:pPr marL="1143000" lvl="2" indent="-2286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700" dirty="0"/>
              <a:t>Recursive Feature Elimination(RFE)</a:t>
            </a:r>
            <a:endParaRPr lang="en-US" sz="1700" dirty="0"/>
          </a:p>
          <a:p>
            <a:pPr marL="685800" lvl="1" indent="-2286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700" dirty="0"/>
              <a:t>Mapping</a:t>
            </a:r>
            <a:endParaRPr lang="en-US" sz="1700" dirty="0"/>
          </a:p>
          <a:p>
            <a:pPr marL="1143000" lvl="2" indent="-2286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700" dirty="0"/>
              <a:t>log10()</a:t>
            </a:r>
            <a:endParaRPr lang="en-US" sz="1700" dirty="0"/>
          </a:p>
          <a:p>
            <a:pPr marL="1143000" lvl="2" indent="-228600" rtl="0">
              <a:spcBef>
                <a:spcPts val="0"/>
              </a:spcBef>
              <a:spcAft>
                <a:spcPts val="600"/>
              </a:spcAft>
              <a:buSzPts val="1800"/>
              <a:buChar char="•"/>
            </a:pPr>
            <a:r>
              <a:rPr lang="en-US" altLang="zh-CN" sz="1700" dirty="0"/>
              <a:t>Kmeans to one attribute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a25d1b27a_0_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zh-CN" dirty="0"/>
              <a:t>Feature Engineering</a:t>
            </a:r>
            <a:endParaRPr dirty="0"/>
          </a:p>
        </p:txBody>
      </p:sp>
      <p:sp>
        <p:nvSpPr>
          <p:cNvPr id="157" name="Google Shape;157;gaa25d1b27a_0_30"/>
          <p:cNvSpPr txBox="1">
            <a:spLocks noGrp="1"/>
          </p:cNvSpPr>
          <p:nvPr>
            <p:ph idx="1"/>
          </p:nvPr>
        </p:nvSpPr>
        <p:spPr>
          <a:xfrm>
            <a:off x="758301" y="1735168"/>
            <a:ext cx="11035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Kmeans to explained variable </a:t>
            </a:r>
            <a:r>
              <a:rPr lang="en-US" i="1" dirty="0"/>
              <a:t>Area </a:t>
            </a:r>
            <a:r>
              <a:rPr lang="en-US" dirty="0"/>
              <a:t>(</a:t>
            </a:r>
            <a:r>
              <a:rPr lang="zh-CN" altLang="zh-CN" dirty="0"/>
              <a:t>Data discretization</a:t>
            </a:r>
            <a:r>
              <a:rPr lang="en-US" dirty="0"/>
              <a:t>)</a:t>
            </a:r>
            <a:endParaRPr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14BF383-4DA3-4740-B0D4-EC29EE24CF47}"/>
              </a:ext>
            </a:extLst>
          </p:cNvPr>
          <p:cNvGrpSpPr/>
          <p:nvPr/>
        </p:nvGrpSpPr>
        <p:grpSpPr>
          <a:xfrm>
            <a:off x="1453211" y="2414877"/>
            <a:ext cx="9452740" cy="3944838"/>
            <a:chOff x="1719541" y="2743350"/>
            <a:chExt cx="9452740" cy="3944838"/>
          </a:xfrm>
        </p:grpSpPr>
        <p:sp>
          <p:nvSpPr>
            <p:cNvPr id="7" name="Google Shape;125;gb312b4dae3_0_0">
              <a:extLst>
                <a:ext uri="{FF2B5EF4-FFF2-40B4-BE49-F238E27FC236}">
                  <a16:creationId xmlns:a16="http://schemas.microsoft.com/office/drawing/2014/main" id="{AAEA321B-2472-4E4C-8785-926620DC7106}"/>
                </a:ext>
              </a:extLst>
            </p:cNvPr>
            <p:cNvSpPr/>
            <p:nvPr/>
          </p:nvSpPr>
          <p:spPr>
            <a:xfrm>
              <a:off x="1805940" y="2743350"/>
              <a:ext cx="1382400" cy="7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True Area</a:t>
              </a:r>
              <a:endParaRPr dirty="0"/>
            </a:p>
          </p:txBody>
        </p:sp>
        <p:sp>
          <p:nvSpPr>
            <p:cNvPr id="8" name="Google Shape;126;gb312b4dae3_0_0">
              <a:extLst>
                <a:ext uri="{FF2B5EF4-FFF2-40B4-BE49-F238E27FC236}">
                  <a16:creationId xmlns:a16="http://schemas.microsoft.com/office/drawing/2014/main" id="{D08BC0C4-00A9-4316-9F7D-318B3DE927B8}"/>
                </a:ext>
              </a:extLst>
            </p:cNvPr>
            <p:cNvSpPr/>
            <p:nvPr/>
          </p:nvSpPr>
          <p:spPr>
            <a:xfrm>
              <a:off x="3923565" y="2743350"/>
              <a:ext cx="2775000" cy="7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Kmeans (160 </a:t>
              </a:r>
              <a:r>
                <a:rPr lang="en-US" altLang="zh-CN" b="1" dirty="0"/>
                <a:t>clusters</a:t>
              </a:r>
              <a:r>
                <a:rPr lang="zh-CN" altLang="en-US" dirty="0"/>
                <a:t>）</a:t>
              </a:r>
              <a:endParaRPr i="1" dirty="0"/>
            </a:p>
          </p:txBody>
        </p:sp>
        <p:sp>
          <p:nvSpPr>
            <p:cNvPr id="9" name="Google Shape;132;gb312b4dae3_0_0">
              <a:extLst>
                <a:ext uri="{FF2B5EF4-FFF2-40B4-BE49-F238E27FC236}">
                  <a16:creationId xmlns:a16="http://schemas.microsoft.com/office/drawing/2014/main" id="{10339017-2D96-4878-98A2-E60C0DA7B477}"/>
                </a:ext>
              </a:extLst>
            </p:cNvPr>
            <p:cNvSpPr/>
            <p:nvPr/>
          </p:nvSpPr>
          <p:spPr>
            <a:xfrm>
              <a:off x="3188390" y="3014425"/>
              <a:ext cx="735300" cy="16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3;gb312b4dae3_0_0">
              <a:extLst>
                <a:ext uri="{FF2B5EF4-FFF2-40B4-BE49-F238E27FC236}">
                  <a16:creationId xmlns:a16="http://schemas.microsoft.com/office/drawing/2014/main" id="{9C5DEAEB-4F1F-4320-9EF2-D67F38F81930}"/>
                </a:ext>
              </a:extLst>
            </p:cNvPr>
            <p:cNvSpPr/>
            <p:nvPr/>
          </p:nvSpPr>
          <p:spPr>
            <a:xfrm>
              <a:off x="6698564" y="3082199"/>
              <a:ext cx="838485" cy="1626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6;gb312b4dae3_0_0">
              <a:extLst>
                <a:ext uri="{FF2B5EF4-FFF2-40B4-BE49-F238E27FC236}">
                  <a16:creationId xmlns:a16="http://schemas.microsoft.com/office/drawing/2014/main" id="{C995DFB5-FF04-4F93-82C2-948068C50A0B}"/>
                </a:ext>
              </a:extLst>
            </p:cNvPr>
            <p:cNvSpPr/>
            <p:nvPr/>
          </p:nvSpPr>
          <p:spPr>
            <a:xfrm>
              <a:off x="7537050" y="2743350"/>
              <a:ext cx="2775000" cy="7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b="1" dirty="0"/>
                <a:t>Label</a:t>
              </a:r>
              <a:r>
                <a:rPr lang="en-US" altLang="zh-CN" dirty="0"/>
                <a:t> (true)</a:t>
              </a:r>
            </a:p>
          </p:txBody>
        </p:sp>
        <p:sp>
          <p:nvSpPr>
            <p:cNvPr id="13" name="Google Shape;126;gb312b4dae3_0_0">
              <a:extLst>
                <a:ext uri="{FF2B5EF4-FFF2-40B4-BE49-F238E27FC236}">
                  <a16:creationId xmlns:a16="http://schemas.microsoft.com/office/drawing/2014/main" id="{20400E50-CDA1-4F56-8C85-1CAEBF6BD406}"/>
                </a:ext>
              </a:extLst>
            </p:cNvPr>
            <p:cNvSpPr/>
            <p:nvPr/>
          </p:nvSpPr>
          <p:spPr>
            <a:xfrm>
              <a:off x="7537050" y="4347281"/>
              <a:ext cx="2775000" cy="7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b="1" dirty="0"/>
                <a:t>Label</a:t>
              </a:r>
              <a:r>
                <a:rPr lang="en-US" altLang="zh-CN" dirty="0"/>
                <a:t> (predicted)</a:t>
              </a:r>
            </a:p>
          </p:txBody>
        </p:sp>
        <p:sp>
          <p:nvSpPr>
            <p:cNvPr id="14" name="Google Shape;126;gb312b4dae3_0_0">
              <a:extLst>
                <a:ext uri="{FF2B5EF4-FFF2-40B4-BE49-F238E27FC236}">
                  <a16:creationId xmlns:a16="http://schemas.microsoft.com/office/drawing/2014/main" id="{478D9328-AE4A-4C7D-B03A-F6D8707E8005}"/>
                </a:ext>
              </a:extLst>
            </p:cNvPr>
            <p:cNvSpPr/>
            <p:nvPr/>
          </p:nvSpPr>
          <p:spPr>
            <a:xfrm>
              <a:off x="1800840" y="4252463"/>
              <a:ext cx="2775000" cy="7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Label to Coordinates of </a:t>
              </a:r>
              <a:r>
                <a:rPr lang="en-US" altLang="zh-CN" b="1" dirty="0"/>
                <a:t>clusters</a:t>
              </a:r>
            </a:p>
          </p:txBody>
        </p:sp>
        <p:sp>
          <p:nvSpPr>
            <p:cNvPr id="15" name="Google Shape;126;gb312b4dae3_0_0">
              <a:extLst>
                <a:ext uri="{FF2B5EF4-FFF2-40B4-BE49-F238E27FC236}">
                  <a16:creationId xmlns:a16="http://schemas.microsoft.com/office/drawing/2014/main" id="{A8B4F8DF-12E0-43DE-961B-90BAAAA184C0}"/>
                </a:ext>
              </a:extLst>
            </p:cNvPr>
            <p:cNvSpPr/>
            <p:nvPr/>
          </p:nvSpPr>
          <p:spPr>
            <a:xfrm>
              <a:off x="1719541" y="5929188"/>
              <a:ext cx="2775000" cy="7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dirty="0"/>
                <a:t>Predicted Area</a:t>
              </a:r>
            </a:p>
          </p:txBody>
        </p:sp>
        <p:sp>
          <p:nvSpPr>
            <p:cNvPr id="16" name="Google Shape;133;gb312b4dae3_0_0">
              <a:extLst>
                <a:ext uri="{FF2B5EF4-FFF2-40B4-BE49-F238E27FC236}">
                  <a16:creationId xmlns:a16="http://schemas.microsoft.com/office/drawing/2014/main" id="{3C09F687-321B-4031-9A55-3F84025033A0}"/>
                </a:ext>
              </a:extLst>
            </p:cNvPr>
            <p:cNvSpPr/>
            <p:nvPr/>
          </p:nvSpPr>
          <p:spPr>
            <a:xfrm rot="5400000">
              <a:off x="8524650" y="3829468"/>
              <a:ext cx="799800" cy="16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61AB18E-BF0A-4822-B447-6F552CF2A3E6}"/>
                </a:ext>
              </a:extLst>
            </p:cNvPr>
            <p:cNvSpPr txBox="1"/>
            <p:nvPr/>
          </p:nvSpPr>
          <p:spPr>
            <a:xfrm>
              <a:off x="8924550" y="3727961"/>
              <a:ext cx="2247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Classification Model, SVC</a:t>
              </a:r>
              <a:endParaRPr lang="zh-CN" altLang="en-US" dirty="0"/>
            </a:p>
          </p:txBody>
        </p:sp>
        <p:sp>
          <p:nvSpPr>
            <p:cNvPr id="18" name="Google Shape;133;gb312b4dae3_0_0">
              <a:extLst>
                <a:ext uri="{FF2B5EF4-FFF2-40B4-BE49-F238E27FC236}">
                  <a16:creationId xmlns:a16="http://schemas.microsoft.com/office/drawing/2014/main" id="{CA518517-F8E2-4109-931E-D520BF091B38}"/>
                </a:ext>
              </a:extLst>
            </p:cNvPr>
            <p:cNvSpPr/>
            <p:nvPr/>
          </p:nvSpPr>
          <p:spPr>
            <a:xfrm rot="10800000">
              <a:off x="4575840" y="4677625"/>
              <a:ext cx="2961210" cy="16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2;gb312b4dae3_0_0">
              <a:extLst>
                <a:ext uri="{FF2B5EF4-FFF2-40B4-BE49-F238E27FC236}">
                  <a16:creationId xmlns:a16="http://schemas.microsoft.com/office/drawing/2014/main" id="{37D74AB9-B208-4370-9922-0CC42F142BCA}"/>
                </a:ext>
              </a:extLst>
            </p:cNvPr>
            <p:cNvSpPr/>
            <p:nvPr/>
          </p:nvSpPr>
          <p:spPr>
            <a:xfrm rot="5400000">
              <a:off x="2731117" y="5402200"/>
              <a:ext cx="902912" cy="1510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22AAE5FF-6BBB-4DD6-AD83-9C787EA77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853" y="5860260"/>
            <a:ext cx="2773920" cy="8992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D732501-C68C-40D8-B32C-0D9950614C6C}"/>
              </a:ext>
            </a:extLst>
          </p:cNvPr>
          <p:cNvSpPr txBox="1"/>
          <p:nvPr/>
        </p:nvSpPr>
        <p:spPr>
          <a:xfrm>
            <a:off x="6967663" y="5530311"/>
            <a:ext cx="438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Error</a:t>
            </a:r>
            <a:r>
              <a:rPr lang="en-US" altLang="zh-CN" dirty="0"/>
              <a:t> between real value and back substitution value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1693</Words>
  <Application>Microsoft Office PowerPoint</Application>
  <PresentationFormat>宽屏</PresentationFormat>
  <Paragraphs>234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Forest Fires Area Prediction</vt:lpstr>
      <vt:lpstr>Research Background</vt:lpstr>
      <vt:lpstr>Introduction of Dataset </vt:lpstr>
      <vt:lpstr>Data Describtion and Analysis</vt:lpstr>
      <vt:lpstr>Data Describtion and Analysis</vt:lpstr>
      <vt:lpstr>Data Describtion and Analysis</vt:lpstr>
      <vt:lpstr>Modeling Processing </vt:lpstr>
      <vt:lpstr>Data Processing of techniques</vt:lpstr>
      <vt:lpstr>Feature Engineering</vt:lpstr>
      <vt:lpstr>Feature Engineering</vt:lpstr>
      <vt:lpstr>SVR Model </vt:lpstr>
      <vt:lpstr>Results</vt:lpstr>
      <vt:lpstr>Results</vt:lpstr>
      <vt:lpstr>Results</vt:lpstr>
      <vt:lpstr>Discussion</vt:lpstr>
      <vt:lpstr>Discussion</vt:lpstr>
      <vt:lpstr>Discussion</vt:lpstr>
      <vt:lpstr>Discussion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Fires Area Prediction</dc:title>
  <dc:creator>QL</dc:creator>
  <cp:lastModifiedBy>QL</cp:lastModifiedBy>
  <cp:revision>69</cp:revision>
  <dcterms:created xsi:type="dcterms:W3CDTF">2021-01-03T07:44:54Z</dcterms:created>
  <dcterms:modified xsi:type="dcterms:W3CDTF">2021-01-03T12:02:12Z</dcterms:modified>
</cp:coreProperties>
</file>