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316" r:id="rId2"/>
    <p:sldId id="321" r:id="rId3"/>
    <p:sldId id="338" r:id="rId4"/>
    <p:sldId id="393" r:id="rId5"/>
    <p:sldId id="373" r:id="rId6"/>
    <p:sldId id="383" r:id="rId7"/>
    <p:sldId id="329" r:id="rId8"/>
    <p:sldId id="366" r:id="rId9"/>
    <p:sldId id="367" r:id="rId10"/>
    <p:sldId id="384" r:id="rId11"/>
    <p:sldId id="369" r:id="rId12"/>
    <p:sldId id="385" r:id="rId13"/>
    <p:sldId id="371" r:id="rId14"/>
    <p:sldId id="386" r:id="rId15"/>
    <p:sldId id="387" r:id="rId16"/>
    <p:sldId id="375" r:id="rId17"/>
    <p:sldId id="374" r:id="rId18"/>
    <p:sldId id="392" r:id="rId19"/>
    <p:sldId id="389" r:id="rId20"/>
    <p:sldId id="390" r:id="rId21"/>
    <p:sldId id="391" r:id="rId22"/>
    <p:sldId id="388" r:id="rId23"/>
    <p:sldId id="340" r:id="rId24"/>
  </p:sldIdLst>
  <p:sldSz cx="9144000" cy="6858000" type="screen4x3"/>
  <p:notesSz cx="6858000" cy="9144000"/>
  <p:defaultTextStyle>
    <a:defPPr>
      <a:defRPr lang="fr-FR"/>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89E"/>
    <a:srgbClr val="72B0AF"/>
    <a:srgbClr val="69B0A0"/>
    <a:srgbClr val="58B6C0"/>
    <a:srgbClr val="3494BA"/>
    <a:srgbClr val="FF9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autoAdjust="0"/>
    <p:restoredTop sz="94692" autoAdjust="0"/>
  </p:normalViewPr>
  <p:slideViewPr>
    <p:cSldViewPr snapToGrid="0">
      <p:cViewPr varScale="1">
        <p:scale>
          <a:sx n="102" d="100"/>
          <a:sy n="102" d="100"/>
        </p:scale>
        <p:origin x="172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0E883B-34CD-C662-4894-9F17ACB17F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3E3C337-8F20-DC0E-F086-75F80A1A9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74AA5-8A3E-4FDB-94BB-BF4B31CB4E38}" type="datetimeFigureOut">
              <a:rPr lang="en-CA" smtClean="0"/>
              <a:t>2025-04-15</a:t>
            </a:fld>
            <a:endParaRPr lang="en-CA"/>
          </a:p>
        </p:txBody>
      </p:sp>
      <p:sp>
        <p:nvSpPr>
          <p:cNvPr id="4" name="Footer Placeholder 3">
            <a:extLst>
              <a:ext uri="{FF2B5EF4-FFF2-40B4-BE49-F238E27FC236}">
                <a16:creationId xmlns:a16="http://schemas.microsoft.com/office/drawing/2014/main" id="{A3E2B551-A114-1711-7660-206556B02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8960C49-B3C8-81BE-2872-8D4647B443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9F605-ADAB-47CB-BC74-76DC0A949AA8}" type="slidenum">
              <a:rPr lang="en-CA" smtClean="0"/>
              <a:t>‹#›</a:t>
            </a:fld>
            <a:endParaRPr lang="en-CA"/>
          </a:p>
        </p:txBody>
      </p:sp>
    </p:spTree>
    <p:extLst>
      <p:ext uri="{BB962C8B-B14F-4D97-AF65-F5344CB8AC3E}">
        <p14:creationId xmlns:p14="http://schemas.microsoft.com/office/powerpoint/2010/main" val="33835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5156-1B5D-054E-B5B2-E1B1BA160252}" type="datetimeFigureOut">
              <a:rPr lang="fr-FR" smtClean="0"/>
              <a:t>15/04/2025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BD60B-517C-4242-AE46-E1BD2D086542}" type="slidenum">
              <a:rPr lang="fr-FR" smtClean="0"/>
              <a:t>‹#›</a:t>
            </a:fld>
            <a:endParaRPr lang="fr-FR"/>
          </a:p>
        </p:txBody>
      </p:sp>
    </p:spTree>
    <p:extLst>
      <p:ext uri="{BB962C8B-B14F-4D97-AF65-F5344CB8AC3E}">
        <p14:creationId xmlns:p14="http://schemas.microsoft.com/office/powerpoint/2010/main" val="517014248"/>
      </p:ext>
    </p:extLst>
  </p:cSld>
  <p:clrMap bg1="lt1" tx1="dk1" bg2="lt2" tx2="dk2" accent1="accent1" accent2="accent2" accent3="accent3" accent4="accent4" accent5="accent5" accent6="accent6" hlink="hlink" folHlink="folHlink"/>
  <p:notesStyle>
    <a:lvl1pPr marL="0" algn="l" defTabSz="913884" rtl="0" eaLnBrk="1" latinLnBrk="0" hangingPunct="1">
      <a:defRPr sz="1200" kern="1200">
        <a:solidFill>
          <a:schemeClr val="tx1"/>
        </a:solidFill>
        <a:latin typeface="+mn-lt"/>
        <a:ea typeface="+mn-ea"/>
        <a:cs typeface="+mn-cs"/>
      </a:defRPr>
    </a:lvl1pPr>
    <a:lvl2pPr marL="456942" algn="l" defTabSz="913884" rtl="0" eaLnBrk="1" latinLnBrk="0" hangingPunct="1">
      <a:defRPr sz="1200" kern="1200">
        <a:solidFill>
          <a:schemeClr val="tx1"/>
        </a:solidFill>
        <a:latin typeface="+mn-lt"/>
        <a:ea typeface="+mn-ea"/>
        <a:cs typeface="+mn-cs"/>
      </a:defRPr>
    </a:lvl2pPr>
    <a:lvl3pPr marL="913884" algn="l" defTabSz="913884" rtl="0" eaLnBrk="1" latinLnBrk="0" hangingPunct="1">
      <a:defRPr sz="1200" kern="1200">
        <a:solidFill>
          <a:schemeClr val="tx1"/>
        </a:solidFill>
        <a:latin typeface="+mn-lt"/>
        <a:ea typeface="+mn-ea"/>
        <a:cs typeface="+mn-cs"/>
      </a:defRPr>
    </a:lvl3pPr>
    <a:lvl4pPr marL="1370825" algn="l" defTabSz="913884" rtl="0" eaLnBrk="1" latinLnBrk="0" hangingPunct="1">
      <a:defRPr sz="1200" kern="1200">
        <a:solidFill>
          <a:schemeClr val="tx1"/>
        </a:solidFill>
        <a:latin typeface="+mn-lt"/>
        <a:ea typeface="+mn-ea"/>
        <a:cs typeface="+mn-cs"/>
      </a:defRPr>
    </a:lvl4pPr>
    <a:lvl5pPr marL="1827765" algn="l" defTabSz="913884" rtl="0" eaLnBrk="1" latinLnBrk="0" hangingPunct="1">
      <a:defRPr sz="1200" kern="1200">
        <a:solidFill>
          <a:schemeClr val="tx1"/>
        </a:solidFill>
        <a:latin typeface="+mn-lt"/>
        <a:ea typeface="+mn-ea"/>
        <a:cs typeface="+mn-cs"/>
      </a:defRPr>
    </a:lvl5pPr>
    <a:lvl6pPr marL="2284705" algn="l" defTabSz="913884" rtl="0" eaLnBrk="1" latinLnBrk="0" hangingPunct="1">
      <a:defRPr sz="1200" kern="1200">
        <a:solidFill>
          <a:schemeClr val="tx1"/>
        </a:solidFill>
        <a:latin typeface="+mn-lt"/>
        <a:ea typeface="+mn-ea"/>
        <a:cs typeface="+mn-cs"/>
      </a:defRPr>
    </a:lvl6pPr>
    <a:lvl7pPr marL="2741647" algn="l" defTabSz="913884" rtl="0" eaLnBrk="1" latinLnBrk="0" hangingPunct="1">
      <a:defRPr sz="1200" kern="1200">
        <a:solidFill>
          <a:schemeClr val="tx1"/>
        </a:solidFill>
        <a:latin typeface="+mn-lt"/>
        <a:ea typeface="+mn-ea"/>
        <a:cs typeface="+mn-cs"/>
      </a:defRPr>
    </a:lvl7pPr>
    <a:lvl8pPr marL="3198590" algn="l" defTabSz="913884" rtl="0" eaLnBrk="1" latinLnBrk="0" hangingPunct="1">
      <a:defRPr sz="1200" kern="1200">
        <a:solidFill>
          <a:schemeClr val="tx1"/>
        </a:solidFill>
        <a:latin typeface="+mn-lt"/>
        <a:ea typeface="+mn-ea"/>
        <a:cs typeface="+mn-cs"/>
      </a:defRPr>
    </a:lvl8pPr>
    <a:lvl9pPr marL="3655532" algn="l" defTabSz="9138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1</a:t>
            </a:fld>
            <a:endParaRPr lang="fr-FR"/>
          </a:p>
        </p:txBody>
      </p:sp>
    </p:spTree>
    <p:extLst>
      <p:ext uri="{BB962C8B-B14F-4D97-AF65-F5344CB8AC3E}">
        <p14:creationId xmlns:p14="http://schemas.microsoft.com/office/powerpoint/2010/main" val="28999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2</a:t>
            </a:fld>
            <a:endParaRPr lang="fr-FR"/>
          </a:p>
        </p:txBody>
      </p:sp>
    </p:spTree>
    <p:extLst>
      <p:ext uri="{BB962C8B-B14F-4D97-AF65-F5344CB8AC3E}">
        <p14:creationId xmlns:p14="http://schemas.microsoft.com/office/powerpoint/2010/main" val="12140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3</a:t>
            </a:fld>
            <a:endParaRPr lang="fr-FR"/>
          </a:p>
        </p:txBody>
      </p:sp>
    </p:spTree>
    <p:extLst>
      <p:ext uri="{BB962C8B-B14F-4D97-AF65-F5344CB8AC3E}">
        <p14:creationId xmlns:p14="http://schemas.microsoft.com/office/powerpoint/2010/main" val="24788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BD60B-517C-4242-AE46-E1BD2D086542}" type="slidenum">
              <a:rPr lang="fr-FR" smtClean="0"/>
              <a:t>7</a:t>
            </a:fld>
            <a:endParaRPr lang="fr-FR"/>
          </a:p>
        </p:txBody>
      </p:sp>
    </p:spTree>
    <p:extLst>
      <p:ext uri="{BB962C8B-B14F-4D97-AF65-F5344CB8AC3E}">
        <p14:creationId xmlns:p14="http://schemas.microsoft.com/office/powerpoint/2010/main" val="186566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CBD60B-517C-4242-AE46-E1BD2D086542}" type="slidenum">
              <a:rPr lang="fr-FR" smtClean="0"/>
              <a:t>23</a:t>
            </a:fld>
            <a:endParaRPr lang="fr-FR"/>
          </a:p>
        </p:txBody>
      </p:sp>
    </p:spTree>
    <p:extLst>
      <p:ext uri="{BB962C8B-B14F-4D97-AF65-F5344CB8AC3E}">
        <p14:creationId xmlns:p14="http://schemas.microsoft.com/office/powerpoint/2010/main" val="1735119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3" y="6620940"/>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11"/>
            <a:ext cx="9144000" cy="1134533"/>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263281" y="60798"/>
            <a:ext cx="4197350" cy="1012958"/>
          </a:xfrm>
          <a:prstGeom prst="rect">
            <a:avLst/>
          </a:prstGeom>
        </p:spPr>
      </p:pic>
      <p:sp>
        <p:nvSpPr>
          <p:cNvPr id="3" name="Espace réservé du texte 2">
            <a:extLst>
              <a:ext uri="{FF2B5EF4-FFF2-40B4-BE49-F238E27FC236}">
                <a16:creationId xmlns:a16="http://schemas.microsoft.com/office/drawing/2014/main" id="{5F469381-9221-664C-A297-50EE4CAEE002}"/>
              </a:ext>
            </a:extLst>
          </p:cNvPr>
          <p:cNvSpPr>
            <a:spLocks noGrp="1"/>
          </p:cNvSpPr>
          <p:nvPr>
            <p:ph type="body" sz="quarter" idx="10"/>
          </p:nvPr>
        </p:nvSpPr>
        <p:spPr>
          <a:xfrm>
            <a:off x="242372" y="1454228"/>
            <a:ext cx="8585105" cy="4383864"/>
          </a:xfrm>
        </p:spPr>
        <p:txBody>
          <a:bodyPr/>
          <a:lstStyle/>
          <a:p>
            <a:r>
              <a:rPr lang="fr-FR"/>
              <a:t>Modifier les styles du texte du masque
Deuxième niveau
Troisième niveau
Quatrième niveau
Cinquième niveau</a:t>
            </a:r>
            <a:endParaRPr lang="en-CA"/>
          </a:p>
        </p:txBody>
      </p:sp>
      <p:pic>
        <p:nvPicPr>
          <p:cNvPr id="4" name="Picture 3" descr="A close-up of a logo&#10;&#10;Description automatically generated">
            <a:extLst>
              <a:ext uri="{FF2B5EF4-FFF2-40B4-BE49-F238E27FC236}">
                <a16:creationId xmlns:a16="http://schemas.microsoft.com/office/drawing/2014/main" id="{DDB01B34-4658-0BF9-DEB6-F09620837D34}"/>
              </a:ext>
            </a:extLst>
          </p:cNvPr>
          <p:cNvPicPr>
            <a:picLocks noChangeAspect="1"/>
          </p:cNvPicPr>
          <p:nvPr userDrawn="1"/>
        </p:nvPicPr>
        <p:blipFill>
          <a:blip r:embed="rId3"/>
          <a:stretch>
            <a:fillRect/>
          </a:stretch>
        </p:blipFill>
        <p:spPr>
          <a:xfrm>
            <a:off x="4838991" y="5996355"/>
            <a:ext cx="4305009" cy="727068"/>
          </a:xfrm>
          <a:prstGeom prst="rect">
            <a:avLst/>
          </a:prstGeom>
        </p:spPr>
      </p:pic>
    </p:spTree>
    <p:extLst>
      <p:ext uri="{BB962C8B-B14F-4D97-AF65-F5344CB8AC3E}">
        <p14:creationId xmlns:p14="http://schemas.microsoft.com/office/powerpoint/2010/main" val="3226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1" y="6620932"/>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5"/>
            <a:ext cx="9144000" cy="899674"/>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193431" y="5"/>
            <a:ext cx="3727939" cy="899674"/>
          </a:xfrm>
          <a:prstGeom prst="rect">
            <a:avLst/>
          </a:prstGeom>
        </p:spPr>
      </p:pic>
      <p:sp>
        <p:nvSpPr>
          <p:cNvPr id="6" name="Title 1">
            <a:extLst>
              <a:ext uri="{FF2B5EF4-FFF2-40B4-BE49-F238E27FC236}">
                <a16:creationId xmlns:a16="http://schemas.microsoft.com/office/drawing/2014/main" id="{42401445-DB0B-D44D-B605-7A88A3BCCA23}"/>
              </a:ext>
            </a:extLst>
          </p:cNvPr>
          <p:cNvSpPr>
            <a:spLocks noGrp="1"/>
          </p:cNvSpPr>
          <p:nvPr>
            <p:ph type="title"/>
          </p:nvPr>
        </p:nvSpPr>
        <p:spPr>
          <a:xfrm>
            <a:off x="623888" y="1709741"/>
            <a:ext cx="7886700" cy="2852738"/>
          </a:xfrm>
        </p:spPr>
        <p:txBody>
          <a:bodyPr anchor="b"/>
          <a:lstStyle>
            <a:lvl1pPr>
              <a:defRPr sz="6000"/>
            </a:lvl1pPr>
          </a:lstStyle>
          <a:p>
            <a:r>
              <a:rPr lang="fr-FR" dirty="0"/>
              <a:t>Modifiez le style du titre</a:t>
            </a:r>
            <a:endParaRPr lang="en-US" dirty="0"/>
          </a:p>
        </p:txBody>
      </p:sp>
    </p:spTree>
    <p:extLst>
      <p:ext uri="{BB962C8B-B14F-4D97-AF65-F5344CB8AC3E}">
        <p14:creationId xmlns:p14="http://schemas.microsoft.com/office/powerpoint/2010/main" val="3350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910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509953"/>
            <a:ext cx="7886700" cy="1133479"/>
          </a:xfrm>
        </p:spPr>
        <p:txBody>
          <a:bodyPr anchor="b"/>
          <a:lstStyle>
            <a:lvl1pPr>
              <a:defRPr sz="6000"/>
            </a:lvl1pPr>
          </a:lstStyle>
          <a:p>
            <a:r>
              <a:rPr lang="fr-FR" dirty="0"/>
              <a:t>Modifiez le style du titre</a:t>
            </a:r>
            <a:endParaRPr lang="en-US" dirty="0"/>
          </a:p>
        </p:txBody>
      </p:sp>
      <p:sp>
        <p:nvSpPr>
          <p:cNvPr id="3" name="Text Placeholder 2"/>
          <p:cNvSpPr>
            <a:spLocks noGrp="1"/>
          </p:cNvSpPr>
          <p:nvPr>
            <p:ph type="body" idx="1"/>
          </p:nvPr>
        </p:nvSpPr>
        <p:spPr>
          <a:xfrm>
            <a:off x="562341" y="2243015"/>
            <a:ext cx="7886700" cy="3320082"/>
          </a:xfrm>
        </p:spPr>
        <p:txBody>
          <a:bodyPr/>
          <a:lstStyle>
            <a:lvl1pPr marL="0" indent="0">
              <a:buNone/>
              <a:defRPr sz="2400">
                <a:solidFill>
                  <a:schemeClr val="tx1"/>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fr-FR" dirty="0"/>
              <a:t>Modifier les styles du texte du masque
Deuxième niveau
Troisième niveau
Quatrième niveau
Cinquième niveau</a:t>
            </a:r>
            <a:endParaRPr lang="en-US" dirty="0"/>
          </a:p>
        </p:txBody>
      </p:sp>
    </p:spTree>
    <p:extLst>
      <p:ext uri="{BB962C8B-B14F-4D97-AF65-F5344CB8AC3E}">
        <p14:creationId xmlns:p14="http://schemas.microsoft.com/office/powerpoint/2010/main" val="13117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28650" y="1825627"/>
            <a:ext cx="3886200" cy="4351335"/>
          </a:xfrm>
        </p:spPr>
        <p:txBody>
          <a:bodyPr/>
          <a:lstStyle/>
          <a:p>
            <a:pPr lvl="0"/>
            <a:endParaRPr lang="en-US"/>
          </a:p>
        </p:txBody>
      </p:sp>
      <p:sp>
        <p:nvSpPr>
          <p:cNvPr id="4" name="Content Placeholder 3"/>
          <p:cNvSpPr>
            <a:spLocks noGrp="1"/>
          </p:cNvSpPr>
          <p:nvPr>
            <p:ph sz="half" idx="2"/>
          </p:nvPr>
        </p:nvSpPr>
        <p:spPr>
          <a:xfrm>
            <a:off x="4629150" y="1825627"/>
            <a:ext cx="3886200" cy="4351335"/>
          </a:xfrm>
        </p:spPr>
        <p:txBody>
          <a:bodyPr/>
          <a:lstStyle/>
          <a:p>
            <a:pPr lvl="0"/>
            <a:endParaRPr lang="en-US"/>
          </a:p>
        </p:txBody>
      </p:sp>
    </p:spTree>
    <p:extLst>
      <p:ext uri="{BB962C8B-B14F-4D97-AF65-F5344CB8AC3E}">
        <p14:creationId xmlns:p14="http://schemas.microsoft.com/office/powerpoint/2010/main" val="1884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331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7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2"/>
            </a:lvl1pPr>
          </a:lstStyle>
          <a:p>
            <a:r>
              <a:rPr lang="fr-FR"/>
              <a:t>Modifiez le style du titre</a:t>
            </a:r>
            <a:endParaRPr lang="en-US"/>
          </a:p>
        </p:txBody>
      </p:sp>
      <p:sp>
        <p:nvSpPr>
          <p:cNvPr id="3" name="Picture Placeholder 2"/>
          <p:cNvSpPr>
            <a:spLocks noGrp="1" noChangeAspect="1"/>
          </p:cNvSpPr>
          <p:nvPr>
            <p:ph type="pic" idx="1"/>
          </p:nvPr>
        </p:nvSpPr>
        <p:spPr>
          <a:xfrm>
            <a:off x="3887391" y="987431"/>
            <a:ext cx="462915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fr-FR"/>
              <a:t>Cliquez sur l'icône pour ajouter une image</a:t>
            </a:r>
            <a:endParaRPr lang="en-US"/>
          </a:p>
        </p:txBody>
      </p:sp>
      <p:sp>
        <p:nvSpPr>
          <p:cNvPr id="4" name="Text Placeholder 3"/>
          <p:cNvSpPr>
            <a:spLocks noGrp="1"/>
          </p:cNvSpPr>
          <p:nvPr>
            <p:ph type="body" sz="half" idx="2"/>
          </p:nvPr>
        </p:nvSpPr>
        <p:spPr>
          <a:xfrm>
            <a:off x="629841" y="2057400"/>
            <a:ext cx="2949178"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27499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2038216"/>
            <a:ext cx="7886700" cy="3666392"/>
          </a:xfrm>
          <a:prstGeom prst="rect">
            <a:avLst/>
          </a:prstGeom>
        </p:spPr>
        <p:txBody>
          <a:bodyPr vert="horz" lIns="91440" tIns="45720" rIns="91440" bIns="45720" rtlCol="0">
            <a:normAutofit/>
          </a:bodyPr>
          <a:lstStyle/>
          <a:p>
            <a:pPr lvl="0"/>
            <a:r>
              <a:rPr lang="fr-FR" dirty="0"/>
              <a:t>Modifier les styles du texte du masque
Deuxième niveau
Troisième niveau
Quatrième niveau
Cinquième niveau</a:t>
            </a:r>
            <a:endParaRPr lang="en-US" dirty="0"/>
          </a:p>
        </p:txBody>
      </p:sp>
      <p:grpSp>
        <p:nvGrpSpPr>
          <p:cNvPr id="14" name="Group 11">
            <a:extLst>
              <a:ext uri="{FF2B5EF4-FFF2-40B4-BE49-F238E27FC236}">
                <a16:creationId xmlns:a16="http://schemas.microsoft.com/office/drawing/2014/main" id="{8ADF8589-063A-1546-8085-07B315CCB283}"/>
              </a:ext>
            </a:extLst>
          </p:cNvPr>
          <p:cNvGrpSpPr>
            <a:grpSpLocks/>
          </p:cNvGrpSpPr>
          <p:nvPr userDrawn="1"/>
        </p:nvGrpSpPr>
        <p:grpSpPr bwMode="auto">
          <a:xfrm>
            <a:off x="-2150" y="6790458"/>
            <a:ext cx="9146150" cy="121246"/>
            <a:chOff x="606161" y="2106824"/>
            <a:chExt cx="6205940" cy="1241188"/>
          </a:xfrm>
        </p:grpSpPr>
        <p:sp>
          <p:nvSpPr>
            <p:cNvPr id="15" name="Rectangle 14">
              <a:extLst>
                <a:ext uri="{FF2B5EF4-FFF2-40B4-BE49-F238E27FC236}">
                  <a16:creationId xmlns:a16="http://schemas.microsoft.com/office/drawing/2014/main" id="{7CD4AE55-E3E4-8E48-A531-035261AD147D}"/>
                </a:ext>
              </a:extLst>
            </p:cNvPr>
            <p:cNvSpPr/>
            <p:nvPr userDrawn="1"/>
          </p:nvSpPr>
          <p:spPr>
            <a:xfrm>
              <a:off x="606161" y="2106824"/>
              <a:ext cx="124102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6" name="Rectangle 15">
              <a:extLst>
                <a:ext uri="{FF2B5EF4-FFF2-40B4-BE49-F238E27FC236}">
                  <a16:creationId xmlns:a16="http://schemas.microsoft.com/office/drawing/2014/main" id="{5753BF61-1322-C642-81B1-2BEA6A9D7516}"/>
                </a:ext>
              </a:extLst>
            </p:cNvPr>
            <p:cNvSpPr/>
            <p:nvPr userDrawn="1"/>
          </p:nvSpPr>
          <p:spPr>
            <a:xfrm>
              <a:off x="1847189" y="2106824"/>
              <a:ext cx="1241429"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7" name="Rectangle 16">
              <a:extLst>
                <a:ext uri="{FF2B5EF4-FFF2-40B4-BE49-F238E27FC236}">
                  <a16:creationId xmlns:a16="http://schemas.microsoft.com/office/drawing/2014/main" id="{505D8262-7348-B74A-B1E5-C429BF3920A3}"/>
                </a:ext>
              </a:extLst>
            </p:cNvPr>
            <p:cNvSpPr/>
            <p:nvPr userDrawn="1"/>
          </p:nvSpPr>
          <p:spPr>
            <a:xfrm>
              <a:off x="3088617" y="2106824"/>
              <a:ext cx="1241027"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8" name="Rectangle 17">
              <a:extLst>
                <a:ext uri="{FF2B5EF4-FFF2-40B4-BE49-F238E27FC236}">
                  <a16:creationId xmlns:a16="http://schemas.microsoft.com/office/drawing/2014/main" id="{7AE6F6EB-C764-0142-9907-8F053728961D}"/>
                </a:ext>
              </a:extLst>
            </p:cNvPr>
            <p:cNvSpPr/>
            <p:nvPr userDrawn="1"/>
          </p:nvSpPr>
          <p:spPr>
            <a:xfrm>
              <a:off x="4329645" y="2106824"/>
              <a:ext cx="1241429"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9" name="Rectangle 18">
              <a:extLst>
                <a:ext uri="{FF2B5EF4-FFF2-40B4-BE49-F238E27FC236}">
                  <a16:creationId xmlns:a16="http://schemas.microsoft.com/office/drawing/2014/main" id="{894EFFE0-7781-6F4A-8329-190CB533253E}"/>
                </a:ext>
              </a:extLst>
            </p:cNvPr>
            <p:cNvSpPr/>
            <p:nvPr userDrawn="1"/>
          </p:nvSpPr>
          <p:spPr>
            <a:xfrm>
              <a:off x="5571073" y="2106824"/>
              <a:ext cx="124102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grpSp>
      <p:pic>
        <p:nvPicPr>
          <p:cNvPr id="6" name="Picture 5" descr="A close-up of a logo&#10;&#10;Description automatically generated">
            <a:extLst>
              <a:ext uri="{FF2B5EF4-FFF2-40B4-BE49-F238E27FC236}">
                <a16:creationId xmlns:a16="http://schemas.microsoft.com/office/drawing/2014/main" id="{25746FDC-B172-848D-40AE-03399FB3A205}"/>
              </a:ext>
            </a:extLst>
          </p:cNvPr>
          <p:cNvPicPr>
            <a:picLocks noChangeAspect="1"/>
          </p:cNvPicPr>
          <p:nvPr userDrawn="1"/>
        </p:nvPicPr>
        <p:blipFill>
          <a:blip r:embed="rId10"/>
          <a:stretch>
            <a:fillRect/>
          </a:stretch>
        </p:blipFill>
        <p:spPr>
          <a:xfrm>
            <a:off x="4857750" y="6066558"/>
            <a:ext cx="4286250" cy="723900"/>
          </a:xfrm>
          <a:prstGeom prst="rect">
            <a:avLst/>
          </a:prstGeom>
        </p:spPr>
      </p:pic>
    </p:spTree>
    <p:extLst>
      <p:ext uri="{BB962C8B-B14F-4D97-AF65-F5344CB8AC3E}">
        <p14:creationId xmlns:p14="http://schemas.microsoft.com/office/powerpoint/2010/main" val="1449374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62" r:id="rId3"/>
    <p:sldLayoutId id="2147483663" r:id="rId4"/>
    <p:sldLayoutId id="2147483664" r:id="rId5"/>
    <p:sldLayoutId id="2147483666" r:id="rId6"/>
    <p:sldLayoutId id="2147483667" r:id="rId7"/>
    <p:sldLayoutId id="2147483669" r:id="rId8"/>
  </p:sldLayoutIdLst>
  <p:hf sldNum="0"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mailto:workshop-micm@mcgill.ca"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mcgill.ca/micm/training/workshops-ser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bzrudski/https:/github.com/bzrudski/Data-Processing-in-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C165F-BC2D-0A42-B582-A27AE4DBB9CF}"/>
              </a:ext>
            </a:extLst>
          </p:cNvPr>
          <p:cNvSpPr>
            <a:spLocks noGrp="1"/>
          </p:cNvSpPr>
          <p:nvPr>
            <p:ph type="title"/>
          </p:nvPr>
        </p:nvSpPr>
        <p:spPr>
          <a:xfrm>
            <a:off x="838200" y="2527657"/>
            <a:ext cx="7467600" cy="1802685"/>
          </a:xfrm>
        </p:spPr>
        <p:txBody>
          <a:bodyPr>
            <a:normAutofit fontScale="90000"/>
          </a:bodyPr>
          <a:lstStyle/>
          <a:p>
            <a:pPr algn="ctr"/>
            <a:r>
              <a:rPr lang="en-CA" dirty="0">
                <a:latin typeface="Helvetica"/>
                <a:cs typeface="Helvetica"/>
              </a:rPr>
              <a:t>Data Processing in Python</a:t>
            </a:r>
            <a:br>
              <a:rPr lang="en-CA" dirty="0">
                <a:latin typeface="Helvetica"/>
                <a:cs typeface="Helvetica"/>
              </a:rPr>
            </a:br>
            <a:r>
              <a:rPr lang="en-CA" dirty="0">
                <a:latin typeface="Helvetica"/>
                <a:cs typeface="Helvetica"/>
              </a:rPr>
              <a:t>Part 2</a:t>
            </a:r>
            <a:endParaRPr lang="en-CA" dirty="0">
              <a:latin typeface="Helvetica" pitchFamily="2" charset="0"/>
              <a:cs typeface="Helvetica"/>
            </a:endParaRPr>
          </a:p>
        </p:txBody>
      </p:sp>
      <p:sp>
        <p:nvSpPr>
          <p:cNvPr id="2" name="TextBox 1">
            <a:extLst>
              <a:ext uri="{FF2B5EF4-FFF2-40B4-BE49-F238E27FC236}">
                <a16:creationId xmlns:a16="http://schemas.microsoft.com/office/drawing/2014/main" id="{E57E6C04-4051-B883-0FFD-0C104B795BCE}"/>
              </a:ext>
            </a:extLst>
          </p:cNvPr>
          <p:cNvSpPr txBox="1"/>
          <p:nvPr/>
        </p:nvSpPr>
        <p:spPr>
          <a:xfrm>
            <a:off x="80296" y="6075446"/>
            <a:ext cx="3567878" cy="646331"/>
          </a:xfrm>
          <a:prstGeom prst="rect">
            <a:avLst/>
          </a:prstGeom>
          <a:noFill/>
        </p:spPr>
        <p:txBody>
          <a:bodyPr wrap="square" lIns="91440" tIns="45720" rIns="91440" bIns="45720" rtlCol="0" anchor="t">
            <a:spAutoFit/>
          </a:bodyPr>
          <a:lstStyle/>
          <a:p>
            <a:r>
              <a:rPr lang="en-CA" sz="1800" dirty="0">
                <a:latin typeface="Helvetica Light"/>
              </a:rPr>
              <a:t>Benjamin Rudski</a:t>
            </a:r>
          </a:p>
          <a:p>
            <a:r>
              <a:rPr lang="en-CA" sz="1800" dirty="0">
                <a:latin typeface="Helvetica Light"/>
              </a:rPr>
              <a:t>April 17, 2025</a:t>
            </a:r>
            <a:endParaRPr lang="en-CA" dirty="0">
              <a:latin typeface="Helvetica Light"/>
            </a:endParaRPr>
          </a:p>
        </p:txBody>
      </p:sp>
    </p:spTree>
    <p:extLst>
      <p:ext uri="{BB962C8B-B14F-4D97-AF65-F5344CB8AC3E}">
        <p14:creationId xmlns:p14="http://schemas.microsoft.com/office/powerpoint/2010/main" val="238927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19778"/>
                      </a:schemeClr>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76229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84282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54749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272879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8351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19189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19622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265911"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203790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05110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35993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621504"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416079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solidFill>
                            <a:schemeClr val="tx1"/>
                          </a:solidFill>
                        </a:rPr>
                        <a:t>(1, 1)</a:t>
                      </a:r>
                    </a:p>
                  </a:txBody>
                  <a:tcPr marL="125476" marR="125476" marT="62738" marB="62738" anchor="ctr">
                    <a:solidFill>
                      <a:schemeClr val="tx1">
                        <a:alpha val="0"/>
                      </a:schemeClr>
                    </a:solidFill>
                  </a:tcPr>
                </a:tc>
                <a:tc>
                  <a:txBody>
                    <a:bodyPr/>
                    <a:lstStyle/>
                    <a:p>
                      <a:pPr algn="ctr"/>
                      <a:r>
                        <a:rPr lang="en-CA" sz="2500" b="1" dirty="0">
                          <a:solidFill>
                            <a:schemeClr val="tx1"/>
                          </a:solidFill>
                        </a:rPr>
                        <a:t>(1, 2)</a:t>
                      </a:r>
                    </a:p>
                  </a:txBody>
                  <a:tcPr marL="125476" marR="125476" marT="62738" marB="62738" anchor="ctr">
                    <a:solidFill>
                      <a:schemeClr val="tx1">
                        <a:alpha val="0"/>
                      </a:schemeClr>
                    </a:solidFill>
                  </a:tcPr>
                </a:tc>
                <a:tc>
                  <a:txBody>
                    <a:bodyPr/>
                    <a:lstStyle/>
                    <a:p>
                      <a:pPr algn="ctr"/>
                      <a:r>
                        <a:rPr lang="en-CA" sz="2500" b="1" dirty="0">
                          <a:solidFill>
                            <a:schemeClr val="tx1"/>
                          </a:solidFill>
                        </a:rPr>
                        <a:t>(1, 3)</a:t>
                      </a:r>
                    </a:p>
                  </a:txBody>
                  <a:tcPr marL="125476" marR="125476" marT="62738" marB="62738" anchor="ctr">
                    <a:solidFill>
                      <a:schemeClr val="tx1">
                        <a:alpha val="0"/>
                      </a:schemeClr>
                    </a:solidFill>
                  </a:tcPr>
                </a:tc>
                <a:tc>
                  <a:txBody>
                    <a:bodyPr/>
                    <a:lstStyle/>
                    <a:p>
                      <a:pPr algn="ctr"/>
                      <a:r>
                        <a:rPr lang="en-CA" sz="2500" b="1" dirty="0">
                          <a:solidFill>
                            <a:schemeClr val="tx1"/>
                          </a:solidFill>
                        </a:rPr>
                        <a:t>(1, 4)</a:t>
                      </a:r>
                    </a:p>
                  </a:txBody>
                  <a:tcPr marL="125476" marR="125476" marT="62738" marB="62738" anchor="ctr">
                    <a:solidFill>
                      <a:schemeClr val="tx1">
                        <a:alpha val="0"/>
                      </a:schemeClr>
                    </a:solidFill>
                  </a:tcP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solidFill>
                            <a:schemeClr val="bg1"/>
                          </a:solidFill>
                        </a:rPr>
                        <a:t>(2, 1)</a:t>
                      </a:r>
                    </a:p>
                  </a:txBody>
                  <a:tcPr marL="125476" marR="125476" marT="62738" marB="62738" anchor="ctr">
                    <a:solidFill>
                      <a:schemeClr val="tx1"/>
                    </a:solidFill>
                  </a:tcP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solidFill>
                            <a:schemeClr val="bg1"/>
                          </a:solidFill>
                        </a:rPr>
                        <a:t>(2, 4)</a:t>
                      </a:r>
                    </a:p>
                  </a:txBody>
                  <a:tcPr marL="125476" marR="125476" marT="62738" marB="62738" anchor="ctr">
                    <a:solidFill>
                      <a:schemeClr val="tx1"/>
                    </a:solidFill>
                  </a:tcPr>
                </a:tc>
                <a:tc>
                  <a:txBody>
                    <a:bodyPr/>
                    <a:lstStyle/>
                    <a:p>
                      <a:pPr algn="ctr"/>
                      <a:r>
                        <a:rPr lang="en-CA" sz="2500" b="1" dirty="0">
                          <a:solidFill>
                            <a:schemeClr val="bg1"/>
                          </a:solidFill>
                        </a:rPr>
                        <a:t>(2, 5)</a:t>
                      </a:r>
                    </a:p>
                  </a:txBody>
                  <a:tcPr marL="125476" marR="125476" marT="62738" marB="62738" anchor="ctr">
                    <a:lnR w="28575"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(4, 1)</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(4, 2)</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(4, 3)</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(4, 4)</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83508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F1E1C-A258-4EB0-1637-817178D0920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AC1D21D-F7A5-C12D-2200-6DBC46AC4E28}"/>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DF0CB3B7-9272-6033-A393-481DC1559A1B}"/>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444C565B-1C4F-A933-9BB5-BFEF7C206C57}"/>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
        <p:nvSpPr>
          <p:cNvPr id="2" name="Right Arrow 1">
            <a:extLst>
              <a:ext uri="{FF2B5EF4-FFF2-40B4-BE49-F238E27FC236}">
                <a16:creationId xmlns:a16="http://schemas.microsoft.com/office/drawing/2014/main" id="{BC562F1B-988A-2E3B-C7A2-C679E6265762}"/>
              </a:ext>
            </a:extLst>
          </p:cNvPr>
          <p:cNvSpPr/>
          <p:nvPr/>
        </p:nvSpPr>
        <p:spPr>
          <a:xfrm>
            <a:off x="1574799" y="581451"/>
            <a:ext cx="5994400" cy="14350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latin typeface="Aptos Mono" panose="020B0009020202020204" pitchFamily="49" charset="0"/>
              </a:rPr>
              <a:t>axis=1</a:t>
            </a:r>
          </a:p>
        </p:txBody>
      </p:sp>
      <p:sp>
        <p:nvSpPr>
          <p:cNvPr id="7" name="Down Arrow 6">
            <a:extLst>
              <a:ext uri="{FF2B5EF4-FFF2-40B4-BE49-F238E27FC236}">
                <a16:creationId xmlns:a16="http://schemas.microsoft.com/office/drawing/2014/main" id="{7DBD36D8-9B58-F356-1090-2DD77E10BBC5}"/>
              </a:ext>
            </a:extLst>
          </p:cNvPr>
          <p:cNvSpPr/>
          <p:nvPr/>
        </p:nvSpPr>
        <p:spPr>
          <a:xfrm>
            <a:off x="494270" y="1790700"/>
            <a:ext cx="2337831" cy="3276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Aptos Mono" panose="020B0009020202020204" pitchFamily="49" charset="0"/>
              </a:rPr>
              <a:t>axis=0</a:t>
            </a:r>
          </a:p>
        </p:txBody>
      </p:sp>
    </p:spTree>
    <p:extLst>
      <p:ext uri="{BB962C8B-B14F-4D97-AF65-F5344CB8AC3E}">
        <p14:creationId xmlns:p14="http://schemas.microsoft.com/office/powerpoint/2010/main" val="1028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180D-4B7E-740E-8142-7B6D6E5C81BA}"/>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4</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Intro to Tabular Data with pandas</a:t>
            </a:r>
            <a:endParaRPr lang="en-CA" dirty="0"/>
          </a:p>
        </p:txBody>
      </p:sp>
    </p:spTree>
    <p:extLst>
      <p:ext uri="{BB962C8B-B14F-4D97-AF65-F5344CB8AC3E}">
        <p14:creationId xmlns:p14="http://schemas.microsoft.com/office/powerpoint/2010/main" val="229489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12D43-9137-DB7C-570B-E48AB2308897}"/>
              </a:ext>
            </a:extLst>
          </p:cNvPr>
          <p:cNvSpPr>
            <a:spLocks noGrp="1"/>
          </p:cNvSpPr>
          <p:nvPr>
            <p:ph sz="half" idx="2"/>
          </p:nvPr>
        </p:nvSpPr>
        <p:spPr>
          <a:xfrm>
            <a:off x="924887" y="5287892"/>
            <a:ext cx="3224152" cy="646331"/>
          </a:xfrm>
        </p:spPr>
        <p:txBody>
          <a:bodyPr vert="horz" lIns="91440" tIns="45720" rIns="91440" bIns="45720" rtlCol="0" anchor="t">
            <a:normAutofit/>
          </a:bodyPr>
          <a:lstStyle/>
          <a:p>
            <a:pPr marL="0" indent="0">
              <a:buNone/>
            </a:pPr>
            <a:r>
              <a:rPr lang="en-CA" sz="1800" dirty="0">
                <a:latin typeface="Helvetica" panose="020B0604020202020204" pitchFamily="34" charset="0"/>
                <a:cs typeface="Helvetica" panose="020B0604020202020204" pitchFamily="34" charset="0"/>
              </a:rPr>
              <a:t>Location: 550 Sherbrooke Street, Montreal, Quebec</a:t>
            </a:r>
          </a:p>
        </p:txBody>
      </p:sp>
      <p:sp>
        <p:nvSpPr>
          <p:cNvPr id="8" name="TextBox 7">
            <a:extLst>
              <a:ext uri="{FF2B5EF4-FFF2-40B4-BE49-F238E27FC236}">
                <a16:creationId xmlns:a16="http://schemas.microsoft.com/office/drawing/2014/main" id="{2A92A9C4-6F5B-9A18-012E-5626D25E3582}"/>
              </a:ext>
            </a:extLst>
          </p:cNvPr>
          <p:cNvSpPr txBox="1"/>
          <p:nvPr/>
        </p:nvSpPr>
        <p:spPr>
          <a:xfrm>
            <a:off x="820547" y="1461827"/>
            <a:ext cx="7502906" cy="646331"/>
          </a:xfrm>
          <a:prstGeom prst="rect">
            <a:avLst/>
          </a:prstGeom>
          <a:noFill/>
        </p:spPr>
        <p:txBody>
          <a:bodyPr wrap="square" lIns="91440" tIns="45720" rIns="91440" bIns="45720" rtlCol="0" anchor="t">
            <a:spAutoFit/>
          </a:bodyPr>
          <a:lstStyle/>
          <a:p>
            <a:pPr algn="ctr"/>
            <a:r>
              <a:rPr lang="en-CA" sz="1800" dirty="0">
                <a:latin typeface="Helvetica" pitchFamily="2" charset="0"/>
              </a:rPr>
              <a:t>QLS-MiCM mission statement: d</a:t>
            </a:r>
            <a:r>
              <a:rPr lang="en-CA" sz="1800" b="0" i="0" dirty="0">
                <a:solidFill>
                  <a:srgbClr val="000000"/>
                </a:solidFill>
                <a:effectLst/>
                <a:latin typeface="Helvetica" pitchFamily="2" charset="0"/>
                <a:cs typeface="Calibri"/>
              </a:rPr>
              <a:t>eliver quality workshops designed to help biomedical researchers develop the skills they need to succeed.</a:t>
            </a:r>
            <a:endParaRPr lang="en-CA" sz="1800" dirty="0">
              <a:latin typeface="Helvetica" pitchFamily="2" charset="0"/>
              <a:cs typeface="Calibri"/>
            </a:endParaRPr>
          </a:p>
        </p:txBody>
      </p:sp>
      <p:pic>
        <p:nvPicPr>
          <p:cNvPr id="10" name="Picture 9" descr="A logo with a letter m&#10;&#10;Description automatically generated">
            <a:extLst>
              <a:ext uri="{FF2B5EF4-FFF2-40B4-BE49-F238E27FC236}">
                <a16:creationId xmlns:a16="http://schemas.microsoft.com/office/drawing/2014/main" id="{E494228A-9E5D-1800-FDEC-760556611BD3}"/>
              </a:ext>
            </a:extLst>
          </p:cNvPr>
          <p:cNvPicPr>
            <a:picLocks noChangeAspect="1"/>
          </p:cNvPicPr>
          <p:nvPr/>
        </p:nvPicPr>
        <p:blipFill>
          <a:blip r:embed="rId3"/>
          <a:stretch>
            <a:fillRect/>
          </a:stretch>
        </p:blipFill>
        <p:spPr>
          <a:xfrm>
            <a:off x="2705825" y="208818"/>
            <a:ext cx="3732349" cy="900740"/>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333BAB40-358F-BE60-7494-578A1971B335}"/>
              </a:ext>
            </a:extLst>
          </p:cNvPr>
          <p:cNvPicPr>
            <a:picLocks noChangeAspect="1"/>
          </p:cNvPicPr>
          <p:nvPr/>
        </p:nvPicPr>
        <p:blipFill>
          <a:blip r:embed="rId4"/>
          <a:stretch>
            <a:fillRect/>
          </a:stretch>
        </p:blipFill>
        <p:spPr>
          <a:xfrm>
            <a:off x="5518580" y="2808275"/>
            <a:ext cx="2203814" cy="2203814"/>
          </a:xfrm>
          <a:prstGeom prst="rect">
            <a:avLst/>
          </a:prstGeom>
        </p:spPr>
      </p:pic>
      <p:sp>
        <p:nvSpPr>
          <p:cNvPr id="13" name="TextBox 12">
            <a:extLst>
              <a:ext uri="{FF2B5EF4-FFF2-40B4-BE49-F238E27FC236}">
                <a16:creationId xmlns:a16="http://schemas.microsoft.com/office/drawing/2014/main" id="{174C1E59-2F37-F73C-4DFA-8971D19A54AE}"/>
              </a:ext>
            </a:extLst>
          </p:cNvPr>
          <p:cNvSpPr txBox="1"/>
          <p:nvPr/>
        </p:nvSpPr>
        <p:spPr>
          <a:xfrm>
            <a:off x="4373913" y="5288330"/>
            <a:ext cx="4632294" cy="646331"/>
          </a:xfrm>
          <a:prstGeom prst="rect">
            <a:avLst/>
          </a:prstGeom>
          <a:noFill/>
        </p:spPr>
        <p:txBody>
          <a:bodyPr wrap="square" lIns="91440" tIns="45720" rIns="91440" bIns="45720" rtlCol="0" anchor="t">
            <a:spAutoFit/>
          </a:bodyPr>
          <a:lstStyle/>
          <a:p>
            <a:pPr algn="ctr"/>
            <a:r>
              <a:rPr lang="en-CA" sz="1800" dirty="0">
                <a:latin typeface="Helvetica" panose="020B0604020202020204" pitchFamily="34" charset="0"/>
                <a:cs typeface="Helvetica" panose="020B0604020202020204" pitchFamily="34" charset="0"/>
              </a:rPr>
              <a:t>Scan the QR code to sign up </a:t>
            </a:r>
          </a:p>
          <a:p>
            <a:pPr algn="ctr"/>
            <a:r>
              <a:rPr lang="en-CA" sz="1800" dirty="0">
                <a:latin typeface="Helvetica" panose="020B0604020202020204" pitchFamily="34" charset="0"/>
                <a:cs typeface="Helvetica" panose="020B0604020202020204" pitchFamily="34" charset="0"/>
              </a:rPr>
              <a:t>for our </a:t>
            </a:r>
            <a:r>
              <a:rPr lang="en-CA" sz="1800" b="1" dirty="0">
                <a:latin typeface="Helvetica" panose="020B0604020202020204" pitchFamily="34" charset="0"/>
                <a:cs typeface="Helvetica" panose="020B0604020202020204" pitchFamily="34" charset="0"/>
              </a:rPr>
              <a:t>mailing list</a:t>
            </a:r>
            <a:endParaRPr lang="en-CA" sz="1800"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8E0D0C58-4777-B836-81EE-F027A53CFFAF}"/>
              </a:ext>
            </a:extLst>
          </p:cNvPr>
          <p:cNvSpPr txBox="1"/>
          <p:nvPr/>
        </p:nvSpPr>
        <p:spPr>
          <a:xfrm>
            <a:off x="60708" y="6210464"/>
            <a:ext cx="4596848" cy="369332"/>
          </a:xfrm>
          <a:prstGeom prst="rect">
            <a:avLst/>
          </a:prstGeom>
          <a:noFill/>
        </p:spPr>
        <p:txBody>
          <a:bodyPr wrap="square">
            <a:spAutoFit/>
          </a:bodyPr>
          <a:lstStyle/>
          <a:p>
            <a:pPr marL="0" indent="0">
              <a:buNone/>
            </a:pPr>
            <a:r>
              <a:rPr lang="en-CA" sz="1800" dirty="0">
                <a:latin typeface="Helvetica" panose="020B0604020202020204" pitchFamily="34" charset="0"/>
                <a:cs typeface="Helvetica" panose="020B0604020202020204" pitchFamily="34" charset="0"/>
              </a:rPr>
              <a:t>Contact: </a:t>
            </a:r>
            <a:r>
              <a:rPr lang="en-CA" sz="1800" dirty="0">
                <a:latin typeface="Helvetica" panose="020B0604020202020204" pitchFamily="34" charset="0"/>
                <a:cs typeface="Helvetica" panose="020B0604020202020204" pitchFamily="34" charset="0"/>
                <a:hlinkClick r:id="rId5"/>
              </a:rPr>
              <a:t>workshop-micm@mcgill.ca</a:t>
            </a:r>
            <a:r>
              <a:rPr lang="en-CA" sz="1800" dirty="0">
                <a:latin typeface="Helvetica" panose="020B0604020202020204" pitchFamily="34" charset="0"/>
                <a:cs typeface="Helvetica" panose="020B0604020202020204" pitchFamily="34" charset="0"/>
              </a:rPr>
              <a:t> </a:t>
            </a:r>
          </a:p>
        </p:txBody>
      </p:sp>
      <p:pic>
        <p:nvPicPr>
          <p:cNvPr id="2" name="Picture 1" descr="A map of a city&#10;&#10;Description automatically generated">
            <a:extLst>
              <a:ext uri="{FF2B5EF4-FFF2-40B4-BE49-F238E27FC236}">
                <a16:creationId xmlns:a16="http://schemas.microsoft.com/office/drawing/2014/main" id="{0D7302FE-4674-2672-DBA9-50C4E86C9AA1}"/>
              </a:ext>
            </a:extLst>
          </p:cNvPr>
          <p:cNvPicPr>
            <a:picLocks noChangeAspect="1"/>
          </p:cNvPicPr>
          <p:nvPr/>
        </p:nvPicPr>
        <p:blipFill>
          <a:blip r:embed="rId6"/>
          <a:stretch>
            <a:fillRect/>
          </a:stretch>
        </p:blipFill>
        <p:spPr>
          <a:xfrm>
            <a:off x="924887" y="2649379"/>
            <a:ext cx="2868491" cy="2356534"/>
          </a:xfrm>
          <a:prstGeom prst="ellipse">
            <a:avLst/>
          </a:prstGeom>
          <a:ln>
            <a:noFill/>
          </a:ln>
          <a:effectLst>
            <a:softEdge rad="112500"/>
          </a:effectLst>
        </p:spPr>
      </p:pic>
    </p:spTree>
    <p:extLst>
      <p:ext uri="{BB962C8B-B14F-4D97-AF65-F5344CB8AC3E}">
        <p14:creationId xmlns:p14="http://schemas.microsoft.com/office/powerpoint/2010/main" val="132426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F1EEA0-A364-F98B-0E07-0B3F1D7E5822}"/>
              </a:ext>
            </a:extLst>
          </p:cNvPr>
          <p:cNvGraphicFramePr>
            <a:graphicFrameLocks noGrp="1"/>
          </p:cNvGraphicFramePr>
          <p:nvPr>
            <p:extLst>
              <p:ext uri="{D42A27DB-BD31-4B8C-83A1-F6EECF244321}">
                <p14:modId xmlns:p14="http://schemas.microsoft.com/office/powerpoint/2010/main" val="3906354249"/>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[“row 0”,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1”, “series 0”]</a:t>
                      </a:r>
                    </a:p>
                  </a:txBody>
                  <a:tcPr anchor="ctr"/>
                </a:tc>
                <a:tc>
                  <a:txBody>
                    <a:bodyPr/>
                    <a:lstStyle/>
                    <a:p>
                      <a:pPr algn="ctr"/>
                      <a:r>
                        <a:rPr lang="en-CA" sz="1800" dirty="0">
                          <a:latin typeface="Aptos Mono" panose="020B0009020202020204" pitchFamily="49" charset="0"/>
                        </a:rPr>
                        <a:t>[“row 1”, “series 1”]</a:t>
                      </a:r>
                    </a:p>
                  </a:txBody>
                  <a:tcPr anchor="ctr"/>
                </a:tc>
                <a:tc>
                  <a:txBody>
                    <a:bodyPr/>
                    <a:lstStyle/>
                    <a:p>
                      <a:pPr algn="ctr"/>
                      <a:r>
                        <a:rPr lang="en-CA" sz="1800" dirty="0">
                          <a:latin typeface="Aptos Mono" panose="020B0009020202020204" pitchFamily="49" charset="0"/>
                        </a:rPr>
                        <a:t>[“row 1”, “series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C35D3024-DD65-6BA2-0AD2-49EDE78B2794}"/>
              </a:ext>
            </a:extLst>
          </p:cNvPr>
          <p:cNvSpPr txBox="1"/>
          <p:nvPr/>
        </p:nvSpPr>
        <p:spPr>
          <a:xfrm>
            <a:off x="228600" y="165100"/>
            <a:ext cx="4053482" cy="584775"/>
          </a:xfrm>
          <a:prstGeom prst="rect">
            <a:avLst/>
          </a:prstGeom>
          <a:noFill/>
        </p:spPr>
        <p:txBody>
          <a:bodyPr wrap="none" rtlCol="0">
            <a:spAutoFit/>
          </a:bodyPr>
          <a:lstStyle/>
          <a:p>
            <a:r>
              <a:rPr lang="en-CA" sz="3200" dirty="0"/>
              <a:t>By name: </a:t>
            </a:r>
            <a:r>
              <a:rPr lang="en-CA" sz="3200" dirty="0" err="1">
                <a:latin typeface="Aptos Mono" panose="020B0009020202020204" pitchFamily="49" charset="0"/>
              </a:rPr>
              <a:t>my_df.loc</a:t>
            </a:r>
            <a:endParaRPr lang="en-CA" sz="3200" dirty="0">
              <a:latin typeface="Aptos Mono" panose="020B0009020202020204" pitchFamily="49" charset="0"/>
            </a:endParaRPr>
          </a:p>
        </p:txBody>
      </p:sp>
    </p:spTree>
    <p:extLst>
      <p:ext uri="{BB962C8B-B14F-4D97-AF65-F5344CB8AC3E}">
        <p14:creationId xmlns:p14="http://schemas.microsoft.com/office/powerpoint/2010/main" val="38499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F139-630C-6042-E33F-878489D2347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FF490A-E9F2-8108-88DC-4EAF4BB83D44}"/>
              </a:ext>
            </a:extLst>
          </p:cNvPr>
          <p:cNvGraphicFramePr>
            <a:graphicFrameLocks noGrp="1"/>
          </p:cNvGraphicFramePr>
          <p:nvPr>
            <p:extLst>
              <p:ext uri="{D42A27DB-BD31-4B8C-83A1-F6EECF244321}">
                <p14:modId xmlns:p14="http://schemas.microsoft.com/office/powerpoint/2010/main" val="1248996662"/>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[0,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5386BE53-9B0A-14EA-C045-AD0428C3D9B8}"/>
              </a:ext>
            </a:extLst>
          </p:cNvPr>
          <p:cNvSpPr txBox="1"/>
          <p:nvPr/>
        </p:nvSpPr>
        <p:spPr>
          <a:xfrm>
            <a:off x="228600" y="165100"/>
            <a:ext cx="5952655" cy="584775"/>
          </a:xfrm>
          <a:prstGeom prst="rect">
            <a:avLst/>
          </a:prstGeom>
          <a:noFill/>
        </p:spPr>
        <p:txBody>
          <a:bodyPr wrap="none" rtlCol="0">
            <a:spAutoFit/>
          </a:bodyPr>
          <a:lstStyle/>
          <a:p>
            <a:r>
              <a:rPr lang="en-CA" sz="3200" dirty="0"/>
              <a:t>By integer number: </a:t>
            </a:r>
            <a:r>
              <a:rPr lang="en-CA" sz="3200" dirty="0" err="1">
                <a:latin typeface="Aptos Mono" panose="020B0009020202020204" pitchFamily="49" charset="0"/>
              </a:rPr>
              <a:t>my_df.iloc</a:t>
            </a:r>
            <a:endParaRPr lang="en-CA" sz="3200" dirty="0">
              <a:latin typeface="Aptos Mono" panose="020B0009020202020204" pitchFamily="49" charset="0"/>
            </a:endParaRPr>
          </a:p>
        </p:txBody>
      </p:sp>
    </p:spTree>
    <p:extLst>
      <p:ext uri="{BB962C8B-B14F-4D97-AF65-F5344CB8AC3E}">
        <p14:creationId xmlns:p14="http://schemas.microsoft.com/office/powerpoint/2010/main" val="1299721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1D98-6BBE-A159-A3C0-2E36C1EE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48A3B-163E-4BC2-33B5-8E52B1D07930}"/>
              </a:ext>
            </a:extLst>
          </p:cNvPr>
          <p:cNvSpPr>
            <a:spLocks noGrp="1"/>
          </p:cNvSpPr>
          <p:nvPr>
            <p:ph type="title"/>
          </p:nvPr>
        </p:nvSpPr>
        <p:spPr>
          <a:xfrm>
            <a:off x="118551" y="91181"/>
            <a:ext cx="7886700" cy="1325565"/>
          </a:xfrm>
        </p:spPr>
        <p:txBody>
          <a:bodyPr/>
          <a:lstStyle/>
          <a:p>
            <a:r>
              <a:rPr lang="en-US" sz="4400">
                <a:latin typeface="Helvetica"/>
                <a:cs typeface="Helvetica"/>
              </a:rPr>
              <a:t>To summarize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91FB88F1-CC08-E82A-389D-4944ADCE6F22}"/>
              </a:ext>
            </a:extLst>
          </p:cNvPr>
          <p:cNvSpPr>
            <a:spLocks noGrp="1"/>
          </p:cNvSpPr>
          <p:nvPr>
            <p:ph idx="1"/>
          </p:nvPr>
        </p:nvSpPr>
        <p:spPr>
          <a:xfrm>
            <a:off x="882991" y="1190522"/>
            <a:ext cx="7378018" cy="5309597"/>
          </a:xfrm>
        </p:spPr>
        <p:txBody>
          <a:bodyPr vert="horz" lIns="91440" tIns="45720" rIns="91440" bIns="45720" rtlCol="0" anchor="t">
            <a:normAutofit lnSpcReduction="10000"/>
          </a:bodyPr>
          <a:lstStyle/>
          <a:p>
            <a:pPr marL="227965" indent="-227965">
              <a:lnSpc>
                <a:spcPct val="150000"/>
              </a:lnSpc>
              <a:spcBef>
                <a:spcPts val="0"/>
              </a:spcBef>
              <a:buFont typeface="Wingdings" pitchFamily="2" charset="2"/>
              <a:buChar char="ü"/>
            </a:pPr>
            <a:r>
              <a:rPr lang="en-CA" sz="1800" b="1" dirty="0">
                <a:latin typeface="Helvetica"/>
                <a:ea typeface="Calibri"/>
                <a:cs typeface="Helvetica"/>
              </a:rPr>
              <a:t>Modules</a:t>
            </a:r>
            <a:r>
              <a:rPr lang="en-CA" sz="1800" dirty="0">
                <a:latin typeface="Helvetica"/>
                <a:ea typeface="Calibri"/>
                <a:cs typeface="Helvetica"/>
              </a:rPr>
              <a:t> and </a:t>
            </a:r>
            <a:r>
              <a:rPr lang="en-CA" sz="1800" b="1" dirty="0">
                <a:latin typeface="Helvetica"/>
                <a:ea typeface="Calibri"/>
                <a:cs typeface="Helvetica"/>
              </a:rPr>
              <a:t>packages</a:t>
            </a:r>
            <a:r>
              <a:rPr lang="en-CA" sz="1800" dirty="0">
                <a:latin typeface="Helvetica"/>
                <a:ea typeface="Calibri"/>
                <a:cs typeface="Helvetica"/>
              </a:rPr>
              <a:t> allow for code written by others to be easily imported and reused.</a:t>
            </a:r>
            <a:endParaRPr lang="en-CA" sz="1800" b="1" dirty="0">
              <a:latin typeface="Helvetica"/>
              <a:ea typeface="Calibri"/>
              <a:cs typeface="Helvetica"/>
            </a:endParaRPr>
          </a:p>
          <a:p>
            <a:pPr marL="227965" indent="-227965">
              <a:lnSpc>
                <a:spcPct val="150000"/>
              </a:lnSpc>
              <a:spcBef>
                <a:spcPts val="0"/>
              </a:spcBef>
              <a:buFont typeface="Wingdings" pitchFamily="2" charset="2"/>
              <a:buChar char="ü"/>
            </a:pPr>
            <a:r>
              <a:rPr lang="en-CA" sz="1800" b="1" dirty="0">
                <a:latin typeface="Helvetica"/>
                <a:ea typeface="Calibri"/>
                <a:cs typeface="Helvetica"/>
              </a:rPr>
              <a:t>NumPy arrays</a:t>
            </a:r>
            <a:r>
              <a:rPr lang="en-CA" sz="1800" dirty="0">
                <a:latin typeface="Helvetica"/>
                <a:ea typeface="Calibri"/>
                <a:cs typeface="Helvetica"/>
              </a:rPr>
              <a:t> allow easily storing many numbers and performing operations without having to loop.</a:t>
            </a:r>
          </a:p>
          <a:p>
            <a:pPr marL="227965" indent="-227965">
              <a:lnSpc>
                <a:spcPct val="150000"/>
              </a:lnSpc>
              <a:spcBef>
                <a:spcPts val="0"/>
              </a:spcBef>
              <a:buFont typeface="Wingdings" pitchFamily="2" charset="2"/>
              <a:buChar char="ü"/>
            </a:pPr>
            <a:r>
              <a:rPr lang="en-CA" sz="1800" b="1" dirty="0">
                <a:latin typeface="Helvetica"/>
                <a:ea typeface="Calibri"/>
                <a:cs typeface="Helvetica"/>
              </a:rPr>
              <a:t>Matplotlib</a:t>
            </a:r>
            <a:r>
              <a:rPr lang="en-CA" sz="1800" dirty="0">
                <a:latin typeface="Helvetica"/>
                <a:ea typeface="Calibri"/>
                <a:cs typeface="Helvetica"/>
              </a:rPr>
              <a:t> can be used to generate many different types of plots.</a:t>
            </a:r>
          </a:p>
          <a:p>
            <a:pPr marL="227965" indent="-227965">
              <a:lnSpc>
                <a:spcPct val="150000"/>
              </a:lnSpc>
              <a:spcBef>
                <a:spcPts val="0"/>
              </a:spcBef>
              <a:buFont typeface="Wingdings" pitchFamily="2" charset="2"/>
              <a:buChar char="ü"/>
            </a:pPr>
            <a:r>
              <a:rPr lang="en-CA" sz="1800" b="1" dirty="0">
                <a:latin typeface="Helvetica"/>
                <a:ea typeface="Calibri"/>
                <a:cs typeface="Helvetica"/>
              </a:rPr>
              <a:t>pandas</a:t>
            </a:r>
            <a:r>
              <a:rPr lang="en-CA" sz="1800" dirty="0">
                <a:latin typeface="Helvetica"/>
                <a:ea typeface="Calibri"/>
                <a:cs typeface="Helvetica"/>
              </a:rPr>
              <a:t> </a:t>
            </a:r>
            <a:r>
              <a:rPr lang="en-CA" sz="1800" b="1" dirty="0" err="1">
                <a:latin typeface="Helvetica"/>
                <a:ea typeface="Calibri"/>
                <a:cs typeface="Helvetica"/>
              </a:rPr>
              <a:t>DataFrames</a:t>
            </a:r>
            <a:r>
              <a:rPr lang="en-CA" sz="1800" dirty="0">
                <a:latin typeface="Helvetica"/>
                <a:ea typeface="Calibri"/>
                <a:cs typeface="Helvetica"/>
              </a:rPr>
              <a:t> represent data in tables.</a:t>
            </a:r>
          </a:p>
          <a:p>
            <a:pPr marL="227965" indent="-227965">
              <a:lnSpc>
                <a:spcPct val="150000"/>
              </a:lnSpc>
              <a:spcBef>
                <a:spcPts val="0"/>
              </a:spcBef>
              <a:buFont typeface="Wingdings" pitchFamily="2" charset="2"/>
              <a:buChar char="ü"/>
            </a:pPr>
            <a:r>
              <a:rPr lang="en-CA" sz="1800" dirty="0">
                <a:latin typeface="Helvetica"/>
                <a:ea typeface="Calibri"/>
                <a:cs typeface="Helvetica"/>
              </a:rPr>
              <a:t>Big projects have </a:t>
            </a:r>
            <a:r>
              <a:rPr lang="en-CA" sz="1800" b="1" dirty="0">
                <a:latin typeface="Helvetica"/>
                <a:ea typeface="Calibri"/>
                <a:cs typeface="Helvetica"/>
              </a:rPr>
              <a:t>documentation</a:t>
            </a:r>
            <a:r>
              <a:rPr lang="en-CA" sz="1800" dirty="0">
                <a:latin typeface="Helvetica"/>
                <a:ea typeface="Calibri"/>
                <a:cs typeface="Helvetica"/>
              </a:rPr>
              <a:t> to explain their functionality.</a:t>
            </a:r>
          </a:p>
          <a:p>
            <a:pPr marL="0" lvl="0" indent="0">
              <a:lnSpc>
                <a:spcPct val="109000"/>
              </a:lnSpc>
              <a:spcAft>
                <a:spcPts val="1000"/>
              </a:spcAft>
              <a:buNone/>
            </a:pPr>
            <a:r>
              <a:rPr lang="en-CA" sz="1800" b="1" dirty="0">
                <a:latin typeface="Helvetica" pitchFamily="2" charset="0"/>
                <a:ea typeface="Arial" panose="020B0604020202020204" pitchFamily="34" charset="0"/>
              </a:rPr>
              <a:t>Now you are ready to:</a:t>
            </a:r>
          </a:p>
          <a:p>
            <a:pPr marL="227965" indent="-227965">
              <a:lnSpc>
                <a:spcPct val="150000"/>
              </a:lnSpc>
              <a:spcBef>
                <a:spcPts val="0"/>
              </a:spcBef>
            </a:pPr>
            <a:r>
              <a:rPr lang="en-CA" sz="1800" dirty="0">
                <a:latin typeface="Helvetica"/>
                <a:ea typeface="Arial" panose="020B0604020202020204" pitchFamily="34" charset="0"/>
                <a:cs typeface="Helvetica"/>
              </a:rPr>
              <a:t>Import code from existing modules and packages.</a:t>
            </a:r>
          </a:p>
          <a:p>
            <a:pPr marL="227965" indent="-227965">
              <a:lnSpc>
                <a:spcPct val="150000"/>
              </a:lnSpc>
              <a:spcBef>
                <a:spcPts val="0"/>
              </a:spcBef>
            </a:pPr>
            <a:r>
              <a:rPr lang="en-CA" sz="1800" dirty="0">
                <a:latin typeface="Helvetica"/>
                <a:ea typeface="Arial" panose="020B0604020202020204" pitchFamily="34" charset="0"/>
                <a:cs typeface="Helvetica"/>
              </a:rPr>
              <a:t>Use NumPy to easily process multidimensional data.</a:t>
            </a:r>
          </a:p>
          <a:p>
            <a:pPr marL="227965" indent="-227965">
              <a:lnSpc>
                <a:spcPct val="150000"/>
              </a:lnSpc>
              <a:spcBef>
                <a:spcPts val="0"/>
              </a:spcBef>
            </a:pPr>
            <a:r>
              <a:rPr lang="en-CA" sz="1800" dirty="0">
                <a:latin typeface="Helvetica"/>
                <a:ea typeface="Arial" panose="020B0604020202020204" pitchFamily="34" charset="0"/>
                <a:cs typeface="Helvetica"/>
              </a:rPr>
              <a:t>Use Matplotlib to generate different types of plots to visualise data.</a:t>
            </a:r>
          </a:p>
          <a:p>
            <a:pPr marL="227965" indent="-227965">
              <a:lnSpc>
                <a:spcPct val="150000"/>
              </a:lnSpc>
              <a:spcBef>
                <a:spcPts val="0"/>
              </a:spcBef>
            </a:pPr>
            <a:r>
              <a:rPr lang="en-CA" sz="1800" dirty="0">
                <a:latin typeface="Helvetica"/>
                <a:ea typeface="Arial" panose="020B0604020202020204" pitchFamily="34" charset="0"/>
                <a:cs typeface="Helvetica"/>
              </a:rPr>
              <a:t>Approach a new package and explore its documentation and examples.</a:t>
            </a:r>
          </a:p>
        </p:txBody>
      </p:sp>
    </p:spTree>
    <p:extLst>
      <p:ext uri="{BB962C8B-B14F-4D97-AF65-F5344CB8AC3E}">
        <p14:creationId xmlns:p14="http://schemas.microsoft.com/office/powerpoint/2010/main" val="128977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9FE57-67C3-163A-FA8B-E58ABAE83AD5}"/>
              </a:ext>
            </a:extLst>
          </p:cNvPr>
          <p:cNvSpPr>
            <a:spLocks noGrp="1"/>
          </p:cNvSpPr>
          <p:nvPr>
            <p:ph type="title"/>
          </p:nvPr>
        </p:nvSpPr>
        <p:spPr/>
        <p:txBody>
          <a:bodyPr/>
          <a:lstStyle/>
          <a:p>
            <a:r>
              <a:rPr lang="en-US" dirty="0"/>
              <a:t>Acknowledgements</a:t>
            </a:r>
          </a:p>
        </p:txBody>
      </p:sp>
      <p:sp>
        <p:nvSpPr>
          <p:cNvPr id="6" name="Content Placeholder 5">
            <a:extLst>
              <a:ext uri="{FF2B5EF4-FFF2-40B4-BE49-F238E27FC236}">
                <a16:creationId xmlns:a16="http://schemas.microsoft.com/office/drawing/2014/main" id="{DE7F1D66-B561-5418-8DB0-1AB9CF7B497E}"/>
              </a:ext>
            </a:extLst>
          </p:cNvPr>
          <p:cNvSpPr>
            <a:spLocks noGrp="1"/>
          </p:cNvSpPr>
          <p:nvPr>
            <p:ph idx="1"/>
          </p:nvPr>
        </p:nvSpPr>
        <p:spPr>
          <a:xfrm>
            <a:off x="628650" y="1587500"/>
            <a:ext cx="7886700" cy="4648200"/>
          </a:xfrm>
        </p:spPr>
        <p:txBody>
          <a:bodyPr>
            <a:normAutofit lnSpcReduction="10000"/>
          </a:bodyPr>
          <a:lstStyle/>
          <a:p>
            <a:r>
              <a:rPr lang="en-US" dirty="0"/>
              <a:t>Thank you to QLS-MiCM for giving me this opportunity and for helping me along the way.</a:t>
            </a:r>
          </a:p>
          <a:p>
            <a:r>
              <a:rPr lang="en-US" dirty="0"/>
              <a:t>Thank you to the professors from the McGill School of Computer Science for helping me along my programming journey and for inspiring me to share my programming experience with others.</a:t>
            </a:r>
          </a:p>
          <a:p>
            <a:r>
              <a:rPr lang="en-US" dirty="0"/>
              <a:t>Thank you to Professor Mathieu Blanchette, whose COMP 204 course helped introduce me to Python (back in Fall 2018).</a:t>
            </a:r>
          </a:p>
          <a:p>
            <a:r>
              <a:rPr lang="en-US" dirty="0"/>
              <a:t>Thank you to the Python, NumPy, Matplotlib and pandas communities!</a:t>
            </a:r>
          </a:p>
        </p:txBody>
      </p:sp>
    </p:spTree>
    <p:extLst>
      <p:ext uri="{BB962C8B-B14F-4D97-AF65-F5344CB8AC3E}">
        <p14:creationId xmlns:p14="http://schemas.microsoft.com/office/powerpoint/2010/main" val="342776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2376-9E04-ED70-502E-4CB0F87AB963}"/>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6AE1CEB-BA97-61DD-841E-10CAC5F24A90}"/>
              </a:ext>
            </a:extLst>
          </p:cNvPr>
          <p:cNvSpPr txBox="1"/>
          <p:nvPr/>
        </p:nvSpPr>
        <p:spPr>
          <a:xfrm>
            <a:off x="1647889" y="5562399"/>
            <a:ext cx="5848220" cy="369460"/>
          </a:xfrm>
          <a:prstGeom prst="rect">
            <a:avLst/>
          </a:prstGeom>
          <a:noFill/>
        </p:spPr>
        <p:txBody>
          <a:bodyPr wrap="square">
            <a:spAutoFit/>
          </a:bodyPr>
          <a:lstStyle/>
          <a:p>
            <a:r>
              <a:rPr lang="en-US" dirty="0">
                <a:latin typeface="Helvetica" pitchFamily="2" charset="0"/>
                <a:hlinkClick r:id="rId3"/>
              </a:rPr>
              <a:t>https://www.mcgill.ca/micm/training/workshops-series</a:t>
            </a:r>
            <a:endParaRPr lang="en-US" dirty="0">
              <a:latin typeface="Helvetica" pitchFamily="2" charset="0"/>
            </a:endParaRPr>
          </a:p>
        </p:txBody>
      </p:sp>
      <p:sp>
        <p:nvSpPr>
          <p:cNvPr id="4" name="TextBox 3">
            <a:extLst>
              <a:ext uri="{FF2B5EF4-FFF2-40B4-BE49-F238E27FC236}">
                <a16:creationId xmlns:a16="http://schemas.microsoft.com/office/drawing/2014/main" id="{FCD96498-6607-422D-4649-CD2575F6D567}"/>
              </a:ext>
            </a:extLst>
          </p:cNvPr>
          <p:cNvSpPr txBox="1"/>
          <p:nvPr/>
        </p:nvSpPr>
        <p:spPr>
          <a:xfrm>
            <a:off x="2597550" y="1295601"/>
            <a:ext cx="420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Helvetica" panose="020B0604020202020204" pitchFamily="34" charset="0"/>
                <a:cs typeface="Helvetica" panose="020B0604020202020204" pitchFamily="34" charset="0"/>
              </a:rPr>
              <a:t>Workshop Series</a:t>
            </a:r>
            <a:endParaRPr lang="en-US" sz="4000" dirty="0">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D5E119C7-EFC9-D3F6-3DC7-EB203AD435F0}"/>
              </a:ext>
            </a:extLst>
          </p:cNvPr>
          <p:cNvPicPr>
            <a:picLocks noChangeAspect="1"/>
          </p:cNvPicPr>
          <p:nvPr/>
        </p:nvPicPr>
        <p:blipFill>
          <a:blip r:embed="rId4"/>
          <a:srcRect/>
          <a:stretch/>
        </p:blipFill>
        <p:spPr>
          <a:xfrm>
            <a:off x="1296787" y="2046066"/>
            <a:ext cx="6550424" cy="3224434"/>
          </a:xfrm>
          <a:prstGeom prst="rect">
            <a:avLst/>
          </a:prstGeom>
        </p:spPr>
      </p:pic>
    </p:spTree>
    <p:extLst>
      <p:ext uri="{BB962C8B-B14F-4D97-AF65-F5344CB8AC3E}">
        <p14:creationId xmlns:p14="http://schemas.microsoft.com/office/powerpoint/2010/main" val="33019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CB6-3AC9-DA48-BC60-CD6CCF2207F0}"/>
              </a:ext>
            </a:extLst>
          </p:cNvPr>
          <p:cNvSpPr>
            <a:spLocks noGrp="1"/>
          </p:cNvSpPr>
          <p:nvPr>
            <p:ph type="title"/>
          </p:nvPr>
        </p:nvSpPr>
        <p:spPr>
          <a:xfrm>
            <a:off x="628650" y="149223"/>
            <a:ext cx="7886700" cy="1325565"/>
          </a:xfrm>
        </p:spPr>
        <p:txBody>
          <a:bodyPr/>
          <a:lstStyle/>
          <a:p>
            <a:r>
              <a:rPr lang="en-CA" dirty="0">
                <a:latin typeface="Arial" panose="020B0604020202020204" pitchFamily="34" charset="0"/>
                <a:cs typeface="Arial" panose="020B0604020202020204" pitchFamily="34" charset="0"/>
              </a:rPr>
              <a:t>Learning Outcomes</a:t>
            </a:r>
          </a:p>
        </p:txBody>
      </p:sp>
      <p:sp>
        <p:nvSpPr>
          <p:cNvPr id="3" name="Content Placeholder 2">
            <a:extLst>
              <a:ext uri="{FF2B5EF4-FFF2-40B4-BE49-F238E27FC236}">
                <a16:creationId xmlns:a16="http://schemas.microsoft.com/office/drawing/2014/main" id="{D0E6AA13-8806-1A11-9DDC-664EEF2FB52B}"/>
              </a:ext>
            </a:extLst>
          </p:cNvPr>
          <p:cNvSpPr>
            <a:spLocks noGrp="1"/>
          </p:cNvSpPr>
          <p:nvPr>
            <p:ph idx="1"/>
          </p:nvPr>
        </p:nvSpPr>
        <p:spPr>
          <a:xfrm>
            <a:off x="628650" y="1168400"/>
            <a:ext cx="8337550" cy="5054600"/>
          </a:xfrm>
        </p:spPr>
        <p:txBody>
          <a:bodyPr>
            <a:normAutofit lnSpcReduction="10000"/>
          </a:bodyPr>
          <a:lstStyle/>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Summary</a:t>
            </a:r>
          </a:p>
          <a:p>
            <a:pPr marL="0" indent="0">
              <a:lnSpc>
                <a:spcPct val="120000"/>
              </a:lnSpc>
              <a:spcBef>
                <a:spcPts val="0"/>
              </a:spcBef>
              <a:spcAft>
                <a:spcPts val="600"/>
              </a:spcAft>
              <a:buNone/>
            </a:pPr>
            <a:r>
              <a:rPr lang="en-CA" sz="1800" dirty="0">
                <a:effectLst/>
                <a:latin typeface="Arial" panose="020B0604020202020204" pitchFamily="34" charset="0"/>
                <a:ea typeface="Calibri" panose="020F0502020204030204" pitchFamily="34" charset="0"/>
              </a:rPr>
              <a:t>In this 4-hour workshop, students will learn basic data processing skills using Python. Attendees will learn how to import code from other modules and packages to take advantage of the existing Python ecosystem. After seeing how to access packages, we will explore popular data analysis packages. We will see how to use NumPy to perform operations on large data arrays and how to use Matplotlib to generate clear data visualisations. Finally, we will discuss how to approach a new, unfamiliar package and learn how to use it.</a:t>
            </a:r>
            <a:endParaRPr lang="en-CA" sz="1800" dirty="0">
              <a:effectLst/>
              <a:latin typeface="Arial" panose="020B0604020202020204" pitchFamily="34" charset="0"/>
              <a:ea typeface="Arial" panose="020B0604020202020204" pitchFamily="34" charset="0"/>
            </a:endParaRPr>
          </a:p>
          <a:p>
            <a:pPr marL="0" indent="0">
              <a:lnSpc>
                <a:spcPct val="120000"/>
              </a:lnSpc>
              <a:spcBef>
                <a:spcPts val="0"/>
              </a:spcBef>
              <a:spcAft>
                <a:spcPts val="600"/>
              </a:spcAft>
              <a:buNone/>
            </a:pPr>
            <a:endParaRPr lang="en-CA" sz="1800" b="1" dirty="0">
              <a:effectLst/>
              <a:latin typeface="Arial" panose="020B0604020202020204" pitchFamily="34" charset="0"/>
              <a:ea typeface="Calibri" panose="020F0502020204030204" pitchFamily="34" charset="0"/>
            </a:endParaRPr>
          </a:p>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Learning Objectives</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Import code from existing modules and packages.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NumPy to easily process multidimensional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Matplotlib to generate different types of plots to visualise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Approach a new package and explore its documentation and examples.</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407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69F5-1CB1-A0C5-A0AB-8C0E16D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BB53-9B9C-129F-A1E3-EEB13FE26D89}"/>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7D6D0FD1-C3AF-4B3B-2756-C8EC565B082F}"/>
              </a:ext>
            </a:extLst>
          </p:cNvPr>
          <p:cNvSpPr>
            <a:spLocks noGrp="1"/>
          </p:cNvSpPr>
          <p:nvPr>
            <p:ph idx="1"/>
          </p:nvPr>
        </p:nvSpPr>
        <p:spPr>
          <a:xfrm>
            <a:off x="482600" y="1220814"/>
            <a:ext cx="8382262" cy="5243486"/>
          </a:xfrm>
        </p:spPr>
        <p:txBody>
          <a:bodyPr vert="horz" lIns="91440" tIns="45720" rIns="91440" bIns="45720" rtlCol="0" anchor="t">
            <a:noAutofit/>
          </a:bodyPr>
          <a:lstStyle/>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1 – Modules and Packages (40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Using Modules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 Brief Intro to Package Management</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2 – Introduction to NumPy Arrays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Introduction to Arrays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Introducing NumPy</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Array Operations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p:txBody>
      </p:sp>
    </p:spTree>
    <p:extLst>
      <p:ext uri="{BB962C8B-B14F-4D97-AF65-F5344CB8AC3E}">
        <p14:creationId xmlns:p14="http://schemas.microsoft.com/office/powerpoint/2010/main" val="2744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C99C4-EEC3-E7CB-EE1E-0576382FC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22B48-7D47-6F32-2894-53AD88C1199D}"/>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23D47DF8-E768-5953-E6C9-556CEF670D87}"/>
              </a:ext>
            </a:extLst>
          </p:cNvPr>
          <p:cNvSpPr>
            <a:spLocks noGrp="1"/>
          </p:cNvSpPr>
          <p:nvPr>
            <p:ph idx="1"/>
          </p:nvPr>
        </p:nvSpPr>
        <p:spPr>
          <a:xfrm>
            <a:off x="431800" y="1220814"/>
            <a:ext cx="8433062" cy="5498774"/>
          </a:xfrm>
        </p:spPr>
        <p:txBody>
          <a:bodyPr vert="horz" lIns="91440" tIns="45720" rIns="91440" bIns="45720" rtlCol="0" anchor="t">
            <a:noAutofit/>
          </a:bodyPr>
          <a:lstStyle/>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3 – Visualising Data with Matplotlib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Creating Plots with Matplotlib</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Matplotlib Documentation</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4 – Intro to Tabular Data with Pandas (30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Fundamentals of pandas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pandas Documentation</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5 – A Brief Guide to Exploring the Unknown (10 minutes)</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What to learn next? How?</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How to get help and how not to get help</a:t>
            </a:r>
            <a:endParaRPr lang="en-CA" sz="2000" dirty="0">
              <a:latin typeface="Arial" panose="020B0604020202020204" pitchFamily="34" charset="0"/>
              <a:ea typeface="Calibri" panose="020F0502020204030204" pitchFamily="34" charset="0"/>
            </a:endParaRP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Other cool programming topics</a:t>
            </a:r>
          </a:p>
        </p:txBody>
      </p:sp>
    </p:spTree>
    <p:extLst>
      <p:ext uri="{BB962C8B-B14F-4D97-AF65-F5344CB8AC3E}">
        <p14:creationId xmlns:p14="http://schemas.microsoft.com/office/powerpoint/2010/main" val="102346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37A51-AA1C-34AB-814D-83DB9CE6EA16}"/>
              </a:ext>
            </a:extLst>
          </p:cNvPr>
          <p:cNvSpPr>
            <a:spLocks noGrp="1"/>
          </p:cNvSpPr>
          <p:nvPr>
            <p:ph type="title"/>
          </p:nvPr>
        </p:nvSpPr>
        <p:spPr/>
        <p:txBody>
          <a:bodyPr/>
          <a:lstStyle/>
          <a:p>
            <a:r>
              <a:rPr lang="en-US" dirty="0"/>
              <a:t>Interactive Workshop!</a:t>
            </a:r>
          </a:p>
        </p:txBody>
      </p:sp>
      <p:sp>
        <p:nvSpPr>
          <p:cNvPr id="2" name="Text Placeholder 1">
            <a:extLst>
              <a:ext uri="{FF2B5EF4-FFF2-40B4-BE49-F238E27FC236}">
                <a16:creationId xmlns:a16="http://schemas.microsoft.com/office/drawing/2014/main" id="{D2AC8912-7855-2237-3FC0-52D3822CCBEC}"/>
              </a:ext>
            </a:extLst>
          </p:cNvPr>
          <p:cNvSpPr>
            <a:spLocks noGrp="1"/>
          </p:cNvSpPr>
          <p:nvPr>
            <p:ph idx="1"/>
          </p:nvPr>
        </p:nvSpPr>
        <p:spPr/>
        <p:txBody>
          <a:bodyPr>
            <a:normAutofit/>
          </a:bodyPr>
          <a:lstStyle/>
          <a:p>
            <a:r>
              <a:rPr lang="en-US" dirty="0"/>
              <a:t>That’s pretty much all that will be in the slides… For the rest, we’ll go to a </a:t>
            </a:r>
            <a:r>
              <a:rPr lang="en-US" dirty="0" err="1"/>
              <a:t>Jupyter</a:t>
            </a:r>
            <a:r>
              <a:rPr lang="en-US" dirty="0"/>
              <a:t> Notebook:</a:t>
            </a:r>
          </a:p>
        </p:txBody>
      </p:sp>
      <p:pic>
        <p:nvPicPr>
          <p:cNvPr id="4" name="Picture 3">
            <a:extLst>
              <a:ext uri="{FF2B5EF4-FFF2-40B4-BE49-F238E27FC236}">
                <a16:creationId xmlns:a16="http://schemas.microsoft.com/office/drawing/2014/main" id="{E097C071-9D51-A0DF-57BF-B0E66E2C37B2}"/>
              </a:ext>
            </a:extLst>
          </p:cNvPr>
          <p:cNvPicPr>
            <a:picLocks noChangeAspect="1"/>
          </p:cNvPicPr>
          <p:nvPr/>
        </p:nvPicPr>
        <p:blipFill>
          <a:blip r:embed="rId3"/>
          <a:srcRect/>
          <a:stretch/>
        </p:blipFill>
        <p:spPr>
          <a:xfrm>
            <a:off x="3492241" y="2791654"/>
            <a:ext cx="2159516" cy="2159516"/>
          </a:xfrm>
          <a:prstGeom prst="rect">
            <a:avLst/>
          </a:prstGeom>
        </p:spPr>
      </p:pic>
      <p:sp>
        <p:nvSpPr>
          <p:cNvPr id="5" name="Rectangle 4">
            <a:hlinkClick r:id="rId4"/>
            <a:extLst>
              <a:ext uri="{FF2B5EF4-FFF2-40B4-BE49-F238E27FC236}">
                <a16:creationId xmlns:a16="http://schemas.microsoft.com/office/drawing/2014/main" id="{95D1A3EF-3796-F00E-99F9-355720A79B88}"/>
              </a:ext>
            </a:extLst>
          </p:cNvPr>
          <p:cNvSpPr/>
          <p:nvPr/>
        </p:nvSpPr>
        <p:spPr>
          <a:xfrm>
            <a:off x="2293142" y="4806395"/>
            <a:ext cx="4557713" cy="104298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accent1">
                      <a:lumMod val="60000"/>
                      <a:lumOff val="40000"/>
                    </a:schemeClr>
                  </a:solidFill>
                </a:ln>
                <a:solidFill>
                  <a:sysClr val="windowText" lastClr="000000"/>
                </a:solidFill>
              </a:rPr>
              <a:t>To the repository!</a:t>
            </a:r>
          </a:p>
        </p:txBody>
      </p:sp>
    </p:spTree>
    <p:extLst>
      <p:ext uri="{BB962C8B-B14F-4D97-AF65-F5344CB8AC3E}">
        <p14:creationId xmlns:p14="http://schemas.microsoft.com/office/powerpoint/2010/main" val="7898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C4972A-6B1B-289F-3AEB-AAB7AD8C9799}"/>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2</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t>Introduction to NumPy Arrays</a:t>
            </a:r>
            <a:endParaRPr lang="en-CA" dirty="0"/>
          </a:p>
        </p:txBody>
      </p:sp>
    </p:spTree>
    <p:extLst>
      <p:ext uri="{BB962C8B-B14F-4D97-AF65-F5344CB8AC3E}">
        <p14:creationId xmlns:p14="http://schemas.microsoft.com/office/powerpoint/2010/main" val="20248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Tree>
    <p:extLst>
      <p:ext uri="{BB962C8B-B14F-4D97-AF65-F5344CB8AC3E}">
        <p14:creationId xmlns:p14="http://schemas.microsoft.com/office/powerpoint/2010/main" val="2025074975"/>
      </p:ext>
    </p:extLst>
  </p:cSld>
  <p:clrMapOvr>
    <a:masterClrMapping/>
  </p:clrMapOvr>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4747</TotalTime>
  <Words>2362</Words>
  <Application>Microsoft Macintosh PowerPoint</Application>
  <PresentationFormat>On-screen Show (4:3)</PresentationFormat>
  <Paragraphs>421</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Aptos</vt:lpstr>
      <vt:lpstr>Aptos Mono</vt:lpstr>
      <vt:lpstr>Arial</vt:lpstr>
      <vt:lpstr>Calibri</vt:lpstr>
      <vt:lpstr>Calibri Light</vt:lpstr>
      <vt:lpstr>Helvetica</vt:lpstr>
      <vt:lpstr>Helvetica Light</vt:lpstr>
      <vt:lpstr>Open Sans Light</vt:lpstr>
      <vt:lpstr>Roboto Mono</vt:lpstr>
      <vt:lpstr>Wingdings</vt:lpstr>
      <vt:lpstr>Thème Office</vt:lpstr>
      <vt:lpstr>Data Processing in Python Part 2</vt:lpstr>
      <vt:lpstr>PowerPoint Presentation</vt:lpstr>
      <vt:lpstr>PowerPoint Presentation</vt:lpstr>
      <vt:lpstr>Learning Outcomes</vt:lpstr>
      <vt:lpstr>Outline</vt:lpstr>
      <vt:lpstr>Outline</vt:lpstr>
      <vt:lpstr>Interactive Workshop!</vt:lpstr>
      <vt:lpstr>Module 2 Introduction to NumPy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4 Intro to Tabular Data with pandas</vt:lpstr>
      <vt:lpstr>PowerPoint Presentation</vt:lpstr>
      <vt:lpstr>PowerPoint Presentation</vt:lpstr>
      <vt:lpstr>To summarize</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Rachade Hmamouchi</dc:creator>
  <cp:lastModifiedBy>Benjamin Rudski</cp:lastModifiedBy>
  <cp:revision>174</cp:revision>
  <dcterms:created xsi:type="dcterms:W3CDTF">2019-07-29T14:54:16Z</dcterms:created>
  <dcterms:modified xsi:type="dcterms:W3CDTF">2025-04-16T15:19:32Z</dcterms:modified>
</cp:coreProperties>
</file>