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16" r:id="rId2"/>
    <p:sldId id="321" r:id="rId3"/>
    <p:sldId id="338" r:id="rId4"/>
    <p:sldId id="373" r:id="rId5"/>
    <p:sldId id="383" r:id="rId6"/>
    <p:sldId id="329" r:id="rId7"/>
    <p:sldId id="366" r:id="rId8"/>
    <p:sldId id="367" r:id="rId9"/>
    <p:sldId id="384" r:id="rId10"/>
    <p:sldId id="369" r:id="rId11"/>
    <p:sldId id="385" r:id="rId12"/>
    <p:sldId id="371" r:id="rId13"/>
    <p:sldId id="386" r:id="rId14"/>
    <p:sldId id="387" r:id="rId15"/>
    <p:sldId id="375" r:id="rId16"/>
    <p:sldId id="374" r:id="rId17"/>
    <p:sldId id="392" r:id="rId18"/>
    <p:sldId id="389" r:id="rId19"/>
    <p:sldId id="390" r:id="rId20"/>
    <p:sldId id="391" r:id="rId21"/>
    <p:sldId id="388" r:id="rId22"/>
    <p:sldId id="340" r:id="rId23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4668" autoAdjust="0"/>
  </p:normalViewPr>
  <p:slideViewPr>
    <p:cSldViewPr snapToGrid="0">
      <p:cViewPr varScale="1">
        <p:scale>
          <a:sx n="101" d="100"/>
          <a:sy n="101" d="100"/>
        </p:scale>
        <p:origin x="5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hf sldNum="0" hdr="0" ft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bzrudski/https:/github.com/bzrudski/Data-Processing-in-Pyth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7657"/>
            <a:ext cx="7467600" cy="1802685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Data Processing in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dirty="0">
                <a:latin typeface="Helvetica"/>
                <a:cs typeface="Helvetica"/>
              </a:rPr>
              <a:t>Part 2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80296" y="6075446"/>
            <a:ext cx="35678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Benjamin Rudski</a:t>
            </a:r>
          </a:p>
          <a:p>
            <a:r>
              <a:rPr lang="en-CA" sz="1800" dirty="0">
                <a:latin typeface="Helvetica Light"/>
              </a:rPr>
              <a:t>February 11, 2025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272879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0]?</a:t>
            </a:r>
          </a:p>
        </p:txBody>
      </p:sp>
    </p:spTree>
    <p:extLst>
      <p:ext uri="{BB962C8B-B14F-4D97-AF65-F5344CB8AC3E}">
        <p14:creationId xmlns:p14="http://schemas.microsoft.com/office/powerpoint/2010/main" val="8351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[:, 0]</a:t>
            </a:r>
          </a:p>
        </p:txBody>
      </p:sp>
    </p:spTree>
    <p:extLst>
      <p:ext uri="{BB962C8B-B14F-4D97-AF65-F5344CB8AC3E}">
        <p14:creationId xmlns:p14="http://schemas.microsoft.com/office/powerpoint/2010/main" val="196224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2:4]?</a:t>
            </a:r>
          </a:p>
        </p:txBody>
      </p:sp>
    </p:spTree>
    <p:extLst>
      <p:ext uri="{BB962C8B-B14F-4D97-AF65-F5344CB8AC3E}">
        <p14:creationId xmlns:p14="http://schemas.microsoft.com/office/powerpoint/2010/main" val="203790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[1:3, 2:4]</a:t>
            </a:r>
          </a:p>
        </p:txBody>
      </p:sp>
    </p:spTree>
    <p:extLst>
      <p:ext uri="{BB962C8B-B14F-4D97-AF65-F5344CB8AC3E}">
        <p14:creationId xmlns:p14="http://schemas.microsoft.com/office/powerpoint/2010/main" val="359931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[0:5:2]?</a:t>
            </a:r>
          </a:p>
        </p:txBody>
      </p:sp>
    </p:spTree>
    <p:extLst>
      <p:ext uri="{BB962C8B-B14F-4D97-AF65-F5344CB8AC3E}">
        <p14:creationId xmlns:p14="http://schemas.microsoft.com/office/powerpoint/2010/main" val="416079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(1, 1)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(1, 2)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(1, 3)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(1, 4)</a:t>
                      </a:r>
                    </a:p>
                  </a:txBody>
                  <a:tcPr marL="125476" marR="125476" marT="62738" marB="62738" anchor="ctr"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(2, 1)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(2, 2)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(2, 3)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(2, 4)</a:t>
                      </a:r>
                    </a:p>
                  </a:txBody>
                  <a:tcPr marL="125476" marR="125476" marT="62738" marB="62738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bg1"/>
                          </a:solidFill>
                        </a:rPr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[0:5:2]</a:t>
            </a:r>
          </a:p>
        </p:txBody>
      </p:sp>
    </p:spTree>
    <p:extLst>
      <p:ext uri="{BB962C8B-B14F-4D97-AF65-F5344CB8AC3E}">
        <p14:creationId xmlns:p14="http://schemas.microsoft.com/office/powerpoint/2010/main" val="8350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F1E1C-A258-4EB0-1637-817178D0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C1D21D-F7A5-C12D-2200-6DBC46AC4E28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F0CB3B7-9272-6033-A393-481DC1559A1B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C565B-1C4F-A933-9BB5-BFEF7C206C57}"/>
              </a:ext>
            </a:extLst>
          </p:cNvPr>
          <p:cNvSpPr txBox="1"/>
          <p:nvPr/>
        </p:nvSpPr>
        <p:spPr>
          <a:xfrm>
            <a:off x="494270" y="5823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endParaRPr lang="en-CA" sz="2800" b="1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BC562F1B-988A-2E3B-C7A2-C679E6265762}"/>
              </a:ext>
            </a:extLst>
          </p:cNvPr>
          <p:cNvSpPr/>
          <p:nvPr/>
        </p:nvSpPr>
        <p:spPr>
          <a:xfrm>
            <a:off x="1574799" y="581451"/>
            <a:ext cx="5994400" cy="14350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>
                <a:latin typeface="Aptos Mono" panose="020B0009020202020204" pitchFamily="49" charset="0"/>
              </a:rPr>
              <a:t>axis=1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7DBD36D8-9B58-F356-1090-2DD77E10BBC5}"/>
              </a:ext>
            </a:extLst>
          </p:cNvPr>
          <p:cNvSpPr/>
          <p:nvPr/>
        </p:nvSpPr>
        <p:spPr>
          <a:xfrm>
            <a:off x="494270" y="1790700"/>
            <a:ext cx="2337831" cy="3276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Aptos Mono" panose="020B0009020202020204" pitchFamily="49" charset="0"/>
              </a:rPr>
              <a:t>axis=0</a:t>
            </a:r>
          </a:p>
        </p:txBody>
      </p:sp>
    </p:spTree>
    <p:extLst>
      <p:ext uri="{BB962C8B-B14F-4D97-AF65-F5344CB8AC3E}">
        <p14:creationId xmlns:p14="http://schemas.microsoft.com/office/powerpoint/2010/main" val="1028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80D-4B7E-740E-8142-7B6D6E5C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4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 to Tabular Data with pandas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489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F1EEA0-A364-F98B-0E07-0B3F1D7E5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54249"/>
              </p:ext>
            </p:extLst>
          </p:nvPr>
        </p:nvGraphicFramePr>
        <p:xfrm>
          <a:off x="228600" y="863600"/>
          <a:ext cx="8559799" cy="497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9362672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069293214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50902809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981404648"/>
                    </a:ext>
                  </a:extLst>
                </a:gridCol>
              </a:tblGrid>
              <a:tr h="1244600"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461825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0”,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66292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1”,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091798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0”]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1”]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latin typeface="Aptos Mono" panose="020B0009020202020204" pitchFamily="49" charset="0"/>
                        </a:rPr>
                        <a:t>[“row 2”, “series 2”]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002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35D3024-DD65-6BA2-0AD2-49EDE78B2794}"/>
              </a:ext>
            </a:extLst>
          </p:cNvPr>
          <p:cNvSpPr txBox="1"/>
          <p:nvPr/>
        </p:nvSpPr>
        <p:spPr>
          <a:xfrm>
            <a:off x="228600" y="165100"/>
            <a:ext cx="4053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By name: </a:t>
            </a:r>
            <a:r>
              <a:rPr lang="en-CA" sz="3200" dirty="0" err="1">
                <a:latin typeface="Aptos Mono" panose="020B0009020202020204" pitchFamily="49" charset="0"/>
              </a:rPr>
              <a:t>my_df.loc</a:t>
            </a:r>
            <a:endParaRPr lang="en-CA" sz="32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208818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60708" y="621046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F139-630C-6042-E33F-878489D23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FF490A-E9F2-8108-88DC-4EAF4BB83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36133"/>
              </p:ext>
            </p:extLst>
          </p:nvPr>
        </p:nvGraphicFramePr>
        <p:xfrm>
          <a:off x="228600" y="863600"/>
          <a:ext cx="8559799" cy="4978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93626722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069293214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150902809"/>
                    </a:ext>
                  </a:extLst>
                </a:gridCol>
                <a:gridCol w="2353733">
                  <a:extLst>
                    <a:ext uri="{9D8B030D-6E8A-4147-A177-3AD203B41FA5}">
                      <a16:colId xmlns:a16="http://schemas.microsoft.com/office/drawing/2014/main" val="3981404648"/>
                    </a:ext>
                  </a:extLst>
                </a:gridCol>
              </a:tblGrid>
              <a:tr h="1244600">
                <a:tc>
                  <a:txBody>
                    <a:bodyPr/>
                    <a:lstStyle/>
                    <a:p>
                      <a:pPr algn="ctr"/>
                      <a:endParaRPr lang="en-CA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Series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461825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latin typeface="Aptos Mono" panose="020B0009020202020204" pitchFamily="49" charset="0"/>
                        </a:rPr>
                        <a:t>[0,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[0,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[0,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566292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[1,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091798"/>
                  </a:ext>
                </a:extLst>
              </a:tr>
              <a:tr h="124460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Row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Mono" panose="020B0009020202020204" pitchFamily="49" charset="0"/>
                          <a:ea typeface="+mn-ea"/>
                          <a:cs typeface="+mn-cs"/>
                        </a:rPr>
                        <a:t>[2, 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002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86BE53-9B0A-14EA-C045-AD0428C3D9B8}"/>
              </a:ext>
            </a:extLst>
          </p:cNvPr>
          <p:cNvSpPr txBox="1"/>
          <p:nvPr/>
        </p:nvSpPr>
        <p:spPr>
          <a:xfrm>
            <a:off x="228600" y="165100"/>
            <a:ext cx="6013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By numerical index: </a:t>
            </a:r>
            <a:r>
              <a:rPr lang="en-CA" sz="3200" dirty="0" err="1">
                <a:latin typeface="Aptos Mono" panose="020B0009020202020204" pitchFamily="49" charset="0"/>
              </a:rPr>
              <a:t>my_df.iloc</a:t>
            </a:r>
            <a:endParaRPr lang="en-CA" sz="3200" dirty="0"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21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51" y="91181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To summarize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991" y="1190522"/>
            <a:ext cx="7378018" cy="53095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Modules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packages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allow for code written by others to be easily imported and reused.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NumPy arrays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allow easily storing many numbers and performing operations without having to loop.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Matplotlib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used to generate many different types of plots.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pandas</a:t>
            </a:r>
            <a:r>
              <a:rPr lang="en-CA" sz="1800" dirty="0">
                <a:latin typeface="Helvetica"/>
                <a:ea typeface="Calibri"/>
                <a:cs typeface="Helvetica"/>
              </a:rPr>
              <a:t> </a:t>
            </a:r>
            <a:r>
              <a:rPr lang="en-CA" sz="1800" b="1" dirty="0" err="1">
                <a:latin typeface="Helvetica"/>
                <a:ea typeface="Calibri"/>
                <a:cs typeface="Helvetica"/>
              </a:rPr>
              <a:t>DataFrames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represent data in tables.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Big projects have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documentation</a:t>
            </a:r>
            <a:r>
              <a:rPr lang="en-CA" sz="1800" dirty="0">
                <a:latin typeface="Helvetica"/>
                <a:ea typeface="Calibri"/>
                <a:cs typeface="Helvetica"/>
              </a:rPr>
              <a:t> to explain their functionality.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Import code from existing modules and packages.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NumPy to easily process multidimensional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Matplotlib to generate different types of plots to visualise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Approach a new package and explore its documentation and examples.</a:t>
            </a:r>
          </a:p>
        </p:txBody>
      </p:sp>
    </p:spTree>
    <p:extLst>
      <p:ext uri="{BB962C8B-B14F-4D97-AF65-F5344CB8AC3E}">
        <p14:creationId xmlns:p14="http://schemas.microsoft.com/office/powerpoint/2010/main" val="128977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7500"/>
            <a:ext cx="7886700" cy="4648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Thank you to QLS-MiCM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  <a:p>
            <a:r>
              <a:rPr lang="en-US" dirty="0"/>
              <a:t>Thank you to the Python, NumPy, Matplotlib and pandas communities!</a:t>
            </a:r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89" y="556239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119C7-EFC9-D3F6-3DC7-EB203AD4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9352" y="2046066"/>
            <a:ext cx="7045294" cy="32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220814"/>
            <a:ext cx="8382262" cy="52434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1 – Modules and Packages (40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Using Modules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 Brief Intro to Package Management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2 – Introduction to NumPy Arrays (50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Introduction to Arrays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Introducing NumPy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Array Operations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744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C99C4-EEC3-E7CB-EE1E-0576382F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2B48-7D47-6F32-2894-53AD88C1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>
                <a:latin typeface="Helvetica"/>
                <a:cs typeface="Helvetica"/>
              </a:rPr>
              <a:t>Outline</a:t>
            </a:r>
            <a:endParaRPr lang="en-US" sz="440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7DF8-E768-5953-E6C9-556CEF670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220814"/>
            <a:ext cx="8433062" cy="54987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3 – Visualising Data with Matplotlib (50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Creating Plots with Matplotlib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Matplotlib Documentation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4 – Intro to Tabular Data with Pandas (30 minutes)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Fundamentals of pandas</a:t>
            </a:r>
          </a:p>
          <a:p>
            <a:pPr marL="914288" lvl="1" indent="-45720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Exploring the pandas Documentation</a:t>
            </a:r>
          </a:p>
          <a:p>
            <a:pPr marL="514350" lvl="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Module 5 – A Brief Guide to Exploring the Unknown (10 minutes)</a:t>
            </a: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</a:t>
            </a:r>
            <a:endParaRPr lang="en-CA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971438" lvl="1" indent="-514350">
              <a:lnSpc>
                <a:spcPct val="10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CA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Other cool programming topics</a:t>
            </a:r>
          </a:p>
        </p:txBody>
      </p:sp>
    </p:spTree>
    <p:extLst>
      <p:ext uri="{BB962C8B-B14F-4D97-AF65-F5344CB8AC3E}">
        <p14:creationId xmlns:p14="http://schemas.microsoft.com/office/powerpoint/2010/main" val="102346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7C071-9D51-A0DF-57BF-B0E66E2C37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92241" y="2791654"/>
            <a:ext cx="2159516" cy="2159516"/>
          </a:xfrm>
          <a:prstGeom prst="rect">
            <a:avLst/>
          </a:prstGeom>
        </p:spPr>
      </p:pic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3142" y="4806395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C4972A-6B1B-289F-3AEB-AAB7AD8C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Module 2</a:t>
            </a:r>
            <a:b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 to NumPy Arrays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482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endParaRPr lang="en-CA" sz="2800" b="1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074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9A80B6-5D2E-8104-3EFE-2662610E7846}"/>
              </a:ext>
            </a:extLst>
          </p:cNvPr>
          <p:cNvGraphicFramePr>
            <a:graphicFrameLocks noGrp="1"/>
          </p:cNvGraphicFramePr>
          <p:nvPr/>
        </p:nvGraphicFramePr>
        <p:xfrm>
          <a:off x="389482" y="679622"/>
          <a:ext cx="8365038" cy="5289375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394173">
                  <a:extLst>
                    <a:ext uri="{9D8B030D-6E8A-4147-A177-3AD203B41FA5}">
                      <a16:colId xmlns:a16="http://schemas.microsoft.com/office/drawing/2014/main" val="501879301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303827765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26423954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31023376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036227730"/>
                    </a:ext>
                  </a:extLst>
                </a:gridCol>
                <a:gridCol w="1394173">
                  <a:extLst>
                    <a:ext uri="{9D8B030D-6E8A-4147-A177-3AD203B41FA5}">
                      <a16:colId xmlns:a16="http://schemas.microsoft.com/office/drawing/2014/main" val="1909034482"/>
                    </a:ext>
                  </a:extLst>
                </a:gridCol>
              </a:tblGrid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(0, 1)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(0, 2)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(0, 3)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(0, 4)</a:t>
                      </a:r>
                    </a:p>
                  </a:txBody>
                  <a:tcPr marL="125476" marR="125476" marT="62738" marB="62738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>
                          <a:solidFill>
                            <a:schemeClr val="tx1"/>
                          </a:solidFill>
                        </a:rPr>
                        <a:t>(0, 5)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19778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509116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(1, 5)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69178520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(2, 5)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965025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(3, 1)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(3, 2)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(3, 3)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(3, 4)</a:t>
                      </a:r>
                    </a:p>
                  </a:txBody>
                  <a:tcPr marL="125476" marR="125476" marT="62738" marB="62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(3, 5)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78959827"/>
                  </a:ext>
                </a:extLst>
              </a:tr>
              <a:tr h="1057875"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(4, 0)</a:t>
                      </a:r>
                    </a:p>
                  </a:txBody>
                  <a:tcPr marL="125476" marR="125476" marT="62738" marB="6273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(4, 1)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(4, 2)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(4, 3)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(4, 4)</a:t>
                      </a:r>
                    </a:p>
                  </a:txBody>
                  <a:tcPr marL="125476" marR="125476" marT="62738" marB="62738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500" b="1" dirty="0"/>
                        <a:t>(4, 5)</a:t>
                      </a:r>
                    </a:p>
                  </a:txBody>
                  <a:tcPr marL="125476" marR="125476" marT="62738" marB="62738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53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8492A2-1F09-4B96-CC84-50CF5D7AD05E}"/>
              </a:ext>
            </a:extLst>
          </p:cNvPr>
          <p:cNvSpPr txBox="1"/>
          <p:nvPr/>
        </p:nvSpPr>
        <p:spPr>
          <a:xfrm>
            <a:off x="3419280" y="6067168"/>
            <a:ext cx="2305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dirty="0"/>
              <a:t>Shape: (5, 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2BC9-85EA-823B-57EC-C6FB43215009}"/>
              </a:ext>
            </a:extLst>
          </p:cNvPr>
          <p:cNvSpPr txBox="1"/>
          <p:nvPr/>
        </p:nvSpPr>
        <p:spPr>
          <a:xfrm>
            <a:off x="494270" y="58231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 err="1">
                <a:latin typeface="Roboto Mono" pitchFamily="2" charset="0"/>
                <a:ea typeface="Roboto Mono" pitchFamily="2" charset="0"/>
              </a:rPr>
              <a:t>my_array</a:t>
            </a:r>
            <a:r>
              <a:rPr lang="en-CA" sz="2800" b="1" dirty="0">
                <a:latin typeface="Roboto Mono" pitchFamily="2" charset="0"/>
                <a:ea typeface="Roboto Mono" pitchFamily="2" charset="0"/>
              </a:rPr>
              <a:t>[0]?</a:t>
            </a:r>
          </a:p>
        </p:txBody>
      </p:sp>
    </p:spTree>
    <p:extLst>
      <p:ext uri="{BB962C8B-B14F-4D97-AF65-F5344CB8AC3E}">
        <p14:creationId xmlns:p14="http://schemas.microsoft.com/office/powerpoint/2010/main" val="84282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Words>2222</Words>
  <Application>Microsoft Macintosh PowerPoint</Application>
  <PresentationFormat>On-screen Show (4:3)</PresentationFormat>
  <Paragraphs>412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Aptos</vt:lpstr>
      <vt:lpstr>Aptos Mono</vt:lpstr>
      <vt:lpstr>Arial</vt:lpstr>
      <vt:lpstr>Calibri</vt:lpstr>
      <vt:lpstr>Calibri Light</vt:lpstr>
      <vt:lpstr>Helvetica</vt:lpstr>
      <vt:lpstr>Helvetica Light</vt:lpstr>
      <vt:lpstr>Open Sans Light</vt:lpstr>
      <vt:lpstr>Roboto Mono</vt:lpstr>
      <vt:lpstr>Wingdings</vt:lpstr>
      <vt:lpstr>Thème Office</vt:lpstr>
      <vt:lpstr>Data Processing in Python Part 2</vt:lpstr>
      <vt:lpstr>PowerPoint Presentation</vt:lpstr>
      <vt:lpstr>PowerPoint Presentation</vt:lpstr>
      <vt:lpstr>Outline</vt:lpstr>
      <vt:lpstr>Outline</vt:lpstr>
      <vt:lpstr>Interactive Workshop!</vt:lpstr>
      <vt:lpstr>Module 2 Introduction to NumPy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4 Intro to Tabular Data with pandas</vt:lpstr>
      <vt:lpstr>PowerPoint Presentation</vt:lpstr>
      <vt:lpstr>PowerPoint Presentation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163</cp:revision>
  <dcterms:created xsi:type="dcterms:W3CDTF">2019-07-29T14:54:16Z</dcterms:created>
  <dcterms:modified xsi:type="dcterms:W3CDTF">2025-02-23T02:21:10Z</dcterms:modified>
</cp:coreProperties>
</file>