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16" r:id="rId2"/>
    <p:sldId id="321" r:id="rId3"/>
    <p:sldId id="338" r:id="rId4"/>
    <p:sldId id="322" r:id="rId5"/>
    <p:sldId id="323" r:id="rId6"/>
    <p:sldId id="328" r:id="rId7"/>
    <p:sldId id="363" r:id="rId8"/>
    <p:sldId id="364" r:id="rId9"/>
    <p:sldId id="329" r:id="rId10"/>
    <p:sldId id="405" r:id="rId11"/>
    <p:sldId id="330" r:id="rId12"/>
    <p:sldId id="356" r:id="rId13"/>
    <p:sldId id="331" r:id="rId14"/>
    <p:sldId id="332" r:id="rId15"/>
    <p:sldId id="345" r:id="rId16"/>
    <p:sldId id="361" r:id="rId17"/>
    <p:sldId id="342" r:id="rId18"/>
    <p:sldId id="348" r:id="rId19"/>
    <p:sldId id="327" r:id="rId20"/>
    <p:sldId id="406" r:id="rId21"/>
    <p:sldId id="420" r:id="rId22"/>
    <p:sldId id="419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21" r:id="rId36"/>
    <p:sldId id="422" r:id="rId37"/>
    <p:sldId id="334" r:id="rId38"/>
    <p:sldId id="368" r:id="rId39"/>
    <p:sldId id="339" r:id="rId40"/>
    <p:sldId id="423" r:id="rId41"/>
    <p:sldId id="352" r:id="rId42"/>
    <p:sldId id="424" r:id="rId43"/>
    <p:sldId id="357" r:id="rId44"/>
    <p:sldId id="358" r:id="rId45"/>
    <p:sldId id="425" r:id="rId46"/>
    <p:sldId id="426" r:id="rId47"/>
    <p:sldId id="359" r:id="rId48"/>
    <p:sldId id="341" r:id="rId49"/>
    <p:sldId id="369" r:id="rId50"/>
    <p:sldId id="370" r:id="rId51"/>
    <p:sldId id="375" r:id="rId52"/>
    <p:sldId id="376" r:id="rId53"/>
    <p:sldId id="377" r:id="rId54"/>
    <p:sldId id="371" r:id="rId55"/>
    <p:sldId id="372" r:id="rId56"/>
    <p:sldId id="373" r:id="rId57"/>
    <p:sldId id="374" r:id="rId58"/>
    <p:sldId id="378" r:id="rId59"/>
    <p:sldId id="382" r:id="rId60"/>
    <p:sldId id="379" r:id="rId61"/>
    <p:sldId id="381" r:id="rId62"/>
    <p:sldId id="380" r:id="rId63"/>
    <p:sldId id="383" r:id="rId64"/>
    <p:sldId id="384" r:id="rId65"/>
    <p:sldId id="389" r:id="rId66"/>
    <p:sldId id="390" r:id="rId67"/>
    <p:sldId id="427" r:id="rId68"/>
    <p:sldId id="428" r:id="rId69"/>
    <p:sldId id="399" r:id="rId70"/>
    <p:sldId id="398" r:id="rId71"/>
    <p:sldId id="400" r:id="rId72"/>
    <p:sldId id="401" r:id="rId73"/>
    <p:sldId id="402" r:id="rId74"/>
    <p:sldId id="403" r:id="rId75"/>
    <p:sldId id="429" r:id="rId76"/>
    <p:sldId id="392" r:id="rId77"/>
    <p:sldId id="393" r:id="rId78"/>
    <p:sldId id="350" r:id="rId79"/>
    <p:sldId id="385" r:id="rId80"/>
    <p:sldId id="386" r:id="rId81"/>
    <p:sldId id="387" r:id="rId82"/>
    <p:sldId id="388" r:id="rId83"/>
    <p:sldId id="391" r:id="rId84"/>
    <p:sldId id="394" r:id="rId85"/>
    <p:sldId id="395" r:id="rId86"/>
    <p:sldId id="396" r:id="rId87"/>
    <p:sldId id="337" r:id="rId88"/>
    <p:sldId id="333" r:id="rId89"/>
    <p:sldId id="355" r:id="rId90"/>
    <p:sldId id="360" r:id="rId91"/>
    <p:sldId id="353" r:id="rId92"/>
    <p:sldId id="397" r:id="rId93"/>
    <p:sldId id="318" r:id="rId94"/>
    <p:sldId id="404" r:id="rId9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  <a:srgbClr val="13A89E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/>
    <p:restoredTop sz="94859"/>
  </p:normalViewPr>
  <p:slideViewPr>
    <p:cSldViewPr snapToGrid="0">
      <p:cViewPr varScale="1">
        <p:scale>
          <a:sx n="117" d="100"/>
          <a:sy n="117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0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Extension on ide if </a:t>
            </a:r>
            <a:r>
              <a:rPr lang="en-CA" dirty="0" err="1"/>
              <a:t>i</a:t>
            </a:r>
            <a:r>
              <a:rPr lang="en-CA" dirty="0"/>
              <a:t> == 0: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1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Extension on ide if </a:t>
            </a:r>
            <a:r>
              <a:rPr lang="en-CA" dirty="0" err="1"/>
              <a:t>i</a:t>
            </a:r>
            <a:r>
              <a:rPr lang="en-CA" dirty="0"/>
              <a:t> == 0: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1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7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ide.com/online_python_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hs.com/ide" TargetMode="Externa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3.png"/><Relationship Id="rId5" Type="http://schemas.openxmlformats.org/officeDocument/2006/relationships/image" Target="../media/image42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72485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 pitchFamily="2" charset="0"/>
              </a:rPr>
              <a:t>How to Think in Code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 panose="020B0403020202020204" pitchFamily="34" charset="0"/>
              </a:rPr>
              <a:t>Workshop Lead: Thomas Zheng</a:t>
            </a:r>
            <a:endParaRPr lang="en-CA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31837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 panose="020B0403020202020204" pitchFamily="34" charset="0"/>
              </a:rPr>
              <a:t>Date: June 25</a:t>
            </a:r>
            <a:r>
              <a:rPr lang="en-CA" sz="1800" baseline="30000" dirty="0">
                <a:latin typeface="Helvetica Light" panose="020B0403020202020204" pitchFamily="34" charset="0"/>
              </a:rPr>
              <a:t>th</a:t>
            </a:r>
            <a:r>
              <a:rPr lang="en-CA" sz="1800" dirty="0">
                <a:latin typeface="Helvetica Light" panose="020B0403020202020204" pitchFamily="34" charset="0"/>
              </a:rPr>
              <a:t>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5865C-854D-B61F-896F-BBBEE2130F44}"/>
              </a:ext>
            </a:extLst>
          </p:cNvPr>
          <p:cNvSpPr txBox="1"/>
          <p:nvPr/>
        </p:nvSpPr>
        <p:spPr>
          <a:xfrm>
            <a:off x="0" y="6550223"/>
            <a:ext cx="413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Some material adapted from: Larisa Morales Soto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B70BB52-45FC-DC1F-F8E3-337553F7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6083-7617-FB5C-C02D-D66706802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BD4-C749-E502-F938-7A0C20DB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89F0-CFA2-2E6B-851C-9B79878B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02" y="2337275"/>
            <a:ext cx="4224148" cy="244994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Sequence of instructions </a:t>
            </a:r>
            <a:r>
              <a:rPr lang="en-US" sz="2000" dirty="0">
                <a:latin typeface="Helvetica Light" panose="020B0403020202020204" pitchFamily="34" charset="0"/>
              </a:rPr>
              <a:t>for the computer to execute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Translation of our thoughts into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operations</a:t>
            </a:r>
            <a:r>
              <a:rPr lang="en-US" sz="2000" dirty="0">
                <a:latin typeface="Helvetica Light" panose="020B0403020202020204" pitchFamily="34" charset="0"/>
              </a:rPr>
              <a:t> that the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computer understands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This used to be a laborious process, but now we have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languages </a:t>
            </a:r>
            <a:r>
              <a:rPr lang="en-US" sz="2000" dirty="0">
                <a:latin typeface="Helvetica Light" panose="020B0403020202020204" pitchFamily="34" charset="0"/>
              </a:rPr>
              <a:t>that help us!</a:t>
            </a:r>
          </a:p>
        </p:txBody>
      </p:sp>
      <p:pic>
        <p:nvPicPr>
          <p:cNvPr id="7" name="Picture 6" descr="A computer screen with a red arrow pointing to a window&#10;&#10;Description automatically generated">
            <a:extLst>
              <a:ext uri="{FF2B5EF4-FFF2-40B4-BE49-F238E27FC236}">
                <a16:creationId xmlns:a16="http://schemas.microsoft.com/office/drawing/2014/main" id="{80367E7D-DFEB-55CA-0505-AF23BF40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405" y="2337275"/>
            <a:ext cx="2995075" cy="299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FBC93-3A4E-8FD9-381A-3C5A11BB0647}"/>
              </a:ext>
            </a:extLst>
          </p:cNvPr>
          <p:cNvSpPr txBox="1"/>
          <p:nvPr/>
        </p:nvSpPr>
        <p:spPr>
          <a:xfrm>
            <a:off x="767405" y="1690688"/>
            <a:ext cx="1890261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Source code</a:t>
            </a:r>
          </a:p>
          <a:p>
            <a:r>
              <a:rPr lang="en-US" dirty="0">
                <a:latin typeface="Helvetica" pitchFamily="2" charset="0"/>
              </a:rPr>
              <a:t>Human readable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57B56-A64F-1C3F-97BE-98A1CB643766}"/>
              </a:ext>
            </a:extLst>
          </p:cNvPr>
          <p:cNvSpPr txBox="1"/>
          <p:nvPr/>
        </p:nvSpPr>
        <p:spPr>
          <a:xfrm>
            <a:off x="1474673" y="5286714"/>
            <a:ext cx="228780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Executable</a:t>
            </a:r>
          </a:p>
          <a:p>
            <a:pPr algn="r"/>
            <a:r>
              <a:rPr lang="en-US" dirty="0">
                <a:latin typeface="Helvetica" pitchFamily="2" charset="0"/>
              </a:rPr>
              <a:t>Machine instructions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41EA79-25E1-9B63-C71F-E5EDAA6F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527-31F3-6F07-990C-95AA93D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Sequence of instructions</a:t>
            </a:r>
          </a:p>
        </p:txBody>
      </p:sp>
      <p:pic>
        <p:nvPicPr>
          <p:cNvPr id="9" name="Picture 8" descr="A diagram of instructions for a furniture assembly&#10;&#10;Description automatically generated with medium confidence">
            <a:extLst>
              <a:ext uri="{FF2B5EF4-FFF2-40B4-BE49-F238E27FC236}">
                <a16:creationId xmlns:a16="http://schemas.microsoft.com/office/drawing/2014/main" id="{F38E09C1-8CCC-8039-73FE-E0B2D490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7" y="1894195"/>
            <a:ext cx="3440219" cy="369376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0CF50DD-DCC7-9639-71EC-C5158BECD179}"/>
              </a:ext>
            </a:extLst>
          </p:cNvPr>
          <p:cNvSpPr/>
          <p:nvPr/>
        </p:nvSpPr>
        <p:spPr>
          <a:xfrm>
            <a:off x="4413577" y="2946177"/>
            <a:ext cx="704932" cy="308502"/>
          </a:xfrm>
          <a:prstGeom prst="rightArrow">
            <a:avLst/>
          </a:prstGeom>
          <a:solidFill>
            <a:srgbClr val="69B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9B0A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7897A-FFD5-5755-9918-62BAF6B2499B}"/>
              </a:ext>
            </a:extLst>
          </p:cNvPr>
          <p:cNvSpPr txBox="1"/>
          <p:nvPr/>
        </p:nvSpPr>
        <p:spPr>
          <a:xfrm>
            <a:off x="5541781" y="4510168"/>
            <a:ext cx="241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Clear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Concise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Efficient</a:t>
            </a:r>
          </a:p>
        </p:txBody>
      </p:sp>
      <p:pic>
        <p:nvPicPr>
          <p:cNvPr id="15" name="Picture 14" descr="A bunk bed with blue pillows&#10;&#10;Description automatically generated">
            <a:extLst>
              <a:ext uri="{FF2B5EF4-FFF2-40B4-BE49-F238E27FC236}">
                <a16:creationId xmlns:a16="http://schemas.microsoft.com/office/drawing/2014/main" id="{6E2EE2A5-7C85-E80D-2CF0-408ED854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781" y="1894195"/>
            <a:ext cx="2063040" cy="206304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E19DCDE-3D2E-F777-8C96-85EAA43F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527-31F3-6F07-990C-95AA93D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Sequence of instructions</a:t>
            </a:r>
          </a:p>
        </p:txBody>
      </p:sp>
      <p:pic>
        <p:nvPicPr>
          <p:cNvPr id="9" name="Picture 8" descr="A diagram of instructions for a furniture assembly&#10;&#10;Description automatically generated with medium confidence">
            <a:extLst>
              <a:ext uri="{FF2B5EF4-FFF2-40B4-BE49-F238E27FC236}">
                <a16:creationId xmlns:a16="http://schemas.microsoft.com/office/drawing/2014/main" id="{F38E09C1-8CCC-8039-73FE-E0B2D490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7" y="1894195"/>
            <a:ext cx="3440219" cy="369376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0CF50DD-DCC7-9639-71EC-C5158BECD179}"/>
              </a:ext>
            </a:extLst>
          </p:cNvPr>
          <p:cNvSpPr/>
          <p:nvPr/>
        </p:nvSpPr>
        <p:spPr>
          <a:xfrm>
            <a:off x="4413577" y="2946177"/>
            <a:ext cx="704932" cy="308502"/>
          </a:xfrm>
          <a:prstGeom prst="rightArrow">
            <a:avLst/>
          </a:prstGeom>
          <a:solidFill>
            <a:srgbClr val="69B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9B0A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7897A-FFD5-5755-9918-62BAF6B2499B}"/>
              </a:ext>
            </a:extLst>
          </p:cNvPr>
          <p:cNvSpPr txBox="1"/>
          <p:nvPr/>
        </p:nvSpPr>
        <p:spPr>
          <a:xfrm>
            <a:off x="5541781" y="4510168"/>
            <a:ext cx="241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Clear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Concise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Efficient</a:t>
            </a:r>
          </a:p>
        </p:txBody>
      </p:sp>
      <p:pic>
        <p:nvPicPr>
          <p:cNvPr id="15" name="Picture 14" descr="A bunk bed with blue pillows&#10;&#10;Description automatically generated">
            <a:extLst>
              <a:ext uri="{FF2B5EF4-FFF2-40B4-BE49-F238E27FC236}">
                <a16:creationId xmlns:a16="http://schemas.microsoft.com/office/drawing/2014/main" id="{6E2EE2A5-7C85-E80D-2CF0-408ED854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781" y="1894195"/>
            <a:ext cx="2063040" cy="206304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DC077-710D-DE38-81A1-0825F9578B39}"/>
              </a:ext>
            </a:extLst>
          </p:cNvPr>
          <p:cNvSpPr/>
          <p:nvPr/>
        </p:nvSpPr>
        <p:spPr>
          <a:xfrm>
            <a:off x="463956" y="2086457"/>
            <a:ext cx="8604173" cy="2423711"/>
          </a:xfrm>
          <a:prstGeom prst="roundRect">
            <a:avLst>
              <a:gd name="adj" fmla="val 353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Helvetica" pitchFamily="2" charset="0"/>
              </a:rPr>
              <a:t>Computers can’t read your minds!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(yet)</a:t>
            </a:r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40A044A-74F4-F4B9-1B30-873A8FD6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A0077-F377-44D5-217A-CD203571D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2247-01C0-0D4B-D341-AEAF03C9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Repeating instructions</a:t>
            </a:r>
          </a:p>
        </p:txBody>
      </p:sp>
      <p:pic>
        <p:nvPicPr>
          <p:cNvPr id="3" name="Picture 2" descr="A bunk bed with blue pillows&#10;&#10;Description automatically generated">
            <a:extLst>
              <a:ext uri="{FF2B5EF4-FFF2-40B4-BE49-F238E27FC236}">
                <a16:creationId xmlns:a16="http://schemas.microsoft.com/office/drawing/2014/main" id="{32B651D8-A1BB-FDC4-C3DF-5B968AB23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2963"/>
          <a:stretch/>
        </p:blipFill>
        <p:spPr>
          <a:xfrm>
            <a:off x="1409108" y="4056612"/>
            <a:ext cx="2347123" cy="1104020"/>
          </a:xfrm>
          <a:prstGeom prst="rect">
            <a:avLst/>
          </a:prstGeom>
        </p:spPr>
      </p:pic>
      <p:pic>
        <p:nvPicPr>
          <p:cNvPr id="4" name="Picture 3" descr="A bunk bed with blue pillows&#10;&#10;Description automatically generated">
            <a:extLst>
              <a:ext uri="{FF2B5EF4-FFF2-40B4-BE49-F238E27FC236}">
                <a16:creationId xmlns:a16="http://schemas.microsoft.com/office/drawing/2014/main" id="{5FE12205-29DE-2747-9D6A-24B84A787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2963"/>
          <a:stretch/>
        </p:blipFill>
        <p:spPr>
          <a:xfrm>
            <a:off x="1409109" y="2305583"/>
            <a:ext cx="2347123" cy="1104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51F67-2799-EB1A-4E68-93CE4357CD51}"/>
              </a:ext>
            </a:extLst>
          </p:cNvPr>
          <p:cNvSpPr txBox="1"/>
          <p:nvPr/>
        </p:nvSpPr>
        <p:spPr>
          <a:xfrm>
            <a:off x="4908859" y="3040949"/>
            <a:ext cx="329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Learn how to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do it once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Find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pattern</a:t>
            </a:r>
            <a:endParaRPr lang="en-US" sz="2000" dirty="0">
              <a:solidFill>
                <a:srgbClr val="13A89E"/>
              </a:solidFill>
              <a:latin typeface="Helvetica Light" panose="020B0403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Repeat</a:t>
            </a:r>
            <a:r>
              <a:rPr lang="en-US" sz="2000" dirty="0">
                <a:latin typeface="Helvetica Light" panose="020B0403020202020204" pitchFamily="34" charset="0"/>
              </a:rPr>
              <a:t> it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299E92-5BDC-6FBF-C0DF-BEC5A478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E4D0-BF8B-B017-2DF5-8EA57D16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4375-5711-A4E0-4D14-B9FA9329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6F76E-FDC8-4B84-53A8-F7D242B7FA62}"/>
              </a:ext>
            </a:extLst>
          </p:cNvPr>
          <p:cNvSpPr txBox="1"/>
          <p:nvPr/>
        </p:nvSpPr>
        <p:spPr>
          <a:xfrm>
            <a:off x="628649" y="1857230"/>
            <a:ext cx="795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 high-level summary of a sequence of instructions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846A91-21EA-2041-DADB-2B5DD47103EA}"/>
              </a:ext>
            </a:extLst>
          </p:cNvPr>
          <p:cNvSpPr/>
          <p:nvPr/>
        </p:nvSpPr>
        <p:spPr>
          <a:xfrm>
            <a:off x="3530849" y="2842788"/>
            <a:ext cx="2308636" cy="635487"/>
          </a:xfrm>
          <a:prstGeom prst="round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twin bed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C96F48-1718-BF7F-1E73-BAA382881D82}"/>
              </a:ext>
            </a:extLst>
          </p:cNvPr>
          <p:cNvSpPr/>
          <p:nvPr/>
        </p:nvSpPr>
        <p:spPr>
          <a:xfrm>
            <a:off x="3530850" y="3610588"/>
            <a:ext cx="2308635" cy="6354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2E225-348B-6B3E-F371-6EF6FC084BBC}"/>
              </a:ext>
            </a:extLst>
          </p:cNvPr>
          <p:cNvSpPr txBox="1"/>
          <p:nvPr/>
        </p:nvSpPr>
        <p:spPr>
          <a:xfrm>
            <a:off x="613087" y="4905426"/>
            <a:ext cx="60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Useful to visualize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order of steps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Serves as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backbone</a:t>
            </a:r>
            <a:r>
              <a:rPr lang="en-US" sz="2000" dirty="0">
                <a:latin typeface="Helvetica Light" panose="020B0403020202020204" pitchFamily="34" charset="0"/>
              </a:rPr>
              <a:t> of the code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ACAA617-D9DD-9A35-A0B7-6E40557B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FA0C-0E2B-180A-0DE9-93189ACE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1B94-2602-DD51-929F-352C4127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Algorithms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E73DE-F2F3-E15A-29FE-B5186987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1000194" y="1845293"/>
            <a:ext cx="2472384" cy="24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32FAA-2EA8-2852-55C3-057D35A7E488}"/>
              </a:ext>
            </a:extLst>
          </p:cNvPr>
          <p:cNvSpPr txBox="1"/>
          <p:nvPr/>
        </p:nvSpPr>
        <p:spPr>
          <a:xfrm>
            <a:off x="4586227" y="2108073"/>
            <a:ext cx="295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Precise set of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instructions</a:t>
            </a:r>
            <a:r>
              <a:rPr lang="en-US" sz="2000" dirty="0">
                <a:latin typeface="Helvetica Light" panose="020B0403020202020204" pitchFamily="34" charset="0"/>
              </a:rPr>
              <a:t> used for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solving a problem </a:t>
            </a:r>
            <a:r>
              <a:rPr lang="en-US" sz="2000" dirty="0">
                <a:latin typeface="Helvetica Light" panose="020B0403020202020204" pitchFamily="34" charset="0"/>
              </a:rPr>
              <a:t>or performing a task.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C92F9-FEBA-6EB8-408B-B3DB1E2A1DE4}"/>
              </a:ext>
            </a:extLst>
          </p:cNvPr>
          <p:cNvSpPr txBox="1"/>
          <p:nvPr/>
        </p:nvSpPr>
        <p:spPr>
          <a:xfrm>
            <a:off x="628650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Tying your 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a book in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Following a cooking recipe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930F4-4F7A-7C70-A9B0-EF42D79344BD}"/>
              </a:ext>
            </a:extLst>
          </p:cNvPr>
          <p:cNvSpPr txBox="1"/>
          <p:nvPr/>
        </p:nvSpPr>
        <p:spPr>
          <a:xfrm>
            <a:off x="4586227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the 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Sorting a list of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Recommending digital content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4F9D9-83CF-27D5-CD0E-D4F52B6F118B}"/>
              </a:ext>
            </a:extLst>
          </p:cNvPr>
          <p:cNvSpPr/>
          <p:nvPr/>
        </p:nvSpPr>
        <p:spPr>
          <a:xfrm>
            <a:off x="4285561" y="4781320"/>
            <a:ext cx="4505899" cy="1288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7FB46C3-689F-F367-6A2C-E2C1ECEA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FA0C-0E2B-180A-0DE9-93189ACE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1B94-2602-DD51-929F-352C4127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Algorithms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E73DE-F2F3-E15A-29FE-B5186987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000194" y="1845293"/>
            <a:ext cx="2472384" cy="24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32FAA-2EA8-2852-55C3-057D35A7E488}"/>
              </a:ext>
            </a:extLst>
          </p:cNvPr>
          <p:cNvSpPr txBox="1"/>
          <p:nvPr/>
        </p:nvSpPr>
        <p:spPr>
          <a:xfrm>
            <a:off x="4586227" y="2108073"/>
            <a:ext cx="295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Precise set of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instructions</a:t>
            </a:r>
            <a:r>
              <a:rPr lang="en-US" sz="2000" dirty="0">
                <a:latin typeface="Helvetica Light" panose="020B0403020202020204" pitchFamily="34" charset="0"/>
              </a:rPr>
              <a:t> used for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solving a problem </a:t>
            </a:r>
            <a:r>
              <a:rPr lang="en-US" sz="2000" dirty="0">
                <a:latin typeface="Helvetica Light" panose="020B0403020202020204" pitchFamily="34" charset="0"/>
              </a:rPr>
              <a:t>or performing a task.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C92F9-FEBA-6EB8-408B-B3DB1E2A1DE4}"/>
              </a:ext>
            </a:extLst>
          </p:cNvPr>
          <p:cNvSpPr txBox="1"/>
          <p:nvPr/>
        </p:nvSpPr>
        <p:spPr>
          <a:xfrm>
            <a:off x="628650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Tying your 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a book in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Following a cooking recipe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930F4-4F7A-7C70-A9B0-EF42D79344BD}"/>
              </a:ext>
            </a:extLst>
          </p:cNvPr>
          <p:cNvSpPr txBox="1"/>
          <p:nvPr/>
        </p:nvSpPr>
        <p:spPr>
          <a:xfrm>
            <a:off x="4586227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the 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Sorting a list of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Recommending digital content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7D7D78-442D-2AB5-1EEB-DB862487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1E32-0807-2D85-6CEE-145AAC5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9FB97-D6C7-F062-D40D-C1D25138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464" y="2460881"/>
            <a:ext cx="2133739" cy="21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EB89F-6722-40BF-E79D-E336379FABB3}"/>
              </a:ext>
            </a:extLst>
          </p:cNvPr>
          <p:cNvSpPr txBox="1"/>
          <p:nvPr/>
        </p:nvSpPr>
        <p:spPr>
          <a:xfrm>
            <a:off x="4774409" y="3019918"/>
            <a:ext cx="323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Container to                   </a:t>
            </a:r>
            <a:r>
              <a:rPr lang="en-US" sz="2000" dirty="0">
                <a:highlight>
                  <a:srgbClr val="13A89E"/>
                </a:highlight>
                <a:latin typeface="Helvetica Light" panose="020B0403020202020204" pitchFamily="34" charset="0"/>
              </a:rPr>
              <a:t>store information 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needed in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AEA-570A-1028-645C-F297D61A09CF}"/>
              </a:ext>
            </a:extLst>
          </p:cNvPr>
          <p:cNvSpPr txBox="1"/>
          <p:nvPr/>
        </p:nvSpPr>
        <p:spPr>
          <a:xfrm>
            <a:off x="3369897" y="5513005"/>
            <a:ext cx="2084228" cy="408764"/>
          </a:xfrm>
          <a:prstGeom prst="roundRect">
            <a:avLst/>
          </a:prstGeom>
          <a:solidFill>
            <a:srgbClr val="72B0AF"/>
          </a:solidFill>
          <a:ln>
            <a:solidFill>
              <a:srgbClr val="72B0AF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shape = “circle”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0B63161-3842-2A20-549D-164450809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2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09BC-2A57-E631-51C7-F4DA33DE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FE5E-82B4-8724-E760-3865262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types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B57631A-A5C7-116D-4053-B3AE6BDA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20" y="2783058"/>
            <a:ext cx="5592063" cy="2033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082F3-5A80-971B-1BE0-B8F462B21461}"/>
              </a:ext>
            </a:extLst>
          </p:cNvPr>
          <p:cNvSpPr txBox="1"/>
          <p:nvPr/>
        </p:nvSpPr>
        <p:spPr>
          <a:xfrm>
            <a:off x="70338" y="6464268"/>
            <a:ext cx="5365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Adapted from https://press.rebus.community/programmingfundamentals/chapter/data-types/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5AE7-B138-B636-EFE3-B0822F825800}"/>
              </a:ext>
            </a:extLst>
          </p:cNvPr>
          <p:cNvSpPr txBox="1"/>
          <p:nvPr/>
        </p:nvSpPr>
        <p:spPr>
          <a:xfrm>
            <a:off x="1197191" y="2045919"/>
            <a:ext cx="67249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Refers to the </a:t>
            </a:r>
            <a:r>
              <a:rPr lang="en-US" dirty="0">
                <a:highlight>
                  <a:srgbClr val="13A89E"/>
                </a:highlight>
                <a:latin typeface="Helvetica Light" panose="020B0403020202020204" pitchFamily="34" charset="0"/>
              </a:rPr>
              <a:t>kind of information </a:t>
            </a:r>
            <a:r>
              <a:rPr lang="en-US" dirty="0">
                <a:latin typeface="Helvetica Light" panose="020B0403020202020204" pitchFamily="34" charset="0"/>
              </a:rPr>
              <a:t>that can be stored in a variable</a:t>
            </a:r>
          </a:p>
        </p:txBody>
      </p:sp>
      <p:pic>
        <p:nvPicPr>
          <p:cNvPr id="11" name="Graphic 10" descr="Filing Box Archive with solid fill">
            <a:extLst>
              <a:ext uri="{FF2B5EF4-FFF2-40B4-BE49-F238E27FC236}">
                <a16:creationId xmlns:a16="http://schemas.microsoft.com/office/drawing/2014/main" id="{EB7DC17E-A499-14EC-2E0E-077A19D6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054" y="4809346"/>
            <a:ext cx="1208243" cy="1208243"/>
          </a:xfrm>
          <a:prstGeom prst="rect">
            <a:avLst/>
          </a:prstGeom>
        </p:spPr>
      </p:pic>
      <p:pic>
        <p:nvPicPr>
          <p:cNvPr id="12" name="Graphic 11" descr="Filing Box Archive with solid fill">
            <a:extLst>
              <a:ext uri="{FF2B5EF4-FFF2-40B4-BE49-F238E27FC236}">
                <a16:creationId xmlns:a16="http://schemas.microsoft.com/office/drawing/2014/main" id="{83B28125-B09E-7CC6-5BC5-2FA57A58C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2502" y="4847965"/>
            <a:ext cx="1208243" cy="1208243"/>
          </a:xfrm>
          <a:prstGeom prst="rect">
            <a:avLst/>
          </a:prstGeom>
        </p:spPr>
      </p:pic>
      <p:pic>
        <p:nvPicPr>
          <p:cNvPr id="13" name="Graphic 12" descr="Filing Box Archive with solid fill">
            <a:extLst>
              <a:ext uri="{FF2B5EF4-FFF2-40B4-BE49-F238E27FC236}">
                <a16:creationId xmlns:a16="http://schemas.microsoft.com/office/drawing/2014/main" id="{8845C8A1-2EE3-8573-714C-F2803FDDF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119" y="4831678"/>
            <a:ext cx="1208243" cy="1208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EBCCBD-2218-39BF-D99B-C04018C8BD30}"/>
              </a:ext>
            </a:extLst>
          </p:cNvPr>
          <p:cNvSpPr txBox="1"/>
          <p:nvPr/>
        </p:nvSpPr>
        <p:spPr>
          <a:xfrm>
            <a:off x="1702376" y="5503103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47FA-F71A-37F8-7DC5-C5C89B96C133}"/>
              </a:ext>
            </a:extLst>
          </p:cNvPr>
          <p:cNvSpPr txBox="1"/>
          <p:nvPr/>
        </p:nvSpPr>
        <p:spPr>
          <a:xfrm>
            <a:off x="4195824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499D-3EEB-DD06-68E5-2CAAE8EF67CA}"/>
              </a:ext>
            </a:extLst>
          </p:cNvPr>
          <p:cNvSpPr txBox="1"/>
          <p:nvPr/>
        </p:nvSpPr>
        <p:spPr>
          <a:xfrm>
            <a:off x="6542441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“dog”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75C7023-9A10-210A-7451-BF92E9D42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63495-EFB7-B13E-FAE4-3FB372F6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3921-C110-FEE9-7DE6-B692A8F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Hands on 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9BF1329-2160-9566-639E-599BF62C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97F7D7-0B68-22C5-0918-C282AABF4C63}"/>
              </a:ext>
            </a:extLst>
          </p:cNvPr>
          <p:cNvSpPr txBox="1"/>
          <p:nvPr/>
        </p:nvSpPr>
        <p:spPr>
          <a:xfrm>
            <a:off x="689075" y="1376906"/>
            <a:ext cx="26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Exploring Variables!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EE6C0-E3E0-BCAC-0291-CF46CB335264}"/>
              </a:ext>
            </a:extLst>
          </p:cNvPr>
          <p:cNvSpPr txBox="1"/>
          <p:nvPr/>
        </p:nvSpPr>
        <p:spPr>
          <a:xfrm>
            <a:off x="272361" y="1963486"/>
            <a:ext cx="8599277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Today, we will be using an online IDE – Integrated Development Environment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https://www.online-ide.com/online_python_ide</a:t>
            </a:r>
            <a:endParaRPr lang="en-CA" dirty="0"/>
          </a:p>
          <a:p>
            <a:endParaRPr lang="en-CA" dirty="0"/>
          </a:p>
          <a:p>
            <a:r>
              <a:rPr lang="en-CA" dirty="0"/>
              <a:t>In future workshops, we will show you how to install and use one on your local computer!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3145C-F037-A94F-03ED-38C23CD8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75" y="3524827"/>
            <a:ext cx="4599807" cy="29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/>
              <a:t>Scan the QR code to sign up </a:t>
            </a:r>
          </a:p>
          <a:p>
            <a:pPr algn="ctr"/>
            <a:r>
              <a:rPr lang="en-CA" sz="1800" dirty="0"/>
              <a:t>for our </a:t>
            </a:r>
            <a:r>
              <a:rPr lang="en-CA" sz="1800" b="1" dirty="0"/>
              <a:t>mailing list</a:t>
            </a:r>
            <a:endParaRPr lang="en-CA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3E534D-926F-1139-A9DD-726795B17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8162-34AE-72DB-6426-8BD0400D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EB2DD52-B2BA-CE3B-4BDA-2AFF0398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22B15E-3132-9E45-0417-A2F39A29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6C0906-1009-8B0E-E29D-823C38CB2C24}"/>
              </a:ext>
            </a:extLst>
          </p:cNvPr>
          <p:cNvCxnSpPr/>
          <p:nvPr/>
        </p:nvCxnSpPr>
        <p:spPr>
          <a:xfrm flipH="1">
            <a:off x="3531476" y="1082566"/>
            <a:ext cx="7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10D532-681F-2DB9-4A1D-5E59B6384B08}"/>
              </a:ext>
            </a:extLst>
          </p:cNvPr>
          <p:cNvSpPr txBox="1"/>
          <p:nvPr/>
        </p:nvSpPr>
        <p:spPr>
          <a:xfrm>
            <a:off x="4319752" y="620709"/>
            <a:ext cx="310827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comment</a:t>
            </a:r>
          </a:p>
          <a:p>
            <a:r>
              <a:rPr lang="en-CA" dirty="0"/>
              <a:t>A leading # signifies to the IDE not to read this line</a:t>
            </a:r>
          </a:p>
        </p:txBody>
      </p:sp>
    </p:spTree>
    <p:extLst>
      <p:ext uri="{BB962C8B-B14F-4D97-AF65-F5344CB8AC3E}">
        <p14:creationId xmlns:p14="http://schemas.microsoft.com/office/powerpoint/2010/main" val="344214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4577-30A4-C13F-C456-38941F72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95D3611-4B75-DE8D-D35D-B151DF25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E0DD1B-23CA-0BE4-E036-18930DA7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6B0D57-8583-55A5-6418-B8D8919C1068}"/>
              </a:ext>
            </a:extLst>
          </p:cNvPr>
          <p:cNvCxnSpPr/>
          <p:nvPr/>
        </p:nvCxnSpPr>
        <p:spPr>
          <a:xfrm flipH="1">
            <a:off x="3531476" y="1082566"/>
            <a:ext cx="7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FC2EF-2EC1-DF2E-79BA-4FFD98893EB9}"/>
              </a:ext>
            </a:extLst>
          </p:cNvPr>
          <p:cNvSpPr txBox="1"/>
          <p:nvPr/>
        </p:nvSpPr>
        <p:spPr>
          <a:xfrm>
            <a:off x="4319752" y="620709"/>
            <a:ext cx="310827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comment</a:t>
            </a:r>
          </a:p>
          <a:p>
            <a:r>
              <a:rPr lang="en-CA" dirty="0"/>
              <a:t>A leading # signifies to the IDE not to read this line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F2A539-E552-6604-076F-E3AD5850B24C}"/>
              </a:ext>
            </a:extLst>
          </p:cNvPr>
          <p:cNvCxnSpPr>
            <a:cxnSpLocks/>
          </p:cNvCxnSpPr>
          <p:nvPr/>
        </p:nvCxnSpPr>
        <p:spPr>
          <a:xfrm flipV="1">
            <a:off x="819807" y="1544423"/>
            <a:ext cx="0" cy="4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B01BBB-EF83-7323-41DF-634171E76DAC}"/>
              </a:ext>
            </a:extLst>
          </p:cNvPr>
          <p:cNvSpPr txBox="1"/>
          <p:nvPr/>
        </p:nvSpPr>
        <p:spPr>
          <a:xfrm>
            <a:off x="656897" y="2102009"/>
            <a:ext cx="460878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print command</a:t>
            </a:r>
          </a:p>
          <a:p>
            <a:r>
              <a:rPr lang="en-CA" dirty="0"/>
              <a:t>It will print any string you give it!</a:t>
            </a:r>
          </a:p>
          <a:p>
            <a:r>
              <a:rPr lang="en-CA" dirty="0"/>
              <a:t>That’s anything in “”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2CD4DE-6447-F424-0E88-05B899307D5B}"/>
              </a:ext>
            </a:extLst>
          </p:cNvPr>
          <p:cNvCxnSpPr>
            <a:cxnSpLocks/>
          </p:cNvCxnSpPr>
          <p:nvPr/>
        </p:nvCxnSpPr>
        <p:spPr>
          <a:xfrm>
            <a:off x="2511973" y="3025723"/>
            <a:ext cx="0" cy="15672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7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0CF1-E4AF-AF93-ED39-910AB8B8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E1BCF7-8092-12F3-B8DC-0E1072B6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E67298-269A-4044-C1E6-4692CD37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4FEC9-664B-2695-9F27-C4EE40F7FAE9}"/>
              </a:ext>
            </a:extLst>
          </p:cNvPr>
          <p:cNvCxnSpPr/>
          <p:nvPr/>
        </p:nvCxnSpPr>
        <p:spPr>
          <a:xfrm flipH="1">
            <a:off x="798786" y="3951890"/>
            <a:ext cx="241738" cy="33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9E520B-E2C0-AA37-253E-EBD129DDC8FF}"/>
              </a:ext>
            </a:extLst>
          </p:cNvPr>
          <p:cNvSpPr txBox="1"/>
          <p:nvPr/>
        </p:nvSpPr>
        <p:spPr>
          <a:xfrm>
            <a:off x="1261241" y="3531476"/>
            <a:ext cx="14093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on Run!</a:t>
            </a:r>
          </a:p>
        </p:txBody>
      </p:sp>
    </p:spTree>
    <p:extLst>
      <p:ext uri="{BB962C8B-B14F-4D97-AF65-F5344CB8AC3E}">
        <p14:creationId xmlns:p14="http://schemas.microsoft.com/office/powerpoint/2010/main" val="67931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B549A-2E02-F3A5-CE0B-F9FC60B93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6BDA2EC-67C8-BAA9-6270-3B3E4F0E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855A5D-1666-F669-FDDE-6F42B215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AC56A-D7CA-DDB9-D7A5-85DDDEBDF9AA}"/>
              </a:ext>
            </a:extLst>
          </p:cNvPr>
          <p:cNvCxnSpPr/>
          <p:nvPr/>
        </p:nvCxnSpPr>
        <p:spPr>
          <a:xfrm flipH="1">
            <a:off x="798786" y="3951890"/>
            <a:ext cx="241738" cy="33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9EFDF-D165-CDDD-B01B-FA67E03AA286}"/>
              </a:ext>
            </a:extLst>
          </p:cNvPr>
          <p:cNvSpPr txBox="1"/>
          <p:nvPr/>
        </p:nvSpPr>
        <p:spPr>
          <a:xfrm>
            <a:off x="1261241" y="3531476"/>
            <a:ext cx="14093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on Run!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9EAEF9-B2BF-CBF5-01B2-4E963B95B414}"/>
              </a:ext>
            </a:extLst>
          </p:cNvPr>
          <p:cNvCxnSpPr/>
          <p:nvPr/>
        </p:nvCxnSpPr>
        <p:spPr>
          <a:xfrm flipH="1">
            <a:off x="2576008" y="5118539"/>
            <a:ext cx="6506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FF5D5-FD58-9F32-5DC4-5B416D965031}"/>
              </a:ext>
            </a:extLst>
          </p:cNvPr>
          <p:cNvSpPr txBox="1"/>
          <p:nvPr/>
        </p:nvSpPr>
        <p:spPr>
          <a:xfrm>
            <a:off x="3352801" y="4749079"/>
            <a:ext cx="43154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use Return Code as a type of “exit code”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2AE81-D517-FA58-11FA-46E0D34189DF}"/>
              </a:ext>
            </a:extLst>
          </p:cNvPr>
          <p:cNvSpPr txBox="1"/>
          <p:nvPr/>
        </p:nvSpPr>
        <p:spPr>
          <a:xfrm>
            <a:off x="3226676" y="5251794"/>
            <a:ext cx="47780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Most times Code 0 means your program worked!</a:t>
            </a:r>
          </a:p>
        </p:txBody>
      </p:sp>
    </p:spTree>
    <p:extLst>
      <p:ext uri="{BB962C8B-B14F-4D97-AF65-F5344CB8AC3E}">
        <p14:creationId xmlns:p14="http://schemas.microsoft.com/office/powerpoint/2010/main" val="163416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B1B0-A26F-F113-D605-0CDA56B18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B73AD73-C252-AC48-BD31-F12099E9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C5BB41-3992-1808-9372-528E169C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925ED-B602-C4D5-7B1D-051B6BAE245A}"/>
              </a:ext>
            </a:extLst>
          </p:cNvPr>
          <p:cNvSpPr txBox="1"/>
          <p:nvPr/>
        </p:nvSpPr>
        <p:spPr>
          <a:xfrm>
            <a:off x="599090" y="1881352"/>
            <a:ext cx="454143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happens if you remove this parenthesis?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BC768-22BF-151E-5ABE-9D946250B0D4}"/>
              </a:ext>
            </a:extLst>
          </p:cNvPr>
          <p:cNvCxnSpPr/>
          <p:nvPr/>
        </p:nvCxnSpPr>
        <p:spPr>
          <a:xfrm flipV="1">
            <a:off x="3226676" y="1492469"/>
            <a:ext cx="0" cy="26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3A54C-21DC-8AA8-633B-41C4029B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9D101F-B5ED-7B64-C894-63AC6753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C1A026-274A-5A6A-AA13-9FA0D82F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035"/>
          <a:stretch>
            <a:fillRect/>
          </a:stretch>
        </p:blipFill>
        <p:spPr>
          <a:xfrm>
            <a:off x="519824" y="575880"/>
            <a:ext cx="7772400" cy="371234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8882BF-25B1-CA6B-07C4-71D3FF5EC817}"/>
              </a:ext>
            </a:extLst>
          </p:cNvPr>
          <p:cNvSpPr/>
          <p:nvPr/>
        </p:nvSpPr>
        <p:spPr>
          <a:xfrm>
            <a:off x="1618593" y="4687614"/>
            <a:ext cx="6180083" cy="1103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Any guesses?</a:t>
            </a:r>
          </a:p>
        </p:txBody>
      </p:sp>
    </p:spTree>
    <p:extLst>
      <p:ext uri="{BB962C8B-B14F-4D97-AF65-F5344CB8AC3E}">
        <p14:creationId xmlns:p14="http://schemas.microsoft.com/office/powerpoint/2010/main" val="370025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9D751-19B4-CC98-D4D3-62D08414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E514BC3-BCFA-A0EA-1624-A2CB6CC0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A507A4-BFB8-0D14-9973-4C3FDB70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E264-E8A1-A93A-AEB5-60886FB2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55BA44E-E4E7-EA77-0A55-91B5BB9B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4E345F-B984-E889-FD6F-3147F013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CC53C5-8E25-8A63-4B41-E7C66F00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448870"/>
            <a:ext cx="8042799" cy="333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A1E3E6-DA21-4355-F26F-B5E216EBB4EF}"/>
              </a:ext>
            </a:extLst>
          </p:cNvPr>
          <p:cNvCxnSpPr/>
          <p:nvPr/>
        </p:nvCxnSpPr>
        <p:spPr>
          <a:xfrm>
            <a:off x="2312276" y="1040525"/>
            <a:ext cx="0" cy="14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00F77-386C-260D-781E-3982DA5E06D2}"/>
              </a:ext>
            </a:extLst>
          </p:cNvPr>
          <p:cNvSpPr txBox="1"/>
          <p:nvPr/>
        </p:nvSpPr>
        <p:spPr>
          <a:xfrm>
            <a:off x="977462" y="605222"/>
            <a:ext cx="3061094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We got an error! (Don’t panic)</a:t>
            </a:r>
          </a:p>
        </p:txBody>
      </p:sp>
    </p:spTree>
    <p:extLst>
      <p:ext uri="{BB962C8B-B14F-4D97-AF65-F5344CB8AC3E}">
        <p14:creationId xmlns:p14="http://schemas.microsoft.com/office/powerpoint/2010/main" val="64473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48B6-1329-7DC7-486C-72BDFEF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DFDB7F9-E6FA-CE46-C6C3-6BDB75B7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A5D804-3806-9BEA-C048-E26A00FE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CD8DB6-1D81-58CC-FCE0-731934F1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448870"/>
            <a:ext cx="8042799" cy="333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AAA363-3EF9-4D78-39CF-617734691F88}"/>
              </a:ext>
            </a:extLst>
          </p:cNvPr>
          <p:cNvCxnSpPr/>
          <p:nvPr/>
        </p:nvCxnSpPr>
        <p:spPr>
          <a:xfrm>
            <a:off x="2312276" y="1040525"/>
            <a:ext cx="0" cy="14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6327A0-C27C-ECFC-81E0-71095D9F9797}"/>
              </a:ext>
            </a:extLst>
          </p:cNvPr>
          <p:cNvSpPr txBox="1"/>
          <p:nvPr/>
        </p:nvSpPr>
        <p:spPr>
          <a:xfrm>
            <a:off x="977462" y="605222"/>
            <a:ext cx="3061094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We got an error! (Don’t panic)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6BB5E-CFDB-E5C5-5F9E-71EADB827E29}"/>
              </a:ext>
            </a:extLst>
          </p:cNvPr>
          <p:cNvCxnSpPr/>
          <p:nvPr/>
        </p:nvCxnSpPr>
        <p:spPr>
          <a:xfrm>
            <a:off x="819807" y="1040525"/>
            <a:ext cx="1492469" cy="72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9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8DCB-ABAE-557F-DD96-ECA133F7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2C2D1D-B86F-4148-8698-DCB57EDC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84875F-66EB-00E7-8338-1FFC7D4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A96418-B438-3BF7-8D4D-5F3AC061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6FB09-E017-ECD0-0E1B-F7E99548F2FA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8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387751" y="610783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A0F7237-24AA-93C6-FC22-7A41C493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3" name="Picture 2" descr="A screenshot of a calendar&#10;&#10;AI-generated content may be incorrect.">
            <a:extLst>
              <a:ext uri="{FF2B5EF4-FFF2-40B4-BE49-F238E27FC236}">
                <a16:creationId xmlns:a16="http://schemas.microsoft.com/office/drawing/2014/main" id="{B4A46C84-45EC-B798-4CC1-000878F1F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1" y="1277401"/>
            <a:ext cx="8204638" cy="46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9DBB0-3F72-67F1-32BA-35679C09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8218FCD-FA09-7898-55B4-B6234A6A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BD5699-3D66-686C-6615-EA377848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92BEEE-5F5E-9A73-D210-9B6C6D94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429-5C92-1CE3-48D3-7DE3BA20F980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DE62B4-608E-C7B6-D2A1-96F7700CD871}"/>
              </a:ext>
            </a:extLst>
          </p:cNvPr>
          <p:cNvCxnSpPr/>
          <p:nvPr/>
        </p:nvCxnSpPr>
        <p:spPr>
          <a:xfrm flipV="1">
            <a:off x="4740166" y="3331779"/>
            <a:ext cx="399393" cy="65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F648AF-BDE8-F805-0EFD-71C0E303CBC6}"/>
              </a:ext>
            </a:extLst>
          </p:cNvPr>
          <p:cNvSpPr txBox="1"/>
          <p:nvPr/>
        </p:nvSpPr>
        <p:spPr>
          <a:xfrm>
            <a:off x="3972910" y="4130566"/>
            <a:ext cx="2449325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EOF means “End of File”</a:t>
            </a:r>
          </a:p>
        </p:txBody>
      </p:sp>
    </p:spTree>
    <p:extLst>
      <p:ext uri="{BB962C8B-B14F-4D97-AF65-F5344CB8AC3E}">
        <p14:creationId xmlns:p14="http://schemas.microsoft.com/office/powerpoint/2010/main" val="286433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B0151-F08C-4F1C-BC60-393A284F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82CC551-C268-FC04-8A0F-BEACC4A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A906F6-F607-1E00-42F6-4C29516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A39D3-07C4-893E-92A0-1C9A0930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D62175-29F2-5F6B-05C7-DF1D7BE12043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5D701-1E66-2B39-8EE6-8536DB29D31C}"/>
              </a:ext>
            </a:extLst>
          </p:cNvPr>
          <p:cNvCxnSpPr/>
          <p:nvPr/>
        </p:nvCxnSpPr>
        <p:spPr>
          <a:xfrm flipV="1">
            <a:off x="6053959" y="4577254"/>
            <a:ext cx="399393" cy="65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83B3FB-A539-28C9-E1FB-DEDD0DE4A780}"/>
              </a:ext>
            </a:extLst>
          </p:cNvPr>
          <p:cNvSpPr txBox="1"/>
          <p:nvPr/>
        </p:nvSpPr>
        <p:spPr>
          <a:xfrm>
            <a:off x="5055476" y="5412828"/>
            <a:ext cx="20453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got a Code of 1!</a:t>
            </a:r>
          </a:p>
        </p:txBody>
      </p:sp>
    </p:spTree>
    <p:extLst>
      <p:ext uri="{BB962C8B-B14F-4D97-AF65-F5344CB8AC3E}">
        <p14:creationId xmlns:p14="http://schemas.microsoft.com/office/powerpoint/2010/main" val="40276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04B-97B4-4AFB-EB8E-CC4566E5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we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A50C-5B6D-0E1F-969A-278C7813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has a “dynamic” typing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It will </a:t>
            </a:r>
            <a:r>
              <a:rPr lang="en-CA" i="1" dirty="0"/>
              <a:t>guess</a:t>
            </a:r>
            <a:r>
              <a:rPr lang="en-CA" dirty="0"/>
              <a:t> what data type your variable is!</a:t>
            </a: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593495-8855-7D4C-3494-BCD7D704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30" y="2412056"/>
            <a:ext cx="5592063" cy="2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4529-F7F3-2C0B-9712-31F1270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D37E2-396A-7553-D2F1-16E16E5B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/>
          <a:lstStyle/>
          <a:p>
            <a:r>
              <a:rPr lang="en-CA" dirty="0"/>
              <a:t>We can use the type() command to tell us what the IDE thinks it is!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5864F0-124B-02A7-F7C6-EE087D31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819"/>
          <a:stretch>
            <a:fillRect/>
          </a:stretch>
        </p:blipFill>
        <p:spPr>
          <a:xfrm>
            <a:off x="628650" y="2680357"/>
            <a:ext cx="7772400" cy="102645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A7523D-C4A1-C0AE-C5DD-633BF492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687"/>
          <a:stretch>
            <a:fillRect/>
          </a:stretch>
        </p:blipFill>
        <p:spPr>
          <a:xfrm>
            <a:off x="628650" y="3841751"/>
            <a:ext cx="7772400" cy="9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D9D7-7765-2065-7568-BB54135C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A8FA-79B8-63BE-9EF7-00A2761C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0D6577-5F8E-EE28-9AA4-BE94EFF1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/>
          <a:lstStyle/>
          <a:p>
            <a:r>
              <a:rPr lang="en-CA" dirty="0"/>
              <a:t>We can use the type() function to tell us what the IDE thinks it is!</a:t>
            </a:r>
          </a:p>
          <a:p>
            <a:r>
              <a:rPr lang="en-CA" dirty="0"/>
              <a:t>Use it and the print() function to tell us what </a:t>
            </a:r>
            <a:r>
              <a:rPr lang="en-CA" dirty="0" err="1"/>
              <a:t>variableA</a:t>
            </a:r>
            <a:r>
              <a:rPr lang="en-CA" dirty="0"/>
              <a:t> is!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D650CBCC-39FC-CEA9-D044-05E487DA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230"/>
          <a:stretch>
            <a:fillRect/>
          </a:stretch>
        </p:blipFill>
        <p:spPr>
          <a:xfrm>
            <a:off x="1248533" y="3622920"/>
            <a:ext cx="6646933" cy="23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1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555-26D1-88DB-5A50-830A70C0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even make it “fancy”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40684A-CF06-D6B4-1897-C78ABF6A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394" b="75883"/>
          <a:stretch>
            <a:fillRect/>
          </a:stretch>
        </p:blipFill>
        <p:spPr>
          <a:xfrm>
            <a:off x="1195558" y="1392622"/>
            <a:ext cx="6752884" cy="2323781"/>
          </a:xfrm>
        </p:spPr>
      </p:pic>
      <p:pic>
        <p:nvPicPr>
          <p:cNvPr id="7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306E6F-0A03-A383-B297-E8DF813D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756" r="62394"/>
          <a:stretch>
            <a:fillRect/>
          </a:stretch>
        </p:blipFill>
        <p:spPr>
          <a:xfrm>
            <a:off x="1195558" y="3838903"/>
            <a:ext cx="6752885" cy="20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6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2B64-5E00-EA37-380B-61427DB3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27F4-F6C8-FB87-05BA-963213C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and assign and print out each variable!</a:t>
            </a:r>
          </a:p>
        </p:txBody>
      </p:sp>
      <p:pic>
        <p:nvPicPr>
          <p:cNvPr id="6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7B0970-6CED-BF9E-9391-5067E03B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0" y="1914418"/>
            <a:ext cx="8328519" cy="30291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FBF4F5-F8CE-C8AC-6B0B-D9104B752834}"/>
              </a:ext>
            </a:extLst>
          </p:cNvPr>
          <p:cNvCxnSpPr>
            <a:cxnSpLocks/>
          </p:cNvCxnSpPr>
          <p:nvPr/>
        </p:nvCxnSpPr>
        <p:spPr>
          <a:xfrm flipV="1">
            <a:off x="4698124" y="4761186"/>
            <a:ext cx="977462" cy="26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DF4DF-C178-3AF1-1EB8-FFA03DF60D46}"/>
              </a:ext>
            </a:extLst>
          </p:cNvPr>
          <p:cNvSpPr txBox="1"/>
          <p:nvPr/>
        </p:nvSpPr>
        <p:spPr>
          <a:xfrm>
            <a:off x="1745304" y="4943582"/>
            <a:ext cx="30925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Python uses the </a:t>
            </a:r>
            <a:r>
              <a:rPr lang="en-CA" i="1" dirty="0"/>
              <a:t>keyword</a:t>
            </a:r>
            <a:r>
              <a:rPr lang="en-CA" dirty="0"/>
              <a:t>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70804-C03C-D7EC-ED52-92591688B758}"/>
              </a:ext>
            </a:extLst>
          </p:cNvPr>
          <p:cNvSpPr txBox="1"/>
          <p:nvPr/>
        </p:nvSpPr>
        <p:spPr>
          <a:xfrm>
            <a:off x="6322590" y="5167312"/>
            <a:ext cx="272743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 uses the </a:t>
            </a:r>
            <a:r>
              <a:rPr lang="en-CA" i="1" dirty="0"/>
              <a:t>keywords</a:t>
            </a:r>
            <a:r>
              <a:rPr lang="en-CA" dirty="0"/>
              <a:t> True and False not true and false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D18F9-3B99-3F2B-CB0C-2D07CDE168E6}"/>
              </a:ext>
            </a:extLst>
          </p:cNvPr>
          <p:cNvCxnSpPr>
            <a:cxnSpLocks/>
          </p:cNvCxnSpPr>
          <p:nvPr/>
        </p:nvCxnSpPr>
        <p:spPr>
          <a:xfrm flipH="1" flipV="1">
            <a:off x="6717191" y="4277710"/>
            <a:ext cx="480384" cy="7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6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FC3C-11E1-21A1-1AEA-1B917309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6053-E688-8560-7820-4B802F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Helvetica" pitchFamily="2" charset="0"/>
              </a:rPr>
              <a:t>Part 2 </a:t>
            </a:r>
            <a:br>
              <a:rPr lang="en-US" sz="4800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Coding Fundamentals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CD9AEA2-AC50-56AA-C51D-6BEA9433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5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09BC-2A57-E631-51C7-F4DA33DE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FE5E-82B4-8724-E760-3865262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types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B57631A-A5C7-116D-4053-B3AE6BDA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20" y="2783058"/>
            <a:ext cx="5592063" cy="2033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082F3-5A80-971B-1BE0-B8F462B21461}"/>
              </a:ext>
            </a:extLst>
          </p:cNvPr>
          <p:cNvSpPr txBox="1"/>
          <p:nvPr/>
        </p:nvSpPr>
        <p:spPr>
          <a:xfrm>
            <a:off x="70338" y="6464268"/>
            <a:ext cx="5365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Adapted from https://press.rebus.community/programmingfundamentals/chapter/data-types/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5AE7-B138-B636-EFE3-B0822F825800}"/>
              </a:ext>
            </a:extLst>
          </p:cNvPr>
          <p:cNvSpPr txBox="1"/>
          <p:nvPr/>
        </p:nvSpPr>
        <p:spPr>
          <a:xfrm>
            <a:off x="1197191" y="2045919"/>
            <a:ext cx="67249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Refers to the </a:t>
            </a:r>
            <a:r>
              <a:rPr lang="en-US" dirty="0">
                <a:highlight>
                  <a:srgbClr val="13A89E"/>
                </a:highlight>
                <a:latin typeface="Helvetica Light" panose="020B0403020202020204" pitchFamily="34" charset="0"/>
              </a:rPr>
              <a:t>kind of information </a:t>
            </a:r>
            <a:r>
              <a:rPr lang="en-US" dirty="0">
                <a:latin typeface="Helvetica Light" panose="020B0403020202020204" pitchFamily="34" charset="0"/>
              </a:rPr>
              <a:t>that can be stored in a variable</a:t>
            </a:r>
          </a:p>
        </p:txBody>
      </p:sp>
      <p:pic>
        <p:nvPicPr>
          <p:cNvPr id="11" name="Graphic 10" descr="Filing Box Archive with solid fill">
            <a:extLst>
              <a:ext uri="{FF2B5EF4-FFF2-40B4-BE49-F238E27FC236}">
                <a16:creationId xmlns:a16="http://schemas.microsoft.com/office/drawing/2014/main" id="{EB7DC17E-A499-14EC-2E0E-077A19D6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054" y="4809346"/>
            <a:ext cx="1208243" cy="1208243"/>
          </a:xfrm>
          <a:prstGeom prst="rect">
            <a:avLst/>
          </a:prstGeom>
        </p:spPr>
      </p:pic>
      <p:pic>
        <p:nvPicPr>
          <p:cNvPr id="12" name="Graphic 11" descr="Filing Box Archive with solid fill">
            <a:extLst>
              <a:ext uri="{FF2B5EF4-FFF2-40B4-BE49-F238E27FC236}">
                <a16:creationId xmlns:a16="http://schemas.microsoft.com/office/drawing/2014/main" id="{83B28125-B09E-7CC6-5BC5-2FA57A58C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2502" y="4847965"/>
            <a:ext cx="1208243" cy="1208243"/>
          </a:xfrm>
          <a:prstGeom prst="rect">
            <a:avLst/>
          </a:prstGeom>
        </p:spPr>
      </p:pic>
      <p:pic>
        <p:nvPicPr>
          <p:cNvPr id="13" name="Graphic 12" descr="Filing Box Archive with solid fill">
            <a:extLst>
              <a:ext uri="{FF2B5EF4-FFF2-40B4-BE49-F238E27FC236}">
                <a16:creationId xmlns:a16="http://schemas.microsoft.com/office/drawing/2014/main" id="{8845C8A1-2EE3-8573-714C-F2803FDDF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119" y="4831678"/>
            <a:ext cx="1208243" cy="1208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EBCCBD-2218-39BF-D99B-C04018C8BD30}"/>
              </a:ext>
            </a:extLst>
          </p:cNvPr>
          <p:cNvSpPr txBox="1"/>
          <p:nvPr/>
        </p:nvSpPr>
        <p:spPr>
          <a:xfrm>
            <a:off x="1702376" y="5503103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47FA-F71A-37F8-7DC5-C5C89B96C133}"/>
              </a:ext>
            </a:extLst>
          </p:cNvPr>
          <p:cNvSpPr txBox="1"/>
          <p:nvPr/>
        </p:nvSpPr>
        <p:spPr>
          <a:xfrm>
            <a:off x="4195824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499D-3EEB-DD06-68E5-2CAAE8EF67CA}"/>
              </a:ext>
            </a:extLst>
          </p:cNvPr>
          <p:cNvSpPr txBox="1"/>
          <p:nvPr/>
        </p:nvSpPr>
        <p:spPr>
          <a:xfrm>
            <a:off x="6542441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“dog”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AFEFB-9CE7-7771-9F98-1226F2AD22F0}"/>
              </a:ext>
            </a:extLst>
          </p:cNvPr>
          <p:cNvSpPr/>
          <p:nvPr/>
        </p:nvSpPr>
        <p:spPr>
          <a:xfrm>
            <a:off x="1880020" y="3954483"/>
            <a:ext cx="5043294" cy="546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3EE717A-D500-F6F8-62D1-6F8C0EEE9E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9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B54-EE23-6905-48E2-43ECF774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Boolean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8665-42BE-7D3E-71DC-821D1508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36087" y="1690688"/>
            <a:ext cx="2164575" cy="216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BD252-B48E-DA0E-DD03-7C2C83E97FA5}"/>
              </a:ext>
            </a:extLst>
          </p:cNvPr>
          <p:cNvSpPr txBox="1"/>
          <p:nvPr/>
        </p:nvSpPr>
        <p:spPr>
          <a:xfrm>
            <a:off x="4927465" y="1916154"/>
            <a:ext cx="295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A type of operation that can only have </a:t>
            </a:r>
            <a:r>
              <a:rPr lang="en-US" sz="2400" dirty="0">
                <a:highlight>
                  <a:srgbClr val="13A89E"/>
                </a:highlight>
                <a:latin typeface="Helvetica Light" panose="020B0403020202020204" pitchFamily="34" charset="0"/>
              </a:rPr>
              <a:t>two possible outcomes</a:t>
            </a:r>
            <a:r>
              <a:rPr lang="en-US" sz="2400" dirty="0">
                <a:latin typeface="Helvetica Light" panose="020B0403020202020204" pitchFamily="34" charset="0"/>
              </a:rPr>
              <a:t>: </a:t>
            </a:r>
          </a:p>
          <a:p>
            <a:pPr algn="ctr"/>
            <a:r>
              <a:rPr lang="en-US" sz="2400" b="1" dirty="0">
                <a:latin typeface="Helvetica" pitchFamily="2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 or </a:t>
            </a:r>
            <a:r>
              <a:rPr lang="en-US" sz="2400" b="1" dirty="0">
                <a:latin typeface="Helvetica" pitchFamily="2" charset="0"/>
              </a:rPr>
              <a:t>FALSE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B50263F-6644-4541-F02B-0738499B15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4629004"/>
              </p:ext>
            </p:extLst>
          </p:nvPr>
        </p:nvGraphicFramePr>
        <p:xfrm>
          <a:off x="2518374" y="4442912"/>
          <a:ext cx="3886198" cy="1752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3099">
                  <a:extLst>
                    <a:ext uri="{9D8B030D-6E8A-4147-A177-3AD203B41FA5}">
                      <a16:colId xmlns:a16="http://schemas.microsoft.com/office/drawing/2014/main" val="189830256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91789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2+2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2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“dog”==“human”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2*2 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57611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18E5C37-E551-9226-0BA0-7A0B5663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13C-EE58-4A62-061F-CCAEFDE8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to expect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78-01F9-BFE8-0748-5A4142BC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8058150" cy="435133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Practice structured thinking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Become familiar with programming logic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Learn about basic programming components (variables, algorithms, data structures)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 pitchFamily="2" charset="0"/>
                <a:ea typeface="Calibri" panose="020F0502020204030204" pitchFamily="34" charset="0"/>
              </a:rPr>
              <a:t>Learn control structures (loops, conditional statements, and more)</a:t>
            </a:r>
            <a:endParaRPr lang="en-CA" sz="1800" dirty="0">
              <a:effectLst/>
              <a:latin typeface="Helvetica" pitchFamily="2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We will NOT: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Perform data analysis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Learn about machine learning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Write programs that generate visualizations 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3D5C2C-804D-65EF-5E52-AA4645BD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E4D0-18AD-5ACB-4C03-67017AF5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4A5C66-B5D2-6519-6362-824A9E4C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621" b="63454"/>
          <a:stretch>
            <a:fillRect/>
          </a:stretch>
        </p:blipFill>
        <p:spPr>
          <a:xfrm>
            <a:off x="1537241" y="1373679"/>
            <a:ext cx="6069518" cy="3370261"/>
          </a:xfrm>
        </p:spPr>
      </p:pic>
      <p:pic>
        <p:nvPicPr>
          <p:cNvPr id="7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A83C05-252D-9D29-D18E-749FB466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869" r="71223"/>
          <a:stretch>
            <a:fillRect/>
          </a:stretch>
        </p:blipFill>
        <p:spPr>
          <a:xfrm>
            <a:off x="1537241" y="4862634"/>
            <a:ext cx="4713684" cy="17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6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Boolean operators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8B7BE6-4949-E2BD-A259-23F68D794F50}"/>
              </a:ext>
            </a:extLst>
          </p:cNvPr>
          <p:cNvSpPr/>
          <p:nvPr/>
        </p:nvSpPr>
        <p:spPr>
          <a:xfrm>
            <a:off x="1024932" y="2351312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3C9B46-C1A7-8554-725D-49DC2C5A9F37}"/>
              </a:ext>
            </a:extLst>
          </p:cNvPr>
          <p:cNvSpPr/>
          <p:nvPr/>
        </p:nvSpPr>
        <p:spPr>
          <a:xfrm>
            <a:off x="1024932" y="3535478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2085528" y="263884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2179303" y="37938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1690300" y="49794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4923694" y="2477256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4923693" y="37370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4923693" y="495666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352F14-0420-4D43-5A0E-66BEC5066280}"/>
              </a:ext>
            </a:extLst>
          </p:cNvPr>
          <p:cNvSpPr txBox="1"/>
          <p:nvPr/>
        </p:nvSpPr>
        <p:spPr>
          <a:xfrm>
            <a:off x="6542780" y="2296887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both </a:t>
            </a:r>
            <a:r>
              <a:rPr lang="en-US" dirty="0">
                <a:latin typeface="Helvetica" pitchFamily="2" charset="0"/>
              </a:rPr>
              <a:t>expressions are 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CB3AF-6094-E7E7-9E7D-F531492729AF}"/>
              </a:ext>
            </a:extLst>
          </p:cNvPr>
          <p:cNvSpPr txBox="1"/>
          <p:nvPr/>
        </p:nvSpPr>
        <p:spPr>
          <a:xfrm>
            <a:off x="6542780" y="3608891"/>
            <a:ext cx="214904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either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one or the other </a:t>
            </a:r>
            <a:r>
              <a:rPr lang="en-US" dirty="0">
                <a:latin typeface="Helvetica" pitchFamily="2" charset="0"/>
              </a:rPr>
              <a:t>is 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1684236" y="1529782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CE1CE1-1141-D84C-51BF-8E891044F7EB}"/>
              </a:ext>
            </a:extLst>
          </p:cNvPr>
          <p:cNvSpPr txBox="1"/>
          <p:nvPr/>
        </p:nvSpPr>
        <p:spPr>
          <a:xfrm>
            <a:off x="1087250" y="25667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6DBB56-3C74-B183-988E-DDC9DFB5B222}"/>
              </a:ext>
            </a:extLst>
          </p:cNvPr>
          <p:cNvSpPr txBox="1"/>
          <p:nvPr/>
        </p:nvSpPr>
        <p:spPr>
          <a:xfrm>
            <a:off x="3337719" y="2569588"/>
            <a:ext cx="663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37C71E-DAEE-6686-97B0-69593D854285}"/>
              </a:ext>
            </a:extLst>
          </p:cNvPr>
          <p:cNvSpPr txBox="1"/>
          <p:nvPr/>
        </p:nvSpPr>
        <p:spPr>
          <a:xfrm>
            <a:off x="1081186" y="374837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DFA86-14E2-40FD-D4AA-195D0EE5DED7}"/>
              </a:ext>
            </a:extLst>
          </p:cNvPr>
          <p:cNvSpPr txBox="1"/>
          <p:nvPr/>
        </p:nvSpPr>
        <p:spPr>
          <a:xfrm>
            <a:off x="2907283" y="5059887"/>
            <a:ext cx="74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0D89D7-1E97-94DF-31DE-B640CDC13604}"/>
              </a:ext>
            </a:extLst>
          </p:cNvPr>
          <p:cNvSpPr txBox="1"/>
          <p:nvPr/>
        </p:nvSpPr>
        <p:spPr>
          <a:xfrm>
            <a:off x="6542780" y="4725639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Checks if the expression if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FALSE or not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81BD8E-81AE-8042-A7C9-A5CD3CC00603}"/>
              </a:ext>
            </a:extLst>
          </p:cNvPr>
          <p:cNvSpPr/>
          <p:nvPr/>
        </p:nvSpPr>
        <p:spPr>
          <a:xfrm>
            <a:off x="3279244" y="3600788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6B9681-2101-EB91-F5E0-FB27D4488356}"/>
              </a:ext>
            </a:extLst>
          </p:cNvPr>
          <p:cNvSpPr/>
          <p:nvPr/>
        </p:nvSpPr>
        <p:spPr>
          <a:xfrm>
            <a:off x="2825634" y="4819616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FD8A43E-A450-63ED-425E-3AE806BB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88A6C2-7C8C-09FA-DAD5-8C2E671BD075}"/>
              </a:ext>
            </a:extLst>
          </p:cNvPr>
          <p:cNvSpPr/>
          <p:nvPr/>
        </p:nvSpPr>
        <p:spPr>
          <a:xfrm>
            <a:off x="3279243" y="2388782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70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D2EA-63E0-9E1B-657B-B01CEF2A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these look like in Python?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D52769-F0C2-CBDE-2612-D5CCF0A7AA49}"/>
              </a:ext>
            </a:extLst>
          </p:cNvPr>
          <p:cNvSpPr/>
          <p:nvPr/>
        </p:nvSpPr>
        <p:spPr>
          <a:xfrm>
            <a:off x="1024932" y="2351312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6D4C0-BB66-BD9D-67E0-0D3958F101CA}"/>
              </a:ext>
            </a:extLst>
          </p:cNvPr>
          <p:cNvSpPr/>
          <p:nvPr/>
        </p:nvSpPr>
        <p:spPr>
          <a:xfrm>
            <a:off x="3279244" y="2351312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97A259-4C6B-1FFF-4D1D-8C01D4AACC02}"/>
              </a:ext>
            </a:extLst>
          </p:cNvPr>
          <p:cNvSpPr/>
          <p:nvPr/>
        </p:nvSpPr>
        <p:spPr>
          <a:xfrm>
            <a:off x="1024932" y="3535478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6BF6C-0016-EA5E-9E6C-0A73878B2554}"/>
              </a:ext>
            </a:extLst>
          </p:cNvPr>
          <p:cNvSpPr txBox="1"/>
          <p:nvPr/>
        </p:nvSpPr>
        <p:spPr>
          <a:xfrm>
            <a:off x="2085528" y="263884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BF456-ADE0-3C42-C8BE-55841C89DBEF}"/>
              </a:ext>
            </a:extLst>
          </p:cNvPr>
          <p:cNvSpPr txBox="1"/>
          <p:nvPr/>
        </p:nvSpPr>
        <p:spPr>
          <a:xfrm>
            <a:off x="2179303" y="37938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15C2-B9BC-9A83-C3A3-3E3338719906}"/>
              </a:ext>
            </a:extLst>
          </p:cNvPr>
          <p:cNvSpPr txBox="1"/>
          <p:nvPr/>
        </p:nvSpPr>
        <p:spPr>
          <a:xfrm>
            <a:off x="1690300" y="49794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4B1D7-0DE0-10A0-97F9-4E22AF778961}"/>
              </a:ext>
            </a:extLst>
          </p:cNvPr>
          <p:cNvSpPr txBox="1"/>
          <p:nvPr/>
        </p:nvSpPr>
        <p:spPr>
          <a:xfrm>
            <a:off x="1087250" y="25667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7DE0D-E377-9268-0A9F-956475FB77E9}"/>
              </a:ext>
            </a:extLst>
          </p:cNvPr>
          <p:cNvSpPr txBox="1"/>
          <p:nvPr/>
        </p:nvSpPr>
        <p:spPr>
          <a:xfrm>
            <a:off x="3337719" y="2569588"/>
            <a:ext cx="663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C13F0-6052-7E59-57F8-462E4C517C7E}"/>
              </a:ext>
            </a:extLst>
          </p:cNvPr>
          <p:cNvSpPr txBox="1"/>
          <p:nvPr/>
        </p:nvSpPr>
        <p:spPr>
          <a:xfrm>
            <a:off x="1081186" y="374837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6D485-CA7D-F97F-F44D-8559C7D495BC}"/>
              </a:ext>
            </a:extLst>
          </p:cNvPr>
          <p:cNvSpPr txBox="1"/>
          <p:nvPr/>
        </p:nvSpPr>
        <p:spPr>
          <a:xfrm>
            <a:off x="2907283" y="5059887"/>
            <a:ext cx="74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6483A-4CFF-CEFF-8782-A7B76C22E584}"/>
              </a:ext>
            </a:extLst>
          </p:cNvPr>
          <p:cNvSpPr/>
          <p:nvPr/>
        </p:nvSpPr>
        <p:spPr>
          <a:xfrm>
            <a:off x="3279244" y="3600788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7A1631-3000-BEF8-0CC1-F056441D71C7}"/>
              </a:ext>
            </a:extLst>
          </p:cNvPr>
          <p:cNvSpPr/>
          <p:nvPr/>
        </p:nvSpPr>
        <p:spPr>
          <a:xfrm>
            <a:off x="2825634" y="4819616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2" name="Content Placeholder 2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99702E7-8CF2-7BA4-7303-5C3A6D3AF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9946" y="2381631"/>
            <a:ext cx="4473079" cy="2363822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784FC7-86C8-F868-B1B2-34ED2FDF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59887"/>
            <a:ext cx="3494475" cy="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0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We can combine </a:t>
            </a:r>
            <a:r>
              <a:rPr lang="en-US" sz="3600" dirty="0" err="1">
                <a:latin typeface="Helvetica" pitchFamily="2" charset="0"/>
              </a:rPr>
              <a:t>boolean</a:t>
            </a:r>
            <a:r>
              <a:rPr lang="en-US" sz="3600" dirty="0">
                <a:latin typeface="Helvetica" pitchFamily="2" charset="0"/>
              </a:rPr>
              <a:t> operators!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09C2545-85BF-E1D5-D6DA-4DF2E127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84583302-46A5-CE5A-A670-2378EE65953C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4E14E-FC20-F347-585C-C389E7A597C4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23359FC-EEA7-086D-3FB3-35E14789489F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6C3E13-EF93-ABA0-647C-9CA4CA53F17D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AC0F535-70ED-4D3F-2269-88DCFC8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1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D3B4-6B52-0800-51A2-62826191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B757-C67A-4FBC-9C80-A9AD7A9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try it out in our IDE!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F785-3556-504B-67FE-2B7C5320DBE7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1DB8C-F0FB-00E7-B405-10DEAE17F682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97A48-5089-81E7-F8AA-68ACBB710808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75DC5-3D24-C716-3FCC-58B53FCF2E24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A4F214-29BA-C268-3A56-7D7A2139BE50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A7108-1E4E-1701-4C16-7267E231FFC0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76843A-6B93-4731-AEDE-30318DFCC27A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394B4226-A3BA-445D-0C86-4BF7C40A0A65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6F515BF-BA5A-3979-B08F-B378389438CD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0571-FAF7-0BE4-B94A-97B4E1185B60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B16E8EF-40E4-BD10-074A-145151C392D1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083277-5528-E32B-6D62-534569EF82A5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FA4B6-4C3B-6D07-D6A1-569BB2826F75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8F40156-8F89-B3B1-8E5B-B7FF00483731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5484A-FD95-C8DE-0DF5-910678A39457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9F891B60-3F8A-1AC3-D41F-63970A3C0148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871A-2F33-52FF-357D-D710468EAAD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B1AA50C3-5584-9752-956F-C65B66A72E5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393210-DA08-766B-46C6-C43117042AA9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1941F1E-B7AD-B7B4-AB3C-D1BF3F3603AE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A7D21A-4E71-C841-E92F-B0244E385D56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D29F170E-5ABA-9D2C-9170-98E2CAFB9E26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4873BE-DFAA-D170-87AA-F639180A7D7F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4A5D12-33D6-4183-4D1C-D00E9611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0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5968-F4F9-25EB-57E0-D19A556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956E-E3F5-74B6-9455-09F31AFD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try it out in our IDE!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818A1-F70B-0372-2B69-ACEC15A91EE4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52DE38-42AA-05C2-F2D2-CD9E4F3AED02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66B0D-02A4-3C7C-0D2F-5908AAB63F5B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98C75-3B88-5EB4-5731-802D9AF4C13F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ED9D0-3CEB-085D-394D-4B1A6C2E1F4C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CE95C-9385-10F5-2587-0D4C93E801E1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C0B82-A277-0A49-1C12-B308EF15C002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1BC2F898-1163-8B25-F12D-F9CD1C77BEEC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7E2D9D-1F99-00F7-21D7-651026600E7E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8AF7-F9F3-A1C1-2BF7-AE71D719CD5E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600D18-F814-AF2A-5EA4-396E03E4E525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C573E4-882B-35F5-8E24-ACA07D13AE17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2F99-3DD6-67D4-8F0C-99E153F07E53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90100-9AAA-2E15-1334-283449CAB266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C619DA-9FE2-FF80-443B-004B35ACC1BE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6B0BC5C4-2F68-3A09-DC93-8CBDA5D90985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216DD-FC07-CD76-D00F-F66A0408CBA8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6659DE64-40A9-7F61-62AB-B3D82E346CB5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436BD-3BF0-788E-4FC2-B178D5B3ED1F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B977E1D9-0097-D9AA-86F4-3BF95E2D4A71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9162CB-E451-3FC0-F0E0-41A62320FE58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7188C42-C9F5-642E-3766-26D2DCF5BBE6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D95C05-F0D3-9185-00AF-21E8752C9CF8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722D9C-1D14-3E2B-AF5F-900AFF60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6B417-9A07-30E0-7D89-295A9548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41" y="2340178"/>
            <a:ext cx="6317631" cy="24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5452854" y="189800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5376327" y="2521985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5452854" y="439140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2824523" y="1361363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2839980" y="1827016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2839980" y="2646960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5376327" y="5153149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107778" y="1814588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107778" y="2646960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2824523" y="4418367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2824523" y="5238311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092321" y="4405939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092321" y="5238311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84583302-46A5-CE5A-A670-2378EE65953C}"/>
              </a:ext>
            </a:extLst>
          </p:cNvPr>
          <p:cNvSpPr/>
          <p:nvPr/>
        </p:nvSpPr>
        <p:spPr>
          <a:xfrm>
            <a:off x="2824522" y="3436728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4E14E-FC20-F347-585C-C389E7A597C4}"/>
              </a:ext>
            </a:extLst>
          </p:cNvPr>
          <p:cNvSpPr/>
          <p:nvPr/>
        </p:nvSpPr>
        <p:spPr>
          <a:xfrm>
            <a:off x="4084592" y="3436728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23359FC-EEA7-086D-3FB3-35E14789489F}"/>
              </a:ext>
            </a:extLst>
          </p:cNvPr>
          <p:cNvSpPr/>
          <p:nvPr/>
        </p:nvSpPr>
        <p:spPr>
          <a:xfrm>
            <a:off x="2824522" y="5976689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6C3E13-EF93-ABA0-647C-9CA4CA53F17D}"/>
              </a:ext>
            </a:extLst>
          </p:cNvPr>
          <p:cNvSpPr/>
          <p:nvPr/>
        </p:nvSpPr>
        <p:spPr>
          <a:xfrm>
            <a:off x="4084592" y="5976689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DDB83-506A-0AFC-E28C-1A34B5354CCF}"/>
              </a:ext>
            </a:extLst>
          </p:cNvPr>
          <p:cNvSpPr txBox="1"/>
          <p:nvPr/>
        </p:nvSpPr>
        <p:spPr>
          <a:xfrm>
            <a:off x="5452853" y="333203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ABE96-98D5-ECB8-0024-B146FD012EB3}"/>
              </a:ext>
            </a:extLst>
          </p:cNvPr>
          <p:cNvSpPr txBox="1"/>
          <p:nvPr/>
        </p:nvSpPr>
        <p:spPr>
          <a:xfrm>
            <a:off x="5376327" y="5914891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1FA6F-21E4-2051-6F85-CE3942C12A9C}"/>
              </a:ext>
            </a:extLst>
          </p:cNvPr>
          <p:cNvSpPr txBox="1"/>
          <p:nvPr/>
        </p:nvSpPr>
        <p:spPr>
          <a:xfrm>
            <a:off x="6644125" y="2322758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both </a:t>
            </a:r>
            <a:r>
              <a:rPr lang="en-US" dirty="0">
                <a:latin typeface="Helvetica" pitchFamily="2" charset="0"/>
              </a:rPr>
              <a:t>expressions are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B0521-5E49-9157-D058-4B0CEFEC4EE8}"/>
              </a:ext>
            </a:extLst>
          </p:cNvPr>
          <p:cNvSpPr txBox="1"/>
          <p:nvPr/>
        </p:nvSpPr>
        <p:spPr>
          <a:xfrm>
            <a:off x="6651854" y="5383981"/>
            <a:ext cx="214904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either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one or the other </a:t>
            </a:r>
            <a:r>
              <a:rPr lang="en-US" dirty="0">
                <a:latin typeface="Helvetica" pitchFamily="2" charset="0"/>
              </a:rPr>
              <a:t>is true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FEE28EC-84B4-CE2A-3AFD-CB71D10D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8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Conditionals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71BE-CD0D-0AAD-3084-4D296B42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696" y="2064854"/>
            <a:ext cx="2270415" cy="2270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95423-6478-6B2D-9CAF-4D275CB989F0}"/>
              </a:ext>
            </a:extLst>
          </p:cNvPr>
          <p:cNvSpPr txBox="1"/>
          <p:nvPr/>
        </p:nvSpPr>
        <p:spPr>
          <a:xfrm>
            <a:off x="4938502" y="2609054"/>
            <a:ext cx="2869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Command used to </a:t>
            </a:r>
          </a:p>
          <a:p>
            <a:pPr algn="ctr"/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make a decision </a:t>
            </a:r>
            <a:r>
              <a:rPr lang="en-US" sz="2000" dirty="0">
                <a:latin typeface="Helvetica Light" panose="020B0403020202020204" pitchFamily="34" charset="0"/>
              </a:rPr>
              <a:t>and specify what to do in each case </a:t>
            </a:r>
          </a:p>
        </p:txBody>
      </p:sp>
      <p:pic>
        <p:nvPicPr>
          <p:cNvPr id="10" name="Picture 9" descr="A close-up of black text&#10;&#10;Description automatically generated">
            <a:extLst>
              <a:ext uri="{FF2B5EF4-FFF2-40B4-BE49-F238E27FC236}">
                <a16:creationId xmlns:a16="http://schemas.microsoft.com/office/drawing/2014/main" id="{D0F6E755-A896-6796-37A9-BF1F5F16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348" y="4853156"/>
            <a:ext cx="3267304" cy="1359017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64386D6-3118-6AD8-00F1-DC6AAC41D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58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Conditionals</a:t>
            </a:r>
          </a:p>
        </p:txBody>
      </p:sp>
      <p:pic>
        <p:nvPicPr>
          <p:cNvPr id="10" name="Picture 9" descr="A close-up of black text&#10;&#10;Description automatically generated">
            <a:extLst>
              <a:ext uri="{FF2B5EF4-FFF2-40B4-BE49-F238E27FC236}">
                <a16:creationId xmlns:a16="http://schemas.microsoft.com/office/drawing/2014/main" id="{D0F6E755-A896-6796-37A9-BF1F5F16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3267304" cy="1359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4286992" y="2500109"/>
            <a:ext cx="4678878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This is known as an “if statement”: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You can even have an “else if” statement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For example: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Zero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Negative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494A21-C8A4-A6D3-3B94-566F4976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20EA-0525-D7AB-0E4C-C93694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61DB-A7F6-9125-62A6-1FE1AF3D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5476169" cy="435133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>
                <a:latin typeface="Helvetica" pitchFamily="2" charset="0"/>
              </a:rPr>
              <a:t>Part 1- What is a computer and a program?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The structure of a computer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Instructions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Recognizing patterns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Pseudocode – control structures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Algorithms</a:t>
            </a:r>
          </a:p>
          <a:p>
            <a:r>
              <a:rPr lang="en-US" sz="2000" u="sng" dirty="0">
                <a:latin typeface="Helvetica" pitchFamily="2" charset="0"/>
              </a:rPr>
              <a:t>Part 2 – Coding fundamentals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Boolean logic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Variables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Data structures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While loops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Programming languages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70B49D-C4A3-0E5A-1A94-0519623C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13" y="3384438"/>
            <a:ext cx="1830181" cy="587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AC492-1329-1333-3C15-DABCA063DFF9}"/>
              </a:ext>
            </a:extLst>
          </p:cNvPr>
          <p:cNvSpPr txBox="1"/>
          <p:nvPr/>
        </p:nvSpPr>
        <p:spPr>
          <a:xfrm>
            <a:off x="6363241" y="3928972"/>
            <a:ext cx="2180547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https://brilliant.org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20FC8-81EA-0FB2-4845-83D98E3B9388}"/>
              </a:ext>
            </a:extLst>
          </p:cNvPr>
          <p:cNvSpPr txBox="1"/>
          <p:nvPr/>
        </p:nvSpPr>
        <p:spPr>
          <a:xfrm>
            <a:off x="6234029" y="2605734"/>
            <a:ext cx="218054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Exercises:</a:t>
            </a:r>
          </a:p>
          <a:p>
            <a:pPr algn="ctr"/>
            <a:r>
              <a:rPr lang="en-US" dirty="0">
                <a:latin typeface="Helvetica" pitchFamily="2" charset="0"/>
              </a:rPr>
              <a:t>Create an account </a:t>
            </a:r>
            <a:r>
              <a:rPr lang="en-US" dirty="0"/>
              <a:t>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4B4904-D1E2-CE72-32D1-6AA02DD0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66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7223680-DC6E-DCDC-8D26-FE3FA167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5D13044-5CD3-5F6F-D76E-BE6EBBC3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C01B8A5-5C15-B4BC-5BFB-B4BE3459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9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DC113-0734-626C-ABEF-EBD82D9A4C23}"/>
              </a:ext>
            </a:extLst>
          </p:cNvPr>
          <p:cNvSpPr txBox="1"/>
          <p:nvPr/>
        </p:nvSpPr>
        <p:spPr>
          <a:xfrm>
            <a:off x="6040119" y="3749773"/>
            <a:ext cx="267252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0ACA7DF-4C98-273E-03F2-9977FE46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8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DC113-0734-626C-ABEF-EBD82D9A4C23}"/>
              </a:ext>
            </a:extLst>
          </p:cNvPr>
          <p:cNvSpPr txBox="1"/>
          <p:nvPr/>
        </p:nvSpPr>
        <p:spPr>
          <a:xfrm>
            <a:off x="6040119" y="3749773"/>
            <a:ext cx="267252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C6569-5270-2036-6364-5924F351648B}"/>
              </a:ext>
            </a:extLst>
          </p:cNvPr>
          <p:cNvSpPr txBox="1"/>
          <p:nvPr/>
        </p:nvSpPr>
        <p:spPr>
          <a:xfrm>
            <a:off x="2671620" y="5548579"/>
            <a:ext cx="33759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works… but it could be better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A1912C-9075-D546-799E-D117D333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6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77511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C3C2804-CB2D-EE04-B9BB-B8DC1F49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9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860848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769A90B-C9E4-44CC-CD73-44E309A6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6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C660951-282F-3AF0-2FBF-76A0A951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9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D3E373-469A-8E0E-B086-CCA39F00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7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0681E-7B17-ED49-7000-73DC5F3D69FF}"/>
              </a:ext>
            </a:extLst>
          </p:cNvPr>
          <p:cNvSpPr/>
          <p:nvPr/>
        </p:nvSpPr>
        <p:spPr>
          <a:xfrm>
            <a:off x="814157" y="3883231"/>
            <a:ext cx="2178425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6A919B9-0E4D-6D9E-1C07-7F111CB7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D4F3-DAAC-FAFF-2C91-9E917E7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Helvetica" pitchFamily="2" charset="0"/>
              </a:rPr>
              <a:t>Part 1</a:t>
            </a:r>
            <a:br>
              <a:rPr lang="en-US" sz="4800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What is a Computer and what are Programs?</a:t>
            </a:r>
            <a:endParaRPr lang="en-US" sz="4800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B39E1A4-B048-6D27-2F2B-5DEE1802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2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How does order matter?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809447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 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4571998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B006FBA-6BD1-7353-44CD-2FAD9EE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DD7F0-6B26-130A-CEB1-C2876E5EDAD6}"/>
              </a:ext>
            </a:extLst>
          </p:cNvPr>
          <p:cNvSpPr/>
          <p:nvPr/>
        </p:nvSpPr>
        <p:spPr>
          <a:xfrm>
            <a:off x="814157" y="4512623"/>
            <a:ext cx="3520337" cy="76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9367F7-A572-2D73-EC74-D603A3DF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9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3016540" y="3868387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3059476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5B3DA0E-D49F-29FA-5089-518C8E9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769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3016540" y="3868387"/>
            <a:ext cx="3005951" cy="25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print(“Error!”)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3059476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4B972E9-042E-7A25-FD7C-FA6ECD0A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1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2597811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FE8D6-D193-8985-57A0-C59AF9648D5D}"/>
              </a:ext>
            </a:extLst>
          </p:cNvPr>
          <p:cNvSpPr txBox="1"/>
          <p:nvPr/>
        </p:nvSpPr>
        <p:spPr>
          <a:xfrm>
            <a:off x="3016542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451FD-52D0-6C77-4B05-47E48887E4A6}"/>
              </a:ext>
            </a:extLst>
          </p:cNvPr>
          <p:cNvSpPr txBox="1"/>
          <p:nvPr/>
        </p:nvSpPr>
        <p:spPr>
          <a:xfrm>
            <a:off x="2197145" y="3059540"/>
            <a:ext cx="2364750" cy="341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&gt;= 0) Then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print(“Error!)</a:t>
            </a: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9A4AC7-E5FE-8ED7-8CE2-673D5DD0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115-F555-B47F-FD46-B96E406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What happens if we combine a conditional with a loop?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C47422-2570-1088-BFFA-64D5F262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7" y="1825627"/>
            <a:ext cx="3622486" cy="435133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F44C-98A5-FA1D-0152-E7C277E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While x is true do</a:t>
            </a:r>
          </a:p>
          <a:p>
            <a:pPr marL="457088" lvl="1" indent="0">
              <a:buNone/>
            </a:pPr>
            <a:r>
              <a:rPr lang="en-CA" sz="2798" dirty="0"/>
              <a:t>(Event)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r>
              <a:rPr lang="en-CA" dirty="0"/>
              <a:t>While (space has ball){</a:t>
            </a:r>
          </a:p>
          <a:p>
            <a:pPr marL="0" indent="0">
              <a:buNone/>
            </a:pPr>
            <a:r>
              <a:rPr lang="en-CA" dirty="0"/>
              <a:t>	Move forward</a:t>
            </a:r>
          </a:p>
          <a:p>
            <a:pPr marL="0" indent="0">
              <a:buNone/>
            </a:pPr>
            <a:r>
              <a:rPr lang="en-CA" dirty="0"/>
              <a:t>End While</a:t>
            </a:r>
          </a:p>
          <a:p>
            <a:endParaRPr lang="en-CA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0862F5-9E78-F60E-A4C3-926157E7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999" t="28435" r="27778" b="64742"/>
          <a:stretch/>
        </p:blipFill>
        <p:spPr>
          <a:xfrm>
            <a:off x="3004456" y="3351808"/>
            <a:ext cx="370363" cy="296883"/>
          </a:xfrm>
          <a:prstGeom prst="rect">
            <a:avLst/>
          </a:prstGeom>
          <a:noFill/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C48B5-BC49-D750-E7A0-ED9CD132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0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115-F555-B47F-FD46-B96E406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F44C-98A5-FA1D-0152-E7C277E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71113-0E6A-6FC2-1893-D0E33586BC16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617B4-828B-7BC4-4607-1DA2ACBBA5E8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248180E-48F3-3D3A-6C2D-1AC96276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12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F19C6-08CA-7E27-787A-8663BF73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4DDE-78D0-D3B2-235B-B38AD6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33AC-A920-88B5-D256-D245837E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22AE-F477-2208-0A9B-3F7FFA6604F9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141DE-7DCB-8456-CC37-623769D87109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D479177-59AF-EEDA-8C15-A1426D4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3CF16-3935-4365-8762-689894BBC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5B3-F194-C194-648A-BBE29E40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FCC3-9649-8F85-55CF-04A6736A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7B62F-714D-245F-F0BD-16CA639F720F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9B40-6360-C53B-B9B8-5E357BACCDB9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AF45A2-87E8-0C72-CE9A-EFFD5C10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7B3D7D-E5E3-E771-B162-33CEDF17289E}"/>
              </a:ext>
            </a:extLst>
          </p:cNvPr>
          <p:cNvSpPr/>
          <p:nvPr/>
        </p:nvSpPr>
        <p:spPr>
          <a:xfrm>
            <a:off x="1571009" y="2086098"/>
            <a:ext cx="6519799" cy="3603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Try it yourself! Just be sure to hit the stop button or be ready to lose your webpage!</a:t>
            </a:r>
          </a:p>
        </p:txBody>
      </p:sp>
    </p:spTree>
    <p:extLst>
      <p:ext uri="{BB962C8B-B14F-4D97-AF65-F5344CB8AC3E}">
        <p14:creationId xmlns:p14="http://schemas.microsoft.com/office/powerpoint/2010/main" val="3297222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CD58-0F1F-1F34-E7F5-63837C7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we know we want to do a set of actions but not as a loop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6A84C78-06F2-BCFC-FF7B-5B6D9522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74C-27FD-0636-DA2A-5EFB1A8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computer? </a:t>
            </a:r>
          </a:p>
        </p:txBody>
      </p:sp>
      <p:pic>
        <p:nvPicPr>
          <p:cNvPr id="1026" name="Picture 2" descr="Block Diagram of a Computer">
            <a:extLst>
              <a:ext uri="{FF2B5EF4-FFF2-40B4-BE49-F238E27FC236}">
                <a16:creationId xmlns:a16="http://schemas.microsoft.com/office/drawing/2014/main" id="{F6677659-0E19-DA84-300C-0AB12D28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2" y="1528632"/>
            <a:ext cx="7487728" cy="47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DABCE-ABBC-AC3D-33C7-403019A6641B}"/>
              </a:ext>
            </a:extLst>
          </p:cNvPr>
          <p:cNvSpPr/>
          <p:nvPr/>
        </p:nvSpPr>
        <p:spPr>
          <a:xfrm>
            <a:off x="628650" y="1345721"/>
            <a:ext cx="3063456" cy="931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B37A963-8A38-73C7-6A8A-42BEFF93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8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7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  <a:p>
            <a:r>
              <a:rPr lang="en-CA" dirty="0"/>
              <a:t>How to find the mean? </a:t>
            </a:r>
          </a:p>
          <a:p>
            <a:pPr lvl="1"/>
            <a:r>
              <a:rPr lang="en-CA" dirty="0"/>
              <a:t>Take the sum of the array and divide by the length</a:t>
            </a:r>
          </a:p>
          <a:p>
            <a:pPr marL="457088" lvl="1" indent="0">
              <a:buNone/>
            </a:pPr>
            <a:r>
              <a:rPr lang="en-CA" dirty="0"/>
              <a:t>Or…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7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  <a:p>
            <a:r>
              <a:rPr lang="en-CA" dirty="0"/>
              <a:t>How to find the mean? </a:t>
            </a:r>
          </a:p>
          <a:p>
            <a:pPr lvl="1"/>
            <a:r>
              <a:rPr lang="en-CA" dirty="0"/>
              <a:t>Take the sum of the array and divide by the length</a:t>
            </a:r>
          </a:p>
          <a:p>
            <a:pPr marL="457088" lvl="1" indent="0">
              <a:buNone/>
            </a:pPr>
            <a:r>
              <a:rPr lang="en-CA" dirty="0"/>
              <a:t>Or…</a:t>
            </a:r>
          </a:p>
          <a:p>
            <a:pPr marL="457088" lvl="1" indent="0">
              <a:buNone/>
            </a:pPr>
            <a:r>
              <a:rPr lang="en-CA" dirty="0"/>
              <a:t>mean(array)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836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Functions allow us to do a series of commands</a:t>
            </a:r>
          </a:p>
          <a:p>
            <a:r>
              <a:rPr lang="en-CA" dirty="0"/>
              <a:t>Instead of writing out</a:t>
            </a:r>
          </a:p>
          <a:p>
            <a:pPr lvl="1"/>
            <a:r>
              <a:rPr lang="en-CA" dirty="0"/>
              <a:t>Sum(numbers)/length(numbers)</a:t>
            </a:r>
          </a:p>
          <a:p>
            <a:pPr marL="457088" lvl="1" indent="0">
              <a:buNone/>
            </a:pPr>
            <a:endParaRPr lang="en-CA" dirty="0"/>
          </a:p>
          <a:p>
            <a:pPr lvl="1"/>
            <a:r>
              <a:rPr lang="en-CA" dirty="0"/>
              <a:t>We just need to write mean(numbers)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Mean is a common function found in most languages or through a library of functions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stats functions can be found in a “statistics” library for example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0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6D23-58B9-01C3-AEBE-DE028BF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BE94-BAB8-517C-C4E1-1C6D2ED80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Most functions will take some prior information called “arguments”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And will output some return values</a:t>
            </a:r>
          </a:p>
          <a:p>
            <a:endParaRPr lang="en-CA" dirty="0"/>
          </a:p>
          <a:p>
            <a:r>
              <a:rPr lang="en-CA" dirty="0"/>
              <a:t>You can even make your own functions!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C8BEA-4AC6-470E-8B3C-1A8A1154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29" y="2636951"/>
            <a:ext cx="4813407" cy="20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42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607D-A235-85F1-89B5-AA3836F0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We’re going to try it now!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44EA7C-3738-DBA4-E5A2-696563E5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We’re going to import some packages in Python!</a:t>
            </a:r>
          </a:p>
          <a:p>
            <a:pPr marL="0" indent="0">
              <a:buNone/>
            </a:pPr>
            <a:r>
              <a:rPr lang="en-CA" dirty="0"/>
              <a:t>	Random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Now let’s find the average!</a:t>
            </a:r>
          </a:p>
        </p:txBody>
      </p:sp>
      <p:pic>
        <p:nvPicPr>
          <p:cNvPr id="11" name="Picture 10" descr="A close-up of a website&#10;&#10;AI-generated content may be incorrect.">
            <a:extLst>
              <a:ext uri="{FF2B5EF4-FFF2-40B4-BE49-F238E27FC236}">
                <a16:creationId xmlns:a16="http://schemas.microsoft.com/office/drawing/2014/main" id="{2C935372-9D0F-751F-A124-84FBA03B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30" y="3047887"/>
            <a:ext cx="6771135" cy="1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37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C759-BA35-5DA9-5A05-76D7664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B290-BC22-DA0D-3FBD-0764D2D6E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523" y="3048786"/>
            <a:ext cx="3886200" cy="285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Sometimes code is hard to read if you don’t know what the coder wants/is doing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Commenting is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62DE-11DA-0ADE-A66B-7C690EF38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# &lt;- This in general is the symbol for a comment – it tells the program complier to ignore the following message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#The secret number that the user must guess</a:t>
            </a:r>
          </a:p>
          <a:p>
            <a:pPr marL="0" indent="0">
              <a:buNone/>
            </a:pPr>
            <a:r>
              <a:rPr lang="en-CA" dirty="0" err="1"/>
              <a:t>Secret_number</a:t>
            </a:r>
            <a:r>
              <a:rPr lang="en-CA" dirty="0"/>
              <a:t> = 10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0357C6-0814-3359-BF73-F0C017EB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9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D929-5AE7-FFE9-2A70-486AB63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D329-5D06-C53C-4E1A-3848F759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429000"/>
            <a:ext cx="3886200" cy="1451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Go to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codehs.com</a:t>
            </a:r>
            <a:r>
              <a:rPr lang="en-CA" dirty="0"/>
              <a:t>/ide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1DDA-AABC-48A7-4F7D-CBF3184A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1690688"/>
            <a:ext cx="3886200" cy="441193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Use the Python tab!</a:t>
            </a:r>
          </a:p>
          <a:p>
            <a:endParaRPr lang="en-CA" dirty="0"/>
          </a:p>
          <a:p>
            <a:r>
              <a:rPr lang="en-CA" dirty="0"/>
              <a:t>Read the comments to learn what the guess should be</a:t>
            </a:r>
          </a:p>
          <a:p>
            <a:endParaRPr lang="en-CA" dirty="0"/>
          </a:p>
          <a:p>
            <a:r>
              <a:rPr lang="en-CA" dirty="0"/>
              <a:t>Run the program first</a:t>
            </a:r>
          </a:p>
          <a:p>
            <a:pPr lvl="1"/>
            <a:r>
              <a:rPr lang="en-CA" dirty="0"/>
              <a:t>Try with an incorrect guess</a:t>
            </a:r>
          </a:p>
          <a:p>
            <a:pPr lvl="1"/>
            <a:r>
              <a:rPr lang="en-CA" dirty="0"/>
              <a:t>Then try with the correct guess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Change the secret number</a:t>
            </a:r>
          </a:p>
          <a:p>
            <a:pPr lvl="1"/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53AA42D-3405-6EDE-C8E4-3719E1CF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5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53F-C1DF-41A9-0DAF-974DA45B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4392117" y="3079704"/>
            <a:ext cx="353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Specific </a:t>
            </a:r>
            <a:r>
              <a:rPr lang="en-US" sz="2000" dirty="0">
                <a:highlight>
                  <a:srgbClr val="13A89E"/>
                </a:highlight>
                <a:latin typeface="Helvetica Light" panose="020B0403020202020204" pitchFamily="34" charset="0"/>
              </a:rPr>
              <a:t>storage formats </a:t>
            </a:r>
            <a:r>
              <a:rPr lang="en-US" sz="2000" dirty="0">
                <a:latin typeface="Helvetica Light" panose="020B0403020202020204" pitchFamily="34" charset="0"/>
              </a:rPr>
              <a:t>designed for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efficient</a:t>
            </a:r>
            <a:r>
              <a:rPr lang="en-US" sz="2000" dirty="0">
                <a:latin typeface="Helvetica Light" panose="020B0403020202020204" pitchFamily="34" charset="0"/>
              </a:rPr>
              <a:t> data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access and management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53501" y="2155205"/>
            <a:ext cx="2864663" cy="286466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E4269F1-6232-1B35-9D75-B9437B9E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0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gets tricky depending on the language you use</a:t>
            </a:r>
          </a:p>
          <a:p>
            <a:endParaRPr lang="en-CA" dirty="0"/>
          </a:p>
          <a:p>
            <a:r>
              <a:rPr lang="en-CA" dirty="0"/>
              <a:t>But in general – let’s say that you have a bunch of variables all involving a single patient</a:t>
            </a:r>
          </a:p>
          <a:p>
            <a:endParaRPr lang="en-CA" dirty="0"/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BMI</a:t>
            </a:r>
          </a:p>
          <a:p>
            <a:pPr lvl="1"/>
            <a:r>
              <a:rPr lang="en-CA" dirty="0"/>
              <a:t>Age</a:t>
            </a:r>
          </a:p>
          <a:p>
            <a:pPr lvl="1"/>
            <a:r>
              <a:rPr lang="en-CA" dirty="0"/>
              <a:t>Sex</a:t>
            </a:r>
          </a:p>
          <a:p>
            <a:pPr lvl="1"/>
            <a:r>
              <a:rPr lang="en-CA" dirty="0"/>
              <a:t>Illness status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845209-EF1E-3171-69A1-6E8CCDE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F2AF-2B2D-86D8-27E6-05FBC62D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things you NEED in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EE63-1202-FD90-0B48-36D38FE2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18" y="2141542"/>
            <a:ext cx="3329796" cy="4351335"/>
          </a:xfrm>
        </p:spPr>
        <p:txBody>
          <a:bodyPr/>
          <a:lstStyle/>
          <a:p>
            <a:r>
              <a:rPr lang="en-CA" dirty="0"/>
              <a:t>Storage - Hard Drive</a:t>
            </a:r>
          </a:p>
          <a:p>
            <a:r>
              <a:rPr lang="en-CA" dirty="0"/>
              <a:t>RAM – Random Access Memory</a:t>
            </a:r>
          </a:p>
          <a:p>
            <a:r>
              <a:rPr lang="en-CA" dirty="0"/>
              <a:t>CPU – Central Processing Unit</a:t>
            </a:r>
          </a:p>
          <a:p>
            <a:r>
              <a:rPr lang="en-CA" dirty="0"/>
              <a:t>I/O – Input and Output Devices</a:t>
            </a:r>
          </a:p>
        </p:txBody>
      </p:sp>
      <p:pic>
        <p:nvPicPr>
          <p:cNvPr id="2050" name="Picture 2" descr="5 Parts of a Computer | Different Main &amp; Basic Components ...">
            <a:extLst>
              <a:ext uri="{FF2B5EF4-FFF2-40B4-BE49-F238E27FC236}">
                <a16:creationId xmlns:a16="http://schemas.microsoft.com/office/drawing/2014/main" id="{B0FE4038-6766-6225-0AD4-5295A96A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56603"/>
            <a:ext cx="5603719" cy="350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D2885DC-CC7D-BAF8-7C63-AE4A369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8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Lists work great when you have different variables</a:t>
            </a:r>
          </a:p>
          <a:p>
            <a:endParaRPr lang="en-CA" dirty="0"/>
          </a:p>
          <a:p>
            <a:pPr lvl="1"/>
            <a:r>
              <a:rPr lang="en-CA" dirty="0"/>
              <a:t>Name – String </a:t>
            </a:r>
          </a:p>
          <a:p>
            <a:pPr lvl="1"/>
            <a:r>
              <a:rPr lang="en-CA" dirty="0"/>
              <a:t>BMI – Double/Float/Real</a:t>
            </a:r>
          </a:p>
          <a:p>
            <a:pPr lvl="1"/>
            <a:r>
              <a:rPr lang="en-CA" dirty="0"/>
              <a:t>Age – Integer </a:t>
            </a:r>
          </a:p>
          <a:p>
            <a:pPr lvl="1"/>
            <a:r>
              <a:rPr lang="en-CA" dirty="0"/>
              <a:t>Sex – String or Boolean (How!?!?!)</a:t>
            </a:r>
          </a:p>
          <a:p>
            <a:pPr lvl="1"/>
            <a:r>
              <a:rPr lang="en-CA" dirty="0"/>
              <a:t>Illness status – String, Boolean, or Integer?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22667C7-70BA-DD6B-93AB-D6EDBA9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29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Arrays/Vectors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Depending on the language of choice, these are change in slight definition/usage</a:t>
            </a:r>
          </a:p>
          <a:p>
            <a:endParaRPr lang="en-CA" dirty="0"/>
          </a:p>
          <a:p>
            <a:r>
              <a:rPr lang="en-CA" dirty="0"/>
              <a:t>In general:</a:t>
            </a:r>
          </a:p>
          <a:p>
            <a:pPr lvl="1"/>
            <a:r>
              <a:rPr lang="en-CA" dirty="0"/>
              <a:t>These only store elements of the same type</a:t>
            </a:r>
          </a:p>
          <a:p>
            <a:pPr lvl="1"/>
            <a:endParaRPr lang="en-CA" dirty="0"/>
          </a:p>
          <a:p>
            <a:r>
              <a:rPr lang="en-CA" dirty="0"/>
              <a:t>If you have 12 patients you can record all of their ages</a:t>
            </a:r>
          </a:p>
          <a:p>
            <a:pPr lvl="1"/>
            <a:r>
              <a:rPr lang="en-CA" dirty="0"/>
              <a:t>26, 19, 70, 45, 66, 19, 23, 25, 4, 0, 22, 26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C673AEB-369A-4611-5707-68404AEC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37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Arrays/Vectors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These are not forced to be just 1 dimensional</a:t>
            </a:r>
            <a:br>
              <a:rPr lang="en-CA" dirty="0"/>
            </a:br>
            <a:endParaRPr lang="en-CA" dirty="0"/>
          </a:p>
          <a:p>
            <a:r>
              <a:rPr lang="en-CA" dirty="0"/>
              <a:t>Sometimes these are called </a:t>
            </a:r>
            <a:r>
              <a:rPr lang="en-CA" dirty="0" err="1"/>
              <a:t>dataframes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r>
              <a:rPr lang="en-CA" dirty="0"/>
              <a:t>Rows are individual patients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Columns are different variables: age, sex, illness, etc.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87FD2F7-07D7-32AE-5D98-B18290BA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77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A4E-19FB-D45E-5AFD-041B1C00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480C-BA72-011E-DDD5-FA722E4B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numbers = [1,2,3,4]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you want to grab an element from an array you can type: numbers[</a:t>
            </a:r>
            <a:r>
              <a:rPr lang="en-CA" dirty="0" err="1"/>
              <a:t>i</a:t>
            </a:r>
            <a:r>
              <a:rPr lang="en-CA" dirty="0"/>
              <a:t>]</a:t>
            </a:r>
            <a:br>
              <a:rPr lang="en-CA" dirty="0"/>
            </a:br>
            <a:br>
              <a:rPr lang="en-CA" dirty="0"/>
            </a:br>
            <a:r>
              <a:rPr lang="en-CA" dirty="0"/>
              <a:t>BUT many programs (like Python) start at position 0</a:t>
            </a:r>
            <a:br>
              <a:rPr lang="en-CA" dirty="0"/>
            </a:br>
            <a:r>
              <a:rPr lang="en-CA" dirty="0"/>
              <a:t>(zero-based indexing)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F5F681B-31E1-E201-682B-E6DE5489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8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A4E-19FB-D45E-5AFD-041B1C00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480C-BA72-011E-DDD5-FA722E4B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numbers = [1,2,3,4]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you want to grab an element from an array you can type: numbers[</a:t>
            </a:r>
            <a:r>
              <a:rPr lang="en-CA" dirty="0" err="1"/>
              <a:t>i</a:t>
            </a:r>
            <a:r>
              <a:rPr lang="en-CA" dirty="0"/>
              <a:t>]</a:t>
            </a:r>
            <a:br>
              <a:rPr lang="en-CA" dirty="0"/>
            </a:br>
            <a:br>
              <a:rPr lang="en-CA" dirty="0"/>
            </a:br>
            <a:r>
              <a:rPr lang="en-CA" dirty="0"/>
              <a:t>BUT many programs (like Python) start at position 0</a:t>
            </a:r>
            <a:br>
              <a:rPr lang="en-CA" dirty="0"/>
            </a:br>
            <a:r>
              <a:rPr lang="en-CA" dirty="0"/>
              <a:t>(zero-based indexing)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Numbers[1]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2, not 1</a:t>
            </a:r>
          </a:p>
          <a:p>
            <a:pPr marL="0" indent="0">
              <a:buNone/>
            </a:pPr>
            <a:r>
              <a:rPr lang="en-CA" dirty="0"/>
              <a:t>Numbers[0] </a:t>
            </a:r>
            <a:r>
              <a:rPr lang="en-CA" dirty="0">
                <a:sym typeface="Wingdings" pitchFamily="2" charset="2"/>
              </a:rPr>
              <a:t> 1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5177563-70FF-DF4C-A64C-F801EA09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3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5B0D-5492-7F12-FBE7-1CE86FD2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Hands-On (if time permits)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1181-10DE-E598-0790-73A49C08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On the IDE from </a:t>
            </a:r>
            <a:r>
              <a:rPr lang="en-CA" dirty="0">
                <a:hlinkClick r:id="rId2"/>
              </a:rPr>
              <a:t>https://codehs.com/ide</a:t>
            </a:r>
            <a:endParaRPr lang="en-CA" dirty="0"/>
          </a:p>
          <a:p>
            <a:r>
              <a:rPr lang="en-CA" dirty="0"/>
              <a:t>Turn </a:t>
            </a:r>
            <a:r>
              <a:rPr lang="en-CA" dirty="0" err="1"/>
              <a:t>my_number</a:t>
            </a:r>
            <a:r>
              <a:rPr lang="en-CA" dirty="0"/>
              <a:t> into an array with more than 1 element</a:t>
            </a:r>
          </a:p>
          <a:p>
            <a:pPr marL="457088" lvl="1" indent="0">
              <a:buNone/>
            </a:pPr>
            <a:r>
              <a:rPr lang="en-CA" dirty="0"/>
              <a:t>(Hint: the syntax you use is </a:t>
            </a:r>
            <a:r>
              <a:rPr lang="en-CA" dirty="0" err="1"/>
              <a:t>my_number</a:t>
            </a:r>
            <a:r>
              <a:rPr lang="en-CA" dirty="0"/>
              <a:t> = [</a:t>
            </a:r>
            <a:r>
              <a:rPr lang="en-CA" dirty="0" err="1"/>
              <a:t>x,y,z</a:t>
            </a:r>
            <a:r>
              <a:rPr lang="en-CA" dirty="0"/>
              <a:t>])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Change the while statement to check for a new variable </a:t>
            </a:r>
            <a:r>
              <a:rPr lang="en-CA" dirty="0" err="1"/>
              <a:t>my_number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endParaRPr lang="en-CA" dirty="0"/>
          </a:p>
          <a:p>
            <a:r>
              <a:rPr lang="en-CA" dirty="0"/>
              <a:t>Using an if else statement, have </a:t>
            </a:r>
            <a:r>
              <a:rPr lang="en-CA" dirty="0" err="1"/>
              <a:t>i</a:t>
            </a:r>
            <a:r>
              <a:rPr lang="en-CA" dirty="0"/>
              <a:t> change for the index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D21E369-5ABC-003F-9F5A-9EB1695E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90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873-C5D8-C16B-6AFF-FB41F087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my solution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C298FE-F014-5428-1480-6A999FB9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4" y="1690688"/>
            <a:ext cx="6877602" cy="502816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3C9B4CE-9E7F-8E2D-3BDB-9F76AA6D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27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695C-2484-5058-1FB4-9286D924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F17E-2843-CD0D-79A5-CBAF8139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7" y="145328"/>
            <a:ext cx="7886700" cy="1325565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But before coding…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86838-0E34-E111-1447-8C4A74E4699A}"/>
              </a:ext>
            </a:extLst>
          </p:cNvPr>
          <p:cNvSpPr txBox="1"/>
          <p:nvPr/>
        </p:nvSpPr>
        <p:spPr>
          <a:xfrm>
            <a:off x="2730710" y="1806557"/>
            <a:ext cx="5585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9B0A0"/>
                </a:solidFill>
                <a:latin typeface="Helvetica" pitchFamily="2" charset="0"/>
              </a:rPr>
              <a:t>Understand</a:t>
            </a:r>
            <a:r>
              <a:rPr lang="en-US" sz="3200" dirty="0">
                <a:latin typeface="Helvetica" pitchFamily="2" charset="0"/>
              </a:rPr>
              <a:t> the problem</a:t>
            </a: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Recognize </a:t>
            </a:r>
            <a:r>
              <a:rPr lang="en-US" sz="3200" dirty="0">
                <a:highlight>
                  <a:srgbClr val="69B0A0"/>
                </a:highlight>
                <a:latin typeface="Helvetica" pitchFamily="2" charset="0"/>
              </a:rPr>
              <a:t>patterns</a:t>
            </a: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Think about the </a:t>
            </a:r>
            <a:r>
              <a:rPr lang="en-US" sz="3200" dirty="0">
                <a:solidFill>
                  <a:srgbClr val="69B0A0"/>
                </a:solidFill>
                <a:latin typeface="Helvetica" pitchFamily="2" charset="0"/>
              </a:rPr>
              <a:t>solution</a:t>
            </a:r>
            <a:endParaRPr lang="en-US" sz="3200" dirty="0">
              <a:latin typeface="Helvetica" pitchFamily="2" charset="0"/>
            </a:endParaRP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Write a </a:t>
            </a:r>
            <a:r>
              <a:rPr lang="en-US" sz="3200" dirty="0">
                <a:highlight>
                  <a:srgbClr val="69B0A0"/>
                </a:highlight>
                <a:latin typeface="Helvetica" pitchFamily="2" charset="0"/>
              </a:rPr>
              <a:t>pseudocode </a:t>
            </a:r>
          </a:p>
        </p:txBody>
      </p:sp>
      <p:pic>
        <p:nvPicPr>
          <p:cNvPr id="17" name="Content Placeholder 16" descr="A yellow rubber ducky with a red beak&#10;&#10;Description automatically generated">
            <a:extLst>
              <a:ext uri="{FF2B5EF4-FFF2-40B4-BE49-F238E27FC236}">
                <a16:creationId xmlns:a16="http://schemas.microsoft.com/office/drawing/2014/main" id="{B4F564B1-3C0D-2E38-3460-9DB8712C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3592" y="1806557"/>
            <a:ext cx="558913" cy="558913"/>
          </a:xfrm>
        </p:spPr>
      </p:pic>
      <p:pic>
        <p:nvPicPr>
          <p:cNvPr id="19" name="Picture 18" descr="A crossroad with white lines&#10;&#10;Description automatically generated">
            <a:extLst>
              <a:ext uri="{FF2B5EF4-FFF2-40B4-BE49-F238E27FC236}">
                <a16:creationId xmlns:a16="http://schemas.microsoft.com/office/drawing/2014/main" id="{2BE47871-1A09-B4B1-F87B-BCD801DCCF19}"/>
              </a:ext>
            </a:extLst>
          </p:cNvPr>
          <p:cNvPicPr>
            <a:picLocks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3322" y="2748140"/>
            <a:ext cx="639455" cy="640898"/>
          </a:xfrm>
          <a:prstGeom prst="ellipse">
            <a:avLst/>
          </a:prstGeom>
        </p:spPr>
      </p:pic>
      <p:pic>
        <p:nvPicPr>
          <p:cNvPr id="23" name="Picture 22" descr="A map with pin pointers&#10;&#10;Description automatically generated">
            <a:extLst>
              <a:ext uri="{FF2B5EF4-FFF2-40B4-BE49-F238E27FC236}">
                <a16:creationId xmlns:a16="http://schemas.microsoft.com/office/drawing/2014/main" id="{804E112D-42D9-5443-11DA-2407A7E4B60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777" y="3687438"/>
            <a:ext cx="720000" cy="720000"/>
          </a:xfrm>
          <a:prstGeom prst="ellipse">
            <a:avLst/>
          </a:prstGeom>
        </p:spPr>
      </p:pic>
      <p:pic>
        <p:nvPicPr>
          <p:cNvPr id="28" name="Picture 27" descr="A notepad and a pen&#10;&#10;Description automatically generated">
            <a:extLst>
              <a:ext uri="{FF2B5EF4-FFF2-40B4-BE49-F238E27FC236}">
                <a16:creationId xmlns:a16="http://schemas.microsoft.com/office/drawing/2014/main" id="{0B85E537-C838-8F2B-1717-58DC8B4DED1B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952" y="4666286"/>
            <a:ext cx="720000" cy="720000"/>
          </a:xfrm>
          <a:prstGeom prst="ellipse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EC07000-3A40-4868-7D2F-C21B7623D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05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24A25C16-EDAA-FCDA-11B9-F6C694C76C3B}"/>
              </a:ext>
            </a:extLst>
          </p:cNvPr>
          <p:cNvSpPr/>
          <p:nvPr/>
        </p:nvSpPr>
        <p:spPr>
          <a:xfrm>
            <a:off x="844826" y="1093305"/>
            <a:ext cx="7454347" cy="4373217"/>
          </a:xfrm>
          <a:prstGeom prst="wedgeRectCallout">
            <a:avLst/>
          </a:prstGeom>
          <a:solidFill>
            <a:srgbClr val="13A89E">
              <a:alpha val="384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64E6F-D784-F545-FD3F-575A7C9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3027"/>
            <a:ext cx="8773767" cy="3340030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work </a:t>
            </a:r>
            <a:b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right </a:t>
            </a:r>
            <a:b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fast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29A9-0DA2-C6AA-3CC4-8C979B32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871" y="5022266"/>
            <a:ext cx="1440302" cy="4442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pitchFamily="2" charset="0"/>
              </a:rPr>
              <a:t>Kent Beck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5C1CCE3-7E27-BA39-0F9F-0EA97817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9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1951607" y="1460145"/>
            <a:ext cx="5013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What are the major steps for any program?</a:t>
            </a:r>
          </a:p>
        </p:txBody>
      </p:sp>
      <p:pic>
        <p:nvPicPr>
          <p:cNvPr id="5" name="Picture 4" descr="Building Brick Wall with solid fill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8650" y="2772884"/>
            <a:ext cx="2864663" cy="2864663"/>
          </a:xfrm>
          <a:prstGeom prst="rect">
            <a:avLst/>
          </a:prstGeom>
        </p:spPr>
      </p:pic>
      <p:pic>
        <p:nvPicPr>
          <p:cNvPr id="8" name="Graphic 7" descr="Badge outline">
            <a:extLst>
              <a:ext uri="{FF2B5EF4-FFF2-40B4-BE49-F238E27FC236}">
                <a16:creationId xmlns:a16="http://schemas.microsoft.com/office/drawing/2014/main" id="{FB5687B8-DDB6-2DFF-BFD2-EE5ECEF73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1098" y="3788396"/>
            <a:ext cx="914400" cy="914400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25C232FB-4359-DF15-0D39-37CDE0B7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098" y="2655991"/>
            <a:ext cx="914400" cy="914400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BD3833FD-289C-3A01-B226-3E261264D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098" y="4920801"/>
            <a:ext cx="914400" cy="914400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A745B4F7-E44D-C0B5-6E80-41E70B577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74C-27FD-0636-DA2A-5EFB1A8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4AF-A27A-F489-33B8-AD9FA597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02" y="2882410"/>
            <a:ext cx="4085393" cy="170049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Sequence of instructions </a:t>
            </a:r>
            <a:r>
              <a:rPr lang="en-US" sz="2000" dirty="0">
                <a:latin typeface="Helvetica Light" panose="020B0403020202020204" pitchFamily="34" charset="0"/>
              </a:rPr>
              <a:t>for the computer to execute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Translation of our thoughts into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operations</a:t>
            </a:r>
            <a:r>
              <a:rPr lang="en-US" sz="2000" dirty="0">
                <a:latin typeface="Helvetica Light" panose="020B0403020202020204" pitchFamily="34" charset="0"/>
              </a:rPr>
              <a:t> that the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computer understands </a:t>
            </a:r>
          </a:p>
        </p:txBody>
      </p:sp>
      <p:pic>
        <p:nvPicPr>
          <p:cNvPr id="7" name="Picture 6" descr="A computer screen with a red arrow pointing to a window&#10;&#10;Description automatically generated">
            <a:extLst>
              <a:ext uri="{FF2B5EF4-FFF2-40B4-BE49-F238E27FC236}">
                <a16:creationId xmlns:a16="http://schemas.microsoft.com/office/drawing/2014/main" id="{880A8962-4A98-054D-22CE-5E5122D1C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405" y="2337275"/>
            <a:ext cx="2995075" cy="299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D4D88-C002-258B-4581-D03B24A93ABA}"/>
              </a:ext>
            </a:extLst>
          </p:cNvPr>
          <p:cNvSpPr txBox="1"/>
          <p:nvPr/>
        </p:nvSpPr>
        <p:spPr>
          <a:xfrm>
            <a:off x="767405" y="1690688"/>
            <a:ext cx="1890261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Source code</a:t>
            </a:r>
          </a:p>
          <a:p>
            <a:r>
              <a:rPr lang="en-US" dirty="0">
                <a:latin typeface="Helvetica" pitchFamily="2" charset="0"/>
              </a:rPr>
              <a:t>Human readable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4D6E2-E53E-7DD0-FADF-ADBFACA7DEB9}"/>
              </a:ext>
            </a:extLst>
          </p:cNvPr>
          <p:cNvSpPr txBox="1"/>
          <p:nvPr/>
        </p:nvSpPr>
        <p:spPr>
          <a:xfrm>
            <a:off x="1474673" y="5286714"/>
            <a:ext cx="228780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Executable</a:t>
            </a:r>
          </a:p>
          <a:p>
            <a:pPr algn="r"/>
            <a:r>
              <a:rPr lang="en-US" dirty="0">
                <a:latin typeface="Helvetica" pitchFamily="2" charset="0"/>
              </a:rPr>
              <a:t>Machine instructions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A60F0EB-8DCE-C204-7E49-B19236E4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6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1951607" y="1460145"/>
            <a:ext cx="5013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What are the major steps for any program?</a:t>
            </a:r>
          </a:p>
        </p:txBody>
      </p:sp>
      <p:pic>
        <p:nvPicPr>
          <p:cNvPr id="5" name="Picture 4" descr="Building Brick Wall with solid fill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8650" y="2772884"/>
            <a:ext cx="2864663" cy="2864663"/>
          </a:xfrm>
          <a:prstGeom prst="rect">
            <a:avLst/>
          </a:prstGeom>
        </p:spPr>
      </p:pic>
      <p:pic>
        <p:nvPicPr>
          <p:cNvPr id="8" name="Graphic 7" descr="Badge outline">
            <a:extLst>
              <a:ext uri="{FF2B5EF4-FFF2-40B4-BE49-F238E27FC236}">
                <a16:creationId xmlns:a16="http://schemas.microsoft.com/office/drawing/2014/main" id="{FB5687B8-DDB6-2DFF-BFD2-EE5ECEF73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1098" y="3788396"/>
            <a:ext cx="914400" cy="914400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25C232FB-4359-DF15-0D39-37CDE0B7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098" y="2655991"/>
            <a:ext cx="914400" cy="914400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BD3833FD-289C-3A01-B226-3E261264D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098" y="492080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80423-F78D-FE78-0111-963D0887416A}"/>
              </a:ext>
            </a:extLst>
          </p:cNvPr>
          <p:cNvSpPr txBox="1"/>
          <p:nvPr/>
        </p:nvSpPr>
        <p:spPr>
          <a:xfrm>
            <a:off x="5953461" y="2801598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– Data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9FE6F-14C9-D420-3DE9-D393AA26C6F0}"/>
              </a:ext>
            </a:extLst>
          </p:cNvPr>
          <p:cNvSpPr txBox="1"/>
          <p:nvPr/>
        </p:nvSpPr>
        <p:spPr>
          <a:xfrm>
            <a:off x="5129646" y="4003096"/>
            <a:ext cx="36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Execution – Data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28703-3024-DE76-4317-EA6DE17C0498}"/>
              </a:ext>
            </a:extLst>
          </p:cNvPr>
          <p:cNvSpPr txBox="1"/>
          <p:nvPr/>
        </p:nvSpPr>
        <p:spPr>
          <a:xfrm>
            <a:off x="5741865" y="5175882"/>
            <a:ext cx="2446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– Data out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1C3F7329-1DB6-C523-AF76-F0CE285C4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4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8058150" cy="435133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Practice structured thinking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Become familiar with programming logic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Learn about basic programming components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Helvetica" pitchFamily="2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effectLst/>
                <a:latin typeface="Helvetica" pitchFamily="2" charset="0"/>
                <a:ea typeface="Arial" panose="020B0604020202020204" pitchFamily="34" charset="0"/>
              </a:rPr>
              <a:t>Learn a specific programming language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Perform data analysis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Learn about machine learning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Write programs that generate visualizations 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0D7A11B-42AB-091D-5FF5-4F8EC7F8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57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18439" y="6302109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033C4BC-777E-3233-2D04-9BF928FF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4" name="Picture 3" descr="A screenshot of a calendar&#10;&#10;AI-generated content may be incorrect.">
            <a:extLst>
              <a:ext uri="{FF2B5EF4-FFF2-40B4-BE49-F238E27FC236}">
                <a16:creationId xmlns:a16="http://schemas.microsoft.com/office/drawing/2014/main" id="{33764AD3-8CEF-C7D0-3204-0802970C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1" y="1277401"/>
            <a:ext cx="8204638" cy="46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68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15D5D0F-22C4-C938-7864-A4365EBD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74C21BD0-7E7C-7802-AA6E-1817E577E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0CED6462-EB88-ADB5-5A3C-D69D014CD8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300BE3E0-083D-B6C9-FCBC-A5354E488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4700" y="1531700"/>
            <a:ext cx="2354500" cy="23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 descr="A qr code with a few squares&#10;&#10;Description automatically generated">
            <a:extLst>
              <a:ext uri="{FF2B5EF4-FFF2-40B4-BE49-F238E27FC236}">
                <a16:creationId xmlns:a16="http://schemas.microsoft.com/office/drawing/2014/main" id="{FF03E370-138F-990E-FA5B-12BF81CFD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0" y="2488419"/>
            <a:ext cx="2644194" cy="264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0B2D-4917-62E8-7374-26BC628AA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7157-6857-D5A0-2619-CADE271F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180AD-0273-3041-0049-B1D96E066852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7E694-7CB3-8809-16FE-3561AFD60052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1313C-3443-A326-9FFF-07C2F58F53E1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08AF2E-941F-74FB-11AE-B668F2B207D7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C81082-A6D2-5C78-9F07-7B2244E0E88A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774AA3-42EF-4F3B-A23F-8F9050A130D2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D4DC5B16-EB97-05DF-B54A-7565FF7CE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D70DDC32-5DA6-1C7D-3759-6A680505F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9D650DB-7E66-D911-6910-72500814B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DDDD54F8-1DCF-7C9B-F9FE-95B0DDB1D3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60A3BEC4-33F3-3707-96C9-43423CBED7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BEF8EA01-9E45-6E4C-F1E5-438ABD76CE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4700" y="1531700"/>
            <a:ext cx="2354500" cy="23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 descr="A qr code with a few squares&#10;&#10;Description automatically generated">
            <a:extLst>
              <a:ext uri="{FF2B5EF4-FFF2-40B4-BE49-F238E27FC236}">
                <a16:creationId xmlns:a16="http://schemas.microsoft.com/office/drawing/2014/main" id="{EC63C4B1-8B7E-E072-2630-F5D9BA2FB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158" y="0"/>
            <a:ext cx="6726484" cy="67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37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15238</TotalTime>
  <Words>3334</Words>
  <Application>Microsoft Macintosh PowerPoint</Application>
  <PresentationFormat>On-screen Show (4:3)</PresentationFormat>
  <Paragraphs>664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Calibri Light</vt:lpstr>
      <vt:lpstr>Helvetica</vt:lpstr>
      <vt:lpstr>Helvetica Light</vt:lpstr>
      <vt:lpstr>Menlo</vt:lpstr>
      <vt:lpstr>Open Sans Light</vt:lpstr>
      <vt:lpstr>Wingdings</vt:lpstr>
      <vt:lpstr>Thème Office</vt:lpstr>
      <vt:lpstr>How to Think in Code</vt:lpstr>
      <vt:lpstr>PowerPoint Presentation</vt:lpstr>
      <vt:lpstr>PowerPoint Presentation</vt:lpstr>
      <vt:lpstr>What to expect today</vt:lpstr>
      <vt:lpstr>Contents</vt:lpstr>
      <vt:lpstr>Part 1 What is a Computer and what are Programs?</vt:lpstr>
      <vt:lpstr>What is a computer? </vt:lpstr>
      <vt:lpstr>Top things you NEED in a computer</vt:lpstr>
      <vt:lpstr>What is a computer program? </vt:lpstr>
      <vt:lpstr>What is a computer program? </vt:lpstr>
      <vt:lpstr>Sequence of instructions</vt:lpstr>
      <vt:lpstr>Sequence of instructions</vt:lpstr>
      <vt:lpstr>Repeating instructions</vt:lpstr>
      <vt:lpstr>Pseudocode</vt:lpstr>
      <vt:lpstr>Algorithms </vt:lpstr>
      <vt:lpstr>Algorithms </vt:lpstr>
      <vt:lpstr>Variables</vt:lpstr>
      <vt:lpstr>Data types</vt:lpstr>
      <vt:lpstr>Hands 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we start!</vt:lpstr>
      <vt:lpstr>Let’s try it!</vt:lpstr>
      <vt:lpstr>Let’s try it!</vt:lpstr>
      <vt:lpstr>You can even make it “fancy”</vt:lpstr>
      <vt:lpstr>Try and assign and print out each variable!</vt:lpstr>
      <vt:lpstr>Part 2  Coding Fundamentals</vt:lpstr>
      <vt:lpstr>Data types</vt:lpstr>
      <vt:lpstr>Boolean logic</vt:lpstr>
      <vt:lpstr>Let’s try it!</vt:lpstr>
      <vt:lpstr>Boolean operators</vt:lpstr>
      <vt:lpstr>What do these look like in Python?</vt:lpstr>
      <vt:lpstr>We can combine boolean operators!</vt:lpstr>
      <vt:lpstr>What’s the difference?</vt:lpstr>
      <vt:lpstr>Let’s try it out in our IDE!</vt:lpstr>
      <vt:lpstr>Let’s try it out in our IDE!</vt:lpstr>
      <vt:lpstr>What’s the difference?</vt:lpstr>
      <vt:lpstr>Conditionals</vt:lpstr>
      <vt:lpstr>Conditionals</vt:lpstr>
      <vt:lpstr>Pseudocode Example:</vt:lpstr>
      <vt:lpstr>Pseudocode Example:</vt:lpstr>
      <vt:lpstr>Pseudocode Example:</vt:lpstr>
      <vt:lpstr>Pseudocode Example:</vt:lpstr>
      <vt:lpstr>Pseudocode Example:</vt:lpstr>
      <vt:lpstr>Else If (Sometimes called Elif)</vt:lpstr>
      <vt:lpstr>Else If (Sometimes called Elif)</vt:lpstr>
      <vt:lpstr>Else If (Sometimes called Elif)</vt:lpstr>
      <vt:lpstr>Else If (Sometimes called Elif)</vt:lpstr>
      <vt:lpstr>Else If (Sometimes called Elif)</vt:lpstr>
      <vt:lpstr>How does order matter?</vt:lpstr>
      <vt:lpstr>Else If (Sometimes called Elif)</vt:lpstr>
      <vt:lpstr>Why do we need a catch statement?</vt:lpstr>
      <vt:lpstr>Why do we need a catch statement?</vt:lpstr>
      <vt:lpstr>Why do we need a catch statement?</vt:lpstr>
      <vt:lpstr>What happens if we combine a conditional with a loop?</vt:lpstr>
      <vt:lpstr>While loops can create infinite conditions</vt:lpstr>
      <vt:lpstr>While loops can create infinite conditions</vt:lpstr>
      <vt:lpstr>While loops can create infinite conditions</vt:lpstr>
      <vt:lpstr>What if we know we want to do a set of actions but not as a loop </vt:lpstr>
      <vt:lpstr>Functions!</vt:lpstr>
      <vt:lpstr>Functions!</vt:lpstr>
      <vt:lpstr>Functions!</vt:lpstr>
      <vt:lpstr>Functions!</vt:lpstr>
      <vt:lpstr>Functions!</vt:lpstr>
      <vt:lpstr>We’re going to try it now!</vt:lpstr>
      <vt:lpstr>Commenting</vt:lpstr>
      <vt:lpstr>Hands On!</vt:lpstr>
      <vt:lpstr>Data structures</vt:lpstr>
      <vt:lpstr>Lists</vt:lpstr>
      <vt:lpstr>Lists</vt:lpstr>
      <vt:lpstr>Arrays/Vectors</vt:lpstr>
      <vt:lpstr>Arrays/Vectors</vt:lpstr>
      <vt:lpstr>Indexing</vt:lpstr>
      <vt:lpstr>Indexing</vt:lpstr>
      <vt:lpstr>Final Hands-On (if time permits)</vt:lpstr>
      <vt:lpstr>This is my solution</vt:lpstr>
      <vt:lpstr>But before coding…</vt:lpstr>
      <vt:lpstr>Make it work  Make it right  Make it fast</vt:lpstr>
      <vt:lpstr>PowerPoint Presentation</vt:lpstr>
      <vt:lpstr>PowerPoint Presentation</vt:lpstr>
      <vt:lpstr>In summary</vt:lpstr>
      <vt:lpstr>PowerPoint Presentation</vt:lpstr>
      <vt:lpstr>Thank you for attending!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Thomas Zheng</cp:lastModifiedBy>
  <cp:revision>57</cp:revision>
  <dcterms:created xsi:type="dcterms:W3CDTF">2019-07-29T14:54:16Z</dcterms:created>
  <dcterms:modified xsi:type="dcterms:W3CDTF">2025-06-24T16:01:51Z</dcterms:modified>
</cp:coreProperties>
</file>