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6"/>
  </p:notesMasterIdLst>
  <p:sldIdLst>
    <p:sldId id="316" r:id="rId2"/>
    <p:sldId id="321" r:id="rId3"/>
    <p:sldId id="338" r:id="rId4"/>
    <p:sldId id="322" r:id="rId5"/>
    <p:sldId id="323" r:id="rId6"/>
    <p:sldId id="328" r:id="rId7"/>
    <p:sldId id="363" r:id="rId8"/>
    <p:sldId id="364" r:id="rId9"/>
    <p:sldId id="329" r:id="rId10"/>
    <p:sldId id="405" r:id="rId11"/>
    <p:sldId id="330" r:id="rId12"/>
    <p:sldId id="356" r:id="rId13"/>
    <p:sldId id="331" r:id="rId14"/>
    <p:sldId id="332" r:id="rId15"/>
    <p:sldId id="345" r:id="rId16"/>
    <p:sldId id="361" r:id="rId17"/>
    <p:sldId id="342" r:id="rId18"/>
    <p:sldId id="348" r:id="rId19"/>
    <p:sldId id="327" r:id="rId20"/>
    <p:sldId id="406" r:id="rId21"/>
    <p:sldId id="420" r:id="rId22"/>
    <p:sldId id="419" r:id="rId23"/>
    <p:sldId id="407" r:id="rId24"/>
    <p:sldId id="408" r:id="rId25"/>
    <p:sldId id="409" r:id="rId26"/>
    <p:sldId id="410" r:id="rId27"/>
    <p:sldId id="411" r:id="rId28"/>
    <p:sldId id="412" r:id="rId29"/>
    <p:sldId id="413" r:id="rId30"/>
    <p:sldId id="414" r:id="rId31"/>
    <p:sldId id="415" r:id="rId32"/>
    <p:sldId id="416" r:id="rId33"/>
    <p:sldId id="417" r:id="rId34"/>
    <p:sldId id="418" r:id="rId35"/>
    <p:sldId id="421" r:id="rId36"/>
    <p:sldId id="422" r:id="rId37"/>
    <p:sldId id="334" r:id="rId38"/>
    <p:sldId id="368" r:id="rId39"/>
    <p:sldId id="339" r:id="rId40"/>
    <p:sldId id="423" r:id="rId41"/>
    <p:sldId id="352" r:id="rId42"/>
    <p:sldId id="424" r:id="rId43"/>
    <p:sldId id="357" r:id="rId44"/>
    <p:sldId id="358" r:id="rId45"/>
    <p:sldId id="425" r:id="rId46"/>
    <p:sldId id="426" r:id="rId47"/>
    <p:sldId id="359" r:id="rId48"/>
    <p:sldId id="341" r:id="rId49"/>
    <p:sldId id="369" r:id="rId50"/>
    <p:sldId id="370" r:id="rId51"/>
    <p:sldId id="375" r:id="rId52"/>
    <p:sldId id="376" r:id="rId53"/>
    <p:sldId id="377" r:id="rId54"/>
    <p:sldId id="371" r:id="rId55"/>
    <p:sldId id="372" r:id="rId56"/>
    <p:sldId id="373" r:id="rId57"/>
    <p:sldId id="374" r:id="rId58"/>
    <p:sldId id="378" r:id="rId59"/>
    <p:sldId id="382" r:id="rId60"/>
    <p:sldId id="379" r:id="rId61"/>
    <p:sldId id="381" r:id="rId62"/>
    <p:sldId id="380" r:id="rId63"/>
    <p:sldId id="383" r:id="rId64"/>
    <p:sldId id="384" r:id="rId65"/>
    <p:sldId id="389" r:id="rId66"/>
    <p:sldId id="390" r:id="rId67"/>
    <p:sldId id="427" r:id="rId68"/>
    <p:sldId id="428" r:id="rId69"/>
    <p:sldId id="399" r:id="rId70"/>
    <p:sldId id="398" r:id="rId71"/>
    <p:sldId id="400" r:id="rId72"/>
    <p:sldId id="401" r:id="rId73"/>
    <p:sldId id="402" r:id="rId74"/>
    <p:sldId id="403" r:id="rId75"/>
    <p:sldId id="429" r:id="rId76"/>
    <p:sldId id="392" r:id="rId77"/>
    <p:sldId id="393" r:id="rId78"/>
    <p:sldId id="350" r:id="rId79"/>
    <p:sldId id="385" r:id="rId80"/>
    <p:sldId id="386" r:id="rId81"/>
    <p:sldId id="387" r:id="rId82"/>
    <p:sldId id="388" r:id="rId83"/>
    <p:sldId id="391" r:id="rId84"/>
    <p:sldId id="394" r:id="rId85"/>
    <p:sldId id="395" r:id="rId86"/>
    <p:sldId id="396" r:id="rId87"/>
    <p:sldId id="337" r:id="rId88"/>
    <p:sldId id="333" r:id="rId89"/>
    <p:sldId id="355" r:id="rId90"/>
    <p:sldId id="360" r:id="rId91"/>
    <p:sldId id="353" r:id="rId92"/>
    <p:sldId id="397" r:id="rId93"/>
    <p:sldId id="318" r:id="rId94"/>
    <p:sldId id="430" r:id="rId95"/>
  </p:sldIdLst>
  <p:sldSz cx="9144000" cy="6858000" type="screen4x3"/>
  <p:notesSz cx="6858000" cy="9144000"/>
  <p:defaultTextStyle>
    <a:defPPr>
      <a:defRPr lang="fr-FR"/>
    </a:defPPr>
    <a:lvl1pPr marL="0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1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22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341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453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566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679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199794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6907" algn="l" defTabSz="914226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9B0A0"/>
    <a:srgbClr val="72B0AF"/>
    <a:srgbClr val="13A89E"/>
    <a:srgbClr val="58B6C0"/>
    <a:srgbClr val="3494BA"/>
    <a:srgbClr val="FF91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03"/>
    <p:restoredTop sz="94859"/>
  </p:normalViewPr>
  <p:slideViewPr>
    <p:cSldViewPr snapToGrid="0">
      <p:cViewPr varScale="1">
        <p:scale>
          <a:sx n="117" d="100"/>
          <a:sy n="117" d="100"/>
        </p:scale>
        <p:origin x="1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7E5156-1B5D-054E-B5B2-E1B1BA160252}" type="datetimeFigureOut">
              <a:rPr lang="fr-FR" smtClean="0"/>
              <a:t>23/06/2025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BD60B-517C-4242-AE46-E1BD2D0865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7014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4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884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82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76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705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647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590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532" algn="l" defTabSz="91388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400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Extension on ide if </a:t>
            </a:r>
            <a:r>
              <a:rPr lang="en-CA" dirty="0" err="1"/>
              <a:t>i</a:t>
            </a:r>
            <a:r>
              <a:rPr lang="en-CA" dirty="0"/>
              <a:t> == 0:</a:t>
            </a:r>
          </a:p>
          <a:p>
            <a:r>
              <a:rPr lang="en-CA" dirty="0"/>
              <a:t>        </a:t>
            </a:r>
            <a:r>
              <a:rPr lang="en-CA" dirty="0" err="1"/>
              <a:t>i</a:t>
            </a:r>
            <a:r>
              <a:rPr lang="en-CA" dirty="0"/>
              <a:t> = 1</a:t>
            </a:r>
          </a:p>
          <a:p>
            <a:r>
              <a:rPr lang="en-CA" dirty="0"/>
              <a:t>    else:</a:t>
            </a:r>
          </a:p>
          <a:p>
            <a:r>
              <a:rPr lang="en-CA" dirty="0"/>
              <a:t>        </a:t>
            </a:r>
            <a:r>
              <a:rPr lang="en-CA" dirty="0" err="1"/>
              <a:t>i</a:t>
            </a:r>
            <a:r>
              <a:rPr lang="en-CA" dirty="0"/>
              <a:t>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42156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Extension on ide if </a:t>
            </a:r>
            <a:r>
              <a:rPr lang="en-CA" dirty="0" err="1"/>
              <a:t>i</a:t>
            </a:r>
            <a:r>
              <a:rPr lang="en-CA" dirty="0"/>
              <a:t> == 0:</a:t>
            </a:r>
          </a:p>
          <a:p>
            <a:r>
              <a:rPr lang="en-CA" dirty="0"/>
              <a:t>        </a:t>
            </a:r>
            <a:r>
              <a:rPr lang="en-CA" dirty="0" err="1"/>
              <a:t>i</a:t>
            </a:r>
            <a:r>
              <a:rPr lang="en-CA" dirty="0"/>
              <a:t> = 1</a:t>
            </a:r>
          </a:p>
          <a:p>
            <a:r>
              <a:rPr lang="en-CA" dirty="0"/>
              <a:t>    else:</a:t>
            </a:r>
          </a:p>
          <a:p>
            <a:r>
              <a:rPr lang="en-CA" dirty="0"/>
              <a:t>        </a:t>
            </a:r>
            <a:r>
              <a:rPr lang="en-CA" dirty="0" err="1"/>
              <a:t>i</a:t>
            </a:r>
            <a:r>
              <a:rPr lang="en-CA" dirty="0"/>
              <a:t>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30741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CBD60B-517C-4242-AE46-E1BD2D086542}" type="slidenum">
              <a:rPr lang="fr-FR" smtClean="0"/>
              <a:t>87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501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17" name="Espace réservé du contenu 2">
            <a:extLst>
              <a:ext uri="{FF2B5EF4-FFF2-40B4-BE49-F238E27FC236}">
                <a16:creationId xmlns:a16="http://schemas.microsoft.com/office/drawing/2014/main" id="{38C73947-7933-1149-81E2-2A6481ACE834}"/>
              </a:ext>
            </a:extLst>
          </p:cNvPr>
          <p:cNvSpPr txBox="1">
            <a:spLocks/>
          </p:cNvSpPr>
          <p:nvPr userDrawn="1"/>
        </p:nvSpPr>
        <p:spPr>
          <a:xfrm>
            <a:off x="594015" y="1617135"/>
            <a:ext cx="7804150" cy="4863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CA" sz="2002" b="1" u="sng">
                <a:latin typeface="+mj-lt"/>
              </a:rPr>
              <a:t>Mission</a:t>
            </a:r>
            <a:r>
              <a:rPr lang="en-CA" sz="2002">
                <a:latin typeface="+mj-lt"/>
              </a:rPr>
              <a:t> : aims to deliver inter-disciplinary research programs and empower the use of data in health research and health care delivery</a:t>
            </a: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endParaRPr lang="en-CA" sz="2002">
              <a:latin typeface="+mj-lt"/>
            </a:endParaRPr>
          </a:p>
          <a:p>
            <a:pPr marL="0" indent="0">
              <a:buNone/>
            </a:pPr>
            <a:r>
              <a:rPr lang="en-CA" sz="1800">
                <a:latin typeface="+mj-lt"/>
              </a:rPr>
              <a:t>https://www.mcgill.ca/</a:t>
            </a:r>
            <a:r>
              <a:rPr lang="en-CA" sz="1800" err="1">
                <a:latin typeface="+mj-lt"/>
              </a:rPr>
              <a:t>micm</a:t>
            </a:r>
            <a:endParaRPr lang="en-CA" sz="1800">
              <a:latin typeface="+mj-lt"/>
            </a:endParaRPr>
          </a:p>
          <a:p>
            <a:endParaRPr lang="en-CA" sz="2002">
              <a:latin typeface="+mj-lt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E31CC8AE-4D70-174F-9C92-FBBC12BFB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966642" y="2463795"/>
            <a:ext cx="4431523" cy="3522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83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3" y="6620940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11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86"/>
            <a:ext cx="4197350" cy="1012958"/>
          </a:xfrm>
          <a:prstGeom prst="rect">
            <a:avLst/>
          </a:prstGeom>
        </p:spPr>
      </p:pic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F469381-9221-664C-A297-50EE4CAEE0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42372" y="1454228"/>
            <a:ext cx="8658743" cy="4924350"/>
          </a:xfrm>
        </p:spPr>
        <p:txBody>
          <a:bodyPr/>
          <a:lstStyle/>
          <a:p>
            <a:r>
              <a:rPr lang="fr-FR"/>
              <a:t>Modifier les styles du texte du masque
Deuxième niveau
Troisième niveau
Quatrième niveau
Cinquième niveau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694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8C014499-7A01-1C4B-B8B6-23CF018A7AFA}"/>
              </a:ext>
            </a:extLst>
          </p:cNvPr>
          <p:cNvSpPr txBox="1"/>
          <p:nvPr userDrawn="1"/>
        </p:nvSpPr>
        <p:spPr>
          <a:xfrm>
            <a:off x="8305801" y="6620932"/>
            <a:ext cx="184731" cy="234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923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6714F2-9487-9A49-A920-C9C4DB6F97C5}"/>
              </a:ext>
            </a:extLst>
          </p:cNvPr>
          <p:cNvSpPr/>
          <p:nvPr userDrawn="1"/>
        </p:nvSpPr>
        <p:spPr>
          <a:xfrm>
            <a:off x="0" y="4"/>
            <a:ext cx="9144000" cy="113453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923"/>
          </a:p>
        </p:txBody>
      </p:sp>
      <p:pic>
        <p:nvPicPr>
          <p:cNvPr id="14" name="Espace réservé du contenu 5">
            <a:extLst>
              <a:ext uri="{FF2B5EF4-FFF2-40B4-BE49-F238E27FC236}">
                <a16:creationId xmlns:a16="http://schemas.microsoft.com/office/drawing/2014/main" id="{4590415E-2F4F-B34C-975F-7509179742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336548" y="121579"/>
            <a:ext cx="4197350" cy="101295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2401445-DB0B-D44D-B605-7A88A3BCC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0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29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71"/>
            <a:ext cx="78867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088" indent="0">
              <a:buNone/>
              <a:defRPr sz="2002">
                <a:solidFill>
                  <a:schemeClr val="tx1">
                    <a:tint val="75000"/>
                  </a:schemeClr>
                </a:solidFill>
              </a:defRPr>
            </a:lvl2pPr>
            <a:lvl3pPr marL="91417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25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4pPr>
            <a:lvl5pPr marL="1828343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5pPr>
            <a:lvl6pPr marL="2285430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6pPr>
            <a:lvl7pPr marL="274251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7pPr>
            <a:lvl8pPr marL="3199598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8pPr>
            <a:lvl9pPr marL="3656685" indent="0">
              <a:buNone/>
              <a:defRPr sz="15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2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908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75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027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2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31"/>
            <a:ext cx="4629150" cy="4873628"/>
          </a:xfrm>
        </p:spPr>
        <p:txBody>
          <a:bodyPr anchor="t"/>
          <a:lstStyle>
            <a:lvl1pPr marL="0" indent="0">
              <a:buNone/>
              <a:defRPr sz="3202"/>
            </a:lvl1pPr>
            <a:lvl2pPr marL="457088" indent="0">
              <a:buNone/>
              <a:defRPr sz="2798"/>
            </a:lvl2pPr>
            <a:lvl3pPr marL="914175" indent="0">
              <a:buNone/>
              <a:defRPr sz="2400"/>
            </a:lvl3pPr>
            <a:lvl4pPr marL="1371255" indent="0">
              <a:buNone/>
              <a:defRPr sz="2002"/>
            </a:lvl4pPr>
            <a:lvl5pPr marL="1828343" indent="0">
              <a:buNone/>
              <a:defRPr sz="2002"/>
            </a:lvl5pPr>
            <a:lvl6pPr marL="2285430" indent="0">
              <a:buNone/>
              <a:defRPr sz="2002"/>
            </a:lvl6pPr>
            <a:lvl7pPr marL="2742518" indent="0">
              <a:buNone/>
              <a:defRPr sz="2002"/>
            </a:lvl7pPr>
            <a:lvl8pPr marL="3199598" indent="0">
              <a:buNone/>
              <a:defRPr sz="2002"/>
            </a:lvl8pPr>
            <a:lvl9pPr marL="3656685" indent="0">
              <a:buNone/>
              <a:defRPr sz="2002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90"/>
          </a:xfrm>
        </p:spPr>
        <p:txBody>
          <a:bodyPr/>
          <a:lstStyle>
            <a:lvl1pPr marL="0" indent="0">
              <a:buNone/>
              <a:defRPr sz="1598"/>
            </a:lvl1pPr>
            <a:lvl2pPr marL="457088" indent="0">
              <a:buNone/>
              <a:defRPr sz="1403"/>
            </a:lvl2pPr>
            <a:lvl3pPr marL="914175" indent="0">
              <a:buNone/>
              <a:defRPr sz="1200"/>
            </a:lvl3pPr>
            <a:lvl4pPr marL="1371255" indent="0">
              <a:buNone/>
              <a:defRPr sz="998"/>
            </a:lvl4pPr>
            <a:lvl5pPr marL="1828343" indent="0">
              <a:buNone/>
              <a:defRPr sz="998"/>
            </a:lvl5pPr>
            <a:lvl6pPr marL="2285430" indent="0">
              <a:buNone/>
              <a:defRPr sz="998"/>
            </a:lvl6pPr>
            <a:lvl7pPr marL="2742518" indent="0">
              <a:buNone/>
              <a:defRPr sz="998"/>
            </a:lvl7pPr>
            <a:lvl8pPr marL="3199598" indent="0">
              <a:buNone/>
              <a:defRPr sz="998"/>
            </a:lvl8pPr>
            <a:lvl9pPr marL="3656685" indent="0">
              <a:buNone/>
              <a:defRPr sz="998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7"/>
            <a:ext cx="7886700" cy="43513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/>
          </a:p>
        </p:txBody>
      </p:sp>
      <p:grpSp>
        <p:nvGrpSpPr>
          <p:cNvPr id="14" name="Group 11">
            <a:extLst>
              <a:ext uri="{FF2B5EF4-FFF2-40B4-BE49-F238E27FC236}">
                <a16:creationId xmlns:a16="http://schemas.microsoft.com/office/drawing/2014/main" id="{8ADF8589-063A-1546-8085-07B315CCB283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-2150" y="6790459"/>
            <a:ext cx="9200548" cy="90488"/>
            <a:chOff x="606161" y="2106824"/>
            <a:chExt cx="6205940" cy="124118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CD4AE55-E3E4-8E48-A531-035261AD147D}"/>
                </a:ext>
              </a:extLst>
            </p:cNvPr>
            <p:cNvSpPr/>
            <p:nvPr userDrawn="1"/>
          </p:nvSpPr>
          <p:spPr>
            <a:xfrm>
              <a:off x="606161" y="2106824"/>
              <a:ext cx="1241028" cy="124118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753BF61-1322-C642-81B1-2BEA6A9D7516}"/>
                </a:ext>
              </a:extLst>
            </p:cNvPr>
            <p:cNvSpPr/>
            <p:nvPr userDrawn="1"/>
          </p:nvSpPr>
          <p:spPr>
            <a:xfrm>
              <a:off x="1847189" y="2106824"/>
              <a:ext cx="1241429" cy="124118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05D8262-7348-B74A-B1E5-C429BF3920A3}"/>
                </a:ext>
              </a:extLst>
            </p:cNvPr>
            <p:cNvSpPr/>
            <p:nvPr userDrawn="1"/>
          </p:nvSpPr>
          <p:spPr>
            <a:xfrm>
              <a:off x="3088617" y="2106824"/>
              <a:ext cx="1241027" cy="124118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E6F6EB-C764-0142-9907-8F053728961D}"/>
                </a:ext>
              </a:extLst>
            </p:cNvPr>
            <p:cNvSpPr/>
            <p:nvPr userDrawn="1"/>
          </p:nvSpPr>
          <p:spPr>
            <a:xfrm>
              <a:off x="4329645" y="2106824"/>
              <a:ext cx="1241429" cy="124118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94EFFE0-7781-6F4A-8329-190CB533253E}"/>
                </a:ext>
              </a:extLst>
            </p:cNvPr>
            <p:cNvSpPr/>
            <p:nvPr userDrawn="1"/>
          </p:nvSpPr>
          <p:spPr>
            <a:xfrm>
              <a:off x="5571073" y="2106824"/>
              <a:ext cx="1241028" cy="124118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456353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923">
                <a:latin typeface="Open Sans Light"/>
              </a:endParaRPr>
            </a:p>
          </p:txBody>
        </p:sp>
      </p:grpSp>
      <p:pic>
        <p:nvPicPr>
          <p:cNvPr id="21" name="Image 20">
            <a:extLst>
              <a:ext uri="{FF2B5EF4-FFF2-40B4-BE49-F238E27FC236}">
                <a16:creationId xmlns:a16="http://schemas.microsoft.com/office/drawing/2014/main" id="{BBA76F50-A55F-9245-A363-154E7DFB1C4B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384992" y="6411199"/>
            <a:ext cx="1759009" cy="42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37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0" r:id="rId2"/>
    <p:sldLayoutId id="2147483671" r:id="rId3"/>
    <p:sldLayoutId id="2147483662" r:id="rId4"/>
    <p:sldLayoutId id="2147483663" r:id="rId5"/>
    <p:sldLayoutId id="2147483664" r:id="rId6"/>
    <p:sldLayoutId id="2147483666" r:id="rId7"/>
    <p:sldLayoutId id="2147483667" r:id="rId8"/>
    <p:sldLayoutId id="2147483669" r:id="rId9"/>
  </p:sldLayoutIdLst>
  <p:txStyles>
    <p:titleStyle>
      <a:lvl1pPr algn="l" defTabSz="914175" rtl="0" eaLnBrk="1" latinLnBrk="0" hangingPunct="1">
        <a:lnSpc>
          <a:spcPct val="90000"/>
        </a:lnSpc>
        <a:spcBef>
          <a:spcPct val="0"/>
        </a:spcBef>
        <a:buNone/>
        <a:defRPr sz="44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40" indent="-228540" algn="l" defTabSz="914175" rtl="0" eaLnBrk="1" latinLnBrk="0" hangingPunct="1">
        <a:lnSpc>
          <a:spcPct val="90000"/>
        </a:lnSpc>
        <a:spcBef>
          <a:spcPts val="998"/>
        </a:spcBef>
        <a:buFont typeface="Arial" panose="020B0604020202020204" pitchFamily="34" charset="0"/>
        <a:buChar char="•"/>
        <a:defRPr sz="2798" kern="1200">
          <a:solidFill>
            <a:schemeClr val="tx1"/>
          </a:solidFill>
          <a:latin typeface="+mn-lt"/>
          <a:ea typeface="+mn-ea"/>
          <a:cs typeface="+mn-cs"/>
        </a:defRPr>
      </a:lvl1pPr>
      <a:lvl2pPr marL="68562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71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2002" kern="1200">
          <a:solidFill>
            <a:schemeClr val="tx1"/>
          </a:solidFill>
          <a:latin typeface="+mn-lt"/>
          <a:ea typeface="+mn-ea"/>
          <a:cs typeface="+mn-cs"/>
        </a:defRPr>
      </a:lvl3pPr>
      <a:lvl4pPr marL="159980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883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70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058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14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25" indent="-228540" algn="l" defTabSz="914175" rtl="0" eaLnBrk="1" latinLnBrk="0" hangingPunct="1">
        <a:lnSpc>
          <a:spcPct val="90000"/>
        </a:lnSpc>
        <a:spcBef>
          <a:spcPts val="503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8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7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5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43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30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1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598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685" algn="l" defTabSz="91417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-ide.com/online_python_ide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hyperlink" Target="mailto:workshop-micm@mcgill.ca" TargetMode="Externa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Relationship Id="rId9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rilliant.org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hs.com/ide" TargetMode="Externa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openxmlformats.org/officeDocument/2006/relationships/image" Target="../media/image41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microsoft.com/office/2007/relationships/hdphoto" Target="../media/hdphoto6.wdp"/><Relationship Id="rId11" Type="http://schemas.openxmlformats.org/officeDocument/2006/relationships/image" Target="../media/image3.png"/><Relationship Id="rId5" Type="http://schemas.openxmlformats.org/officeDocument/2006/relationships/image" Target="../media/image42.png"/><Relationship Id="rId10" Type="http://schemas.microsoft.com/office/2007/relationships/hdphoto" Target="../media/hdphoto8.wdp"/><Relationship Id="rId4" Type="http://schemas.microsoft.com/office/2007/relationships/hdphoto" Target="../media/hdphoto5.wdp"/><Relationship Id="rId9" Type="http://schemas.openxmlformats.org/officeDocument/2006/relationships/image" Target="../media/image44.png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10" Type="http://schemas.openxmlformats.org/officeDocument/2006/relationships/image" Target="../media/image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svg"/><Relationship Id="rId7" Type="http://schemas.openxmlformats.org/officeDocument/2006/relationships/image" Target="../media/image50.sv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9.png"/><Relationship Id="rId5" Type="http://schemas.openxmlformats.org/officeDocument/2006/relationships/image" Target="../media/image48.svg"/><Relationship Id="rId10" Type="http://schemas.openxmlformats.org/officeDocument/2006/relationships/image" Target="../media/image3.png"/><Relationship Id="rId4" Type="http://schemas.openxmlformats.org/officeDocument/2006/relationships/image" Target="../media/image47.png"/><Relationship Id="rId9" Type="http://schemas.openxmlformats.org/officeDocument/2006/relationships/image" Target="../media/image52.sv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mcgill.ca/micm/training/workshops-seri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3.png"/><Relationship Id="rId4" Type="http://schemas.openxmlformats.org/officeDocument/2006/relationships/image" Target="../media/image55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sv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56.png"/><Relationship Id="rId5" Type="http://schemas.openxmlformats.org/officeDocument/2006/relationships/image" Target="../media/image3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A45C165F-BC2D-0A42-B582-A27AE4DBB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5548" y="2572485"/>
            <a:ext cx="5172904" cy="1703583"/>
          </a:xfrm>
        </p:spPr>
        <p:txBody>
          <a:bodyPr>
            <a:normAutofit fontScale="90000"/>
          </a:bodyPr>
          <a:lstStyle/>
          <a:p>
            <a:pPr algn="ctr"/>
            <a:r>
              <a:rPr lang="en-CA" dirty="0">
                <a:latin typeface="Helvetica" pitchFamily="2" charset="0"/>
              </a:rPr>
              <a:t>How to Think in Code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7E6C04-4051-B883-0FFD-0C104B795BCE}"/>
              </a:ext>
            </a:extLst>
          </p:cNvPr>
          <p:cNvSpPr txBox="1"/>
          <p:nvPr/>
        </p:nvSpPr>
        <p:spPr>
          <a:xfrm>
            <a:off x="165136" y="5830349"/>
            <a:ext cx="3973037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 panose="020B0403020202020204" pitchFamily="34" charset="0"/>
              </a:rPr>
              <a:t>Workshop Lead: Thomas Zheng</a:t>
            </a:r>
            <a:endParaRPr lang="en-CA" dirty="0">
              <a:latin typeface="Helvetica Light" panose="020B0403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57BC4C-E4DD-4EF8-4690-732D69EB13AE}"/>
              </a:ext>
            </a:extLst>
          </p:cNvPr>
          <p:cNvSpPr txBox="1"/>
          <p:nvPr/>
        </p:nvSpPr>
        <p:spPr>
          <a:xfrm>
            <a:off x="165136" y="6199681"/>
            <a:ext cx="3183706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1800" dirty="0">
                <a:latin typeface="Helvetica Light" panose="020B0403020202020204" pitchFamily="34" charset="0"/>
              </a:rPr>
              <a:t>Date: June 25</a:t>
            </a:r>
            <a:r>
              <a:rPr lang="en-CA" sz="1800" baseline="30000" dirty="0">
                <a:latin typeface="Helvetica Light" panose="020B0403020202020204" pitchFamily="34" charset="0"/>
              </a:rPr>
              <a:t>th</a:t>
            </a:r>
            <a:r>
              <a:rPr lang="en-CA" sz="1800" dirty="0">
                <a:latin typeface="Helvetica Light" panose="020B0403020202020204" pitchFamily="34" charset="0"/>
              </a:rPr>
              <a:t>,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45865C-854D-B61F-896F-BBBEE2130F44}"/>
              </a:ext>
            </a:extLst>
          </p:cNvPr>
          <p:cNvSpPr txBox="1"/>
          <p:nvPr/>
        </p:nvSpPr>
        <p:spPr>
          <a:xfrm>
            <a:off x="0" y="6550223"/>
            <a:ext cx="41328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Helvetica" pitchFamily="2" charset="0"/>
              </a:rPr>
              <a:t>Some material adapted from: Larisa Morales Soto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6B70BB52-45FC-DC1F-F8E3-337553F7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75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AB6083-7617-FB5C-C02D-D66706802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67BD4-C749-E502-F938-7A0C20DB1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What is a computer program?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89F0-CFA2-2E6B-851C-9B79878B4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02" y="2337275"/>
            <a:ext cx="4224148" cy="244994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highlight>
                  <a:srgbClr val="69B0A0"/>
                </a:highlight>
                <a:latin typeface="Helvetica Light" panose="020B0403020202020204" pitchFamily="34" charset="0"/>
              </a:rPr>
              <a:t>Sequence of instructions </a:t>
            </a:r>
            <a:r>
              <a:rPr lang="en-US" sz="2000" dirty="0">
                <a:latin typeface="Helvetica Light" panose="020B0403020202020204" pitchFamily="34" charset="0"/>
              </a:rPr>
              <a:t>for the computer to execute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Translation of our thoughts into </a:t>
            </a:r>
            <a:r>
              <a:rPr lang="en-US" sz="2000" dirty="0">
                <a:highlight>
                  <a:srgbClr val="69B0A0"/>
                </a:highlight>
                <a:latin typeface="Helvetica Light" panose="020B0403020202020204" pitchFamily="34" charset="0"/>
              </a:rPr>
              <a:t>operations</a:t>
            </a:r>
            <a:r>
              <a:rPr lang="en-US" sz="2000" dirty="0">
                <a:latin typeface="Helvetica Light" panose="020B0403020202020204" pitchFamily="34" charset="0"/>
              </a:rPr>
              <a:t> that the </a:t>
            </a:r>
            <a:r>
              <a:rPr lang="en-US" sz="2000" dirty="0">
                <a:highlight>
                  <a:srgbClr val="69B0A0"/>
                </a:highlight>
                <a:latin typeface="Helvetica Light" panose="020B0403020202020204" pitchFamily="34" charset="0"/>
              </a:rPr>
              <a:t>computer understands 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This used to be a laborious process, but now we have </a:t>
            </a:r>
            <a:r>
              <a:rPr lang="en-US" sz="2000" dirty="0">
                <a:highlight>
                  <a:srgbClr val="69B0A0"/>
                </a:highlight>
                <a:latin typeface="Helvetica Light" panose="020B0403020202020204" pitchFamily="34" charset="0"/>
              </a:rPr>
              <a:t>languages </a:t>
            </a:r>
            <a:r>
              <a:rPr lang="en-US" sz="2000" dirty="0">
                <a:latin typeface="Helvetica Light" panose="020B0403020202020204" pitchFamily="34" charset="0"/>
              </a:rPr>
              <a:t>that help us!</a:t>
            </a:r>
          </a:p>
        </p:txBody>
      </p:sp>
      <p:pic>
        <p:nvPicPr>
          <p:cNvPr id="7" name="Picture 6" descr="A computer screen with a red arrow pointing to a window&#10;&#10;Description automatically generated">
            <a:extLst>
              <a:ext uri="{FF2B5EF4-FFF2-40B4-BE49-F238E27FC236}">
                <a16:creationId xmlns:a16="http://schemas.microsoft.com/office/drawing/2014/main" id="{80367E7D-DFEB-55CA-0505-AF23BF401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405" y="2337275"/>
            <a:ext cx="2995075" cy="299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EFBC93-3A4E-8FD9-381A-3C5A11BB0647}"/>
              </a:ext>
            </a:extLst>
          </p:cNvPr>
          <p:cNvSpPr txBox="1"/>
          <p:nvPr/>
        </p:nvSpPr>
        <p:spPr>
          <a:xfrm>
            <a:off x="767405" y="1690688"/>
            <a:ext cx="1890261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9B0A0"/>
                </a:solidFill>
                <a:latin typeface="Helvetica" pitchFamily="2" charset="0"/>
              </a:rPr>
              <a:t>Source code</a:t>
            </a:r>
          </a:p>
          <a:p>
            <a:r>
              <a:rPr lang="en-US" dirty="0">
                <a:latin typeface="Helvetica" pitchFamily="2" charset="0"/>
              </a:rPr>
              <a:t>Human readable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F57B56-A64F-1C3F-97BE-98A1CB643766}"/>
              </a:ext>
            </a:extLst>
          </p:cNvPr>
          <p:cNvSpPr txBox="1"/>
          <p:nvPr/>
        </p:nvSpPr>
        <p:spPr>
          <a:xfrm>
            <a:off x="1474673" y="5286714"/>
            <a:ext cx="2287807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69B0A0"/>
                </a:solidFill>
                <a:latin typeface="Helvetica" pitchFamily="2" charset="0"/>
              </a:rPr>
              <a:t>Executable</a:t>
            </a:r>
          </a:p>
          <a:p>
            <a:pPr algn="r"/>
            <a:r>
              <a:rPr lang="en-US" dirty="0">
                <a:latin typeface="Helvetica" pitchFamily="2" charset="0"/>
              </a:rPr>
              <a:t>Machine instructions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D41EA79-25E1-9B63-C71F-E5EDAA6FB2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933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A527-31F3-6F07-990C-95AA93DC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Sequence of instructions</a:t>
            </a:r>
          </a:p>
        </p:txBody>
      </p:sp>
      <p:pic>
        <p:nvPicPr>
          <p:cNvPr id="9" name="Picture 8" descr="A diagram of instructions for a furniture assembly&#10;&#10;Description automatically generated with medium confidence">
            <a:extLst>
              <a:ext uri="{FF2B5EF4-FFF2-40B4-BE49-F238E27FC236}">
                <a16:creationId xmlns:a16="http://schemas.microsoft.com/office/drawing/2014/main" id="{F38E09C1-8CCC-8039-73FE-E0B2D490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7" y="1894195"/>
            <a:ext cx="3440219" cy="369376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10CF50DD-DCC7-9639-71EC-C5158BECD179}"/>
              </a:ext>
            </a:extLst>
          </p:cNvPr>
          <p:cNvSpPr/>
          <p:nvPr/>
        </p:nvSpPr>
        <p:spPr>
          <a:xfrm>
            <a:off x="4413577" y="2946177"/>
            <a:ext cx="704932" cy="308502"/>
          </a:xfrm>
          <a:prstGeom prst="rightArrow">
            <a:avLst/>
          </a:prstGeom>
          <a:solidFill>
            <a:srgbClr val="69B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9B0A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7897A-FFD5-5755-9918-62BAF6B2499B}"/>
              </a:ext>
            </a:extLst>
          </p:cNvPr>
          <p:cNvSpPr txBox="1"/>
          <p:nvPr/>
        </p:nvSpPr>
        <p:spPr>
          <a:xfrm>
            <a:off x="5541781" y="4510168"/>
            <a:ext cx="2416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Clear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Concise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Efficient</a:t>
            </a:r>
          </a:p>
        </p:txBody>
      </p:sp>
      <p:pic>
        <p:nvPicPr>
          <p:cNvPr id="15" name="Picture 14" descr="A bunk bed with blue pillows&#10;&#10;Description automatically generated">
            <a:extLst>
              <a:ext uri="{FF2B5EF4-FFF2-40B4-BE49-F238E27FC236}">
                <a16:creationId xmlns:a16="http://schemas.microsoft.com/office/drawing/2014/main" id="{6E2EE2A5-7C85-E80D-2CF0-408ED854B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1781" y="1894195"/>
            <a:ext cx="2063040" cy="2063040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E19DCDE-3D2E-F777-8C96-85EAA43FBD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032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A527-31F3-6F07-990C-95AA93DC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Sequence of instructions</a:t>
            </a:r>
          </a:p>
        </p:txBody>
      </p:sp>
      <p:pic>
        <p:nvPicPr>
          <p:cNvPr id="9" name="Picture 8" descr="A diagram of instructions for a furniture assembly&#10;&#10;Description automatically generated with medium confidence">
            <a:extLst>
              <a:ext uri="{FF2B5EF4-FFF2-40B4-BE49-F238E27FC236}">
                <a16:creationId xmlns:a16="http://schemas.microsoft.com/office/drawing/2014/main" id="{F38E09C1-8CCC-8039-73FE-E0B2D4908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47" y="1894195"/>
            <a:ext cx="3440219" cy="3693761"/>
          </a:xfrm>
          <a:prstGeom prst="rect">
            <a:avLst/>
          </a:prstGeom>
        </p:spPr>
      </p:pic>
      <p:sp>
        <p:nvSpPr>
          <p:cNvPr id="10" name="Right Arrow 9">
            <a:extLst>
              <a:ext uri="{FF2B5EF4-FFF2-40B4-BE49-F238E27FC236}">
                <a16:creationId xmlns:a16="http://schemas.microsoft.com/office/drawing/2014/main" id="{10CF50DD-DCC7-9639-71EC-C5158BECD179}"/>
              </a:ext>
            </a:extLst>
          </p:cNvPr>
          <p:cNvSpPr/>
          <p:nvPr/>
        </p:nvSpPr>
        <p:spPr>
          <a:xfrm>
            <a:off x="4413577" y="2946177"/>
            <a:ext cx="704932" cy="308502"/>
          </a:xfrm>
          <a:prstGeom prst="rightArrow">
            <a:avLst/>
          </a:prstGeom>
          <a:solidFill>
            <a:srgbClr val="69B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69B0A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17897A-FFD5-5755-9918-62BAF6B2499B}"/>
              </a:ext>
            </a:extLst>
          </p:cNvPr>
          <p:cNvSpPr txBox="1"/>
          <p:nvPr/>
        </p:nvSpPr>
        <p:spPr>
          <a:xfrm>
            <a:off x="5541781" y="4510168"/>
            <a:ext cx="24166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Clear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Concise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Efficient</a:t>
            </a:r>
          </a:p>
        </p:txBody>
      </p:sp>
      <p:pic>
        <p:nvPicPr>
          <p:cNvPr id="15" name="Picture 14" descr="A bunk bed with blue pillows&#10;&#10;Description automatically generated">
            <a:extLst>
              <a:ext uri="{FF2B5EF4-FFF2-40B4-BE49-F238E27FC236}">
                <a16:creationId xmlns:a16="http://schemas.microsoft.com/office/drawing/2014/main" id="{6E2EE2A5-7C85-E80D-2CF0-408ED854B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41781" y="1894195"/>
            <a:ext cx="2063040" cy="2063040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E1DC077-710D-DE38-81A1-0825F9578B39}"/>
              </a:ext>
            </a:extLst>
          </p:cNvPr>
          <p:cNvSpPr/>
          <p:nvPr/>
        </p:nvSpPr>
        <p:spPr>
          <a:xfrm>
            <a:off x="463956" y="2086457"/>
            <a:ext cx="8604173" cy="2423711"/>
          </a:xfrm>
          <a:prstGeom prst="roundRect">
            <a:avLst>
              <a:gd name="adj" fmla="val 353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latin typeface="Helvetica" pitchFamily="2" charset="0"/>
              </a:rPr>
              <a:t>Computers can’t read your minds!</a:t>
            </a:r>
          </a:p>
          <a:p>
            <a:pPr algn="ctr"/>
            <a:r>
              <a:rPr lang="en-US" sz="3200" dirty="0">
                <a:latin typeface="Helvetica" pitchFamily="2" charset="0"/>
              </a:rPr>
              <a:t>(yet)</a:t>
            </a:r>
            <a:endParaRPr lang="en-US" sz="4000" dirty="0">
              <a:latin typeface="Helvetica" pitchFamily="2" charset="0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40A044A-74F4-F4B9-1B30-873A8FD6DE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408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A0077-F377-44D5-217A-CD203571D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B2247-01C0-0D4B-D341-AEAF03C92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Repeating instructions</a:t>
            </a:r>
          </a:p>
        </p:txBody>
      </p:sp>
      <p:pic>
        <p:nvPicPr>
          <p:cNvPr id="3" name="Picture 2" descr="A bunk bed with blue pillows&#10;&#10;Description automatically generated">
            <a:extLst>
              <a:ext uri="{FF2B5EF4-FFF2-40B4-BE49-F238E27FC236}">
                <a16:creationId xmlns:a16="http://schemas.microsoft.com/office/drawing/2014/main" id="{32B651D8-A1BB-FDC4-C3DF-5B968AB23D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52963"/>
          <a:stretch/>
        </p:blipFill>
        <p:spPr>
          <a:xfrm>
            <a:off x="1409108" y="4056612"/>
            <a:ext cx="2347123" cy="1104020"/>
          </a:xfrm>
          <a:prstGeom prst="rect">
            <a:avLst/>
          </a:prstGeom>
        </p:spPr>
      </p:pic>
      <p:pic>
        <p:nvPicPr>
          <p:cNvPr id="4" name="Picture 3" descr="A bunk bed with blue pillows&#10;&#10;Description automatically generated">
            <a:extLst>
              <a:ext uri="{FF2B5EF4-FFF2-40B4-BE49-F238E27FC236}">
                <a16:creationId xmlns:a16="http://schemas.microsoft.com/office/drawing/2014/main" id="{5FE12205-29DE-2747-9D6A-24B84A787A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52963"/>
          <a:stretch/>
        </p:blipFill>
        <p:spPr>
          <a:xfrm>
            <a:off x="1409109" y="2305583"/>
            <a:ext cx="2347123" cy="1104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E51F67-2799-EB1A-4E68-93CE4357CD51}"/>
              </a:ext>
            </a:extLst>
          </p:cNvPr>
          <p:cNvSpPr txBox="1"/>
          <p:nvPr/>
        </p:nvSpPr>
        <p:spPr>
          <a:xfrm>
            <a:off x="4908859" y="3040949"/>
            <a:ext cx="32931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Learn how to </a:t>
            </a:r>
            <a:r>
              <a:rPr lang="en-US" sz="2000" dirty="0">
                <a:solidFill>
                  <a:srgbClr val="13A89E"/>
                </a:solidFill>
                <a:latin typeface="Helvetica Light" panose="020B0403020202020204" pitchFamily="34" charset="0"/>
              </a:rPr>
              <a:t>do it once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Find the </a:t>
            </a:r>
            <a:r>
              <a:rPr lang="en-US" sz="2000" dirty="0">
                <a:highlight>
                  <a:srgbClr val="72B0AF"/>
                </a:highlight>
                <a:latin typeface="Helvetica Light" panose="020B0403020202020204" pitchFamily="34" charset="0"/>
              </a:rPr>
              <a:t>pattern</a:t>
            </a:r>
            <a:endParaRPr lang="en-US" sz="2000" dirty="0">
              <a:solidFill>
                <a:srgbClr val="13A89E"/>
              </a:solidFill>
              <a:latin typeface="Helvetica Light" panose="020B0403020202020204" pitchFamily="34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highlight>
                  <a:srgbClr val="72B0AF"/>
                </a:highlight>
                <a:latin typeface="Helvetica Light" panose="020B0403020202020204" pitchFamily="34" charset="0"/>
              </a:rPr>
              <a:t>Repeat</a:t>
            </a:r>
            <a:r>
              <a:rPr lang="en-US" sz="2000" dirty="0">
                <a:latin typeface="Helvetica Light" panose="020B0403020202020204" pitchFamily="34" charset="0"/>
              </a:rPr>
              <a:t> it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DD299E92-5BDC-6FBF-C0DF-BEC5A4781D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823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EE4D0-BF8B-B017-2DF5-8EA57D16E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94375-5711-A4E0-4D14-B9FA9329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Pseudocode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C6F76E-FDC8-4B84-53A8-F7D242B7FA62}"/>
              </a:ext>
            </a:extLst>
          </p:cNvPr>
          <p:cNvSpPr txBox="1"/>
          <p:nvPr/>
        </p:nvSpPr>
        <p:spPr>
          <a:xfrm>
            <a:off x="628649" y="1857230"/>
            <a:ext cx="7958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Helvetica Light" panose="020B0403020202020204" pitchFamily="34" charset="0"/>
              </a:rPr>
              <a:t>A high-level summary of a sequence of instructions 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B846A91-21EA-2041-DADB-2B5DD47103EA}"/>
              </a:ext>
            </a:extLst>
          </p:cNvPr>
          <p:cNvSpPr/>
          <p:nvPr/>
        </p:nvSpPr>
        <p:spPr>
          <a:xfrm>
            <a:off x="3530849" y="2842788"/>
            <a:ext cx="2308636" cy="635487"/>
          </a:xfrm>
          <a:prstGeom prst="roundRect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Build twin bed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9C96F48-1718-BF7F-1E73-BAA382881D82}"/>
              </a:ext>
            </a:extLst>
          </p:cNvPr>
          <p:cNvSpPr/>
          <p:nvPr/>
        </p:nvSpPr>
        <p:spPr>
          <a:xfrm>
            <a:off x="3530850" y="3610588"/>
            <a:ext cx="2308635" cy="635487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Repeat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52E225-348B-6B3E-F371-6EF6FC084BBC}"/>
              </a:ext>
            </a:extLst>
          </p:cNvPr>
          <p:cNvSpPr txBox="1"/>
          <p:nvPr/>
        </p:nvSpPr>
        <p:spPr>
          <a:xfrm>
            <a:off x="613087" y="4905426"/>
            <a:ext cx="6075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Useful to visualize the </a:t>
            </a:r>
            <a:r>
              <a:rPr lang="en-US" sz="2000" dirty="0">
                <a:highlight>
                  <a:srgbClr val="72B0AF"/>
                </a:highlight>
                <a:latin typeface="Helvetica Light" panose="020B0403020202020204" pitchFamily="34" charset="0"/>
              </a:rPr>
              <a:t>order of steps 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latin typeface="Helvetica Light" panose="020B0403020202020204" pitchFamily="34" charset="0"/>
              </a:rPr>
              <a:t>Serves as the </a:t>
            </a:r>
            <a:r>
              <a:rPr lang="en-US" sz="2000" dirty="0">
                <a:highlight>
                  <a:srgbClr val="72B0AF"/>
                </a:highlight>
                <a:latin typeface="Helvetica Light" panose="020B0403020202020204" pitchFamily="34" charset="0"/>
              </a:rPr>
              <a:t>backbone</a:t>
            </a:r>
            <a:r>
              <a:rPr lang="en-US" sz="2000" dirty="0">
                <a:latin typeface="Helvetica Light" panose="020B0403020202020204" pitchFamily="34" charset="0"/>
              </a:rPr>
              <a:t> of the code 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ACAA617-D9DD-9A35-A0B7-6E40557B1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3955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5FA0C-0E2B-180A-0DE9-93189ACE1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1B94-2602-DD51-929F-352C4127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Algorithms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8E73DE-F2F3-E15A-29FE-B51869877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grayscl/>
          </a:blip>
          <a:stretch>
            <a:fillRect/>
          </a:stretch>
        </p:blipFill>
        <p:spPr>
          <a:xfrm>
            <a:off x="1000194" y="1845293"/>
            <a:ext cx="2472384" cy="2472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E32FAA-2EA8-2852-55C3-057D35A7E488}"/>
              </a:ext>
            </a:extLst>
          </p:cNvPr>
          <p:cNvSpPr txBox="1"/>
          <p:nvPr/>
        </p:nvSpPr>
        <p:spPr>
          <a:xfrm>
            <a:off x="4586227" y="2108073"/>
            <a:ext cx="2954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Precise set of </a:t>
            </a:r>
            <a:r>
              <a:rPr lang="en-US" sz="2000" dirty="0">
                <a:solidFill>
                  <a:srgbClr val="13A89E"/>
                </a:solidFill>
                <a:latin typeface="Helvetica Light" panose="020B0403020202020204" pitchFamily="34" charset="0"/>
              </a:rPr>
              <a:t>instructions</a:t>
            </a:r>
            <a:r>
              <a:rPr lang="en-US" sz="2000" dirty="0">
                <a:latin typeface="Helvetica Light" panose="020B0403020202020204" pitchFamily="34" charset="0"/>
              </a:rPr>
              <a:t> used for </a:t>
            </a:r>
            <a:r>
              <a:rPr lang="en-US" sz="2000" dirty="0">
                <a:highlight>
                  <a:srgbClr val="72B0AF"/>
                </a:highlight>
                <a:latin typeface="Helvetica Light" panose="020B0403020202020204" pitchFamily="34" charset="0"/>
              </a:rPr>
              <a:t>solving a problem </a:t>
            </a:r>
            <a:r>
              <a:rPr lang="en-US" sz="2000" dirty="0">
                <a:latin typeface="Helvetica Light" panose="020B0403020202020204" pitchFamily="34" charset="0"/>
              </a:rPr>
              <a:t>or performing a task.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C92F9-FEBA-6EB8-408B-B3DB1E2A1DE4}"/>
              </a:ext>
            </a:extLst>
          </p:cNvPr>
          <p:cNvSpPr txBox="1"/>
          <p:nvPr/>
        </p:nvSpPr>
        <p:spPr>
          <a:xfrm>
            <a:off x="628650" y="4918184"/>
            <a:ext cx="382109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Tying your shoes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Finding a book in the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Following a cooking recipe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930F4-4F7A-7C70-A9B0-EF42D79344BD}"/>
              </a:ext>
            </a:extLst>
          </p:cNvPr>
          <p:cNvSpPr txBox="1"/>
          <p:nvPr/>
        </p:nvSpPr>
        <p:spPr>
          <a:xfrm>
            <a:off x="4586227" y="4918184"/>
            <a:ext cx="382109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Finding the shortest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Sorting a list of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Recommending digital content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14F9D9-83CF-27D5-CD0E-D4F52B6F118B}"/>
              </a:ext>
            </a:extLst>
          </p:cNvPr>
          <p:cNvSpPr/>
          <p:nvPr/>
        </p:nvSpPr>
        <p:spPr>
          <a:xfrm>
            <a:off x="4285561" y="4781320"/>
            <a:ext cx="4505899" cy="12889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E7FB46C3-689F-F367-6A2C-E2C1ECEAD3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035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5FA0C-0E2B-180A-0DE9-93189ACE1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1B94-2602-DD51-929F-352C4127F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Algorithms</a:t>
            </a:r>
            <a:r>
              <a:rPr lang="en-US" dirty="0"/>
              <a:t>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8E73DE-F2F3-E15A-29FE-B51869877B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grayscl/>
          </a:blip>
          <a:stretch>
            <a:fillRect/>
          </a:stretch>
        </p:blipFill>
        <p:spPr>
          <a:xfrm>
            <a:off x="1000194" y="1845293"/>
            <a:ext cx="2472384" cy="24723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E32FAA-2EA8-2852-55C3-057D35A7E488}"/>
              </a:ext>
            </a:extLst>
          </p:cNvPr>
          <p:cNvSpPr txBox="1"/>
          <p:nvPr/>
        </p:nvSpPr>
        <p:spPr>
          <a:xfrm>
            <a:off x="4586227" y="2108073"/>
            <a:ext cx="2954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Precise set of </a:t>
            </a:r>
            <a:r>
              <a:rPr lang="en-US" sz="2000" dirty="0">
                <a:solidFill>
                  <a:srgbClr val="13A89E"/>
                </a:solidFill>
                <a:latin typeface="Helvetica Light" panose="020B0403020202020204" pitchFamily="34" charset="0"/>
              </a:rPr>
              <a:t>instructions</a:t>
            </a:r>
            <a:r>
              <a:rPr lang="en-US" sz="2000" dirty="0">
                <a:latin typeface="Helvetica Light" panose="020B0403020202020204" pitchFamily="34" charset="0"/>
              </a:rPr>
              <a:t> used for </a:t>
            </a:r>
            <a:r>
              <a:rPr lang="en-US" sz="2000" dirty="0">
                <a:highlight>
                  <a:srgbClr val="72B0AF"/>
                </a:highlight>
                <a:latin typeface="Helvetica Light" panose="020B0403020202020204" pitchFamily="34" charset="0"/>
              </a:rPr>
              <a:t>solving a problem </a:t>
            </a:r>
            <a:r>
              <a:rPr lang="en-US" sz="2000" dirty="0">
                <a:latin typeface="Helvetica Light" panose="020B0403020202020204" pitchFamily="34" charset="0"/>
              </a:rPr>
              <a:t>or performing a task.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2C92F9-FEBA-6EB8-408B-B3DB1E2A1DE4}"/>
              </a:ext>
            </a:extLst>
          </p:cNvPr>
          <p:cNvSpPr txBox="1"/>
          <p:nvPr/>
        </p:nvSpPr>
        <p:spPr>
          <a:xfrm>
            <a:off x="628650" y="4918184"/>
            <a:ext cx="382109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Tying your shoes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Finding a book in the library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Following a cooking recipe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930F4-4F7A-7C70-A9B0-EF42D79344BD}"/>
              </a:ext>
            </a:extLst>
          </p:cNvPr>
          <p:cNvSpPr txBox="1"/>
          <p:nvPr/>
        </p:nvSpPr>
        <p:spPr>
          <a:xfrm>
            <a:off x="4586227" y="4918184"/>
            <a:ext cx="382109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Finding the shortest path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Sorting a list of numbers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Helvetica Light" panose="020B0403020202020204" pitchFamily="34" charset="0"/>
              </a:rPr>
              <a:t>Recommending digital content 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77D7D78-442D-2AB5-1EEB-DB862487E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1E32-0807-2D85-6CEE-145AAC57B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Variables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9FB97-D6C7-F062-D40D-C1D251380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35464" y="2460881"/>
            <a:ext cx="2133739" cy="2133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3EB89F-6722-40BF-E79D-E336379FABB3}"/>
              </a:ext>
            </a:extLst>
          </p:cNvPr>
          <p:cNvSpPr txBox="1"/>
          <p:nvPr/>
        </p:nvSpPr>
        <p:spPr>
          <a:xfrm>
            <a:off x="4774409" y="3019918"/>
            <a:ext cx="32341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Container to                   </a:t>
            </a:r>
            <a:r>
              <a:rPr lang="en-US" sz="2000" dirty="0">
                <a:highlight>
                  <a:srgbClr val="13A89E"/>
                </a:highlight>
                <a:latin typeface="Helvetica Light" panose="020B0403020202020204" pitchFamily="34" charset="0"/>
              </a:rPr>
              <a:t>store information </a:t>
            </a:r>
          </a:p>
          <a:p>
            <a:pPr algn="ctr"/>
            <a:r>
              <a:rPr lang="en-US" sz="2000" dirty="0">
                <a:latin typeface="Helvetica Light" panose="020B0403020202020204" pitchFamily="34" charset="0"/>
              </a:rPr>
              <a:t>needed in the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A5CAEA-570A-1028-645C-F297D61A09CF}"/>
              </a:ext>
            </a:extLst>
          </p:cNvPr>
          <p:cNvSpPr txBox="1"/>
          <p:nvPr/>
        </p:nvSpPr>
        <p:spPr>
          <a:xfrm>
            <a:off x="3369897" y="5513005"/>
            <a:ext cx="2084228" cy="408764"/>
          </a:xfrm>
          <a:prstGeom prst="roundRect">
            <a:avLst/>
          </a:prstGeom>
          <a:solidFill>
            <a:srgbClr val="72B0AF"/>
          </a:solidFill>
          <a:ln>
            <a:solidFill>
              <a:srgbClr val="72B0AF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shape = “circle”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0B63161-3842-2A20-549D-164450809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92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809BC-2A57-E631-51C7-F4DA33DED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FE5E-82B4-8724-E760-38652622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 types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B57631A-A5C7-116D-4053-B3AE6BDAA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020" y="2783058"/>
            <a:ext cx="5592063" cy="20338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082F3-5A80-971B-1BE0-B8F462B21461}"/>
              </a:ext>
            </a:extLst>
          </p:cNvPr>
          <p:cNvSpPr txBox="1"/>
          <p:nvPr/>
        </p:nvSpPr>
        <p:spPr>
          <a:xfrm>
            <a:off x="70338" y="6464268"/>
            <a:ext cx="5365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Adapted from https://press.rebus.community/programmingfundamentals/chapter/data-types/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E5AE7-B138-B636-EFE3-B0822F825800}"/>
              </a:ext>
            </a:extLst>
          </p:cNvPr>
          <p:cNvSpPr txBox="1"/>
          <p:nvPr/>
        </p:nvSpPr>
        <p:spPr>
          <a:xfrm>
            <a:off x="1197191" y="2045919"/>
            <a:ext cx="672491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Refers to the </a:t>
            </a:r>
            <a:r>
              <a:rPr lang="en-US" dirty="0">
                <a:highlight>
                  <a:srgbClr val="13A89E"/>
                </a:highlight>
                <a:latin typeface="Helvetica Light" panose="020B0403020202020204" pitchFamily="34" charset="0"/>
              </a:rPr>
              <a:t>kind of information </a:t>
            </a:r>
            <a:r>
              <a:rPr lang="en-US" dirty="0">
                <a:latin typeface="Helvetica Light" panose="020B0403020202020204" pitchFamily="34" charset="0"/>
              </a:rPr>
              <a:t>that can be stored in a variable</a:t>
            </a:r>
          </a:p>
        </p:txBody>
      </p:sp>
      <p:pic>
        <p:nvPicPr>
          <p:cNvPr id="11" name="Graphic 10" descr="Filing Box Archive with solid fill">
            <a:extLst>
              <a:ext uri="{FF2B5EF4-FFF2-40B4-BE49-F238E27FC236}">
                <a16:creationId xmlns:a16="http://schemas.microsoft.com/office/drawing/2014/main" id="{EB7DC17E-A499-14EC-2E0E-077A19D6B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9054" y="4809346"/>
            <a:ext cx="1208243" cy="1208243"/>
          </a:xfrm>
          <a:prstGeom prst="rect">
            <a:avLst/>
          </a:prstGeom>
        </p:spPr>
      </p:pic>
      <p:pic>
        <p:nvPicPr>
          <p:cNvPr id="12" name="Graphic 11" descr="Filing Box Archive with solid fill">
            <a:extLst>
              <a:ext uri="{FF2B5EF4-FFF2-40B4-BE49-F238E27FC236}">
                <a16:creationId xmlns:a16="http://schemas.microsoft.com/office/drawing/2014/main" id="{83B28125-B09E-7CC6-5BC5-2FA57A58C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2502" y="4847965"/>
            <a:ext cx="1208243" cy="1208243"/>
          </a:xfrm>
          <a:prstGeom prst="rect">
            <a:avLst/>
          </a:prstGeom>
        </p:spPr>
      </p:pic>
      <p:pic>
        <p:nvPicPr>
          <p:cNvPr id="13" name="Graphic 12" descr="Filing Box Archive with solid fill">
            <a:extLst>
              <a:ext uri="{FF2B5EF4-FFF2-40B4-BE49-F238E27FC236}">
                <a16:creationId xmlns:a16="http://schemas.microsoft.com/office/drawing/2014/main" id="{8845C8A1-2EE3-8573-714C-F2803FDDF6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9119" y="4831678"/>
            <a:ext cx="1208243" cy="1208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EBCCBD-2218-39BF-D99B-C04018C8BD30}"/>
              </a:ext>
            </a:extLst>
          </p:cNvPr>
          <p:cNvSpPr txBox="1"/>
          <p:nvPr/>
        </p:nvSpPr>
        <p:spPr>
          <a:xfrm>
            <a:off x="1702376" y="5503103"/>
            <a:ext cx="6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747FA-F71A-37F8-7DC5-C5C89B96C133}"/>
              </a:ext>
            </a:extLst>
          </p:cNvPr>
          <p:cNvSpPr txBox="1"/>
          <p:nvPr/>
        </p:nvSpPr>
        <p:spPr>
          <a:xfrm>
            <a:off x="4195824" y="5498261"/>
            <a:ext cx="6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37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6499D-3EEB-DD06-68E5-2CAAE8EF67CA}"/>
              </a:ext>
            </a:extLst>
          </p:cNvPr>
          <p:cNvSpPr txBox="1"/>
          <p:nvPr/>
        </p:nvSpPr>
        <p:spPr>
          <a:xfrm>
            <a:off x="6542441" y="5498261"/>
            <a:ext cx="6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“dog”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275C7023-9A10-210A-7451-BF92E9D4223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629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63495-EFB7-B13E-FAE4-3FB372F6E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B3921-C110-FEE9-7DE6-B692A8F5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Hands on 1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9BF1329-2160-9566-639E-599BF62CDC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D97F7D7-0B68-22C5-0918-C282AABF4C63}"/>
              </a:ext>
            </a:extLst>
          </p:cNvPr>
          <p:cNvSpPr txBox="1"/>
          <p:nvPr/>
        </p:nvSpPr>
        <p:spPr>
          <a:xfrm>
            <a:off x="689075" y="1376906"/>
            <a:ext cx="26538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dirty="0"/>
              <a:t>Exploring Variables!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EE6C0-E3E0-BCAC-0291-CF46CB335264}"/>
              </a:ext>
            </a:extLst>
          </p:cNvPr>
          <p:cNvSpPr txBox="1"/>
          <p:nvPr/>
        </p:nvSpPr>
        <p:spPr>
          <a:xfrm>
            <a:off x="272361" y="1963486"/>
            <a:ext cx="8599277" cy="14779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Today, we will be using an online IDE – Integrated Development Environment</a:t>
            </a:r>
          </a:p>
          <a:p>
            <a:endParaRPr lang="en-CA" dirty="0"/>
          </a:p>
          <a:p>
            <a:r>
              <a:rPr lang="en-CA" dirty="0">
                <a:hlinkClick r:id="rId3"/>
              </a:rPr>
              <a:t>https://www.online-ide.com/online_python_ide</a:t>
            </a:r>
            <a:endParaRPr lang="en-CA" dirty="0"/>
          </a:p>
          <a:p>
            <a:endParaRPr lang="en-CA" dirty="0"/>
          </a:p>
          <a:p>
            <a:r>
              <a:rPr lang="en-CA" dirty="0"/>
              <a:t>In future workshops, we will show you how to install and use one on your local computer!</a:t>
            </a:r>
          </a:p>
        </p:txBody>
      </p:sp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13145C-F037-A94F-03ED-38C23CD816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075" y="3524827"/>
            <a:ext cx="4599807" cy="296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82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map of a city&#10;&#10;Description automatically generated">
            <a:extLst>
              <a:ext uri="{FF2B5EF4-FFF2-40B4-BE49-F238E27FC236}">
                <a16:creationId xmlns:a16="http://schemas.microsoft.com/office/drawing/2014/main" id="{D0078521-6D64-1BCE-B884-04EC922C674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/>
          <a:srcRect r="34815"/>
          <a:stretch/>
        </p:blipFill>
        <p:spPr>
          <a:xfrm>
            <a:off x="860093" y="2584447"/>
            <a:ext cx="2765329" cy="2517036"/>
          </a:xfrm>
          <a:prstGeom prst="ellipse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E12D43-9137-DB7C-570B-E48AB23088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4887" y="5357337"/>
            <a:ext cx="3224152" cy="1266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800" dirty="0"/>
              <a:t>Location: 740 Dr. Penfield Avenue, Montreal, Quebec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92A9C4-6F5B-9A18-012E-5626D25E3582}"/>
              </a:ext>
            </a:extLst>
          </p:cNvPr>
          <p:cNvSpPr txBox="1"/>
          <p:nvPr/>
        </p:nvSpPr>
        <p:spPr>
          <a:xfrm>
            <a:off x="1438517" y="1344109"/>
            <a:ext cx="6283877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u="sng" dirty="0">
                <a:latin typeface="Helvetica" pitchFamily="2" charset="0"/>
              </a:rPr>
              <a:t>Mission statement:</a:t>
            </a:r>
            <a:r>
              <a:rPr lang="en-CA" sz="1800" dirty="0">
                <a:latin typeface="Helvetica" pitchFamily="2" charset="0"/>
              </a:rPr>
              <a:t> d</a:t>
            </a:r>
            <a:r>
              <a:rPr lang="en-CA" sz="1800" b="0" i="0" dirty="0">
                <a:solidFill>
                  <a:srgbClr val="000000"/>
                </a:solidFill>
                <a:effectLst/>
                <a:latin typeface="Helvetica" pitchFamily="2" charset="0"/>
                <a:cs typeface="Calibri"/>
              </a:rPr>
              <a:t>eliver quality workshops designed to help biomedical researchers develop the skills they need to succeed.</a:t>
            </a:r>
            <a:endParaRPr lang="en-CA" sz="1800" dirty="0">
              <a:latin typeface="Helvetica" pitchFamily="2" charset="0"/>
              <a:cs typeface="Calibri"/>
            </a:endParaRPr>
          </a:p>
        </p:txBody>
      </p:sp>
      <p:pic>
        <p:nvPicPr>
          <p:cNvPr id="10" name="Picture 9" descr="A logo with a letter m&#10;&#10;Description automatically generated">
            <a:extLst>
              <a:ext uri="{FF2B5EF4-FFF2-40B4-BE49-F238E27FC236}">
                <a16:creationId xmlns:a16="http://schemas.microsoft.com/office/drawing/2014/main" id="{E494228A-9E5D-1800-FDEC-760556611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183" y="123976"/>
            <a:ext cx="3995634" cy="964279"/>
          </a:xfrm>
          <a:prstGeom prst="rect">
            <a:avLst/>
          </a:prstGeom>
        </p:spPr>
      </p:pic>
      <p:pic>
        <p:nvPicPr>
          <p:cNvPr id="12" name="Picture 11" descr="A qr code with black squares&#10;&#10;Description automatically generated">
            <a:extLst>
              <a:ext uri="{FF2B5EF4-FFF2-40B4-BE49-F238E27FC236}">
                <a16:creationId xmlns:a16="http://schemas.microsoft.com/office/drawing/2014/main" id="{333BAB40-358F-BE60-7494-578A1971B3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580" y="2808275"/>
            <a:ext cx="2203814" cy="22038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4C1E59-2F37-F73C-4DFA-8971D19A54AE}"/>
              </a:ext>
            </a:extLst>
          </p:cNvPr>
          <p:cNvSpPr txBox="1"/>
          <p:nvPr/>
        </p:nvSpPr>
        <p:spPr>
          <a:xfrm>
            <a:off x="4373913" y="5288330"/>
            <a:ext cx="4632294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CA" sz="1800" dirty="0"/>
              <a:t>Scan the QR code to sign up </a:t>
            </a:r>
          </a:p>
          <a:p>
            <a:pPr algn="ctr"/>
            <a:r>
              <a:rPr lang="en-CA" sz="1800" dirty="0"/>
              <a:t>for our </a:t>
            </a:r>
            <a:r>
              <a:rPr lang="en-CA" sz="1800" b="1" dirty="0"/>
              <a:t>mailing list</a:t>
            </a:r>
            <a:endParaRPr lang="en-CA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0D0C58-4777-B836-81EE-F027A53CFFAF}"/>
              </a:ext>
            </a:extLst>
          </p:cNvPr>
          <p:cNvSpPr txBox="1"/>
          <p:nvPr/>
        </p:nvSpPr>
        <p:spPr>
          <a:xfrm>
            <a:off x="2574183" y="6243368"/>
            <a:ext cx="45968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CA" sz="1800" dirty="0"/>
              <a:t>Contact: </a:t>
            </a:r>
            <a:r>
              <a:rPr lang="en-CA" sz="1800" dirty="0">
                <a:hlinkClick r:id="rId5"/>
              </a:rPr>
              <a:t>workshop-micm@mcgill.ca</a:t>
            </a:r>
            <a:r>
              <a:rPr lang="en-CA" sz="1800" dirty="0"/>
              <a:t> 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33E534D-926F-1139-A9DD-726795B17C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2695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A8162-34AE-72DB-6426-8BD0400DF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EB2DD52-B2BA-CE3B-4BDA-2AFF03988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A22B15E-3132-9E45-0417-A2F39A29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" y="131517"/>
            <a:ext cx="8979084" cy="579380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A6C0906-1009-8B0E-E29D-823C38CB2C24}"/>
              </a:ext>
            </a:extLst>
          </p:cNvPr>
          <p:cNvCxnSpPr/>
          <p:nvPr/>
        </p:nvCxnSpPr>
        <p:spPr>
          <a:xfrm flipH="1">
            <a:off x="3531476" y="1082566"/>
            <a:ext cx="78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810D532-681F-2DB9-4A1D-5E59B6384B08}"/>
              </a:ext>
            </a:extLst>
          </p:cNvPr>
          <p:cNvSpPr txBox="1"/>
          <p:nvPr/>
        </p:nvSpPr>
        <p:spPr>
          <a:xfrm>
            <a:off x="4319752" y="620709"/>
            <a:ext cx="3108279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a comment</a:t>
            </a:r>
          </a:p>
          <a:p>
            <a:r>
              <a:rPr lang="en-CA" dirty="0"/>
              <a:t>A leading # signifies to the IDE not to read this line</a:t>
            </a:r>
          </a:p>
        </p:txBody>
      </p:sp>
    </p:spTree>
    <p:extLst>
      <p:ext uri="{BB962C8B-B14F-4D97-AF65-F5344CB8AC3E}">
        <p14:creationId xmlns:p14="http://schemas.microsoft.com/office/powerpoint/2010/main" val="3442144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44577-30A4-C13F-C456-38941F721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95D3611-4B75-DE8D-D35D-B151DF259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AE0DD1B-23CA-0BE4-E036-18930DA74B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" y="131517"/>
            <a:ext cx="8979084" cy="5793802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76B0D57-8583-55A5-6418-B8D8919C1068}"/>
              </a:ext>
            </a:extLst>
          </p:cNvPr>
          <p:cNvCxnSpPr/>
          <p:nvPr/>
        </p:nvCxnSpPr>
        <p:spPr>
          <a:xfrm flipH="1">
            <a:off x="3531476" y="1082566"/>
            <a:ext cx="7882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EA2FC2EF-2EC1-DF2E-79BA-4FFD98893EB9}"/>
              </a:ext>
            </a:extLst>
          </p:cNvPr>
          <p:cNvSpPr txBox="1"/>
          <p:nvPr/>
        </p:nvSpPr>
        <p:spPr>
          <a:xfrm>
            <a:off x="4319752" y="620709"/>
            <a:ext cx="3108279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a comment</a:t>
            </a:r>
          </a:p>
          <a:p>
            <a:r>
              <a:rPr lang="en-CA" dirty="0"/>
              <a:t>A leading # signifies to the IDE not to read this line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CF2A539-E552-6604-076F-E3AD5850B24C}"/>
              </a:ext>
            </a:extLst>
          </p:cNvPr>
          <p:cNvCxnSpPr>
            <a:cxnSpLocks/>
          </p:cNvCxnSpPr>
          <p:nvPr/>
        </p:nvCxnSpPr>
        <p:spPr>
          <a:xfrm flipV="1">
            <a:off x="819807" y="1544423"/>
            <a:ext cx="0" cy="494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7B01BBB-EF83-7323-41DF-634171E76DAC}"/>
              </a:ext>
            </a:extLst>
          </p:cNvPr>
          <p:cNvSpPr txBox="1"/>
          <p:nvPr/>
        </p:nvSpPr>
        <p:spPr>
          <a:xfrm>
            <a:off x="656897" y="2102009"/>
            <a:ext cx="4608781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This is a print command</a:t>
            </a:r>
          </a:p>
          <a:p>
            <a:r>
              <a:rPr lang="en-CA" dirty="0"/>
              <a:t>It will print any string you give it!</a:t>
            </a:r>
          </a:p>
          <a:p>
            <a:r>
              <a:rPr lang="en-CA" dirty="0"/>
              <a:t>That’s anything in “”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B2CD4DE-6447-F424-0E88-05B899307D5B}"/>
              </a:ext>
            </a:extLst>
          </p:cNvPr>
          <p:cNvCxnSpPr>
            <a:cxnSpLocks/>
          </p:cNvCxnSpPr>
          <p:nvPr/>
        </p:nvCxnSpPr>
        <p:spPr>
          <a:xfrm>
            <a:off x="2511973" y="3025723"/>
            <a:ext cx="0" cy="1567298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8732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60CF1-E4AF-AF93-ED39-910AB8B89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1E1BCF7-8092-12F3-B8DC-0E1072B6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E67298-269A-4044-C1E6-4692CD376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" y="131517"/>
            <a:ext cx="8979084" cy="5793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B4FEC9-664B-2695-9F27-C4EE40F7FAE9}"/>
              </a:ext>
            </a:extLst>
          </p:cNvPr>
          <p:cNvCxnSpPr/>
          <p:nvPr/>
        </p:nvCxnSpPr>
        <p:spPr>
          <a:xfrm flipH="1">
            <a:off x="798786" y="3951890"/>
            <a:ext cx="241738" cy="3363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9E520B-E2C0-AA37-253E-EBD129DDC8FF}"/>
              </a:ext>
            </a:extLst>
          </p:cNvPr>
          <p:cNvSpPr txBox="1"/>
          <p:nvPr/>
        </p:nvSpPr>
        <p:spPr>
          <a:xfrm>
            <a:off x="1261241" y="3531476"/>
            <a:ext cx="14093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Click on Run!</a:t>
            </a:r>
          </a:p>
        </p:txBody>
      </p:sp>
    </p:spTree>
    <p:extLst>
      <p:ext uri="{BB962C8B-B14F-4D97-AF65-F5344CB8AC3E}">
        <p14:creationId xmlns:p14="http://schemas.microsoft.com/office/powerpoint/2010/main" val="6793144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B549A-2E02-F3A5-CE0B-F9FC60B93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6BDA2EC-67C8-BAA9-6270-3B3E4F0ED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855A5D-1666-F669-FDDE-6F42B215C1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" y="131517"/>
            <a:ext cx="8979084" cy="579380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9AC56A-D7CA-DDB9-D7A5-85DDDEBDF9AA}"/>
              </a:ext>
            </a:extLst>
          </p:cNvPr>
          <p:cNvCxnSpPr/>
          <p:nvPr/>
        </p:nvCxnSpPr>
        <p:spPr>
          <a:xfrm flipH="1">
            <a:off x="798786" y="3951890"/>
            <a:ext cx="241738" cy="33633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0C9EFDF-D165-CDDD-B01B-FA67E03AA286}"/>
              </a:ext>
            </a:extLst>
          </p:cNvPr>
          <p:cNvSpPr txBox="1"/>
          <p:nvPr/>
        </p:nvSpPr>
        <p:spPr>
          <a:xfrm>
            <a:off x="1261241" y="3531476"/>
            <a:ext cx="1409360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Click on Run!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79EAEF9-B2BF-CBF5-01B2-4E963B95B414}"/>
              </a:ext>
            </a:extLst>
          </p:cNvPr>
          <p:cNvCxnSpPr/>
          <p:nvPr/>
        </p:nvCxnSpPr>
        <p:spPr>
          <a:xfrm flipH="1">
            <a:off x="2576008" y="5118539"/>
            <a:ext cx="65066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0FFF5D5-FD58-9F32-5DC4-5B416D965031}"/>
              </a:ext>
            </a:extLst>
          </p:cNvPr>
          <p:cNvSpPr txBox="1"/>
          <p:nvPr/>
        </p:nvSpPr>
        <p:spPr>
          <a:xfrm>
            <a:off x="3352801" y="4749079"/>
            <a:ext cx="4315477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 use Return Code as a type of “exit code”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C2AE81-D517-FA58-11FA-46E0D34189DF}"/>
              </a:ext>
            </a:extLst>
          </p:cNvPr>
          <p:cNvSpPr txBox="1"/>
          <p:nvPr/>
        </p:nvSpPr>
        <p:spPr>
          <a:xfrm>
            <a:off x="3226676" y="5251794"/>
            <a:ext cx="4778039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Most times Code 0 means your program worked!</a:t>
            </a:r>
          </a:p>
        </p:txBody>
      </p:sp>
    </p:spTree>
    <p:extLst>
      <p:ext uri="{BB962C8B-B14F-4D97-AF65-F5344CB8AC3E}">
        <p14:creationId xmlns:p14="http://schemas.microsoft.com/office/powerpoint/2010/main" val="1634166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3B1B0-A26F-F113-D605-0CDA56B18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B73AD73-C252-AC48-BD31-F12099E9C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16" name="Picture 1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C5BB41-3992-1808-9372-528E169CC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0" y="131517"/>
            <a:ext cx="8979084" cy="57938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4925ED-B602-C4D5-7B1D-051B6BAE245A}"/>
              </a:ext>
            </a:extLst>
          </p:cNvPr>
          <p:cNvSpPr txBox="1"/>
          <p:nvPr/>
        </p:nvSpPr>
        <p:spPr>
          <a:xfrm>
            <a:off x="599090" y="1881352"/>
            <a:ext cx="4541436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What happens if you remove this parenthesis?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0BC768-22BF-151E-5ABE-9D946250B0D4}"/>
              </a:ext>
            </a:extLst>
          </p:cNvPr>
          <p:cNvCxnSpPr/>
          <p:nvPr/>
        </p:nvCxnSpPr>
        <p:spPr>
          <a:xfrm flipV="1">
            <a:off x="3226676" y="1492469"/>
            <a:ext cx="0" cy="262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683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3A54C-21DC-8AA8-633B-41C4029B9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19D101F-B5ED-7B64-C894-63AC67530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C1A026-274A-5A6A-AA13-9FA0D82F95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035"/>
          <a:stretch>
            <a:fillRect/>
          </a:stretch>
        </p:blipFill>
        <p:spPr>
          <a:xfrm>
            <a:off x="519824" y="575880"/>
            <a:ext cx="7772400" cy="371234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78882BF-25B1-CA6B-07C4-71D3FF5EC817}"/>
              </a:ext>
            </a:extLst>
          </p:cNvPr>
          <p:cNvSpPr/>
          <p:nvPr/>
        </p:nvSpPr>
        <p:spPr>
          <a:xfrm>
            <a:off x="1618593" y="4687614"/>
            <a:ext cx="6180083" cy="1103586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400" dirty="0"/>
              <a:t>Any guesses?</a:t>
            </a:r>
          </a:p>
        </p:txBody>
      </p:sp>
    </p:spTree>
    <p:extLst>
      <p:ext uri="{BB962C8B-B14F-4D97-AF65-F5344CB8AC3E}">
        <p14:creationId xmlns:p14="http://schemas.microsoft.com/office/powerpoint/2010/main" val="37002550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9D751-19B4-CC98-D4D3-62D084140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E514BC3-BCFA-A0EA-1624-A2CB6CC03A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A507A4-BFB8-0D14-9973-4C3FDB709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" y="575880"/>
            <a:ext cx="7772400" cy="470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221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E264-E8A1-A93A-AEB5-60886FB26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55BA44E-E4E7-EA77-0A55-91B5BB9B3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4E345F-B984-E889-FD6F-3147F0132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" y="575880"/>
            <a:ext cx="7772400" cy="4701238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CC53C5-8E25-8A63-4B41-E7C66F00EC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077" r="69472"/>
          <a:stretch>
            <a:fillRect/>
          </a:stretch>
        </p:blipFill>
        <p:spPr>
          <a:xfrm>
            <a:off x="249425" y="1448870"/>
            <a:ext cx="8042799" cy="33342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A1E3E6-DA21-4355-F26F-B5E216EBB4EF}"/>
              </a:ext>
            </a:extLst>
          </p:cNvPr>
          <p:cNvCxnSpPr/>
          <p:nvPr/>
        </p:nvCxnSpPr>
        <p:spPr>
          <a:xfrm>
            <a:off x="2312276" y="1040525"/>
            <a:ext cx="0" cy="1481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9200F77-386C-260D-781E-3982DA5E06D2}"/>
              </a:ext>
            </a:extLst>
          </p:cNvPr>
          <p:cNvSpPr txBox="1"/>
          <p:nvPr/>
        </p:nvSpPr>
        <p:spPr>
          <a:xfrm>
            <a:off x="977462" y="605222"/>
            <a:ext cx="3061094" cy="369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We got an error! (Don’t panic)</a:t>
            </a:r>
          </a:p>
        </p:txBody>
      </p:sp>
    </p:spTree>
    <p:extLst>
      <p:ext uri="{BB962C8B-B14F-4D97-AF65-F5344CB8AC3E}">
        <p14:creationId xmlns:p14="http://schemas.microsoft.com/office/powerpoint/2010/main" val="6447371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A48B6-1329-7DC7-486C-72BDFEFB7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DFDB7F9-E6FA-CE46-C6C3-6BDB75B7B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A5D804-3806-9BEA-C048-E26A00FE0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" y="575880"/>
            <a:ext cx="7772400" cy="4701238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CD8DB6-1D81-58CC-FCE0-731934F1FB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077" r="69472"/>
          <a:stretch>
            <a:fillRect/>
          </a:stretch>
        </p:blipFill>
        <p:spPr>
          <a:xfrm>
            <a:off x="249425" y="1448870"/>
            <a:ext cx="8042799" cy="333426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8AAA363-3EF9-4D78-39CF-617734691F88}"/>
              </a:ext>
            </a:extLst>
          </p:cNvPr>
          <p:cNvCxnSpPr/>
          <p:nvPr/>
        </p:nvCxnSpPr>
        <p:spPr>
          <a:xfrm>
            <a:off x="2312276" y="1040525"/>
            <a:ext cx="0" cy="148195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66327A0-C27C-ECFC-81E0-71095D9F9797}"/>
              </a:ext>
            </a:extLst>
          </p:cNvPr>
          <p:cNvSpPr txBox="1"/>
          <p:nvPr/>
        </p:nvSpPr>
        <p:spPr>
          <a:xfrm>
            <a:off x="977462" y="605222"/>
            <a:ext cx="3061094" cy="369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We got an error! (Don’t panic)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46BB5E-CFDB-E5C5-5F9E-71EADB827E29}"/>
              </a:ext>
            </a:extLst>
          </p:cNvPr>
          <p:cNvCxnSpPr/>
          <p:nvPr/>
        </p:nvCxnSpPr>
        <p:spPr>
          <a:xfrm>
            <a:off x="819807" y="1040525"/>
            <a:ext cx="1492469" cy="7252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90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48DCB-ABAE-557F-DD96-ECA133F74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62C2D1D-B86F-4148-8698-DCB57EDCE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084875F-66EB-00E7-8338-1FFC7D46E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" y="575880"/>
            <a:ext cx="7772400" cy="4701238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4A96418-B438-3BF7-8D4D-5F3AC061E9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077" r="69472"/>
          <a:stretch>
            <a:fillRect/>
          </a:stretch>
        </p:blipFill>
        <p:spPr>
          <a:xfrm>
            <a:off x="249425" y="1761869"/>
            <a:ext cx="8042799" cy="33342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96FB09-E017-ECD0-0E1B-F7E99548F2FA}"/>
              </a:ext>
            </a:extLst>
          </p:cNvPr>
          <p:cNvCxnSpPr/>
          <p:nvPr/>
        </p:nvCxnSpPr>
        <p:spPr>
          <a:xfrm>
            <a:off x="840828" y="1629103"/>
            <a:ext cx="3132082" cy="58858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98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387751" y="6107833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6A0F7237-24AA-93C6-FC22-7A41C493E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3" name="Picture 2" descr="A screenshot of a calendar&#10;&#10;AI-generated content may be incorrect.">
            <a:extLst>
              <a:ext uri="{FF2B5EF4-FFF2-40B4-BE49-F238E27FC236}">
                <a16:creationId xmlns:a16="http://schemas.microsoft.com/office/drawing/2014/main" id="{B4A46C84-45EC-B798-4CC1-000878F1F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81" y="1277401"/>
            <a:ext cx="8204638" cy="46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95161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49DBB0-3F72-67F1-32BA-35679C098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8218FCD-FA09-7898-55B4-B6234A6A3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BBD5699-3D66-686C-6615-EA3778484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" y="575880"/>
            <a:ext cx="7772400" cy="4701238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92BEEE-5F5E-9A73-D210-9B6C6D9480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077" r="69472"/>
          <a:stretch>
            <a:fillRect/>
          </a:stretch>
        </p:blipFill>
        <p:spPr>
          <a:xfrm>
            <a:off x="249425" y="1761869"/>
            <a:ext cx="8042799" cy="33342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0FA429-5C92-1CE3-48D3-7DE3BA20F980}"/>
              </a:ext>
            </a:extLst>
          </p:cNvPr>
          <p:cNvCxnSpPr/>
          <p:nvPr/>
        </p:nvCxnSpPr>
        <p:spPr>
          <a:xfrm>
            <a:off x="840828" y="1629103"/>
            <a:ext cx="3132082" cy="58858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4DE62B4-608E-C7B6-D2A1-96F7700CD871}"/>
              </a:ext>
            </a:extLst>
          </p:cNvPr>
          <p:cNvCxnSpPr/>
          <p:nvPr/>
        </p:nvCxnSpPr>
        <p:spPr>
          <a:xfrm flipV="1">
            <a:off x="4740166" y="3331779"/>
            <a:ext cx="399393" cy="651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9F648AF-BDE8-F805-0EFD-71C0E303CBC6}"/>
              </a:ext>
            </a:extLst>
          </p:cNvPr>
          <p:cNvSpPr txBox="1"/>
          <p:nvPr/>
        </p:nvSpPr>
        <p:spPr>
          <a:xfrm>
            <a:off x="3972910" y="4130566"/>
            <a:ext cx="2449325" cy="3694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CA" dirty="0"/>
              <a:t>EOF means “End of File”</a:t>
            </a:r>
          </a:p>
        </p:txBody>
      </p:sp>
    </p:spTree>
    <p:extLst>
      <p:ext uri="{BB962C8B-B14F-4D97-AF65-F5344CB8AC3E}">
        <p14:creationId xmlns:p14="http://schemas.microsoft.com/office/powerpoint/2010/main" val="28643353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B0151-F08C-4F1C-BC60-393A284FB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082CC551-C268-FC04-8A0F-BEACC4AC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A906F6-F607-1E00-42F6-4C295161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824" y="575880"/>
            <a:ext cx="7772400" cy="4701238"/>
          </a:xfrm>
          <a:prstGeom prst="rect">
            <a:avLst/>
          </a:prstGeom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B7A39D3-07C4-893E-92A0-1C9A09307A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077" r="69472"/>
          <a:stretch>
            <a:fillRect/>
          </a:stretch>
        </p:blipFill>
        <p:spPr>
          <a:xfrm>
            <a:off x="249425" y="1761869"/>
            <a:ext cx="8042799" cy="3334261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D62175-29F2-5F6B-05C7-DF1D7BE12043}"/>
              </a:ext>
            </a:extLst>
          </p:cNvPr>
          <p:cNvCxnSpPr/>
          <p:nvPr/>
        </p:nvCxnSpPr>
        <p:spPr>
          <a:xfrm>
            <a:off x="840828" y="1629103"/>
            <a:ext cx="3132082" cy="58858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935D701-1E66-2B39-8EE6-8536DB29D31C}"/>
              </a:ext>
            </a:extLst>
          </p:cNvPr>
          <p:cNvCxnSpPr/>
          <p:nvPr/>
        </p:nvCxnSpPr>
        <p:spPr>
          <a:xfrm flipV="1">
            <a:off x="6053959" y="4577254"/>
            <a:ext cx="399393" cy="65164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883B3FB-A539-28C9-E1FB-DEDD0DE4A780}"/>
              </a:ext>
            </a:extLst>
          </p:cNvPr>
          <p:cNvSpPr txBox="1"/>
          <p:nvPr/>
        </p:nvSpPr>
        <p:spPr>
          <a:xfrm>
            <a:off x="5055476" y="5412828"/>
            <a:ext cx="204530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We got a Code of 1!</a:t>
            </a:r>
          </a:p>
        </p:txBody>
      </p:sp>
    </p:spTree>
    <p:extLst>
      <p:ext uri="{BB962C8B-B14F-4D97-AF65-F5344CB8AC3E}">
        <p14:creationId xmlns:p14="http://schemas.microsoft.com/office/powerpoint/2010/main" val="4027621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9A04B-97B4-4AFB-EB8E-CC4566E5C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Before we start!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9EA50C-5B6D-0E1F-969A-278C7813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has a “dynamic” typing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It will </a:t>
            </a:r>
            <a:r>
              <a:rPr lang="en-CA" i="1" dirty="0"/>
              <a:t>guess</a:t>
            </a:r>
            <a:r>
              <a:rPr lang="en-CA" dirty="0"/>
              <a:t> what data type your variable is!</a:t>
            </a:r>
          </a:p>
        </p:txBody>
      </p:sp>
      <p:pic>
        <p:nvPicPr>
          <p:cNvPr id="4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2A593495-8855-7D4C-3494-BCD7D70403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530" y="2412056"/>
            <a:ext cx="5592063" cy="20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3307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4529-F7F3-2C0B-9712-31F127019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try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ED37E2-396A-7553-D2F1-16E16E5BD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4351335"/>
          </a:xfrm>
        </p:spPr>
        <p:txBody>
          <a:bodyPr/>
          <a:lstStyle/>
          <a:p>
            <a:r>
              <a:rPr lang="en-CA" dirty="0"/>
              <a:t>We can use the type() command to tell us what the IDE thinks it is!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75864F0-124B-02A7-F7C6-EE087D31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4819"/>
          <a:stretch>
            <a:fillRect/>
          </a:stretch>
        </p:blipFill>
        <p:spPr>
          <a:xfrm>
            <a:off x="628650" y="2680357"/>
            <a:ext cx="7772400" cy="1026455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A7523D-C4A1-C0AE-C5DD-633BF492B42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7687"/>
          <a:stretch>
            <a:fillRect/>
          </a:stretch>
        </p:blipFill>
        <p:spPr>
          <a:xfrm>
            <a:off x="628650" y="3841751"/>
            <a:ext cx="7772400" cy="90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017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8D9D7-7765-2065-7568-BB54135C7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0A8FA-79B8-63BE-9EF7-00A2761C5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try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C0D6577-5F8E-EE28-9AA4-BE94EFF1B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7886700" cy="4351335"/>
          </a:xfrm>
        </p:spPr>
        <p:txBody>
          <a:bodyPr/>
          <a:lstStyle/>
          <a:p>
            <a:r>
              <a:rPr lang="en-CA" dirty="0"/>
              <a:t>We can use the type() function to tell us what the IDE thinks it is!</a:t>
            </a:r>
          </a:p>
          <a:p>
            <a:r>
              <a:rPr lang="en-CA" dirty="0"/>
              <a:t>Use it and the print() function to tell us what </a:t>
            </a:r>
            <a:r>
              <a:rPr lang="en-CA" dirty="0" err="1"/>
              <a:t>variableA</a:t>
            </a:r>
            <a:r>
              <a:rPr lang="en-CA" dirty="0"/>
              <a:t> is!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pic>
        <p:nvPicPr>
          <p:cNvPr id="6" name="Picture 5" descr="A white rectangular object with a black border&#10;&#10;AI-generated content may be incorrect.">
            <a:extLst>
              <a:ext uri="{FF2B5EF4-FFF2-40B4-BE49-F238E27FC236}">
                <a16:creationId xmlns:a16="http://schemas.microsoft.com/office/drawing/2014/main" id="{D650CBCC-39FC-CEA9-D044-05E487DAE4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230"/>
          <a:stretch>
            <a:fillRect/>
          </a:stretch>
        </p:blipFill>
        <p:spPr>
          <a:xfrm>
            <a:off x="1248533" y="3622920"/>
            <a:ext cx="6646933" cy="231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215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3555-26D1-88DB-5A50-830A70C02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You can even make it “fancy”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40684A-CF06-D6B4-1897-C78ABF6AFD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2394" b="75883"/>
          <a:stretch>
            <a:fillRect/>
          </a:stretch>
        </p:blipFill>
        <p:spPr>
          <a:xfrm>
            <a:off x="1195558" y="1392622"/>
            <a:ext cx="6752884" cy="2323781"/>
          </a:xfrm>
        </p:spPr>
      </p:pic>
      <p:pic>
        <p:nvPicPr>
          <p:cNvPr id="7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2306E6F-0A03-A383-B297-E8DF813D89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756" r="62394"/>
          <a:stretch>
            <a:fillRect/>
          </a:stretch>
        </p:blipFill>
        <p:spPr>
          <a:xfrm>
            <a:off x="1195558" y="3838903"/>
            <a:ext cx="6752885" cy="204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169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62B64-5E00-EA37-380B-61427DB34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727F4-F6C8-FB87-05BA-963213CB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Try and assign and print out each variable!</a:t>
            </a:r>
          </a:p>
        </p:txBody>
      </p:sp>
      <p:pic>
        <p:nvPicPr>
          <p:cNvPr id="6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667B0970-6CED-BF9E-9391-5067E03B5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7740" y="1914418"/>
            <a:ext cx="8328519" cy="3029164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6FBF4F5-F8CE-C8AC-6B0B-D9104B752834}"/>
              </a:ext>
            </a:extLst>
          </p:cNvPr>
          <p:cNvCxnSpPr>
            <a:cxnSpLocks/>
          </p:cNvCxnSpPr>
          <p:nvPr/>
        </p:nvCxnSpPr>
        <p:spPr>
          <a:xfrm flipV="1">
            <a:off x="4698124" y="4761186"/>
            <a:ext cx="977462" cy="26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02DF4DF-C178-3AF1-1EB8-FFA03DF60D46}"/>
              </a:ext>
            </a:extLst>
          </p:cNvPr>
          <p:cNvSpPr txBox="1"/>
          <p:nvPr/>
        </p:nvSpPr>
        <p:spPr>
          <a:xfrm>
            <a:off x="1745304" y="4943582"/>
            <a:ext cx="309257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Python uses the </a:t>
            </a:r>
            <a:r>
              <a:rPr lang="en-CA" i="1" dirty="0"/>
              <a:t>keyword</a:t>
            </a:r>
            <a:r>
              <a:rPr lang="en-CA" dirty="0"/>
              <a:t> None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970804-C03C-D7EC-ED52-92591688B758}"/>
              </a:ext>
            </a:extLst>
          </p:cNvPr>
          <p:cNvSpPr txBox="1"/>
          <p:nvPr/>
        </p:nvSpPr>
        <p:spPr>
          <a:xfrm>
            <a:off x="6322590" y="5167312"/>
            <a:ext cx="2727433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Python uses the </a:t>
            </a:r>
            <a:r>
              <a:rPr lang="en-CA" i="1" dirty="0"/>
              <a:t>keywords</a:t>
            </a:r>
            <a:r>
              <a:rPr lang="en-CA" dirty="0"/>
              <a:t> True and False not true and false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6ED18F9-3B99-3F2B-CB0C-2D07CDE168E6}"/>
              </a:ext>
            </a:extLst>
          </p:cNvPr>
          <p:cNvCxnSpPr>
            <a:cxnSpLocks/>
          </p:cNvCxnSpPr>
          <p:nvPr/>
        </p:nvCxnSpPr>
        <p:spPr>
          <a:xfrm flipH="1" flipV="1">
            <a:off x="6717191" y="4277710"/>
            <a:ext cx="480384" cy="7777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9683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0FC3C-11E1-21A1-1AEA-1B917309C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F6053-E688-8560-7820-4B802F58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latin typeface="Helvetica" pitchFamily="2" charset="0"/>
              </a:rPr>
              <a:t>Part 2 </a:t>
            </a:r>
            <a:br>
              <a:rPr lang="en-US" sz="4800" dirty="0">
                <a:latin typeface="Helvetica" pitchFamily="2" charset="0"/>
              </a:rPr>
            </a:br>
            <a:r>
              <a:rPr lang="en-US" sz="4800" dirty="0">
                <a:latin typeface="Helvetica" pitchFamily="2" charset="0"/>
              </a:rPr>
              <a:t>Coding Fundamentals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CD9AEA2-AC50-56AA-C51D-6BEA94339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451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E809BC-2A57-E631-51C7-F4DA33DED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7FE5E-82B4-8724-E760-386526222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 types</a:t>
            </a:r>
          </a:p>
        </p:txBody>
      </p:sp>
      <p:pic>
        <p:nvPicPr>
          <p:cNvPr id="8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AB57631A-A5C7-116D-4053-B3AE6BDAAA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0020" y="2783058"/>
            <a:ext cx="5592063" cy="20338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7E082F3-5A80-971B-1BE0-B8F462B21461}"/>
              </a:ext>
            </a:extLst>
          </p:cNvPr>
          <p:cNvSpPr txBox="1"/>
          <p:nvPr/>
        </p:nvSpPr>
        <p:spPr>
          <a:xfrm>
            <a:off x="70338" y="6464268"/>
            <a:ext cx="53655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Helvetica" pitchFamily="2" charset="0"/>
              </a:rPr>
              <a:t>Adapted from https://press.rebus.community/programmingfundamentals/chapter/data-types/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E5AE7-B138-B636-EFE3-B0822F825800}"/>
              </a:ext>
            </a:extLst>
          </p:cNvPr>
          <p:cNvSpPr txBox="1"/>
          <p:nvPr/>
        </p:nvSpPr>
        <p:spPr>
          <a:xfrm>
            <a:off x="1197191" y="2045919"/>
            <a:ext cx="672491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Refers to the </a:t>
            </a:r>
            <a:r>
              <a:rPr lang="en-US" dirty="0">
                <a:highlight>
                  <a:srgbClr val="13A89E"/>
                </a:highlight>
                <a:latin typeface="Helvetica Light" panose="020B0403020202020204" pitchFamily="34" charset="0"/>
              </a:rPr>
              <a:t>kind of information </a:t>
            </a:r>
            <a:r>
              <a:rPr lang="en-US" dirty="0">
                <a:latin typeface="Helvetica Light" panose="020B0403020202020204" pitchFamily="34" charset="0"/>
              </a:rPr>
              <a:t>that can be stored in a variable</a:t>
            </a:r>
          </a:p>
        </p:txBody>
      </p:sp>
      <p:pic>
        <p:nvPicPr>
          <p:cNvPr id="11" name="Graphic 10" descr="Filing Box Archive with solid fill">
            <a:extLst>
              <a:ext uri="{FF2B5EF4-FFF2-40B4-BE49-F238E27FC236}">
                <a16:creationId xmlns:a16="http://schemas.microsoft.com/office/drawing/2014/main" id="{EB7DC17E-A499-14EC-2E0E-077A19D6BE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39054" y="4809346"/>
            <a:ext cx="1208243" cy="1208243"/>
          </a:xfrm>
          <a:prstGeom prst="rect">
            <a:avLst/>
          </a:prstGeom>
        </p:spPr>
      </p:pic>
      <p:pic>
        <p:nvPicPr>
          <p:cNvPr id="12" name="Graphic 11" descr="Filing Box Archive with solid fill">
            <a:extLst>
              <a:ext uri="{FF2B5EF4-FFF2-40B4-BE49-F238E27FC236}">
                <a16:creationId xmlns:a16="http://schemas.microsoft.com/office/drawing/2014/main" id="{83B28125-B09E-7CC6-5BC5-2FA57A58C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32502" y="4847965"/>
            <a:ext cx="1208243" cy="1208243"/>
          </a:xfrm>
          <a:prstGeom prst="rect">
            <a:avLst/>
          </a:prstGeom>
        </p:spPr>
      </p:pic>
      <p:pic>
        <p:nvPicPr>
          <p:cNvPr id="13" name="Graphic 12" descr="Filing Box Archive with solid fill">
            <a:extLst>
              <a:ext uri="{FF2B5EF4-FFF2-40B4-BE49-F238E27FC236}">
                <a16:creationId xmlns:a16="http://schemas.microsoft.com/office/drawing/2014/main" id="{8845C8A1-2EE3-8573-714C-F2803FDDF6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79119" y="4831678"/>
            <a:ext cx="1208243" cy="12082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6EBCCBD-2218-39BF-D99B-C04018C8BD30}"/>
              </a:ext>
            </a:extLst>
          </p:cNvPr>
          <p:cNvSpPr txBox="1"/>
          <p:nvPr/>
        </p:nvSpPr>
        <p:spPr>
          <a:xfrm>
            <a:off x="1702376" y="5503103"/>
            <a:ext cx="6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F747FA-F71A-37F8-7DC5-C5C89B96C133}"/>
              </a:ext>
            </a:extLst>
          </p:cNvPr>
          <p:cNvSpPr txBox="1"/>
          <p:nvPr/>
        </p:nvSpPr>
        <p:spPr>
          <a:xfrm>
            <a:off x="4195824" y="5498261"/>
            <a:ext cx="6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37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16499D-3EEB-DD06-68E5-2CAAE8EF67CA}"/>
              </a:ext>
            </a:extLst>
          </p:cNvPr>
          <p:cNvSpPr txBox="1"/>
          <p:nvPr/>
        </p:nvSpPr>
        <p:spPr>
          <a:xfrm>
            <a:off x="6542441" y="5498261"/>
            <a:ext cx="681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“dog”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7AFEFB-9CE7-7771-9F98-1226F2AD22F0}"/>
              </a:ext>
            </a:extLst>
          </p:cNvPr>
          <p:cNvSpPr/>
          <p:nvPr/>
        </p:nvSpPr>
        <p:spPr>
          <a:xfrm>
            <a:off x="1880020" y="3954483"/>
            <a:ext cx="5043294" cy="5462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3EE717A-D500-F6F8-62D1-6F8C0EEE9EB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0495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BB54-EE23-6905-48E2-43ECF7747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Boolean logic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FD8665-42BE-7D3E-71DC-821D1508AD7B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1436087" y="1690688"/>
            <a:ext cx="2164575" cy="21645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3BD252-B48E-DA0E-DD03-7C2C83E97FA5}"/>
              </a:ext>
            </a:extLst>
          </p:cNvPr>
          <p:cNvSpPr txBox="1"/>
          <p:nvPr/>
        </p:nvSpPr>
        <p:spPr>
          <a:xfrm>
            <a:off x="4927465" y="1916154"/>
            <a:ext cx="29542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 Light" panose="020B0403020202020204" pitchFamily="34" charset="0"/>
              </a:rPr>
              <a:t>A type of operation that can only have </a:t>
            </a:r>
            <a:r>
              <a:rPr lang="en-US" sz="2400" dirty="0">
                <a:highlight>
                  <a:srgbClr val="13A89E"/>
                </a:highlight>
                <a:latin typeface="Helvetica Light" panose="020B0403020202020204" pitchFamily="34" charset="0"/>
              </a:rPr>
              <a:t>two possible outcomes</a:t>
            </a:r>
            <a:r>
              <a:rPr lang="en-US" sz="2400" dirty="0">
                <a:latin typeface="Helvetica Light" panose="020B0403020202020204" pitchFamily="34" charset="0"/>
              </a:rPr>
              <a:t>: </a:t>
            </a:r>
          </a:p>
          <a:p>
            <a:pPr algn="ctr"/>
            <a:r>
              <a:rPr lang="en-US" sz="2400" b="1" dirty="0">
                <a:latin typeface="Helvetica" pitchFamily="2" charset="0"/>
              </a:rPr>
              <a:t>TRUE</a:t>
            </a:r>
            <a:r>
              <a:rPr lang="en-US" sz="2400" dirty="0">
                <a:latin typeface="Helvetica Light" panose="020B0403020202020204" pitchFamily="34" charset="0"/>
              </a:rPr>
              <a:t> or </a:t>
            </a:r>
            <a:r>
              <a:rPr lang="en-US" sz="2400" b="1" dirty="0">
                <a:latin typeface="Helvetica" pitchFamily="2" charset="0"/>
              </a:rPr>
              <a:t>FALSE</a:t>
            </a:r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7B50263F-6644-4541-F02B-0738499B15B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764629004"/>
              </p:ext>
            </p:extLst>
          </p:nvPr>
        </p:nvGraphicFramePr>
        <p:xfrm>
          <a:off x="2518374" y="4442912"/>
          <a:ext cx="3886198" cy="175260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943099">
                  <a:extLst>
                    <a:ext uri="{9D8B030D-6E8A-4147-A177-3AD203B41FA5}">
                      <a16:colId xmlns:a16="http://schemas.microsoft.com/office/drawing/2014/main" val="1898302562"/>
                    </a:ext>
                  </a:extLst>
                </a:gridCol>
                <a:gridCol w="1943099">
                  <a:extLst>
                    <a:ext uri="{9D8B030D-6E8A-4147-A177-3AD203B41FA5}">
                      <a16:colId xmlns:a16="http://schemas.microsoft.com/office/drawing/2014/main" val="20917893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 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5570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2+2 ==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925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“dog”==“human”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80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2*2 &gt;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57611"/>
                  </a:ext>
                </a:extLst>
              </a:tr>
            </a:tbl>
          </a:graphicData>
        </a:graphic>
      </p:graphicFrame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18E5C37-E551-9226-0BA0-7A0B56631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47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7513C-EE58-4A62-061F-CCAEFDE85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What to expect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9978-01F9-BFE8-0748-5A4142BC3B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8058150" cy="435133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effectLst/>
                <a:latin typeface="Helvetica" pitchFamily="2" charset="0"/>
                <a:ea typeface="Calibri" panose="020F0502020204030204" pitchFamily="34" charset="0"/>
              </a:rPr>
              <a:t>Practice structured thinking</a:t>
            </a:r>
            <a:endParaRPr lang="en-CA" sz="1800" dirty="0">
              <a:effectLst/>
              <a:latin typeface="Helvetica" pitchFamily="2" charset="0"/>
              <a:ea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effectLst/>
                <a:latin typeface="Helvetica" pitchFamily="2" charset="0"/>
                <a:ea typeface="Calibri" panose="020F0502020204030204" pitchFamily="34" charset="0"/>
              </a:rPr>
              <a:t>Become familiar with programming logic</a:t>
            </a:r>
            <a:endParaRPr lang="en-CA" sz="1800" dirty="0">
              <a:effectLst/>
              <a:latin typeface="Helvetica" pitchFamily="2" charset="0"/>
              <a:ea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effectLst/>
                <a:latin typeface="Helvetica" pitchFamily="2" charset="0"/>
                <a:ea typeface="Calibri" panose="020F0502020204030204" pitchFamily="34" charset="0"/>
              </a:rPr>
              <a:t>Learn about basic programming components (variables, algorithms, data structures)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latin typeface="Helvetica" pitchFamily="2" charset="0"/>
                <a:ea typeface="Calibri" panose="020F0502020204030204" pitchFamily="34" charset="0"/>
              </a:rPr>
              <a:t>Learn control structures (loops, conditional statements, and more)</a:t>
            </a:r>
            <a:endParaRPr lang="en-CA" sz="1800" dirty="0">
              <a:effectLst/>
              <a:latin typeface="Helvetica" pitchFamily="2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We will NOT: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</a:rPr>
              <a:t>Perform data analysis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</a:rPr>
              <a:t>Learn about machine learning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</a:rPr>
              <a:t>Write programs that generate visualizations </a:t>
            </a:r>
            <a:endParaRPr lang="en-CA" sz="1800" dirty="0">
              <a:effectLst/>
              <a:latin typeface="Helvetica" pitchFamily="2" charset="0"/>
              <a:ea typeface="Arial" panose="020B0604020202020204" pitchFamily="34" charset="0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endParaRPr lang="en-CA" sz="1800" dirty="0">
              <a:latin typeface="Helvetica" pitchFamily="2" charset="0"/>
              <a:ea typeface="Arial" panose="020B0604020202020204" pitchFamily="34" charset="0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endParaRPr lang="en-CA" sz="1800" dirty="0">
              <a:latin typeface="Helvetica" pitchFamily="2" charset="0"/>
              <a:ea typeface="Arial" panose="020B0604020202020204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D13D5C2C-804D-65EF-5E52-AA4645BD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8598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FE4D0-18AD-5ACB-4C03-67017AF52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Let’s try it!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4A5C66-B5D2-6519-6362-824A9E4CE0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2621" b="63454"/>
          <a:stretch>
            <a:fillRect/>
          </a:stretch>
        </p:blipFill>
        <p:spPr>
          <a:xfrm>
            <a:off x="1537241" y="1373679"/>
            <a:ext cx="6069518" cy="3370261"/>
          </a:xfrm>
        </p:spPr>
      </p:pic>
      <p:pic>
        <p:nvPicPr>
          <p:cNvPr id="7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A83C05-252D-9D29-D18E-749FB46600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0869" r="71223"/>
          <a:stretch>
            <a:fillRect/>
          </a:stretch>
        </p:blipFill>
        <p:spPr>
          <a:xfrm>
            <a:off x="1537241" y="4862634"/>
            <a:ext cx="4713684" cy="1779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46367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7C66-3248-4602-8CFA-371257B7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Boolean operators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8B7BE6-4949-E2BD-A259-23F68D794F50}"/>
              </a:ext>
            </a:extLst>
          </p:cNvPr>
          <p:cNvSpPr/>
          <p:nvPr/>
        </p:nvSpPr>
        <p:spPr>
          <a:xfrm>
            <a:off x="1024932" y="2351312"/>
            <a:ext cx="720000" cy="720000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E3C9B46-C1A7-8554-725D-49DC2C5A9F37}"/>
              </a:ext>
            </a:extLst>
          </p:cNvPr>
          <p:cNvSpPr/>
          <p:nvPr/>
        </p:nvSpPr>
        <p:spPr>
          <a:xfrm>
            <a:off x="1024932" y="3535478"/>
            <a:ext cx="720000" cy="720000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EA249-E64E-6814-079D-78E9EF419BFA}"/>
              </a:ext>
            </a:extLst>
          </p:cNvPr>
          <p:cNvSpPr txBox="1"/>
          <p:nvPr/>
        </p:nvSpPr>
        <p:spPr>
          <a:xfrm>
            <a:off x="2085528" y="263884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AND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66972-22D2-F0AB-D1C6-CF9DC5C7A94A}"/>
              </a:ext>
            </a:extLst>
          </p:cNvPr>
          <p:cNvSpPr txBox="1"/>
          <p:nvPr/>
        </p:nvSpPr>
        <p:spPr>
          <a:xfrm>
            <a:off x="2179303" y="379381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OR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04B47-78D7-AD3A-B6C1-B08139A1751D}"/>
              </a:ext>
            </a:extLst>
          </p:cNvPr>
          <p:cNvSpPr txBox="1"/>
          <p:nvPr/>
        </p:nvSpPr>
        <p:spPr>
          <a:xfrm>
            <a:off x="1690300" y="497943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8D380F-074A-5F18-4147-73E8DBB5B6EA}"/>
              </a:ext>
            </a:extLst>
          </p:cNvPr>
          <p:cNvSpPr txBox="1"/>
          <p:nvPr/>
        </p:nvSpPr>
        <p:spPr>
          <a:xfrm>
            <a:off x="4923694" y="2477256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6E5CE8-A026-277F-F2D0-1469BA6AD9EB}"/>
              </a:ext>
            </a:extLst>
          </p:cNvPr>
          <p:cNvSpPr txBox="1"/>
          <p:nvPr/>
        </p:nvSpPr>
        <p:spPr>
          <a:xfrm>
            <a:off x="4923693" y="3737059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2DDB2-CB09-5B88-7532-08A70C9FB106}"/>
              </a:ext>
            </a:extLst>
          </p:cNvPr>
          <p:cNvSpPr txBox="1"/>
          <p:nvPr/>
        </p:nvSpPr>
        <p:spPr>
          <a:xfrm>
            <a:off x="4923693" y="4956664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0352F14-0420-4D43-5A0E-66BEC5066280}"/>
              </a:ext>
            </a:extLst>
          </p:cNvPr>
          <p:cNvSpPr txBox="1"/>
          <p:nvPr/>
        </p:nvSpPr>
        <p:spPr>
          <a:xfrm>
            <a:off x="6542780" y="2296887"/>
            <a:ext cx="214904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When </a:t>
            </a:r>
            <a:r>
              <a:rPr lang="en-US" dirty="0">
                <a:highlight>
                  <a:srgbClr val="72B0AF"/>
                </a:highlight>
                <a:latin typeface="Helvetica" pitchFamily="2" charset="0"/>
              </a:rPr>
              <a:t>both </a:t>
            </a:r>
            <a:r>
              <a:rPr lang="en-US" dirty="0">
                <a:latin typeface="Helvetica" pitchFamily="2" charset="0"/>
              </a:rPr>
              <a:t>expressions are TRUE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DCB3AF-6094-E7E7-9E7D-F531492729AF}"/>
              </a:ext>
            </a:extLst>
          </p:cNvPr>
          <p:cNvSpPr txBox="1"/>
          <p:nvPr/>
        </p:nvSpPr>
        <p:spPr>
          <a:xfrm>
            <a:off x="6542780" y="3608891"/>
            <a:ext cx="2149044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When either </a:t>
            </a:r>
            <a:r>
              <a:rPr lang="en-US" dirty="0">
                <a:highlight>
                  <a:srgbClr val="72B0AF"/>
                </a:highlight>
                <a:latin typeface="Helvetica" pitchFamily="2" charset="0"/>
              </a:rPr>
              <a:t>one or the other </a:t>
            </a:r>
            <a:r>
              <a:rPr lang="en-US" dirty="0">
                <a:latin typeface="Helvetica" pitchFamily="2" charset="0"/>
              </a:rPr>
              <a:t>is true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FA243E-1549-4EB2-A499-16C39C4FF66C}"/>
              </a:ext>
            </a:extLst>
          </p:cNvPr>
          <p:cNvSpPr txBox="1"/>
          <p:nvPr/>
        </p:nvSpPr>
        <p:spPr>
          <a:xfrm>
            <a:off x="1684236" y="1529782"/>
            <a:ext cx="17203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Shape==circle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CE1CE1-1141-D84C-51BF-8E891044F7EB}"/>
              </a:ext>
            </a:extLst>
          </p:cNvPr>
          <p:cNvSpPr txBox="1"/>
          <p:nvPr/>
        </p:nvSpPr>
        <p:spPr>
          <a:xfrm>
            <a:off x="1087250" y="2566798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TRUE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66DBB56-3C74-B183-988E-DDC9DFB5B222}"/>
              </a:ext>
            </a:extLst>
          </p:cNvPr>
          <p:cNvSpPr txBox="1"/>
          <p:nvPr/>
        </p:nvSpPr>
        <p:spPr>
          <a:xfrm>
            <a:off x="3337719" y="2569588"/>
            <a:ext cx="663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FALSE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37C71E-DAEE-6686-97B0-69593D854285}"/>
              </a:ext>
            </a:extLst>
          </p:cNvPr>
          <p:cNvSpPr txBox="1"/>
          <p:nvPr/>
        </p:nvSpPr>
        <p:spPr>
          <a:xfrm>
            <a:off x="1081186" y="3748373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TRUE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15DFA86-14E2-40FD-D4AA-195D0EE5DED7}"/>
              </a:ext>
            </a:extLst>
          </p:cNvPr>
          <p:cNvSpPr txBox="1"/>
          <p:nvPr/>
        </p:nvSpPr>
        <p:spPr>
          <a:xfrm>
            <a:off x="2907283" y="5059887"/>
            <a:ext cx="743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FALSE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D0D89D7-1E97-94DF-31DE-B640CDC13604}"/>
              </a:ext>
            </a:extLst>
          </p:cNvPr>
          <p:cNvSpPr txBox="1"/>
          <p:nvPr/>
        </p:nvSpPr>
        <p:spPr>
          <a:xfrm>
            <a:off x="6542780" y="4725639"/>
            <a:ext cx="214904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Checks if the expression if </a:t>
            </a:r>
            <a:r>
              <a:rPr lang="en-US" dirty="0">
                <a:highlight>
                  <a:srgbClr val="72B0AF"/>
                </a:highlight>
                <a:latin typeface="Helvetica" pitchFamily="2" charset="0"/>
              </a:rPr>
              <a:t>FALSE or not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881BD8E-81AE-8042-A7C9-A5CD3CC00603}"/>
              </a:ext>
            </a:extLst>
          </p:cNvPr>
          <p:cNvSpPr/>
          <p:nvPr/>
        </p:nvSpPr>
        <p:spPr>
          <a:xfrm>
            <a:off x="3279244" y="3600788"/>
            <a:ext cx="720000" cy="720000"/>
          </a:xfrm>
          <a:prstGeom prst="rect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FALSE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36B9681-2101-EB91-F5E0-FB27D4488356}"/>
              </a:ext>
            </a:extLst>
          </p:cNvPr>
          <p:cNvSpPr/>
          <p:nvPr/>
        </p:nvSpPr>
        <p:spPr>
          <a:xfrm>
            <a:off x="2825634" y="4819616"/>
            <a:ext cx="720000" cy="720000"/>
          </a:xfrm>
          <a:prstGeom prst="rect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FALSE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9FD8A43E-A450-63ED-425E-3AE806BB6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188A6C2-7C8C-09FA-DAD5-8C2E671BD075}"/>
              </a:ext>
            </a:extLst>
          </p:cNvPr>
          <p:cNvSpPr/>
          <p:nvPr/>
        </p:nvSpPr>
        <p:spPr>
          <a:xfrm>
            <a:off x="3279243" y="2388782"/>
            <a:ext cx="720000" cy="720000"/>
          </a:xfrm>
          <a:prstGeom prst="rect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FALSE</a:t>
            </a:r>
            <a:endParaRPr lang="en-US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45708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3D2EA-63E0-9E1B-657B-B01CEF2A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do these look like in Python?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D52769-F0C2-CBDE-2612-D5CCF0A7AA49}"/>
              </a:ext>
            </a:extLst>
          </p:cNvPr>
          <p:cNvSpPr/>
          <p:nvPr/>
        </p:nvSpPr>
        <p:spPr>
          <a:xfrm>
            <a:off x="1024932" y="2351312"/>
            <a:ext cx="720000" cy="720000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B6D4C0-BB66-BD9D-67E0-0D3958F101CA}"/>
              </a:ext>
            </a:extLst>
          </p:cNvPr>
          <p:cNvSpPr/>
          <p:nvPr/>
        </p:nvSpPr>
        <p:spPr>
          <a:xfrm>
            <a:off x="3279244" y="2351312"/>
            <a:ext cx="720000" cy="720000"/>
          </a:xfrm>
          <a:prstGeom prst="rect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97A259-4C6B-1FFF-4D1D-8C01D4AACC02}"/>
              </a:ext>
            </a:extLst>
          </p:cNvPr>
          <p:cNvSpPr/>
          <p:nvPr/>
        </p:nvSpPr>
        <p:spPr>
          <a:xfrm>
            <a:off x="1024932" y="3535478"/>
            <a:ext cx="720000" cy="720000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36BF6C-0016-EA5E-9E6C-0A73878B2554}"/>
              </a:ext>
            </a:extLst>
          </p:cNvPr>
          <p:cNvSpPr txBox="1"/>
          <p:nvPr/>
        </p:nvSpPr>
        <p:spPr>
          <a:xfrm>
            <a:off x="2085528" y="2638844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AND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BF456-ADE0-3C42-C8BE-55841C89DBEF}"/>
              </a:ext>
            </a:extLst>
          </p:cNvPr>
          <p:cNvSpPr txBox="1"/>
          <p:nvPr/>
        </p:nvSpPr>
        <p:spPr>
          <a:xfrm>
            <a:off x="2179303" y="3793813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OR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A915C2-B9BC-9A83-C3A3-3E3338719906}"/>
              </a:ext>
            </a:extLst>
          </p:cNvPr>
          <p:cNvSpPr txBox="1"/>
          <p:nvPr/>
        </p:nvSpPr>
        <p:spPr>
          <a:xfrm>
            <a:off x="1690300" y="4979433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24B1D7-0DE0-10A0-97F9-4E22AF778961}"/>
              </a:ext>
            </a:extLst>
          </p:cNvPr>
          <p:cNvSpPr txBox="1"/>
          <p:nvPr/>
        </p:nvSpPr>
        <p:spPr>
          <a:xfrm>
            <a:off x="1087250" y="2566798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A7DE0D-E377-9268-0A9F-956475FB77E9}"/>
              </a:ext>
            </a:extLst>
          </p:cNvPr>
          <p:cNvSpPr txBox="1"/>
          <p:nvPr/>
        </p:nvSpPr>
        <p:spPr>
          <a:xfrm>
            <a:off x="3337719" y="2569588"/>
            <a:ext cx="6635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FALSE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FC13F0-6052-7E59-57F8-462E4C517C7E}"/>
              </a:ext>
            </a:extLst>
          </p:cNvPr>
          <p:cNvSpPr txBox="1"/>
          <p:nvPr/>
        </p:nvSpPr>
        <p:spPr>
          <a:xfrm>
            <a:off x="1081186" y="3748373"/>
            <a:ext cx="603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  <a:latin typeface="Helvetica" pitchFamily="2" charset="0"/>
              </a:rPr>
              <a:t>TRUE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66D485-CA7D-F97F-F44D-8559C7D495BC}"/>
              </a:ext>
            </a:extLst>
          </p:cNvPr>
          <p:cNvSpPr txBox="1"/>
          <p:nvPr/>
        </p:nvSpPr>
        <p:spPr>
          <a:xfrm>
            <a:off x="2907283" y="5059887"/>
            <a:ext cx="743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Helvetica" pitchFamily="2" charset="0"/>
              </a:rPr>
              <a:t>FALSE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6483A-4CFF-CEFF-8782-A7B76C22E584}"/>
              </a:ext>
            </a:extLst>
          </p:cNvPr>
          <p:cNvSpPr/>
          <p:nvPr/>
        </p:nvSpPr>
        <p:spPr>
          <a:xfrm>
            <a:off x="3279244" y="3600788"/>
            <a:ext cx="720000" cy="720000"/>
          </a:xfrm>
          <a:prstGeom prst="rect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FALSE</a:t>
            </a:r>
            <a:endParaRPr lang="en-US" dirty="0">
              <a:latin typeface="Helvetica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67A1631-3000-BEF8-0CC1-F056441D71C7}"/>
              </a:ext>
            </a:extLst>
          </p:cNvPr>
          <p:cNvSpPr/>
          <p:nvPr/>
        </p:nvSpPr>
        <p:spPr>
          <a:xfrm>
            <a:off x="2825634" y="4819616"/>
            <a:ext cx="720000" cy="720000"/>
          </a:xfrm>
          <a:prstGeom prst="rect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Helvetica" pitchFamily="2" charset="0"/>
              </a:rPr>
              <a:t>FALSE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22" name="Content Placeholder 21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99702E7-8CF2-7BA4-7303-5C3A6D3AF0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359946" y="2381631"/>
            <a:ext cx="4473079" cy="2363822"/>
          </a:xfr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1784FC7-86C8-F868-B1B2-34ED2FDF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5059887"/>
            <a:ext cx="3494475" cy="56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405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7C66-3248-4602-8CFA-371257B7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Helvetica" pitchFamily="2" charset="0"/>
              </a:rPr>
              <a:t>We can combine </a:t>
            </a:r>
            <a:r>
              <a:rPr lang="en-US" sz="3600" dirty="0" err="1">
                <a:latin typeface="Helvetica" pitchFamily="2" charset="0"/>
              </a:rPr>
              <a:t>boolean</a:t>
            </a:r>
            <a:r>
              <a:rPr lang="en-US" sz="3600" dirty="0">
                <a:latin typeface="Helvetica" pitchFamily="2" charset="0"/>
              </a:rPr>
              <a:t> operators!</a:t>
            </a:r>
            <a:endParaRPr lang="en-US" sz="3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EA249-E64E-6814-079D-78E9EF419BFA}"/>
              </a:ext>
            </a:extLst>
          </p:cNvPr>
          <p:cNvSpPr txBox="1"/>
          <p:nvPr/>
        </p:nvSpPr>
        <p:spPr>
          <a:xfrm>
            <a:off x="1859297" y="192345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AND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66972-22D2-F0AB-D1C6-CF9DC5C7A94A}"/>
              </a:ext>
            </a:extLst>
          </p:cNvPr>
          <p:cNvSpPr txBox="1"/>
          <p:nvPr/>
        </p:nvSpPr>
        <p:spPr>
          <a:xfrm>
            <a:off x="1921910" y="472583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OR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04B47-78D7-AD3A-B6C1-B08139A1751D}"/>
              </a:ext>
            </a:extLst>
          </p:cNvPr>
          <p:cNvSpPr txBox="1"/>
          <p:nvPr/>
        </p:nvSpPr>
        <p:spPr>
          <a:xfrm>
            <a:off x="504918" y="191818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8D380F-074A-5F18-4147-73E8DBB5B6EA}"/>
              </a:ext>
            </a:extLst>
          </p:cNvPr>
          <p:cNvSpPr txBox="1"/>
          <p:nvPr/>
        </p:nvSpPr>
        <p:spPr>
          <a:xfrm>
            <a:off x="6296948" y="184719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6E5CE8-A026-277F-F2D0-1469BA6AD9EB}"/>
              </a:ext>
            </a:extLst>
          </p:cNvPr>
          <p:cNvSpPr txBox="1"/>
          <p:nvPr/>
        </p:nvSpPr>
        <p:spPr>
          <a:xfrm>
            <a:off x="6220421" y="2471170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2DDB2-CB09-5B88-7532-08A70C9FB106}"/>
              </a:ext>
            </a:extLst>
          </p:cNvPr>
          <p:cNvSpPr txBox="1"/>
          <p:nvPr/>
        </p:nvSpPr>
        <p:spPr>
          <a:xfrm>
            <a:off x="6296948" y="4340592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FA243E-1549-4EB2-A499-16C39C4FF66C}"/>
              </a:ext>
            </a:extLst>
          </p:cNvPr>
          <p:cNvSpPr txBox="1"/>
          <p:nvPr/>
        </p:nvSpPr>
        <p:spPr>
          <a:xfrm>
            <a:off x="3668617" y="1310548"/>
            <a:ext cx="17203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Shape==circle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5A4ADEEB-7A6A-2126-5153-1DEFDB76CF2D}"/>
              </a:ext>
            </a:extLst>
          </p:cNvPr>
          <p:cNvSpPr/>
          <p:nvPr/>
        </p:nvSpPr>
        <p:spPr>
          <a:xfrm>
            <a:off x="1455978" y="1994606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FB666CD-2EB2-3C33-D699-FD79A51C31A7}"/>
              </a:ext>
            </a:extLst>
          </p:cNvPr>
          <p:cNvSpPr/>
          <p:nvPr/>
        </p:nvSpPr>
        <p:spPr>
          <a:xfrm>
            <a:off x="3684074" y="1776201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409A9-A2A6-BED7-03B4-2BAB73719A33}"/>
              </a:ext>
            </a:extLst>
          </p:cNvPr>
          <p:cNvSpPr txBox="1"/>
          <p:nvPr/>
        </p:nvSpPr>
        <p:spPr>
          <a:xfrm>
            <a:off x="489461" y="472583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F0A9EFB1-B696-94FD-5F4A-DE3E58F89ACD}"/>
              </a:ext>
            </a:extLst>
          </p:cNvPr>
          <p:cNvSpPr/>
          <p:nvPr/>
        </p:nvSpPr>
        <p:spPr>
          <a:xfrm>
            <a:off x="1440521" y="4802257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7E1078-DCD3-E54C-9BF7-997CB75E82C9}"/>
              </a:ext>
            </a:extLst>
          </p:cNvPr>
          <p:cNvSpPr/>
          <p:nvPr/>
        </p:nvSpPr>
        <p:spPr>
          <a:xfrm>
            <a:off x="3684074" y="2596145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6BB20-7E28-8013-30E4-5DB536AC47AC}"/>
              </a:ext>
            </a:extLst>
          </p:cNvPr>
          <p:cNvSpPr txBox="1"/>
          <p:nvPr/>
        </p:nvSpPr>
        <p:spPr>
          <a:xfrm>
            <a:off x="6220421" y="5102334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022FA578-74F8-3BD0-FCD0-78DDE2A3DA0C}"/>
              </a:ext>
            </a:extLst>
          </p:cNvPr>
          <p:cNvSpPr/>
          <p:nvPr/>
        </p:nvSpPr>
        <p:spPr>
          <a:xfrm>
            <a:off x="4951872" y="1763773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5BC105-052F-6D0B-D8F9-68307BE3EBDD}"/>
              </a:ext>
            </a:extLst>
          </p:cNvPr>
          <p:cNvSpPr/>
          <p:nvPr/>
        </p:nvSpPr>
        <p:spPr>
          <a:xfrm>
            <a:off x="4951872" y="2596145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079016C1-7D24-8B39-780A-AE699A50047E}"/>
              </a:ext>
            </a:extLst>
          </p:cNvPr>
          <p:cNvSpPr/>
          <p:nvPr/>
        </p:nvSpPr>
        <p:spPr>
          <a:xfrm>
            <a:off x="3668617" y="4367552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2664A8-DFC3-90FB-0C4A-08B9EC8F4E9D}"/>
              </a:ext>
            </a:extLst>
          </p:cNvPr>
          <p:cNvSpPr/>
          <p:nvPr/>
        </p:nvSpPr>
        <p:spPr>
          <a:xfrm>
            <a:off x="3668617" y="5187496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DC016598-1397-5EA6-3ED8-A932B49BF7B3}"/>
              </a:ext>
            </a:extLst>
          </p:cNvPr>
          <p:cNvSpPr/>
          <p:nvPr/>
        </p:nvSpPr>
        <p:spPr>
          <a:xfrm>
            <a:off x="4936415" y="4355124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AAFD2E-6F4B-51E2-868F-A85A0B86F9F5}"/>
              </a:ext>
            </a:extLst>
          </p:cNvPr>
          <p:cNvSpPr/>
          <p:nvPr/>
        </p:nvSpPr>
        <p:spPr>
          <a:xfrm>
            <a:off x="4936415" y="5187496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B09C2545-85BF-E1D5-D6DA-4DF2E127DE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1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7C66-3248-4602-8CFA-371257B7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What’s the difference?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EA249-E64E-6814-079D-78E9EF419BFA}"/>
              </a:ext>
            </a:extLst>
          </p:cNvPr>
          <p:cNvSpPr txBox="1"/>
          <p:nvPr/>
        </p:nvSpPr>
        <p:spPr>
          <a:xfrm>
            <a:off x="1859297" y="192345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AND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66972-22D2-F0AB-D1C6-CF9DC5C7A94A}"/>
              </a:ext>
            </a:extLst>
          </p:cNvPr>
          <p:cNvSpPr txBox="1"/>
          <p:nvPr/>
        </p:nvSpPr>
        <p:spPr>
          <a:xfrm>
            <a:off x="1921910" y="472583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OR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04B47-78D7-AD3A-B6C1-B08139A1751D}"/>
              </a:ext>
            </a:extLst>
          </p:cNvPr>
          <p:cNvSpPr txBox="1"/>
          <p:nvPr/>
        </p:nvSpPr>
        <p:spPr>
          <a:xfrm>
            <a:off x="504918" y="191818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8D380F-074A-5F18-4147-73E8DBB5B6EA}"/>
              </a:ext>
            </a:extLst>
          </p:cNvPr>
          <p:cNvSpPr txBox="1"/>
          <p:nvPr/>
        </p:nvSpPr>
        <p:spPr>
          <a:xfrm>
            <a:off x="6296948" y="184719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6E5CE8-A026-277F-F2D0-1469BA6AD9EB}"/>
              </a:ext>
            </a:extLst>
          </p:cNvPr>
          <p:cNvSpPr txBox="1"/>
          <p:nvPr/>
        </p:nvSpPr>
        <p:spPr>
          <a:xfrm>
            <a:off x="6220421" y="2471170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2DDB2-CB09-5B88-7532-08A70C9FB106}"/>
              </a:ext>
            </a:extLst>
          </p:cNvPr>
          <p:cNvSpPr txBox="1"/>
          <p:nvPr/>
        </p:nvSpPr>
        <p:spPr>
          <a:xfrm>
            <a:off x="6296948" y="4340592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FA243E-1549-4EB2-A499-16C39C4FF66C}"/>
              </a:ext>
            </a:extLst>
          </p:cNvPr>
          <p:cNvSpPr txBox="1"/>
          <p:nvPr/>
        </p:nvSpPr>
        <p:spPr>
          <a:xfrm>
            <a:off x="3668617" y="1310548"/>
            <a:ext cx="17203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Shape==circle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5A4ADEEB-7A6A-2126-5153-1DEFDB76CF2D}"/>
              </a:ext>
            </a:extLst>
          </p:cNvPr>
          <p:cNvSpPr/>
          <p:nvPr/>
        </p:nvSpPr>
        <p:spPr>
          <a:xfrm>
            <a:off x="1455978" y="1994606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FB666CD-2EB2-3C33-D699-FD79A51C31A7}"/>
              </a:ext>
            </a:extLst>
          </p:cNvPr>
          <p:cNvSpPr/>
          <p:nvPr/>
        </p:nvSpPr>
        <p:spPr>
          <a:xfrm>
            <a:off x="3684074" y="1776201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409A9-A2A6-BED7-03B4-2BAB73719A33}"/>
              </a:ext>
            </a:extLst>
          </p:cNvPr>
          <p:cNvSpPr txBox="1"/>
          <p:nvPr/>
        </p:nvSpPr>
        <p:spPr>
          <a:xfrm>
            <a:off x="489461" y="472583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F0A9EFB1-B696-94FD-5F4A-DE3E58F89ACD}"/>
              </a:ext>
            </a:extLst>
          </p:cNvPr>
          <p:cNvSpPr/>
          <p:nvPr/>
        </p:nvSpPr>
        <p:spPr>
          <a:xfrm>
            <a:off x="1440521" y="4802257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7E1078-DCD3-E54C-9BF7-997CB75E82C9}"/>
              </a:ext>
            </a:extLst>
          </p:cNvPr>
          <p:cNvSpPr/>
          <p:nvPr/>
        </p:nvSpPr>
        <p:spPr>
          <a:xfrm>
            <a:off x="3684074" y="2596145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6BB20-7E28-8013-30E4-5DB536AC47AC}"/>
              </a:ext>
            </a:extLst>
          </p:cNvPr>
          <p:cNvSpPr txBox="1"/>
          <p:nvPr/>
        </p:nvSpPr>
        <p:spPr>
          <a:xfrm>
            <a:off x="6220421" y="5102334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022FA578-74F8-3BD0-FCD0-78DDE2A3DA0C}"/>
              </a:ext>
            </a:extLst>
          </p:cNvPr>
          <p:cNvSpPr/>
          <p:nvPr/>
        </p:nvSpPr>
        <p:spPr>
          <a:xfrm>
            <a:off x="4951872" y="1763773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5BC105-052F-6D0B-D8F9-68307BE3EBDD}"/>
              </a:ext>
            </a:extLst>
          </p:cNvPr>
          <p:cNvSpPr/>
          <p:nvPr/>
        </p:nvSpPr>
        <p:spPr>
          <a:xfrm>
            <a:off x="4951872" y="2596145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079016C1-7D24-8B39-780A-AE699A50047E}"/>
              </a:ext>
            </a:extLst>
          </p:cNvPr>
          <p:cNvSpPr/>
          <p:nvPr/>
        </p:nvSpPr>
        <p:spPr>
          <a:xfrm>
            <a:off x="3668617" y="4367552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2664A8-DFC3-90FB-0C4A-08B9EC8F4E9D}"/>
              </a:ext>
            </a:extLst>
          </p:cNvPr>
          <p:cNvSpPr/>
          <p:nvPr/>
        </p:nvSpPr>
        <p:spPr>
          <a:xfrm>
            <a:off x="3668617" y="5187496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DC016598-1397-5EA6-3ED8-A932B49BF7B3}"/>
              </a:ext>
            </a:extLst>
          </p:cNvPr>
          <p:cNvSpPr/>
          <p:nvPr/>
        </p:nvSpPr>
        <p:spPr>
          <a:xfrm>
            <a:off x="4936415" y="4355124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AAFD2E-6F4B-51E2-868F-A85A0B86F9F5}"/>
              </a:ext>
            </a:extLst>
          </p:cNvPr>
          <p:cNvSpPr/>
          <p:nvPr/>
        </p:nvSpPr>
        <p:spPr>
          <a:xfrm>
            <a:off x="4936415" y="5187496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84583302-46A5-CE5A-A670-2378EE65953C}"/>
              </a:ext>
            </a:extLst>
          </p:cNvPr>
          <p:cNvSpPr/>
          <p:nvPr/>
        </p:nvSpPr>
        <p:spPr>
          <a:xfrm>
            <a:off x="3668616" y="3385913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74E14E-FC20-F347-585C-C389E7A597C4}"/>
              </a:ext>
            </a:extLst>
          </p:cNvPr>
          <p:cNvSpPr/>
          <p:nvPr/>
        </p:nvSpPr>
        <p:spPr>
          <a:xfrm>
            <a:off x="4928686" y="3385913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423359FC-EEA7-086D-3FB3-35E14789489F}"/>
              </a:ext>
            </a:extLst>
          </p:cNvPr>
          <p:cNvSpPr/>
          <p:nvPr/>
        </p:nvSpPr>
        <p:spPr>
          <a:xfrm>
            <a:off x="3668616" y="5925874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56C3E13-EF93-ABA0-647C-9CA4CA53F17D}"/>
              </a:ext>
            </a:extLst>
          </p:cNvPr>
          <p:cNvSpPr/>
          <p:nvPr/>
        </p:nvSpPr>
        <p:spPr>
          <a:xfrm>
            <a:off x="4928686" y="5925874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AC0F535-70ED-4D3F-2269-88DCFC880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128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1D3B4-6B52-0800-51A2-628261912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5B757-C67A-4FBC-9C80-A9AD7A951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try it out in our IDE!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01F785-3556-504B-67FE-2B7C5320DBE7}"/>
              </a:ext>
            </a:extLst>
          </p:cNvPr>
          <p:cNvSpPr txBox="1"/>
          <p:nvPr/>
        </p:nvSpPr>
        <p:spPr>
          <a:xfrm>
            <a:off x="1859297" y="192345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AND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71DB8C-F0FB-00E7-B405-10DEAE17F682}"/>
              </a:ext>
            </a:extLst>
          </p:cNvPr>
          <p:cNvSpPr txBox="1"/>
          <p:nvPr/>
        </p:nvSpPr>
        <p:spPr>
          <a:xfrm>
            <a:off x="1921910" y="472583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OR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C97A48-5089-81E7-F8AA-68ACBB710808}"/>
              </a:ext>
            </a:extLst>
          </p:cNvPr>
          <p:cNvSpPr txBox="1"/>
          <p:nvPr/>
        </p:nvSpPr>
        <p:spPr>
          <a:xfrm>
            <a:off x="504918" y="191818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B75DC5-3D24-C716-3FCC-58B53FCF2E24}"/>
              </a:ext>
            </a:extLst>
          </p:cNvPr>
          <p:cNvSpPr txBox="1"/>
          <p:nvPr/>
        </p:nvSpPr>
        <p:spPr>
          <a:xfrm>
            <a:off x="6296948" y="184719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6A4F214-29BA-C268-3A56-7D7A2139BE50}"/>
              </a:ext>
            </a:extLst>
          </p:cNvPr>
          <p:cNvSpPr txBox="1"/>
          <p:nvPr/>
        </p:nvSpPr>
        <p:spPr>
          <a:xfrm>
            <a:off x="6220421" y="2471170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3A7108-1E4E-1701-4C16-7267E231FFC0}"/>
              </a:ext>
            </a:extLst>
          </p:cNvPr>
          <p:cNvSpPr txBox="1"/>
          <p:nvPr/>
        </p:nvSpPr>
        <p:spPr>
          <a:xfrm>
            <a:off x="6296948" y="4340592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76843A-6B93-4731-AEDE-30318DFCC27A}"/>
              </a:ext>
            </a:extLst>
          </p:cNvPr>
          <p:cNvSpPr txBox="1"/>
          <p:nvPr/>
        </p:nvSpPr>
        <p:spPr>
          <a:xfrm>
            <a:off x="3668617" y="1310548"/>
            <a:ext cx="17203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Shape==circle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394B4226-A3BA-445D-0C86-4BF7C40A0A65}"/>
              </a:ext>
            </a:extLst>
          </p:cNvPr>
          <p:cNvSpPr/>
          <p:nvPr/>
        </p:nvSpPr>
        <p:spPr>
          <a:xfrm>
            <a:off x="1455978" y="1994606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76F515BF-BA5A-3979-B08F-B378389438CD}"/>
              </a:ext>
            </a:extLst>
          </p:cNvPr>
          <p:cNvSpPr/>
          <p:nvPr/>
        </p:nvSpPr>
        <p:spPr>
          <a:xfrm>
            <a:off x="3684074" y="1776201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F0571-FAF7-0BE4-B94A-97B4E1185B60}"/>
              </a:ext>
            </a:extLst>
          </p:cNvPr>
          <p:cNvSpPr txBox="1"/>
          <p:nvPr/>
        </p:nvSpPr>
        <p:spPr>
          <a:xfrm>
            <a:off x="489461" y="472583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8B16E8EF-40E4-BD10-074A-145151C392D1}"/>
              </a:ext>
            </a:extLst>
          </p:cNvPr>
          <p:cNvSpPr/>
          <p:nvPr/>
        </p:nvSpPr>
        <p:spPr>
          <a:xfrm>
            <a:off x="1440521" y="4802257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5083277-5528-E32B-6D62-534569EF82A5}"/>
              </a:ext>
            </a:extLst>
          </p:cNvPr>
          <p:cNvSpPr/>
          <p:nvPr/>
        </p:nvSpPr>
        <p:spPr>
          <a:xfrm>
            <a:off x="3684074" y="2596145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FA4B6-4C3B-6D07-D6A1-569BB2826F75}"/>
              </a:ext>
            </a:extLst>
          </p:cNvPr>
          <p:cNvSpPr txBox="1"/>
          <p:nvPr/>
        </p:nvSpPr>
        <p:spPr>
          <a:xfrm>
            <a:off x="6220421" y="5102334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98F40156-8F89-B3B1-8E5B-B7FF00483731}"/>
              </a:ext>
            </a:extLst>
          </p:cNvPr>
          <p:cNvSpPr/>
          <p:nvPr/>
        </p:nvSpPr>
        <p:spPr>
          <a:xfrm>
            <a:off x="4951872" y="1763773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B25484A-FD95-C8DE-0DF5-910678A39457}"/>
              </a:ext>
            </a:extLst>
          </p:cNvPr>
          <p:cNvSpPr/>
          <p:nvPr/>
        </p:nvSpPr>
        <p:spPr>
          <a:xfrm>
            <a:off x="4951872" y="2596145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9F891B60-3F8A-1AC3-D41F-63970A3C0148}"/>
              </a:ext>
            </a:extLst>
          </p:cNvPr>
          <p:cNvSpPr/>
          <p:nvPr/>
        </p:nvSpPr>
        <p:spPr>
          <a:xfrm>
            <a:off x="3668617" y="4367552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B32871A-2F33-52FF-357D-D710468EAADD}"/>
              </a:ext>
            </a:extLst>
          </p:cNvPr>
          <p:cNvSpPr/>
          <p:nvPr/>
        </p:nvSpPr>
        <p:spPr>
          <a:xfrm>
            <a:off x="3668617" y="5187496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B1AA50C3-5584-9752-956F-C65B66A72E53}"/>
              </a:ext>
            </a:extLst>
          </p:cNvPr>
          <p:cNvSpPr/>
          <p:nvPr/>
        </p:nvSpPr>
        <p:spPr>
          <a:xfrm>
            <a:off x="4936415" y="4355124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393210-DA08-766B-46C6-C43117042AA9}"/>
              </a:ext>
            </a:extLst>
          </p:cNvPr>
          <p:cNvSpPr/>
          <p:nvPr/>
        </p:nvSpPr>
        <p:spPr>
          <a:xfrm>
            <a:off x="4936415" y="5187496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A1941F1E-B7AD-B7B4-AB3C-D1BF3F3603AE}"/>
              </a:ext>
            </a:extLst>
          </p:cNvPr>
          <p:cNvSpPr/>
          <p:nvPr/>
        </p:nvSpPr>
        <p:spPr>
          <a:xfrm>
            <a:off x="3668616" y="3385913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2A7D21A-4E71-C841-E92F-B0244E385D56}"/>
              </a:ext>
            </a:extLst>
          </p:cNvPr>
          <p:cNvSpPr/>
          <p:nvPr/>
        </p:nvSpPr>
        <p:spPr>
          <a:xfrm>
            <a:off x="4928686" y="3385913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D29F170E-5ABA-9D2C-9170-98E2CAFB9E26}"/>
              </a:ext>
            </a:extLst>
          </p:cNvPr>
          <p:cNvSpPr/>
          <p:nvPr/>
        </p:nvSpPr>
        <p:spPr>
          <a:xfrm>
            <a:off x="3668616" y="5925874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A4873BE-DFAA-D170-87AA-F639180A7D7F}"/>
              </a:ext>
            </a:extLst>
          </p:cNvPr>
          <p:cNvSpPr/>
          <p:nvPr/>
        </p:nvSpPr>
        <p:spPr>
          <a:xfrm>
            <a:off x="4928686" y="5925874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F24A5D12-33D6-4183-4D1C-D00E96119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306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E5968-F4F9-25EB-57E0-D19A5568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4956E-E3F5-74B6-9455-09F31AFD5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try it out in our IDE!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A818A1-F70B-0372-2B69-ACEC15A91EE4}"/>
              </a:ext>
            </a:extLst>
          </p:cNvPr>
          <p:cNvSpPr txBox="1"/>
          <p:nvPr/>
        </p:nvSpPr>
        <p:spPr>
          <a:xfrm>
            <a:off x="1859297" y="192345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AND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52DE38-42AA-05C2-F2D2-CD9E4F3AED02}"/>
              </a:ext>
            </a:extLst>
          </p:cNvPr>
          <p:cNvSpPr txBox="1"/>
          <p:nvPr/>
        </p:nvSpPr>
        <p:spPr>
          <a:xfrm>
            <a:off x="1921910" y="472583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OR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0166B0D-02A4-3C7C-0D2F-5908AAB63F5B}"/>
              </a:ext>
            </a:extLst>
          </p:cNvPr>
          <p:cNvSpPr txBox="1"/>
          <p:nvPr/>
        </p:nvSpPr>
        <p:spPr>
          <a:xfrm>
            <a:off x="504918" y="191818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7A98C75-3B88-5EB4-5731-802D9AF4C13F}"/>
              </a:ext>
            </a:extLst>
          </p:cNvPr>
          <p:cNvSpPr txBox="1"/>
          <p:nvPr/>
        </p:nvSpPr>
        <p:spPr>
          <a:xfrm>
            <a:off x="6296948" y="1847190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1ED9D0-3CEB-085D-394D-4B1A6C2E1F4C}"/>
              </a:ext>
            </a:extLst>
          </p:cNvPr>
          <p:cNvSpPr txBox="1"/>
          <p:nvPr/>
        </p:nvSpPr>
        <p:spPr>
          <a:xfrm>
            <a:off x="6220421" y="2471170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40CE95C-9385-10F5-2587-0D4C93E801E1}"/>
              </a:ext>
            </a:extLst>
          </p:cNvPr>
          <p:cNvSpPr txBox="1"/>
          <p:nvPr/>
        </p:nvSpPr>
        <p:spPr>
          <a:xfrm>
            <a:off x="6296948" y="4340592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EDC0B82-A277-0A49-1C12-B308EF15C002}"/>
              </a:ext>
            </a:extLst>
          </p:cNvPr>
          <p:cNvSpPr txBox="1"/>
          <p:nvPr/>
        </p:nvSpPr>
        <p:spPr>
          <a:xfrm>
            <a:off x="3668617" y="1310548"/>
            <a:ext cx="17203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Shape==circle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1BC2F898-1163-8B25-F12D-F9CD1C77BEEC}"/>
              </a:ext>
            </a:extLst>
          </p:cNvPr>
          <p:cNvSpPr/>
          <p:nvPr/>
        </p:nvSpPr>
        <p:spPr>
          <a:xfrm>
            <a:off x="1455978" y="1994606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7E2D9D-1F99-00F7-21D7-651026600E7E}"/>
              </a:ext>
            </a:extLst>
          </p:cNvPr>
          <p:cNvSpPr/>
          <p:nvPr/>
        </p:nvSpPr>
        <p:spPr>
          <a:xfrm>
            <a:off x="3684074" y="1776201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818AF7-F9F3-A1C1-2BF7-AE71D719CD5E}"/>
              </a:ext>
            </a:extLst>
          </p:cNvPr>
          <p:cNvSpPr txBox="1"/>
          <p:nvPr/>
        </p:nvSpPr>
        <p:spPr>
          <a:xfrm>
            <a:off x="489461" y="472583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83600D18-F814-AF2A-5EA4-396E03E4E525}"/>
              </a:ext>
            </a:extLst>
          </p:cNvPr>
          <p:cNvSpPr/>
          <p:nvPr/>
        </p:nvSpPr>
        <p:spPr>
          <a:xfrm>
            <a:off x="1440521" y="4802257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BC573E4-882B-35F5-8E24-ACA07D13AE17}"/>
              </a:ext>
            </a:extLst>
          </p:cNvPr>
          <p:cNvSpPr/>
          <p:nvPr/>
        </p:nvSpPr>
        <p:spPr>
          <a:xfrm>
            <a:off x="3684074" y="2596145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22F99-3DD6-67D4-8F0C-99E153F07E53}"/>
              </a:ext>
            </a:extLst>
          </p:cNvPr>
          <p:cNvSpPr txBox="1"/>
          <p:nvPr/>
        </p:nvSpPr>
        <p:spPr>
          <a:xfrm>
            <a:off x="6220421" y="5102334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D4090100-9AAA-2E15-1334-283449CAB266}"/>
              </a:ext>
            </a:extLst>
          </p:cNvPr>
          <p:cNvSpPr/>
          <p:nvPr/>
        </p:nvSpPr>
        <p:spPr>
          <a:xfrm>
            <a:off x="4951872" y="1763773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C619DA-9FE2-FF80-443B-004B35ACC1BE}"/>
              </a:ext>
            </a:extLst>
          </p:cNvPr>
          <p:cNvSpPr/>
          <p:nvPr/>
        </p:nvSpPr>
        <p:spPr>
          <a:xfrm>
            <a:off x="4951872" y="2596145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6B0BC5C4-2F68-3A09-DC93-8CBDA5D90985}"/>
              </a:ext>
            </a:extLst>
          </p:cNvPr>
          <p:cNvSpPr/>
          <p:nvPr/>
        </p:nvSpPr>
        <p:spPr>
          <a:xfrm>
            <a:off x="3668617" y="4367552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E9216DD-FC07-CD76-D00F-F66A0408CBA8}"/>
              </a:ext>
            </a:extLst>
          </p:cNvPr>
          <p:cNvSpPr/>
          <p:nvPr/>
        </p:nvSpPr>
        <p:spPr>
          <a:xfrm>
            <a:off x="3668617" y="5187496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6659DE64-40A9-7F61-62AB-B3D82E346CB5}"/>
              </a:ext>
            </a:extLst>
          </p:cNvPr>
          <p:cNvSpPr/>
          <p:nvPr/>
        </p:nvSpPr>
        <p:spPr>
          <a:xfrm>
            <a:off x="4936415" y="4355124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E1A436BD-3BF0-788E-4FC2-B178D5B3ED1F}"/>
              </a:ext>
            </a:extLst>
          </p:cNvPr>
          <p:cNvSpPr/>
          <p:nvPr/>
        </p:nvSpPr>
        <p:spPr>
          <a:xfrm>
            <a:off x="4936415" y="5187496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B977E1D9-0097-D9AA-86F4-3BF95E2D4A71}"/>
              </a:ext>
            </a:extLst>
          </p:cNvPr>
          <p:cNvSpPr/>
          <p:nvPr/>
        </p:nvSpPr>
        <p:spPr>
          <a:xfrm>
            <a:off x="3668616" y="3385913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29162CB-E451-3FC0-F0E0-41A62320FE58}"/>
              </a:ext>
            </a:extLst>
          </p:cNvPr>
          <p:cNvSpPr/>
          <p:nvPr/>
        </p:nvSpPr>
        <p:spPr>
          <a:xfrm>
            <a:off x="4928686" y="3385913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47188C42-C9F5-642E-3766-26D2DCF5BBE6}"/>
              </a:ext>
            </a:extLst>
          </p:cNvPr>
          <p:cNvSpPr/>
          <p:nvPr/>
        </p:nvSpPr>
        <p:spPr>
          <a:xfrm>
            <a:off x="3668616" y="5925874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35D95C05-F0D3-9185-00AF-21E8752C9CF8}"/>
              </a:ext>
            </a:extLst>
          </p:cNvPr>
          <p:cNvSpPr/>
          <p:nvPr/>
        </p:nvSpPr>
        <p:spPr>
          <a:xfrm>
            <a:off x="4928686" y="5925874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7722D9C-1D14-3E2B-AF5F-900AFF603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26B417-9A07-30E0-7D89-295A9548A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8241" y="2340178"/>
            <a:ext cx="6317631" cy="244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854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A7C66-3248-4602-8CFA-371257B7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What’s the difference?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DAEA249-E64E-6814-079D-78E9EF419BFA}"/>
              </a:ext>
            </a:extLst>
          </p:cNvPr>
          <p:cNvSpPr txBox="1"/>
          <p:nvPr/>
        </p:nvSpPr>
        <p:spPr>
          <a:xfrm>
            <a:off x="1859297" y="1923459"/>
            <a:ext cx="853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AND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A366972-22D2-F0AB-D1C6-CF9DC5C7A94A}"/>
              </a:ext>
            </a:extLst>
          </p:cNvPr>
          <p:cNvSpPr txBox="1"/>
          <p:nvPr/>
        </p:nvSpPr>
        <p:spPr>
          <a:xfrm>
            <a:off x="1921910" y="4725831"/>
            <a:ext cx="646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OR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2704B47-78D7-AD3A-B6C1-B08139A1751D}"/>
              </a:ext>
            </a:extLst>
          </p:cNvPr>
          <p:cNvSpPr txBox="1"/>
          <p:nvPr/>
        </p:nvSpPr>
        <p:spPr>
          <a:xfrm>
            <a:off x="504918" y="1918180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8D380F-074A-5F18-4147-73E8DBB5B6EA}"/>
              </a:ext>
            </a:extLst>
          </p:cNvPr>
          <p:cNvSpPr txBox="1"/>
          <p:nvPr/>
        </p:nvSpPr>
        <p:spPr>
          <a:xfrm>
            <a:off x="5452854" y="1898005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6E5CE8-A026-277F-F2D0-1469BA6AD9EB}"/>
              </a:ext>
            </a:extLst>
          </p:cNvPr>
          <p:cNvSpPr txBox="1"/>
          <p:nvPr/>
        </p:nvSpPr>
        <p:spPr>
          <a:xfrm>
            <a:off x="5376327" y="2521985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12DDB2-CB09-5B88-7532-08A70C9FB106}"/>
              </a:ext>
            </a:extLst>
          </p:cNvPr>
          <p:cNvSpPr txBox="1"/>
          <p:nvPr/>
        </p:nvSpPr>
        <p:spPr>
          <a:xfrm>
            <a:off x="5452854" y="4391407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FA243E-1549-4EB2-A499-16C39C4FF66C}"/>
              </a:ext>
            </a:extLst>
          </p:cNvPr>
          <p:cNvSpPr txBox="1"/>
          <p:nvPr/>
        </p:nvSpPr>
        <p:spPr>
          <a:xfrm>
            <a:off x="2824523" y="1361363"/>
            <a:ext cx="1720343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Helvetica Light" panose="020B0403020202020204" pitchFamily="34" charset="0"/>
              </a:rPr>
              <a:t>Shape==circle</a:t>
            </a:r>
          </a:p>
        </p:txBody>
      </p:sp>
      <p:sp>
        <p:nvSpPr>
          <p:cNvPr id="3" name="Cross 2">
            <a:extLst>
              <a:ext uri="{FF2B5EF4-FFF2-40B4-BE49-F238E27FC236}">
                <a16:creationId xmlns:a16="http://schemas.microsoft.com/office/drawing/2014/main" id="{5A4ADEEB-7A6A-2126-5153-1DEFDB76CF2D}"/>
              </a:ext>
            </a:extLst>
          </p:cNvPr>
          <p:cNvSpPr/>
          <p:nvPr/>
        </p:nvSpPr>
        <p:spPr>
          <a:xfrm>
            <a:off x="1455978" y="1994606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FB666CD-2EB2-3C33-D699-FD79A51C31A7}"/>
              </a:ext>
            </a:extLst>
          </p:cNvPr>
          <p:cNvSpPr/>
          <p:nvPr/>
        </p:nvSpPr>
        <p:spPr>
          <a:xfrm>
            <a:off x="2839980" y="1827016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409A9-A2A6-BED7-03B4-2BAB73719A33}"/>
              </a:ext>
            </a:extLst>
          </p:cNvPr>
          <p:cNvSpPr txBox="1"/>
          <p:nvPr/>
        </p:nvSpPr>
        <p:spPr>
          <a:xfrm>
            <a:off x="489461" y="4725831"/>
            <a:ext cx="8338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NOT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F0A9EFB1-B696-94FD-5F4A-DE3E58F89ACD}"/>
              </a:ext>
            </a:extLst>
          </p:cNvPr>
          <p:cNvSpPr/>
          <p:nvPr/>
        </p:nvSpPr>
        <p:spPr>
          <a:xfrm>
            <a:off x="1440521" y="4802257"/>
            <a:ext cx="286438" cy="300077"/>
          </a:xfrm>
          <a:prstGeom prst="plus">
            <a:avLst>
              <a:gd name="adj" fmla="val 403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7E1078-DCD3-E54C-9BF7-997CB75E82C9}"/>
              </a:ext>
            </a:extLst>
          </p:cNvPr>
          <p:cNvSpPr/>
          <p:nvPr/>
        </p:nvSpPr>
        <p:spPr>
          <a:xfrm>
            <a:off x="2839980" y="2646960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6BB20-7E28-8013-30E4-5DB536AC47AC}"/>
              </a:ext>
            </a:extLst>
          </p:cNvPr>
          <p:cNvSpPr txBox="1"/>
          <p:nvPr/>
        </p:nvSpPr>
        <p:spPr>
          <a:xfrm>
            <a:off x="5376327" y="5153149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22" name="Triangle 21">
            <a:extLst>
              <a:ext uri="{FF2B5EF4-FFF2-40B4-BE49-F238E27FC236}">
                <a16:creationId xmlns:a16="http://schemas.microsoft.com/office/drawing/2014/main" id="{022FA578-74F8-3BD0-FCD0-78DDE2A3DA0C}"/>
              </a:ext>
            </a:extLst>
          </p:cNvPr>
          <p:cNvSpPr/>
          <p:nvPr/>
        </p:nvSpPr>
        <p:spPr>
          <a:xfrm>
            <a:off x="4107778" y="1814588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15BC105-052F-6D0B-D8F9-68307BE3EBDD}"/>
              </a:ext>
            </a:extLst>
          </p:cNvPr>
          <p:cNvSpPr/>
          <p:nvPr/>
        </p:nvSpPr>
        <p:spPr>
          <a:xfrm>
            <a:off x="4107778" y="2646960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079016C1-7D24-8B39-780A-AE699A50047E}"/>
              </a:ext>
            </a:extLst>
          </p:cNvPr>
          <p:cNvSpPr/>
          <p:nvPr/>
        </p:nvSpPr>
        <p:spPr>
          <a:xfrm>
            <a:off x="2824523" y="4418367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A2664A8-DFC3-90FB-0C4A-08B9EC8F4E9D}"/>
              </a:ext>
            </a:extLst>
          </p:cNvPr>
          <p:cNvSpPr/>
          <p:nvPr/>
        </p:nvSpPr>
        <p:spPr>
          <a:xfrm>
            <a:off x="2824523" y="5238311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Triangle 31">
            <a:extLst>
              <a:ext uri="{FF2B5EF4-FFF2-40B4-BE49-F238E27FC236}">
                <a16:creationId xmlns:a16="http://schemas.microsoft.com/office/drawing/2014/main" id="{DC016598-1397-5EA6-3ED8-A932B49BF7B3}"/>
              </a:ext>
            </a:extLst>
          </p:cNvPr>
          <p:cNvSpPr/>
          <p:nvPr/>
        </p:nvSpPr>
        <p:spPr>
          <a:xfrm>
            <a:off x="4092321" y="4405939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3AAFD2E-6F4B-51E2-868F-A85A0B86F9F5}"/>
              </a:ext>
            </a:extLst>
          </p:cNvPr>
          <p:cNvSpPr/>
          <p:nvPr/>
        </p:nvSpPr>
        <p:spPr>
          <a:xfrm>
            <a:off x="4092321" y="5238311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riangle 33">
            <a:extLst>
              <a:ext uri="{FF2B5EF4-FFF2-40B4-BE49-F238E27FC236}">
                <a16:creationId xmlns:a16="http://schemas.microsoft.com/office/drawing/2014/main" id="{84583302-46A5-CE5A-A670-2378EE65953C}"/>
              </a:ext>
            </a:extLst>
          </p:cNvPr>
          <p:cNvSpPr/>
          <p:nvPr/>
        </p:nvSpPr>
        <p:spPr>
          <a:xfrm>
            <a:off x="2824522" y="3436728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074E14E-FC20-F347-585C-C389E7A597C4}"/>
              </a:ext>
            </a:extLst>
          </p:cNvPr>
          <p:cNvSpPr/>
          <p:nvPr/>
        </p:nvSpPr>
        <p:spPr>
          <a:xfrm>
            <a:off x="4084592" y="3436728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riangle 41">
            <a:extLst>
              <a:ext uri="{FF2B5EF4-FFF2-40B4-BE49-F238E27FC236}">
                <a16:creationId xmlns:a16="http://schemas.microsoft.com/office/drawing/2014/main" id="{423359FC-EEA7-086D-3FB3-35E14789489F}"/>
              </a:ext>
            </a:extLst>
          </p:cNvPr>
          <p:cNvSpPr/>
          <p:nvPr/>
        </p:nvSpPr>
        <p:spPr>
          <a:xfrm>
            <a:off x="2824522" y="5976689"/>
            <a:ext cx="568437" cy="461665"/>
          </a:xfrm>
          <a:prstGeom prst="triangl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56C3E13-EF93-ABA0-647C-9CA4CA53F17D}"/>
              </a:ext>
            </a:extLst>
          </p:cNvPr>
          <p:cNvSpPr/>
          <p:nvPr/>
        </p:nvSpPr>
        <p:spPr>
          <a:xfrm>
            <a:off x="4084592" y="5976689"/>
            <a:ext cx="583894" cy="516188"/>
          </a:xfrm>
          <a:prstGeom prst="ellipse">
            <a:avLst/>
          </a:prstGeom>
          <a:solidFill>
            <a:srgbClr val="72B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DDB83-506A-0AFC-E28C-1A34B5354CCF}"/>
              </a:ext>
            </a:extLst>
          </p:cNvPr>
          <p:cNvSpPr txBox="1"/>
          <p:nvPr/>
        </p:nvSpPr>
        <p:spPr>
          <a:xfrm>
            <a:off x="5452853" y="333203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TRUE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8ABE96-98D5-ECB8-0024-B146FD012EB3}"/>
              </a:ext>
            </a:extLst>
          </p:cNvPr>
          <p:cNvSpPr txBox="1"/>
          <p:nvPr/>
        </p:nvSpPr>
        <p:spPr>
          <a:xfrm>
            <a:off x="5376327" y="5914891"/>
            <a:ext cx="1176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Helvetica" pitchFamily="2" charset="0"/>
              </a:rPr>
              <a:t>FALSE</a:t>
            </a:r>
            <a:endParaRPr lang="en-US" sz="1400" b="1" dirty="0">
              <a:latin typeface="Helvetica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1FA6F-21E4-2051-6F85-CE3942C12A9C}"/>
              </a:ext>
            </a:extLst>
          </p:cNvPr>
          <p:cNvSpPr txBox="1"/>
          <p:nvPr/>
        </p:nvSpPr>
        <p:spPr>
          <a:xfrm>
            <a:off x="6644125" y="2322758"/>
            <a:ext cx="2149044" cy="923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When </a:t>
            </a:r>
            <a:r>
              <a:rPr lang="en-US" dirty="0">
                <a:highlight>
                  <a:srgbClr val="72B0AF"/>
                </a:highlight>
                <a:latin typeface="Helvetica" pitchFamily="2" charset="0"/>
              </a:rPr>
              <a:t>both </a:t>
            </a:r>
            <a:r>
              <a:rPr lang="en-US" dirty="0">
                <a:latin typeface="Helvetica" pitchFamily="2" charset="0"/>
              </a:rPr>
              <a:t>expressions are 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FB0521-5E49-9157-D058-4B0CEFEC4EE8}"/>
              </a:ext>
            </a:extLst>
          </p:cNvPr>
          <p:cNvSpPr txBox="1"/>
          <p:nvPr/>
        </p:nvSpPr>
        <p:spPr>
          <a:xfrm>
            <a:off x="6651854" y="5383981"/>
            <a:ext cx="2149044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When either </a:t>
            </a:r>
            <a:r>
              <a:rPr lang="en-US" dirty="0">
                <a:highlight>
                  <a:srgbClr val="72B0AF"/>
                </a:highlight>
                <a:latin typeface="Helvetica" pitchFamily="2" charset="0"/>
              </a:rPr>
              <a:t>one or the other </a:t>
            </a:r>
            <a:r>
              <a:rPr lang="en-US" dirty="0">
                <a:latin typeface="Helvetica" pitchFamily="2" charset="0"/>
              </a:rPr>
              <a:t>is true</a:t>
            </a:r>
          </a:p>
        </p:txBody>
      </p:sp>
      <p:pic>
        <p:nvPicPr>
          <p:cNvPr id="11" name="Picture 10" descr="A close up of a sign&#10;&#10;Description automatically generated">
            <a:extLst>
              <a:ext uri="{FF2B5EF4-FFF2-40B4-BE49-F238E27FC236}">
                <a16:creationId xmlns:a16="http://schemas.microsoft.com/office/drawing/2014/main" id="{CFEE28EC-84B4-CE2A-3AFD-CB71D10D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3585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Conditionals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4971BE-CD0D-0AAD-3084-4D296B4243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5696" y="2064854"/>
            <a:ext cx="2270415" cy="22704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95423-6478-6B2D-9CAF-4D275CB989F0}"/>
              </a:ext>
            </a:extLst>
          </p:cNvPr>
          <p:cNvSpPr txBox="1"/>
          <p:nvPr/>
        </p:nvSpPr>
        <p:spPr>
          <a:xfrm>
            <a:off x="4938502" y="2609054"/>
            <a:ext cx="28690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Command used to </a:t>
            </a:r>
          </a:p>
          <a:p>
            <a:pPr algn="ctr"/>
            <a:r>
              <a:rPr lang="en-US" sz="2000" dirty="0">
                <a:highlight>
                  <a:srgbClr val="72B0AF"/>
                </a:highlight>
                <a:latin typeface="Helvetica Light" panose="020B0403020202020204" pitchFamily="34" charset="0"/>
              </a:rPr>
              <a:t>make a decision </a:t>
            </a:r>
            <a:r>
              <a:rPr lang="en-US" sz="2000" dirty="0">
                <a:latin typeface="Helvetica Light" panose="020B0403020202020204" pitchFamily="34" charset="0"/>
              </a:rPr>
              <a:t>and specify what to do in each case </a:t>
            </a:r>
          </a:p>
        </p:txBody>
      </p:sp>
      <p:pic>
        <p:nvPicPr>
          <p:cNvPr id="10" name="Picture 9" descr="A close-up of black text&#10;&#10;Description automatically generated">
            <a:extLst>
              <a:ext uri="{FF2B5EF4-FFF2-40B4-BE49-F238E27FC236}">
                <a16:creationId xmlns:a16="http://schemas.microsoft.com/office/drawing/2014/main" id="{D0F6E755-A896-6796-37A9-BF1F5F16C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348" y="4853156"/>
            <a:ext cx="3267304" cy="1359017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364386D6-3118-6AD8-00F1-DC6AAC41D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658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Conditionals</a:t>
            </a:r>
          </a:p>
        </p:txBody>
      </p:sp>
      <p:pic>
        <p:nvPicPr>
          <p:cNvPr id="10" name="Picture 9" descr="A close-up of black text&#10;&#10;Description automatically generated">
            <a:extLst>
              <a:ext uri="{FF2B5EF4-FFF2-40B4-BE49-F238E27FC236}">
                <a16:creationId xmlns:a16="http://schemas.microsoft.com/office/drawing/2014/main" id="{D0F6E755-A896-6796-37A9-BF1F5F16C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3429000"/>
            <a:ext cx="3267304" cy="13590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4286992" y="2500109"/>
            <a:ext cx="4678878" cy="3694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This is known as an “if statement”:</a:t>
            </a: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r>
              <a:rPr lang="en-CA" dirty="0">
                <a:latin typeface="Helvetica" pitchFamily="2" charset="0"/>
              </a:rPr>
              <a:t>You can even have an “else if” statement</a:t>
            </a: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r>
              <a:rPr lang="en-CA" dirty="0">
                <a:latin typeface="Helvetica" pitchFamily="2" charset="0"/>
              </a:rPr>
              <a:t>For example:</a:t>
            </a: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Zero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Negative 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5494A21-C8A4-A6D3-3B94-566F4976D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52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20EA-0525-D7AB-0E4C-C936947E7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F61DB-A7F6-9125-62A6-1FE1AF3D6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5476169" cy="4351335"/>
          </a:xfrm>
        </p:spPr>
        <p:txBody>
          <a:bodyPr>
            <a:normAutofit fontScale="92500" lnSpcReduction="10000"/>
          </a:bodyPr>
          <a:lstStyle/>
          <a:p>
            <a:r>
              <a:rPr lang="en-US" sz="2000" u="sng" dirty="0">
                <a:latin typeface="Helvetica" pitchFamily="2" charset="0"/>
              </a:rPr>
              <a:t>Part 1- What is a computer and a program?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The structure of a computer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Instructions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Recognizing patterns 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Pseudocode – control structures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Algorithms</a:t>
            </a:r>
          </a:p>
          <a:p>
            <a:r>
              <a:rPr lang="en-US" sz="2000" u="sng" dirty="0">
                <a:latin typeface="Helvetica" pitchFamily="2" charset="0"/>
              </a:rPr>
              <a:t>Part 2 – Coding fundamentals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For loops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Boolean logic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Conditional statements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Variables 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Data structures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While loops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latin typeface="Helvetica" pitchFamily="2" charset="0"/>
              </a:rPr>
              <a:t>Programming languages</a:t>
            </a:r>
          </a:p>
          <a:p>
            <a:pPr lvl="1"/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  <a:p>
            <a:pPr lvl="1"/>
            <a:endParaRPr lang="en-US" dirty="0">
              <a:latin typeface="Helvetica" pitchFamily="2" charset="0"/>
            </a:endParaRPr>
          </a:p>
        </p:txBody>
      </p:sp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C70B49D-C4A3-0E5A-1A94-0519623C8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213" y="3384438"/>
            <a:ext cx="1830181" cy="5870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F4AC492-1329-1333-3C15-DABCA063DFF9}"/>
              </a:ext>
            </a:extLst>
          </p:cNvPr>
          <p:cNvSpPr txBox="1"/>
          <p:nvPr/>
        </p:nvSpPr>
        <p:spPr>
          <a:xfrm>
            <a:off x="6363241" y="3928972"/>
            <a:ext cx="2180547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https://brilliant.org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20FC8-81EA-0FB2-4845-83D98E3B9388}"/>
              </a:ext>
            </a:extLst>
          </p:cNvPr>
          <p:cNvSpPr txBox="1"/>
          <p:nvPr/>
        </p:nvSpPr>
        <p:spPr>
          <a:xfrm>
            <a:off x="6234029" y="2605734"/>
            <a:ext cx="2180547" cy="646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Exercises:</a:t>
            </a:r>
          </a:p>
          <a:p>
            <a:pPr algn="ctr"/>
            <a:r>
              <a:rPr lang="en-US" dirty="0">
                <a:latin typeface="Helvetica" pitchFamily="2" charset="0"/>
              </a:rPr>
              <a:t>Create an account </a:t>
            </a:r>
            <a:r>
              <a:rPr lang="en-US" dirty="0"/>
              <a:t> 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14B4904-D1E2-CE72-32D1-6AA02DD02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1661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Pseudocode 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pic>
        <p:nvPicPr>
          <p:cNvPr id="4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9D09BA-0632-2FB0-7E2B-B2DB175B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8241"/>
          <a:stretch/>
        </p:blipFill>
        <p:spPr>
          <a:xfrm>
            <a:off x="2282018" y="2697470"/>
            <a:ext cx="5592063" cy="6459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45E56-F380-777B-77A1-858C7729E124}"/>
              </a:ext>
            </a:extLst>
          </p:cNvPr>
          <p:cNvSpPr txBox="1"/>
          <p:nvPr/>
        </p:nvSpPr>
        <p:spPr>
          <a:xfrm>
            <a:off x="628649" y="2920590"/>
            <a:ext cx="160332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Reminder! </a:t>
            </a:r>
            <a:r>
              <a:rPr lang="en-CA" dirty="0">
                <a:latin typeface="Helvetica" pitchFamily="2" charset="0"/>
                <a:sym typeface="Wingdings" pitchFamily="2" charset="2"/>
              </a:rPr>
              <a:t> </a:t>
            </a:r>
            <a:endParaRPr lang="en-CA" dirty="0">
              <a:latin typeface="Helvetica" pitchFamily="2" charset="0"/>
            </a:endParaRP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E7223680-DC6E-DCDC-8D26-FE3FA1671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36744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Pseudocode 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pic>
        <p:nvPicPr>
          <p:cNvPr id="4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9D09BA-0632-2FB0-7E2B-B2DB175B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8241"/>
          <a:stretch/>
        </p:blipFill>
        <p:spPr>
          <a:xfrm>
            <a:off x="2282018" y="2697470"/>
            <a:ext cx="5592063" cy="6459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45E56-F380-777B-77A1-858C7729E124}"/>
              </a:ext>
            </a:extLst>
          </p:cNvPr>
          <p:cNvSpPr txBox="1"/>
          <p:nvPr/>
        </p:nvSpPr>
        <p:spPr>
          <a:xfrm>
            <a:off x="628649" y="2920590"/>
            <a:ext cx="160332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Reminder! </a:t>
            </a:r>
            <a:r>
              <a:rPr lang="en-CA" dirty="0">
                <a:latin typeface="Helvetica" pitchFamily="2" charset="0"/>
                <a:sym typeface="Wingdings" pitchFamily="2" charset="2"/>
              </a:rPr>
              <a:t> </a:t>
            </a:r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628649" y="3789131"/>
            <a:ext cx="2775119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F5D13044-5CD3-5F6F-D76E-BE6EBBC33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850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Pseudocode 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pic>
        <p:nvPicPr>
          <p:cNvPr id="4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9D09BA-0632-2FB0-7E2B-B2DB175B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8241"/>
          <a:stretch/>
        </p:blipFill>
        <p:spPr>
          <a:xfrm>
            <a:off x="2282018" y="2697470"/>
            <a:ext cx="5592063" cy="6459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45E56-F380-777B-77A1-858C7729E124}"/>
              </a:ext>
            </a:extLst>
          </p:cNvPr>
          <p:cNvSpPr txBox="1"/>
          <p:nvPr/>
        </p:nvSpPr>
        <p:spPr>
          <a:xfrm>
            <a:off x="628649" y="2920590"/>
            <a:ext cx="160332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Reminder! </a:t>
            </a:r>
            <a:r>
              <a:rPr lang="en-CA" dirty="0">
                <a:latin typeface="Helvetica" pitchFamily="2" charset="0"/>
                <a:sym typeface="Wingdings" pitchFamily="2" charset="2"/>
              </a:rPr>
              <a:t> </a:t>
            </a:r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628649" y="3789131"/>
            <a:ext cx="2775119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0BE21-29AA-2CFC-3667-6BB7E319262F}"/>
              </a:ext>
            </a:extLst>
          </p:cNvPr>
          <p:cNvSpPr txBox="1"/>
          <p:nvPr/>
        </p:nvSpPr>
        <p:spPr>
          <a:xfrm>
            <a:off x="3548000" y="3789131"/>
            <a:ext cx="2347887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BC01B8A5-5C15-B4BC-5BFB-B4BE34599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596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Pseudocode 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pic>
        <p:nvPicPr>
          <p:cNvPr id="4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9D09BA-0632-2FB0-7E2B-B2DB175B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8241"/>
          <a:stretch/>
        </p:blipFill>
        <p:spPr>
          <a:xfrm>
            <a:off x="2282018" y="2697470"/>
            <a:ext cx="5592063" cy="6459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45E56-F380-777B-77A1-858C7729E124}"/>
              </a:ext>
            </a:extLst>
          </p:cNvPr>
          <p:cNvSpPr txBox="1"/>
          <p:nvPr/>
        </p:nvSpPr>
        <p:spPr>
          <a:xfrm>
            <a:off x="628649" y="2920590"/>
            <a:ext cx="160332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Reminder! </a:t>
            </a:r>
            <a:r>
              <a:rPr lang="en-CA" dirty="0">
                <a:latin typeface="Helvetica" pitchFamily="2" charset="0"/>
                <a:sym typeface="Wingdings" pitchFamily="2" charset="2"/>
              </a:rPr>
              <a:t> </a:t>
            </a:r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628649" y="3789131"/>
            <a:ext cx="2775119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0BE21-29AA-2CFC-3667-6BB7E319262F}"/>
              </a:ext>
            </a:extLst>
          </p:cNvPr>
          <p:cNvSpPr txBox="1"/>
          <p:nvPr/>
        </p:nvSpPr>
        <p:spPr>
          <a:xfrm>
            <a:off x="3548000" y="3789131"/>
            <a:ext cx="2347887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DC113-0734-626C-ABEF-EBD82D9A4C23}"/>
              </a:ext>
            </a:extLst>
          </p:cNvPr>
          <p:cNvSpPr txBox="1"/>
          <p:nvPr/>
        </p:nvSpPr>
        <p:spPr>
          <a:xfrm>
            <a:off x="6040119" y="3749773"/>
            <a:ext cx="2672526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&gt; 0) Then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30ACA7DF-4C98-273E-03F2-9977FE46C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98896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Pseudocode Example: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pic>
        <p:nvPicPr>
          <p:cNvPr id="4" name="Content Placeholder 7" descr="A screenshot of a computer&#10;&#10;Description automatically generated">
            <a:extLst>
              <a:ext uri="{FF2B5EF4-FFF2-40B4-BE49-F238E27FC236}">
                <a16:creationId xmlns:a16="http://schemas.microsoft.com/office/drawing/2014/main" id="{499D09BA-0632-2FB0-7E2B-B2DB175B6E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68241"/>
          <a:stretch/>
        </p:blipFill>
        <p:spPr>
          <a:xfrm>
            <a:off x="2282018" y="2697470"/>
            <a:ext cx="5592063" cy="645942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645E56-F380-777B-77A1-858C7729E124}"/>
              </a:ext>
            </a:extLst>
          </p:cNvPr>
          <p:cNvSpPr txBox="1"/>
          <p:nvPr/>
        </p:nvSpPr>
        <p:spPr>
          <a:xfrm>
            <a:off x="628649" y="2920590"/>
            <a:ext cx="160332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Reminder! </a:t>
            </a:r>
            <a:r>
              <a:rPr lang="en-CA" dirty="0">
                <a:latin typeface="Helvetica" pitchFamily="2" charset="0"/>
                <a:sym typeface="Wingdings" pitchFamily="2" charset="2"/>
              </a:rPr>
              <a:t> </a:t>
            </a:r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628649" y="3789131"/>
            <a:ext cx="2775119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0BE21-29AA-2CFC-3667-6BB7E319262F}"/>
              </a:ext>
            </a:extLst>
          </p:cNvPr>
          <p:cNvSpPr txBox="1"/>
          <p:nvPr/>
        </p:nvSpPr>
        <p:spPr>
          <a:xfrm>
            <a:off x="3548000" y="3789131"/>
            <a:ext cx="2347887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DC113-0734-626C-ABEF-EBD82D9A4C23}"/>
              </a:ext>
            </a:extLst>
          </p:cNvPr>
          <p:cNvSpPr txBox="1"/>
          <p:nvPr/>
        </p:nvSpPr>
        <p:spPr>
          <a:xfrm>
            <a:off x="6040119" y="3749773"/>
            <a:ext cx="2672526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&gt; 0) Then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2C6569-5270-2036-6364-5924F351648B}"/>
              </a:ext>
            </a:extLst>
          </p:cNvPr>
          <p:cNvSpPr txBox="1"/>
          <p:nvPr/>
        </p:nvSpPr>
        <p:spPr>
          <a:xfrm>
            <a:off x="2671620" y="5548579"/>
            <a:ext cx="3375924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This works… but it could be better</a:t>
            </a:r>
          </a:p>
        </p:txBody>
      </p:sp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DEA1912C-9075-D546-799E-D117D3331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8068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Else If (Sometimes called </a:t>
            </a:r>
            <a:r>
              <a:rPr lang="en-US" dirty="0" err="1">
                <a:latin typeface="Helvetica" pitchFamily="2" charset="0"/>
              </a:rPr>
              <a:t>Elif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3234510" y="2689391"/>
            <a:ext cx="2775119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8C3C2804-CB2D-EE04-B9BB-B8DC1F4950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5199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Else If (Sometimes called </a:t>
            </a:r>
            <a:r>
              <a:rPr lang="en-US" dirty="0" err="1">
                <a:latin typeface="Helvetica" pitchFamily="2" charset="0"/>
              </a:rPr>
              <a:t>Elif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3234510" y="2689391"/>
            <a:ext cx="2860848" cy="12008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 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4769A90B-C9E4-44CC-CD73-44E309A6C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32660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Else If (Sometimes called </a:t>
            </a:r>
            <a:r>
              <a:rPr lang="en-US" dirty="0" err="1">
                <a:latin typeface="Helvetica" pitchFamily="2" charset="0"/>
              </a:rPr>
              <a:t>Elif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3234510" y="2689391"/>
            <a:ext cx="2860848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 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5C660951-282F-3AF0-2FBF-76A0A95105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594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Else If (Sometimes called </a:t>
            </a:r>
            <a:r>
              <a:rPr lang="en-US" dirty="0" err="1">
                <a:latin typeface="Helvetica" pitchFamily="2" charset="0"/>
              </a:rPr>
              <a:t>Elif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5336443" y="3244270"/>
            <a:ext cx="2860848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 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1EEEB-1EFB-CCAA-3EB4-90253DCD2882}"/>
              </a:ext>
            </a:extLst>
          </p:cNvPr>
          <p:cNvSpPr txBox="1"/>
          <p:nvPr/>
        </p:nvSpPr>
        <p:spPr>
          <a:xfrm>
            <a:off x="814157" y="3398312"/>
            <a:ext cx="3876597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Two things to keep in mind:</a:t>
            </a:r>
            <a:br>
              <a:rPr lang="en-CA" dirty="0">
                <a:latin typeface="Helvetica" pitchFamily="2" charset="0"/>
              </a:rPr>
            </a:br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1) Order matters!</a:t>
            </a:r>
            <a:br>
              <a:rPr lang="en-CA" dirty="0">
                <a:latin typeface="Helvetica" pitchFamily="2" charset="0"/>
              </a:rPr>
            </a:br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2) Sometimes you might want a “catch” statement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8ED3E373-469A-8E0E-B086-CCA39F005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9974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Else If (Sometimes called </a:t>
            </a:r>
            <a:r>
              <a:rPr lang="en-US" dirty="0" err="1">
                <a:latin typeface="Helvetica" pitchFamily="2" charset="0"/>
              </a:rPr>
              <a:t>Elif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	Negative</a:t>
            </a: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5336443" y="3244270"/>
            <a:ext cx="2860848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 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1EEEB-1EFB-CCAA-3EB4-90253DCD2882}"/>
              </a:ext>
            </a:extLst>
          </p:cNvPr>
          <p:cNvSpPr txBox="1"/>
          <p:nvPr/>
        </p:nvSpPr>
        <p:spPr>
          <a:xfrm>
            <a:off x="814157" y="3398312"/>
            <a:ext cx="3876597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Two things to keep in mind:</a:t>
            </a:r>
            <a:br>
              <a:rPr lang="en-CA" dirty="0">
                <a:latin typeface="Helvetica" pitchFamily="2" charset="0"/>
              </a:rPr>
            </a:br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1) Order matters!</a:t>
            </a:r>
            <a:br>
              <a:rPr lang="en-CA" dirty="0">
                <a:latin typeface="Helvetica" pitchFamily="2" charset="0"/>
              </a:rPr>
            </a:br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2) Sometimes you might want a “catch”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10681E-7B17-ED49-7000-73DC5F3D69FF}"/>
              </a:ext>
            </a:extLst>
          </p:cNvPr>
          <p:cNvSpPr/>
          <p:nvPr/>
        </p:nvSpPr>
        <p:spPr>
          <a:xfrm>
            <a:off x="814157" y="3883231"/>
            <a:ext cx="2178425" cy="48688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96A919B9-0E4D-6D9E-1C07-7F111CB7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83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DD4F3-DAAC-FAFF-2C91-9E917E72D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latin typeface="Helvetica" pitchFamily="2" charset="0"/>
              </a:rPr>
              <a:t>Part 1</a:t>
            </a:r>
            <a:br>
              <a:rPr lang="en-US" sz="4800" dirty="0">
                <a:latin typeface="Helvetica" pitchFamily="2" charset="0"/>
              </a:rPr>
            </a:br>
            <a:r>
              <a:rPr lang="en-US" sz="4800" dirty="0">
                <a:latin typeface="Helvetica" pitchFamily="2" charset="0"/>
              </a:rPr>
              <a:t>What is a Computer and what are Programs?</a:t>
            </a:r>
            <a:endParaRPr lang="en-US" sz="4800" dirty="0">
              <a:latin typeface="Helvetica Light" panose="020B0403020202020204" pitchFamily="34" charset="0"/>
            </a:endParaRP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B39E1A4-B048-6D27-2F2B-5DEE18029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11258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How does order matter?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Greater than 9000</a:t>
            </a:r>
          </a:p>
          <a:p>
            <a:endParaRPr lang="en-CA" dirty="0">
              <a:latin typeface="Helvetica" pitchFamily="2" charset="0"/>
            </a:endParaRP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809447" y="3429000"/>
            <a:ext cx="3110916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&gt; 0) Then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Else If (integer &gt; 9000) Then</a:t>
            </a:r>
          </a:p>
          <a:p>
            <a:r>
              <a:rPr lang="en-CA" dirty="0">
                <a:latin typeface="Helvetica" pitchFamily="2" charset="0"/>
              </a:rPr>
              <a:t>	print(“Over 9000!”)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F2246-B477-F88C-2C4C-70BBA4044EB2}"/>
              </a:ext>
            </a:extLst>
          </p:cNvPr>
          <p:cNvSpPr txBox="1"/>
          <p:nvPr/>
        </p:nvSpPr>
        <p:spPr>
          <a:xfrm>
            <a:off x="4571998" y="3429000"/>
            <a:ext cx="3110916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&gt; 9000) Then</a:t>
            </a:r>
          </a:p>
          <a:p>
            <a:r>
              <a:rPr lang="en-CA" dirty="0">
                <a:latin typeface="Helvetica" pitchFamily="2" charset="0"/>
              </a:rPr>
              <a:t>	print(“Over 9000!”)</a:t>
            </a:r>
          </a:p>
          <a:p>
            <a:r>
              <a:rPr lang="en-CA" dirty="0">
                <a:latin typeface="Helvetica" pitchFamily="2" charset="0"/>
              </a:rPr>
              <a:t>Else If (integer &gt; 0) Then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B006FBA-6BD1-7353-44CD-2FAD9EE54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5428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Else If (Sometimes called </a:t>
            </a:r>
            <a:r>
              <a:rPr lang="en-US" dirty="0" err="1">
                <a:latin typeface="Helvetica" pitchFamily="2" charset="0"/>
              </a:rPr>
              <a:t>Elif</a:t>
            </a:r>
            <a:r>
              <a:rPr lang="en-US" dirty="0">
                <a:latin typeface="Helvetica" pitchFamily="2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200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Greater than 9000</a:t>
            </a: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4716AB-13AF-FD8D-B78C-6790AD70F131}"/>
              </a:ext>
            </a:extLst>
          </p:cNvPr>
          <p:cNvSpPr txBox="1"/>
          <p:nvPr/>
        </p:nvSpPr>
        <p:spPr>
          <a:xfrm>
            <a:off x="5336443" y="3244270"/>
            <a:ext cx="2860848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&lt; 0) Then</a:t>
            </a:r>
          </a:p>
          <a:p>
            <a:r>
              <a:rPr lang="en-CA" dirty="0">
                <a:latin typeface="Helvetica" pitchFamily="2" charset="0"/>
              </a:rPr>
              <a:t>	print(“Negative”)</a:t>
            </a:r>
          </a:p>
          <a:p>
            <a:r>
              <a:rPr lang="en-CA" dirty="0">
                <a:latin typeface="Helvetica" pitchFamily="2" charset="0"/>
              </a:rPr>
              <a:t>Else 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01EEEB-1EFB-CCAA-3EB4-90253DCD2882}"/>
              </a:ext>
            </a:extLst>
          </p:cNvPr>
          <p:cNvSpPr txBox="1"/>
          <p:nvPr/>
        </p:nvSpPr>
        <p:spPr>
          <a:xfrm>
            <a:off x="814157" y="3398312"/>
            <a:ext cx="3876597" cy="1755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Two things to keep in mind:</a:t>
            </a:r>
            <a:br>
              <a:rPr lang="en-CA" dirty="0">
                <a:latin typeface="Helvetica" pitchFamily="2" charset="0"/>
              </a:rPr>
            </a:br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1) Order matters!</a:t>
            </a:r>
            <a:br>
              <a:rPr lang="en-CA" dirty="0">
                <a:latin typeface="Helvetica" pitchFamily="2" charset="0"/>
              </a:rPr>
            </a:br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2) Sometimes you might want a “catch” statement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BDD7F0-6B26-130A-CEB1-C2876E5EDAD6}"/>
              </a:ext>
            </a:extLst>
          </p:cNvPr>
          <p:cNvSpPr/>
          <p:nvPr/>
        </p:nvSpPr>
        <p:spPr>
          <a:xfrm>
            <a:off x="814157" y="4512623"/>
            <a:ext cx="3520337" cy="7638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C39367F7-A572-2D73-EC74-D603A3DF4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0594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Why do we need a catch statement?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Greater than 9000</a:t>
            </a:r>
          </a:p>
          <a:p>
            <a:endParaRPr lang="en-CA" dirty="0">
              <a:latin typeface="Helvetica" pitchFamily="2" charset="0"/>
            </a:endParaRP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F2246-B477-F88C-2C4C-70BBA4044EB2}"/>
              </a:ext>
            </a:extLst>
          </p:cNvPr>
          <p:cNvSpPr txBox="1"/>
          <p:nvPr/>
        </p:nvSpPr>
        <p:spPr>
          <a:xfrm>
            <a:off x="3016540" y="3868387"/>
            <a:ext cx="3110916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&gt; 9000) Then</a:t>
            </a:r>
          </a:p>
          <a:p>
            <a:r>
              <a:rPr lang="en-CA" dirty="0">
                <a:latin typeface="Helvetica" pitchFamily="2" charset="0"/>
              </a:rPr>
              <a:t>	print(“Over 9000!”)</a:t>
            </a:r>
          </a:p>
          <a:p>
            <a:r>
              <a:rPr lang="en-CA" dirty="0">
                <a:latin typeface="Helvetica" pitchFamily="2" charset="0"/>
              </a:rPr>
              <a:t>Else If (integer &gt; 0) Then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F014B-894F-0B1E-D8AE-51147D318F65}"/>
              </a:ext>
            </a:extLst>
          </p:cNvPr>
          <p:cNvSpPr txBox="1"/>
          <p:nvPr/>
        </p:nvSpPr>
        <p:spPr>
          <a:xfrm>
            <a:off x="1968560" y="3059476"/>
            <a:ext cx="5206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u="sng" dirty="0">
                <a:latin typeface="Helvetica" pitchFamily="2" charset="0"/>
              </a:rPr>
              <a:t>What happens if we set integer = -1?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A5B3DA0E-D49F-29FA-5089-518C8E9CD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7698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Why do we need a catch statement?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Greater than 9000</a:t>
            </a:r>
          </a:p>
          <a:p>
            <a:endParaRPr lang="en-CA" dirty="0">
              <a:latin typeface="Helvetica" pitchFamily="2" charset="0"/>
            </a:endParaRP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F2246-B477-F88C-2C4C-70BBA4044EB2}"/>
              </a:ext>
            </a:extLst>
          </p:cNvPr>
          <p:cNvSpPr txBox="1"/>
          <p:nvPr/>
        </p:nvSpPr>
        <p:spPr>
          <a:xfrm>
            <a:off x="3016540" y="3868387"/>
            <a:ext cx="3005951" cy="25864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&gt; 9000) Then</a:t>
            </a:r>
          </a:p>
          <a:p>
            <a:r>
              <a:rPr lang="en-CA" dirty="0">
                <a:latin typeface="Helvetica" pitchFamily="2" charset="0"/>
              </a:rPr>
              <a:t>	print(“Over 9000!”)</a:t>
            </a:r>
          </a:p>
          <a:p>
            <a:r>
              <a:rPr lang="en-CA" dirty="0">
                <a:latin typeface="Helvetica" pitchFamily="2" charset="0"/>
              </a:rPr>
              <a:t>Else If (integer &gt; 0) Then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Else If (integer == 0) Then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print(“Error!”)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F014B-894F-0B1E-D8AE-51147D318F65}"/>
              </a:ext>
            </a:extLst>
          </p:cNvPr>
          <p:cNvSpPr txBox="1"/>
          <p:nvPr/>
        </p:nvSpPr>
        <p:spPr>
          <a:xfrm>
            <a:off x="1968560" y="3059476"/>
            <a:ext cx="5206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u="sng" dirty="0">
                <a:latin typeface="Helvetica" pitchFamily="2" charset="0"/>
              </a:rPr>
              <a:t>What happens if we set integer = -1?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84B972E9-042E-7A25-FD7C-FA6ECD0A3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3310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A3E8E-B4D1-20BE-EF58-ED5AB62E7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Why do we need a catch statement?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C24CA-6943-8A96-F17F-851142E55E4B}"/>
              </a:ext>
            </a:extLst>
          </p:cNvPr>
          <p:cNvSpPr txBox="1"/>
          <p:nvPr/>
        </p:nvSpPr>
        <p:spPr>
          <a:xfrm>
            <a:off x="628649" y="1581507"/>
            <a:ext cx="7886699" cy="1477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Let us have an integer variable that can be:</a:t>
            </a:r>
          </a:p>
          <a:p>
            <a:endParaRPr lang="en-CA" dirty="0">
              <a:latin typeface="Helvetica" pitchFamily="2" charset="0"/>
            </a:endParaRPr>
          </a:p>
          <a:p>
            <a:r>
              <a:rPr lang="en-CA" dirty="0">
                <a:latin typeface="Helvetica" pitchFamily="2" charset="0"/>
              </a:rPr>
              <a:t>Positive				Zero		Greater than 9000</a:t>
            </a:r>
          </a:p>
          <a:p>
            <a:endParaRPr lang="en-CA" dirty="0">
              <a:latin typeface="Helvetica" pitchFamily="2" charset="0"/>
            </a:endParaRPr>
          </a:p>
          <a:p>
            <a:endParaRPr lang="en-CA" dirty="0">
              <a:latin typeface="Helvetica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5F014B-894F-0B1E-D8AE-51147D318F65}"/>
              </a:ext>
            </a:extLst>
          </p:cNvPr>
          <p:cNvSpPr txBox="1"/>
          <p:nvPr/>
        </p:nvSpPr>
        <p:spPr>
          <a:xfrm>
            <a:off x="1968560" y="2597811"/>
            <a:ext cx="52068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u="sng" dirty="0">
                <a:latin typeface="Helvetica" pitchFamily="2" charset="0"/>
              </a:rPr>
              <a:t>What happens if we set integer = -1?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FFE8D6-D193-8985-57A0-C59AF9648D5D}"/>
              </a:ext>
            </a:extLst>
          </p:cNvPr>
          <p:cNvSpPr txBox="1"/>
          <p:nvPr/>
        </p:nvSpPr>
        <p:spPr>
          <a:xfrm>
            <a:off x="3016542" y="3429000"/>
            <a:ext cx="3110916" cy="20322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&gt; 9000) Then</a:t>
            </a:r>
          </a:p>
          <a:p>
            <a:r>
              <a:rPr lang="en-CA" dirty="0">
                <a:latin typeface="Helvetica" pitchFamily="2" charset="0"/>
              </a:rPr>
              <a:t>	print(“Over 9000!”)</a:t>
            </a:r>
          </a:p>
          <a:p>
            <a:r>
              <a:rPr lang="en-CA" dirty="0">
                <a:latin typeface="Helvetica" pitchFamily="2" charset="0"/>
              </a:rPr>
              <a:t>Else If (integer &gt; 0) Then</a:t>
            </a:r>
          </a:p>
          <a:p>
            <a:r>
              <a:rPr lang="en-CA" dirty="0">
                <a:latin typeface="Helvetica" pitchFamily="2" charset="0"/>
              </a:rPr>
              <a:t>	print(“Positive”)</a:t>
            </a:r>
          </a:p>
          <a:p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print(“Zero”)</a:t>
            </a:r>
          </a:p>
          <a:p>
            <a:r>
              <a:rPr lang="en-CA" dirty="0">
                <a:latin typeface="Helvetica" pitchFamily="2" charset="0"/>
              </a:rPr>
              <a:t>End If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451FD-52D0-6C77-4B05-47E48887E4A6}"/>
              </a:ext>
            </a:extLst>
          </p:cNvPr>
          <p:cNvSpPr txBox="1"/>
          <p:nvPr/>
        </p:nvSpPr>
        <p:spPr>
          <a:xfrm>
            <a:off x="2197145" y="3059540"/>
            <a:ext cx="2364750" cy="34178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latin typeface="Helvetica" pitchFamily="2" charset="0"/>
              </a:rPr>
              <a:t>If (integer &gt;= 0) Then</a:t>
            </a: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br>
              <a:rPr lang="en-CA" dirty="0">
                <a:latin typeface="Helvetica" pitchFamily="2" charset="0"/>
              </a:rPr>
            </a:br>
            <a:r>
              <a:rPr lang="en-CA" dirty="0">
                <a:latin typeface="Helvetica" pitchFamily="2" charset="0"/>
              </a:rPr>
              <a:t>Else</a:t>
            </a:r>
          </a:p>
          <a:p>
            <a:r>
              <a:rPr lang="en-CA" dirty="0">
                <a:latin typeface="Helvetica" pitchFamily="2" charset="0"/>
              </a:rPr>
              <a:t>	print(“Error!)</a:t>
            </a:r>
            <a:br>
              <a:rPr lang="en-CA" dirty="0">
                <a:latin typeface="Helvetica" pitchFamily="2" charset="0"/>
              </a:rPr>
            </a:br>
            <a:r>
              <a:rPr lang="en-CA" dirty="0">
                <a:latin typeface="Helvetica" pitchFamily="2" charset="0"/>
              </a:rPr>
              <a:t>End If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EC9A4AC7-E5FE-8ED7-8CE2-673D5DD02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0204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3115-F555-B47F-FD46-B96E406E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</p:spPr>
        <p:txBody>
          <a:bodyPr anchor="ctr">
            <a:normAutofit/>
          </a:bodyPr>
          <a:lstStyle/>
          <a:p>
            <a:r>
              <a:rPr lang="en-CA" dirty="0"/>
              <a:t>What happens if we combine a conditional with a loop?</a:t>
            </a:r>
          </a:p>
        </p:txBody>
      </p:sp>
      <p:pic>
        <p:nvPicPr>
          <p:cNvPr id="4" name="Picture 3" descr="A screenshot of a video game&#10;&#10;Description automatically generated">
            <a:extLst>
              <a:ext uri="{FF2B5EF4-FFF2-40B4-BE49-F238E27FC236}">
                <a16:creationId xmlns:a16="http://schemas.microsoft.com/office/drawing/2014/main" id="{DFC47422-2570-1088-BFFA-64D5F262D1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507" y="1825627"/>
            <a:ext cx="3622486" cy="435133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F44C-98A5-FA1D-0152-E7C277E6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7"/>
            <a:ext cx="3886200" cy="4351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While x is true do</a:t>
            </a:r>
          </a:p>
          <a:p>
            <a:pPr marL="457088" lvl="1" indent="0">
              <a:buNone/>
            </a:pPr>
            <a:r>
              <a:rPr lang="en-CA" sz="2798" dirty="0"/>
              <a:t>(Event)</a:t>
            </a:r>
          </a:p>
          <a:p>
            <a:pPr marL="457088" lvl="1" indent="0">
              <a:buNone/>
            </a:pPr>
            <a:endParaRPr lang="en-CA" sz="2798" dirty="0"/>
          </a:p>
          <a:p>
            <a:pPr marL="0" indent="0">
              <a:buNone/>
            </a:pPr>
            <a:r>
              <a:rPr lang="en-CA" dirty="0"/>
              <a:t>While (space has ball){</a:t>
            </a:r>
          </a:p>
          <a:p>
            <a:pPr marL="0" indent="0">
              <a:buNone/>
            </a:pPr>
            <a:r>
              <a:rPr lang="en-CA" dirty="0"/>
              <a:t>	Move forward</a:t>
            </a:r>
          </a:p>
          <a:p>
            <a:pPr marL="0" indent="0">
              <a:buNone/>
            </a:pPr>
            <a:r>
              <a:rPr lang="en-CA" dirty="0"/>
              <a:t>End While</a:t>
            </a:r>
          </a:p>
          <a:p>
            <a:endParaRPr lang="en-CA" dirty="0"/>
          </a:p>
        </p:txBody>
      </p:sp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F90862F5-9E78-F60E-A4C3-926157E75F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1999" t="28435" r="27778" b="64742"/>
          <a:stretch/>
        </p:blipFill>
        <p:spPr>
          <a:xfrm>
            <a:off x="3004456" y="3351808"/>
            <a:ext cx="370363" cy="296883"/>
          </a:xfrm>
          <a:prstGeom prst="rect">
            <a:avLst/>
          </a:prstGeom>
          <a:noFill/>
        </p:spPr>
      </p:pic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B9DC48B5-BC49-D750-E7A0-ED9CD1321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5306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13115-F555-B47F-FD46-B96E406E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</p:spPr>
        <p:txBody>
          <a:bodyPr anchor="ctr">
            <a:normAutofit/>
          </a:bodyPr>
          <a:lstStyle/>
          <a:p>
            <a:r>
              <a:rPr lang="en-CA" dirty="0"/>
              <a:t>While loops can create infinite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6F44C-98A5-FA1D-0152-E7C277E62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7801" y="1849378"/>
            <a:ext cx="3886200" cy="4351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While x is &gt; 0 do</a:t>
            </a:r>
          </a:p>
          <a:p>
            <a:pPr marL="457088" lvl="1" indent="0">
              <a:buNone/>
            </a:pPr>
            <a:r>
              <a:rPr lang="en-CA" sz="2798" dirty="0"/>
              <a:t>x = x – 1</a:t>
            </a:r>
          </a:p>
          <a:p>
            <a:pPr marL="457088" lvl="1" indent="0">
              <a:buNone/>
            </a:pPr>
            <a:r>
              <a:rPr lang="en-CA" sz="2798" dirty="0"/>
              <a:t>print(x)</a:t>
            </a:r>
          </a:p>
          <a:p>
            <a:pPr marL="0" indent="0">
              <a:buNone/>
            </a:pPr>
            <a:r>
              <a:rPr lang="en-CA" sz="3200" dirty="0"/>
              <a:t>End While</a:t>
            </a:r>
          </a:p>
          <a:p>
            <a:pPr marL="0" indent="0">
              <a:buNone/>
            </a:pPr>
            <a:endParaRPr lang="en-CA" sz="3196" dirty="0"/>
          </a:p>
          <a:p>
            <a:pPr marL="0" indent="0">
              <a:buNone/>
            </a:pPr>
            <a:r>
              <a:rPr lang="en-CA" dirty="0"/>
              <a:t>While x is &gt; 0 do</a:t>
            </a:r>
          </a:p>
          <a:p>
            <a:pPr marL="457088" lvl="1" indent="0">
              <a:buNone/>
            </a:pPr>
            <a:r>
              <a:rPr lang="en-CA" sz="2798" dirty="0"/>
              <a:t>x = x + 1</a:t>
            </a:r>
          </a:p>
          <a:p>
            <a:pPr marL="457088" lvl="1" indent="0">
              <a:buNone/>
            </a:pPr>
            <a:r>
              <a:rPr lang="en-CA" sz="2798" dirty="0"/>
              <a:t>print(x)</a:t>
            </a:r>
          </a:p>
          <a:p>
            <a:pPr marL="0" indent="0">
              <a:buNone/>
            </a:pPr>
            <a:r>
              <a:rPr lang="en-CA" sz="3200" dirty="0"/>
              <a:t>End While</a:t>
            </a:r>
          </a:p>
          <a:p>
            <a:pPr marL="457088" lvl="1" indent="0">
              <a:buNone/>
            </a:pPr>
            <a:endParaRPr lang="en-CA" sz="2798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771113-0E6A-6FC2-1893-D0E33586BC16}"/>
              </a:ext>
            </a:extLst>
          </p:cNvPr>
          <p:cNvSpPr txBox="1"/>
          <p:nvPr/>
        </p:nvSpPr>
        <p:spPr>
          <a:xfrm>
            <a:off x="4834001" y="2149433"/>
            <a:ext cx="98456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3, 2, 1, 0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1617B4-828B-7BC4-4607-1DA2ACBBA5E8}"/>
              </a:ext>
            </a:extLst>
          </p:cNvPr>
          <p:cNvSpPr txBox="1"/>
          <p:nvPr/>
        </p:nvSpPr>
        <p:spPr>
          <a:xfrm>
            <a:off x="4204608" y="4771902"/>
            <a:ext cx="465864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3, 4, 5, 6, 7, 8, 9, 10, …, 74928403, 74928404, …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3248180E-48F3-3D3A-6C2D-1AC962762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1295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F19C6-08CA-7E27-787A-8663BF733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4DDE-78D0-D3B2-235B-B38AD6C1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</p:spPr>
        <p:txBody>
          <a:bodyPr anchor="ctr">
            <a:normAutofit/>
          </a:bodyPr>
          <a:lstStyle/>
          <a:p>
            <a:r>
              <a:rPr lang="en-CA" dirty="0"/>
              <a:t>While loops can create infinite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B33AC-A920-88B5-D256-D245837E5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7801" y="1849378"/>
            <a:ext cx="3886200" cy="4351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While x is &gt; 0 do</a:t>
            </a:r>
          </a:p>
          <a:p>
            <a:pPr marL="457088" lvl="1" indent="0">
              <a:buNone/>
            </a:pPr>
            <a:r>
              <a:rPr lang="en-CA" sz="2798" dirty="0"/>
              <a:t>x = x – 1</a:t>
            </a:r>
          </a:p>
          <a:p>
            <a:pPr marL="457088" lvl="1" indent="0">
              <a:buNone/>
            </a:pPr>
            <a:r>
              <a:rPr lang="en-CA" sz="2798" dirty="0"/>
              <a:t>print(x)</a:t>
            </a:r>
          </a:p>
          <a:p>
            <a:pPr marL="0" indent="0">
              <a:buNone/>
            </a:pPr>
            <a:r>
              <a:rPr lang="en-CA" sz="3200" dirty="0"/>
              <a:t>End While</a:t>
            </a:r>
          </a:p>
          <a:p>
            <a:pPr marL="0" indent="0">
              <a:buNone/>
            </a:pPr>
            <a:endParaRPr lang="en-CA" sz="3196" dirty="0"/>
          </a:p>
          <a:p>
            <a:pPr marL="0" indent="0">
              <a:buNone/>
            </a:pPr>
            <a:r>
              <a:rPr lang="en-CA" dirty="0"/>
              <a:t>While x is &gt; 0 do</a:t>
            </a:r>
          </a:p>
          <a:p>
            <a:pPr marL="457088" lvl="1" indent="0">
              <a:buNone/>
            </a:pPr>
            <a:r>
              <a:rPr lang="en-CA" sz="2798" dirty="0"/>
              <a:t>x = x + 1</a:t>
            </a:r>
          </a:p>
          <a:p>
            <a:pPr marL="457088" lvl="1" indent="0">
              <a:buNone/>
            </a:pPr>
            <a:r>
              <a:rPr lang="en-CA" sz="2798" dirty="0"/>
              <a:t>print(x)</a:t>
            </a:r>
          </a:p>
          <a:p>
            <a:pPr marL="0" indent="0">
              <a:buNone/>
            </a:pPr>
            <a:r>
              <a:rPr lang="en-CA" sz="3200" dirty="0"/>
              <a:t>End While</a:t>
            </a:r>
          </a:p>
          <a:p>
            <a:pPr marL="457088" lvl="1" indent="0">
              <a:buNone/>
            </a:pPr>
            <a:endParaRPr lang="en-CA" sz="2798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6522AE-F477-2208-0A9B-3F7FFA6604F9}"/>
              </a:ext>
            </a:extLst>
          </p:cNvPr>
          <p:cNvSpPr txBox="1"/>
          <p:nvPr/>
        </p:nvSpPr>
        <p:spPr>
          <a:xfrm>
            <a:off x="4834001" y="2149433"/>
            <a:ext cx="98456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3, 2, 1, 0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141DE-7DCB-8456-CC37-623769D87109}"/>
              </a:ext>
            </a:extLst>
          </p:cNvPr>
          <p:cNvSpPr txBox="1"/>
          <p:nvPr/>
        </p:nvSpPr>
        <p:spPr>
          <a:xfrm>
            <a:off x="4204608" y="4771902"/>
            <a:ext cx="465864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3, 4, 5, 6, 7, 8, 9, 10, …, 74928403, 74928404, …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D479177-59AF-EEDA-8C15-A1426D477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319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3CF16-3935-4365-8762-689894BBC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F45B3-F194-C194-648A-BBE29E40D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3"/>
            <a:ext cx="7886700" cy="1325565"/>
          </a:xfrm>
        </p:spPr>
        <p:txBody>
          <a:bodyPr anchor="ctr">
            <a:normAutofit/>
          </a:bodyPr>
          <a:lstStyle/>
          <a:p>
            <a:r>
              <a:rPr lang="en-CA" dirty="0"/>
              <a:t>While loops can create infinite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4FCC3-9649-8F85-55CF-04A6736A2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47801" y="1849378"/>
            <a:ext cx="3886200" cy="435133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While x is &gt; 0 do</a:t>
            </a:r>
          </a:p>
          <a:p>
            <a:pPr marL="457088" lvl="1" indent="0">
              <a:buNone/>
            </a:pPr>
            <a:r>
              <a:rPr lang="en-CA" sz="2798" dirty="0"/>
              <a:t>x = x – 1</a:t>
            </a:r>
          </a:p>
          <a:p>
            <a:pPr marL="457088" lvl="1" indent="0">
              <a:buNone/>
            </a:pPr>
            <a:r>
              <a:rPr lang="en-CA" sz="2798" dirty="0"/>
              <a:t>print(x)</a:t>
            </a:r>
          </a:p>
          <a:p>
            <a:pPr marL="0" indent="0">
              <a:buNone/>
            </a:pPr>
            <a:r>
              <a:rPr lang="en-CA" sz="3200" dirty="0"/>
              <a:t>End While</a:t>
            </a:r>
          </a:p>
          <a:p>
            <a:pPr marL="0" indent="0">
              <a:buNone/>
            </a:pPr>
            <a:endParaRPr lang="en-CA" sz="3196" dirty="0"/>
          </a:p>
          <a:p>
            <a:pPr marL="0" indent="0">
              <a:buNone/>
            </a:pPr>
            <a:r>
              <a:rPr lang="en-CA" dirty="0"/>
              <a:t>While x is &gt; 0 do</a:t>
            </a:r>
          </a:p>
          <a:p>
            <a:pPr marL="457088" lvl="1" indent="0">
              <a:buNone/>
            </a:pPr>
            <a:r>
              <a:rPr lang="en-CA" sz="2798" dirty="0"/>
              <a:t>x = x + 1</a:t>
            </a:r>
          </a:p>
          <a:p>
            <a:pPr marL="457088" lvl="1" indent="0">
              <a:buNone/>
            </a:pPr>
            <a:r>
              <a:rPr lang="en-CA" sz="2798" dirty="0"/>
              <a:t>print(x)</a:t>
            </a:r>
          </a:p>
          <a:p>
            <a:pPr marL="0" indent="0">
              <a:buNone/>
            </a:pPr>
            <a:r>
              <a:rPr lang="en-CA" sz="3200" dirty="0"/>
              <a:t>End While</a:t>
            </a:r>
          </a:p>
          <a:p>
            <a:pPr marL="457088" lvl="1" indent="0">
              <a:buNone/>
            </a:pPr>
            <a:endParaRPr lang="en-CA" sz="2798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7B62F-714D-245F-F0BD-16CA639F720F}"/>
              </a:ext>
            </a:extLst>
          </p:cNvPr>
          <p:cNvSpPr txBox="1"/>
          <p:nvPr/>
        </p:nvSpPr>
        <p:spPr>
          <a:xfrm>
            <a:off x="4834001" y="2149433"/>
            <a:ext cx="984565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3, 2, 1, 0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6C9B40-6360-C53B-B9B8-5E357BACCDB9}"/>
              </a:ext>
            </a:extLst>
          </p:cNvPr>
          <p:cNvSpPr txBox="1"/>
          <p:nvPr/>
        </p:nvSpPr>
        <p:spPr>
          <a:xfrm>
            <a:off x="4204608" y="4771902"/>
            <a:ext cx="465864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3, 4, 5, 6, 7, 8, 9, 10, …, 74928403, 74928404, …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2DAF45A2-87E8-0C72-CE9A-EFFD5C101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67B3D7D-E5E3-E771-B162-33CEDF17289E}"/>
              </a:ext>
            </a:extLst>
          </p:cNvPr>
          <p:cNvSpPr/>
          <p:nvPr/>
        </p:nvSpPr>
        <p:spPr>
          <a:xfrm>
            <a:off x="1571009" y="2086098"/>
            <a:ext cx="6519799" cy="3603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4000" dirty="0"/>
              <a:t>Try it yourself! Just be sure to hit the stop button or be ready to lose your webpage!</a:t>
            </a:r>
          </a:p>
        </p:txBody>
      </p:sp>
    </p:spTree>
    <p:extLst>
      <p:ext uri="{BB962C8B-B14F-4D97-AF65-F5344CB8AC3E}">
        <p14:creationId xmlns:p14="http://schemas.microsoft.com/office/powerpoint/2010/main" val="329722218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DCD58-0F1F-1F34-E7F5-63837C7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if we know we want to do a set of actions but not as a loop </a:t>
            </a:r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B6A84C78-06F2-BCFC-FF7B-5B6D95227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392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874C-27FD-0636-DA2A-5EFB1A89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What is a computer? </a:t>
            </a:r>
          </a:p>
        </p:txBody>
      </p:sp>
      <p:pic>
        <p:nvPicPr>
          <p:cNvPr id="1026" name="Picture 2" descr="Block Diagram of a Computer">
            <a:extLst>
              <a:ext uri="{FF2B5EF4-FFF2-40B4-BE49-F238E27FC236}">
                <a16:creationId xmlns:a16="http://schemas.microsoft.com/office/drawing/2014/main" id="{F6677659-0E19-DA84-300C-0AB12D28D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622" y="1528632"/>
            <a:ext cx="7487728" cy="479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1FDABCE-ABBC-AC3D-33C7-403019A6641B}"/>
              </a:ext>
            </a:extLst>
          </p:cNvPr>
          <p:cNvSpPr/>
          <p:nvPr/>
        </p:nvSpPr>
        <p:spPr>
          <a:xfrm>
            <a:off x="628650" y="1345721"/>
            <a:ext cx="3063456" cy="9316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B37A963-8A38-73C7-6A8A-42BEFF937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04833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3F2F-D126-2A8B-660C-C9FBA59F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8B58-DAA7-F553-1E5A-0408AF3D8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/>
          <a:lstStyle/>
          <a:p>
            <a:r>
              <a:rPr lang="en-CA" dirty="0"/>
              <a:t>Let’s say we want to standardize an array.</a:t>
            </a:r>
          </a:p>
          <a:p>
            <a:pPr lvl="1"/>
            <a:r>
              <a:rPr lang="en-CA" dirty="0"/>
              <a:t>In order to do so: subtract the mean from each value and divide by the standard deviation</a:t>
            </a:r>
          </a:p>
          <a:p>
            <a:pPr lvl="1"/>
            <a:endParaRPr lang="en-CA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01E2496-3FD4-FA08-4EAD-F1AB1CE9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6745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3F2F-D126-2A8B-660C-C9FBA59F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8B58-DAA7-F553-1E5A-0408AF3D8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/>
          <a:lstStyle/>
          <a:p>
            <a:r>
              <a:rPr lang="en-CA" dirty="0"/>
              <a:t>Let’s say we want to standardize an array.</a:t>
            </a:r>
          </a:p>
          <a:p>
            <a:pPr lvl="1"/>
            <a:r>
              <a:rPr lang="en-CA" dirty="0"/>
              <a:t>In order to do so: subtract the mean from each value and divide by the standard deviation</a:t>
            </a:r>
          </a:p>
          <a:p>
            <a:pPr lvl="1"/>
            <a:endParaRPr lang="en-CA" dirty="0"/>
          </a:p>
          <a:p>
            <a:r>
              <a:rPr lang="en-CA" dirty="0"/>
              <a:t>How to find the mean? </a:t>
            </a:r>
          </a:p>
          <a:p>
            <a:pPr lvl="1"/>
            <a:r>
              <a:rPr lang="en-CA" dirty="0"/>
              <a:t>Take the sum of the array and divide by the length</a:t>
            </a:r>
          </a:p>
          <a:p>
            <a:pPr marL="457088" lvl="1" indent="0">
              <a:buNone/>
            </a:pPr>
            <a:r>
              <a:rPr lang="en-CA" dirty="0"/>
              <a:t>Or…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01E2496-3FD4-FA08-4EAD-F1AB1CE9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46761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3F2F-D126-2A8B-660C-C9FBA59F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8B58-DAA7-F553-1E5A-0408AF3D8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/>
          <a:lstStyle/>
          <a:p>
            <a:r>
              <a:rPr lang="en-CA" dirty="0"/>
              <a:t>Let’s say we want to standardize an array.</a:t>
            </a:r>
          </a:p>
          <a:p>
            <a:pPr lvl="1"/>
            <a:r>
              <a:rPr lang="en-CA" dirty="0"/>
              <a:t>In order to do so: subtract the mean from each value and divide by the standard deviation</a:t>
            </a:r>
          </a:p>
          <a:p>
            <a:pPr lvl="1"/>
            <a:endParaRPr lang="en-CA" dirty="0"/>
          </a:p>
          <a:p>
            <a:r>
              <a:rPr lang="en-CA" dirty="0"/>
              <a:t>How to find the mean? </a:t>
            </a:r>
          </a:p>
          <a:p>
            <a:pPr lvl="1"/>
            <a:r>
              <a:rPr lang="en-CA" dirty="0"/>
              <a:t>Take the sum of the array and divide by the length</a:t>
            </a:r>
          </a:p>
          <a:p>
            <a:pPr marL="457088" lvl="1" indent="0">
              <a:buNone/>
            </a:pPr>
            <a:r>
              <a:rPr lang="en-CA" dirty="0"/>
              <a:t>Or…</a:t>
            </a:r>
          </a:p>
          <a:p>
            <a:pPr marL="457088" lvl="1" indent="0">
              <a:buNone/>
            </a:pPr>
            <a:r>
              <a:rPr lang="en-CA" dirty="0"/>
              <a:t>mean(array)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01E2496-3FD4-FA08-4EAD-F1AB1CE9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8363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B3F2F-D126-2A8B-660C-C9FBA59F0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18B58-DAA7-F553-1E5A-0408AF3D8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/>
          <a:lstStyle/>
          <a:p>
            <a:r>
              <a:rPr lang="en-CA" dirty="0"/>
              <a:t>Functions allow us to do a series of commands</a:t>
            </a:r>
          </a:p>
          <a:p>
            <a:r>
              <a:rPr lang="en-CA" dirty="0"/>
              <a:t>Instead of writing out</a:t>
            </a:r>
          </a:p>
          <a:p>
            <a:pPr lvl="1"/>
            <a:r>
              <a:rPr lang="en-CA" dirty="0"/>
              <a:t>Sum(numbers)/length(numbers)</a:t>
            </a:r>
          </a:p>
          <a:p>
            <a:pPr marL="457088" lvl="1" indent="0">
              <a:buNone/>
            </a:pPr>
            <a:endParaRPr lang="en-CA" dirty="0"/>
          </a:p>
          <a:p>
            <a:pPr lvl="1"/>
            <a:r>
              <a:rPr lang="en-CA" dirty="0"/>
              <a:t>We just need to write mean(numbers)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dirty="0"/>
              <a:t>Mean is a common function found in most languages or through a library of functions </a:t>
            </a:r>
            <a:r>
              <a:rPr lang="en-CA" dirty="0">
                <a:sym typeface="Wingdings" pitchFamily="2" charset="2"/>
              </a:rPr>
              <a:t></a:t>
            </a:r>
            <a:r>
              <a:rPr lang="en-CA" dirty="0"/>
              <a:t> stats functions can be found in a “statistics” library for example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501E2496-3FD4-FA08-4EAD-F1AB1CE9B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0087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6D23-58B9-01C3-AEBE-DE028BF0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6BE94-BAB8-517C-C4E1-1C6D2ED803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Most functions will take some prior information called “arguments”</a:t>
            </a:r>
          </a:p>
          <a:p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And will output some return values</a:t>
            </a:r>
          </a:p>
          <a:p>
            <a:endParaRPr lang="en-CA" dirty="0"/>
          </a:p>
          <a:p>
            <a:r>
              <a:rPr lang="en-CA" dirty="0"/>
              <a:t>You can even make your own functions!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8C8BEA-4AC6-470E-8B3C-1A8A115407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9229" y="2636951"/>
            <a:ext cx="4813407" cy="204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4342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607D-A235-85F1-89B5-AA3836F0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We’re going to try it now!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F44EA7C-3738-DBA4-E5A2-696563E585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825627"/>
            <a:ext cx="7886699" cy="4351335"/>
          </a:xfrm>
        </p:spPr>
        <p:txBody>
          <a:bodyPr/>
          <a:lstStyle/>
          <a:p>
            <a:r>
              <a:rPr lang="en-CA" dirty="0"/>
              <a:t>We’re going to import some packages in Python!</a:t>
            </a:r>
          </a:p>
          <a:p>
            <a:pPr marL="0" indent="0">
              <a:buNone/>
            </a:pPr>
            <a:r>
              <a:rPr lang="en-CA" dirty="0"/>
              <a:t>	Random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Now let’s find the average!</a:t>
            </a:r>
          </a:p>
        </p:txBody>
      </p:sp>
      <p:pic>
        <p:nvPicPr>
          <p:cNvPr id="11" name="Picture 10" descr="A close-up of a website&#10;&#10;AI-generated content may be incorrect.">
            <a:extLst>
              <a:ext uri="{FF2B5EF4-FFF2-40B4-BE49-F238E27FC236}">
                <a16:creationId xmlns:a16="http://schemas.microsoft.com/office/drawing/2014/main" id="{2C935372-9D0F-751F-A124-84FBA03B04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430" y="3047887"/>
            <a:ext cx="6771135" cy="190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2376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C759-BA35-5DA9-5A05-76D76640F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Commenting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BB290-BC22-DA0D-3FBD-0764D2D6E6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5523" y="3048786"/>
            <a:ext cx="3886200" cy="28532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Sometimes code is hard to read if you don’t know what the coder wants/is doing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Commenting is KEY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662DE-11DA-0ADE-A66B-7C690EF38AF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# &lt;- This in general is the symbol for a comment – it tells the program complier to ignore the following message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#The secret number that the user must guess</a:t>
            </a:r>
          </a:p>
          <a:p>
            <a:pPr marL="0" indent="0">
              <a:buNone/>
            </a:pPr>
            <a:r>
              <a:rPr lang="en-CA" dirty="0" err="1"/>
              <a:t>Secret_number</a:t>
            </a:r>
            <a:r>
              <a:rPr lang="en-CA" dirty="0"/>
              <a:t> = 10</a:t>
            </a:r>
            <a:br>
              <a:rPr lang="en-CA" dirty="0"/>
            </a:br>
            <a:endParaRPr lang="en-CA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6E0357C6-0814-3359-BF73-F0C017EB6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796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D929-5AE7-FFE9-2A70-486AB634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Hands 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5D329-5D06-C53C-4E1A-3848F759D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3429000"/>
            <a:ext cx="3886200" cy="1451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CA" dirty="0"/>
              <a:t>Go to</a:t>
            </a:r>
            <a:br>
              <a:rPr lang="en-CA" dirty="0"/>
            </a:br>
            <a:br>
              <a:rPr lang="en-CA" dirty="0"/>
            </a:br>
            <a:r>
              <a:rPr lang="en-CA" dirty="0"/>
              <a:t>https://</a:t>
            </a:r>
            <a:r>
              <a:rPr lang="en-CA" dirty="0" err="1"/>
              <a:t>codehs.com</a:t>
            </a:r>
            <a:r>
              <a:rPr lang="en-CA" dirty="0"/>
              <a:t>/ide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91DDA-AABC-48A7-4F7D-CBF3184AFB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2" y="1690688"/>
            <a:ext cx="3886200" cy="4411938"/>
          </a:xfrm>
        </p:spPr>
        <p:txBody>
          <a:bodyPr>
            <a:normAutofit fontScale="85000" lnSpcReduction="10000"/>
          </a:bodyPr>
          <a:lstStyle/>
          <a:p>
            <a:r>
              <a:rPr lang="en-CA" dirty="0"/>
              <a:t>Use the Python tab!</a:t>
            </a:r>
          </a:p>
          <a:p>
            <a:endParaRPr lang="en-CA" dirty="0"/>
          </a:p>
          <a:p>
            <a:r>
              <a:rPr lang="en-CA" dirty="0"/>
              <a:t>Read the comments to learn what the guess should be</a:t>
            </a:r>
          </a:p>
          <a:p>
            <a:endParaRPr lang="en-CA" dirty="0"/>
          </a:p>
          <a:p>
            <a:r>
              <a:rPr lang="en-CA" dirty="0"/>
              <a:t>Run the program first</a:t>
            </a:r>
          </a:p>
          <a:p>
            <a:pPr lvl="1"/>
            <a:r>
              <a:rPr lang="en-CA" dirty="0"/>
              <a:t>Try with an incorrect guess</a:t>
            </a:r>
          </a:p>
          <a:p>
            <a:pPr lvl="1"/>
            <a:r>
              <a:rPr lang="en-CA" dirty="0"/>
              <a:t>Then try with the correct guess</a:t>
            </a:r>
            <a:br>
              <a:rPr lang="en-CA" dirty="0"/>
            </a:br>
            <a:endParaRPr lang="en-CA" dirty="0"/>
          </a:p>
          <a:p>
            <a:r>
              <a:rPr lang="en-CA" dirty="0"/>
              <a:t>Change the secret number</a:t>
            </a:r>
          </a:p>
          <a:p>
            <a:pPr lvl="1"/>
            <a:endParaRPr lang="en-CA" dirty="0"/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053AA42D-3405-6EDE-C8E4-3719E1CF03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1593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B24EB-3E23-A785-95DE-CE3DCD4D4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D853F-C1DF-41A9-0DAF-974DA45BB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Data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E5C2E9-6B4C-E244-AEEB-9515893040B8}"/>
              </a:ext>
            </a:extLst>
          </p:cNvPr>
          <p:cNvSpPr txBox="1"/>
          <p:nvPr/>
        </p:nvSpPr>
        <p:spPr>
          <a:xfrm>
            <a:off x="4392117" y="3079704"/>
            <a:ext cx="35313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Helvetica Light" panose="020B0403020202020204" pitchFamily="34" charset="0"/>
              </a:rPr>
              <a:t>Specific </a:t>
            </a:r>
            <a:r>
              <a:rPr lang="en-US" sz="2000" dirty="0">
                <a:highlight>
                  <a:srgbClr val="13A89E"/>
                </a:highlight>
                <a:latin typeface="Helvetica Light" panose="020B0403020202020204" pitchFamily="34" charset="0"/>
              </a:rPr>
              <a:t>storage formats </a:t>
            </a:r>
            <a:r>
              <a:rPr lang="en-US" sz="2000" dirty="0">
                <a:latin typeface="Helvetica Light" panose="020B0403020202020204" pitchFamily="34" charset="0"/>
              </a:rPr>
              <a:t>designed for </a:t>
            </a:r>
            <a:r>
              <a:rPr lang="en-US" sz="2000" dirty="0">
                <a:solidFill>
                  <a:srgbClr val="13A89E"/>
                </a:solidFill>
                <a:latin typeface="Helvetica Light" panose="020B0403020202020204" pitchFamily="34" charset="0"/>
              </a:rPr>
              <a:t>efficient</a:t>
            </a:r>
            <a:r>
              <a:rPr lang="en-US" sz="2000" dirty="0">
                <a:latin typeface="Helvetica Light" panose="020B0403020202020204" pitchFamily="34" charset="0"/>
              </a:rPr>
              <a:t> data </a:t>
            </a:r>
            <a:r>
              <a:rPr lang="en-US" sz="2000" dirty="0">
                <a:solidFill>
                  <a:srgbClr val="13A89E"/>
                </a:solidFill>
                <a:latin typeface="Helvetica Light" panose="020B0403020202020204" pitchFamily="34" charset="0"/>
              </a:rPr>
              <a:t>access and management</a:t>
            </a:r>
            <a:endParaRPr lang="en-US" sz="2000" dirty="0">
              <a:latin typeface="Helvetica Light" panose="020B0403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083D1-AED6-5F3B-ED18-4904EDD6CACD}"/>
              </a:ext>
            </a:extLst>
          </p:cNvPr>
          <p:cNvPicPr>
            <a:picLocks noChangeAspect="1"/>
          </p:cNvPicPr>
          <p:nvPr/>
        </p:nvPicPr>
        <p:blipFill>
          <a:blip r:embed="rId2">
            <a:grayscl/>
          </a:blip>
          <a:stretch>
            <a:fillRect/>
          </a:stretch>
        </p:blipFill>
        <p:spPr>
          <a:xfrm>
            <a:off x="853501" y="2155205"/>
            <a:ext cx="2864663" cy="2864663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FE4269F1-6232-1B35-9D75-B9437B9EF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704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DB16-1A3C-FF5C-B553-0D7BCA47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6582-9CDF-F3CA-F0FE-E5F2C877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This gets tricky depending on the language you use</a:t>
            </a:r>
          </a:p>
          <a:p>
            <a:endParaRPr lang="en-CA" dirty="0"/>
          </a:p>
          <a:p>
            <a:r>
              <a:rPr lang="en-CA" dirty="0"/>
              <a:t>But in general – let’s say that you have a bunch of variables all involving a single patient</a:t>
            </a:r>
          </a:p>
          <a:p>
            <a:endParaRPr lang="en-CA" dirty="0"/>
          </a:p>
          <a:p>
            <a:pPr lvl="1"/>
            <a:r>
              <a:rPr lang="en-CA" dirty="0"/>
              <a:t>Name</a:t>
            </a:r>
          </a:p>
          <a:p>
            <a:pPr lvl="1"/>
            <a:r>
              <a:rPr lang="en-CA" dirty="0"/>
              <a:t>BMI</a:t>
            </a:r>
          </a:p>
          <a:p>
            <a:pPr lvl="1"/>
            <a:r>
              <a:rPr lang="en-CA" dirty="0"/>
              <a:t>Age</a:t>
            </a:r>
          </a:p>
          <a:p>
            <a:pPr lvl="1"/>
            <a:r>
              <a:rPr lang="en-CA" dirty="0"/>
              <a:t>Sex</a:t>
            </a:r>
          </a:p>
          <a:p>
            <a:pPr lvl="1"/>
            <a:r>
              <a:rPr lang="en-CA" dirty="0"/>
              <a:t>Illness status 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D845209-EF1E-3171-69A1-6E8CCDEC0D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017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9F2AF-2B2D-86D8-27E6-05FBC62D8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Top things you NEED in a computer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EE63-1202-FD90-0B48-36D38FE2F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3718" y="2141542"/>
            <a:ext cx="3329796" cy="4351335"/>
          </a:xfrm>
        </p:spPr>
        <p:txBody>
          <a:bodyPr/>
          <a:lstStyle/>
          <a:p>
            <a:r>
              <a:rPr lang="en-CA" dirty="0"/>
              <a:t>Storage - Hard Drive</a:t>
            </a:r>
          </a:p>
          <a:p>
            <a:r>
              <a:rPr lang="en-CA" dirty="0"/>
              <a:t>RAM – Random Access Memory</a:t>
            </a:r>
          </a:p>
          <a:p>
            <a:r>
              <a:rPr lang="en-CA" dirty="0"/>
              <a:t>CPU – Central Processing Unit</a:t>
            </a:r>
          </a:p>
          <a:p>
            <a:r>
              <a:rPr lang="en-CA" dirty="0"/>
              <a:t>I/O – Input and Output Devices</a:t>
            </a:r>
          </a:p>
        </p:txBody>
      </p:sp>
      <p:pic>
        <p:nvPicPr>
          <p:cNvPr id="2050" name="Picture 2" descr="5 Parts of a Computer | Different Main &amp; Basic Components ...">
            <a:extLst>
              <a:ext uri="{FF2B5EF4-FFF2-40B4-BE49-F238E27FC236}">
                <a16:creationId xmlns:a16="http://schemas.microsoft.com/office/drawing/2014/main" id="{B0FE4038-6766-6225-0AD4-5295A96ABF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156603"/>
            <a:ext cx="5603719" cy="3502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9D2885DC-CC7D-BAF8-7C63-AE4A36942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82855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DB16-1A3C-FF5C-B553-0D7BCA47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6582-9CDF-F3CA-F0FE-E5F2C877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Lists work great when you have different variables</a:t>
            </a:r>
          </a:p>
          <a:p>
            <a:endParaRPr lang="en-CA" dirty="0"/>
          </a:p>
          <a:p>
            <a:pPr lvl="1"/>
            <a:r>
              <a:rPr lang="en-CA" dirty="0"/>
              <a:t>Name – String </a:t>
            </a:r>
          </a:p>
          <a:p>
            <a:pPr lvl="1"/>
            <a:r>
              <a:rPr lang="en-CA" dirty="0"/>
              <a:t>BMI – Double/Float/Real</a:t>
            </a:r>
          </a:p>
          <a:p>
            <a:pPr lvl="1"/>
            <a:r>
              <a:rPr lang="en-CA" dirty="0"/>
              <a:t>Age – Integer </a:t>
            </a:r>
          </a:p>
          <a:p>
            <a:pPr lvl="1"/>
            <a:r>
              <a:rPr lang="en-CA" dirty="0"/>
              <a:t>Sex – String or Boolean (How!?!?!)</a:t>
            </a:r>
          </a:p>
          <a:p>
            <a:pPr lvl="1"/>
            <a:r>
              <a:rPr lang="en-CA" dirty="0"/>
              <a:t>Illness status – String, Boolean, or Integer?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E22667C7-70BA-DD6B-93AB-D6EDBA995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44297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DB16-1A3C-FF5C-B553-0D7BCA47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Arrays/Vectors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6582-9CDF-F3CA-F0FE-E5F2C877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Depending on the language of choice, these are change in slight definition/usage</a:t>
            </a:r>
          </a:p>
          <a:p>
            <a:endParaRPr lang="en-CA" dirty="0"/>
          </a:p>
          <a:p>
            <a:r>
              <a:rPr lang="en-CA" dirty="0"/>
              <a:t>In general:</a:t>
            </a:r>
          </a:p>
          <a:p>
            <a:pPr lvl="1"/>
            <a:r>
              <a:rPr lang="en-CA" dirty="0"/>
              <a:t>These only store elements of the same type</a:t>
            </a:r>
          </a:p>
          <a:p>
            <a:pPr lvl="1"/>
            <a:endParaRPr lang="en-CA" dirty="0"/>
          </a:p>
          <a:p>
            <a:r>
              <a:rPr lang="en-CA" dirty="0"/>
              <a:t>If you have 12 patients you can record all of their ages</a:t>
            </a:r>
          </a:p>
          <a:p>
            <a:pPr lvl="1"/>
            <a:r>
              <a:rPr lang="en-CA" dirty="0"/>
              <a:t>26, 19, 70, 45, 66, 19, 23, 25, 4, 0, 22, 26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C673AEB-369A-4611-5707-68404AEC7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2937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3DB16-1A3C-FF5C-B553-0D7BCA47B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Arrays/Vectors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86582-9CDF-F3CA-F0FE-E5F2C8778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These are not forced to be just 1 dimensional</a:t>
            </a:r>
            <a:br>
              <a:rPr lang="en-CA" dirty="0"/>
            </a:br>
            <a:endParaRPr lang="en-CA" dirty="0"/>
          </a:p>
          <a:p>
            <a:r>
              <a:rPr lang="en-CA" dirty="0"/>
              <a:t>Sometimes these are called </a:t>
            </a:r>
            <a:r>
              <a:rPr lang="en-CA" dirty="0" err="1"/>
              <a:t>dataframes</a:t>
            </a:r>
            <a:r>
              <a:rPr lang="en-CA" dirty="0"/>
              <a:t>:</a:t>
            </a:r>
            <a:br>
              <a:rPr lang="en-CA" dirty="0"/>
            </a:br>
            <a:endParaRPr lang="en-CA" dirty="0"/>
          </a:p>
          <a:p>
            <a:r>
              <a:rPr lang="en-CA" dirty="0"/>
              <a:t>Rows are individual patients</a:t>
            </a:r>
            <a:br>
              <a:rPr lang="en-CA" dirty="0"/>
            </a:br>
            <a:endParaRPr lang="en-CA" dirty="0"/>
          </a:p>
          <a:p>
            <a:r>
              <a:rPr lang="en-CA" dirty="0"/>
              <a:t>Columns are different variables: age, sex, illness, etc.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87FD2F7-07D7-32AE-5D98-B18290BAE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59777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BA4E-19FB-D45E-5AFD-041B1C00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480C-BA72-011E-DDD5-FA722E4B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dirty="0"/>
              <a:t>numbers = [1,2,3,4]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When you want to grab an element from an array you can type: numbers[</a:t>
            </a:r>
            <a:r>
              <a:rPr lang="en-CA" dirty="0" err="1"/>
              <a:t>i</a:t>
            </a:r>
            <a:r>
              <a:rPr lang="en-CA" dirty="0"/>
              <a:t>]</a:t>
            </a:r>
            <a:br>
              <a:rPr lang="en-CA" dirty="0"/>
            </a:br>
            <a:br>
              <a:rPr lang="en-CA" dirty="0"/>
            </a:br>
            <a:r>
              <a:rPr lang="en-CA" dirty="0"/>
              <a:t>BUT many programs (like Python) start at position 0</a:t>
            </a:r>
            <a:br>
              <a:rPr lang="en-CA" dirty="0"/>
            </a:br>
            <a:r>
              <a:rPr lang="en-CA" dirty="0"/>
              <a:t>(zero-based indexing)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br>
              <a:rPr lang="en-CA" dirty="0"/>
            </a:br>
            <a:endParaRPr lang="en-CA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F5F681B-31E1-E201-682B-E6DE54890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78289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ABA4E-19FB-D45E-5AFD-041B1C007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480C-BA72-011E-DDD5-FA722E4BE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numbers = [1,2,3,4]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When you want to grab an element from an array you can type: numbers[</a:t>
            </a:r>
            <a:r>
              <a:rPr lang="en-CA" dirty="0" err="1"/>
              <a:t>i</a:t>
            </a:r>
            <a:r>
              <a:rPr lang="en-CA" dirty="0"/>
              <a:t>]</a:t>
            </a:r>
            <a:br>
              <a:rPr lang="en-CA" dirty="0"/>
            </a:br>
            <a:br>
              <a:rPr lang="en-CA" dirty="0"/>
            </a:br>
            <a:r>
              <a:rPr lang="en-CA" dirty="0"/>
              <a:t>BUT many programs (like Python) start at position 0</a:t>
            </a:r>
            <a:br>
              <a:rPr lang="en-CA" dirty="0"/>
            </a:br>
            <a:r>
              <a:rPr lang="en-CA" dirty="0"/>
              <a:t>(zero-based indexing)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Numbers[1] </a:t>
            </a:r>
            <a:r>
              <a:rPr lang="en-CA" dirty="0">
                <a:sym typeface="Wingdings" pitchFamily="2" charset="2"/>
              </a:rPr>
              <a:t></a:t>
            </a:r>
            <a:r>
              <a:rPr lang="en-CA" dirty="0"/>
              <a:t> 2, not 1</a:t>
            </a:r>
          </a:p>
          <a:p>
            <a:pPr marL="0" indent="0">
              <a:buNone/>
            </a:pPr>
            <a:r>
              <a:rPr lang="en-CA" dirty="0"/>
              <a:t>Numbers[0] </a:t>
            </a:r>
            <a:r>
              <a:rPr lang="en-CA" dirty="0">
                <a:sym typeface="Wingdings" pitchFamily="2" charset="2"/>
              </a:rPr>
              <a:t> 1</a:t>
            </a:r>
            <a:br>
              <a:rPr lang="en-CA" dirty="0"/>
            </a:br>
            <a:endParaRPr lang="en-CA" dirty="0"/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C5177563-70FF-DF4C-A64C-F801EA0925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57342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25B0D-5492-7F12-FBE7-1CE86FD2A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Final Hands-On (if time permits)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F1181-10DE-E598-0790-73A49C082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On the IDE from </a:t>
            </a:r>
            <a:r>
              <a:rPr lang="en-CA" dirty="0">
                <a:hlinkClick r:id="rId2"/>
              </a:rPr>
              <a:t>https://codehs.com/ide</a:t>
            </a:r>
            <a:endParaRPr lang="en-CA" dirty="0"/>
          </a:p>
          <a:p>
            <a:r>
              <a:rPr lang="en-CA" dirty="0"/>
              <a:t>Turn </a:t>
            </a:r>
            <a:r>
              <a:rPr lang="en-CA" dirty="0" err="1"/>
              <a:t>my_number</a:t>
            </a:r>
            <a:r>
              <a:rPr lang="en-CA" dirty="0"/>
              <a:t> into an array with more than 1 element</a:t>
            </a:r>
          </a:p>
          <a:p>
            <a:pPr marL="457088" lvl="1" indent="0">
              <a:buNone/>
            </a:pPr>
            <a:r>
              <a:rPr lang="en-CA" dirty="0"/>
              <a:t>(Hint: the syntax you use is </a:t>
            </a:r>
            <a:r>
              <a:rPr lang="en-CA" dirty="0" err="1"/>
              <a:t>my_number</a:t>
            </a:r>
            <a:r>
              <a:rPr lang="en-CA" dirty="0"/>
              <a:t> = [</a:t>
            </a:r>
            <a:r>
              <a:rPr lang="en-CA" dirty="0" err="1"/>
              <a:t>x,y,z</a:t>
            </a:r>
            <a:r>
              <a:rPr lang="en-CA" dirty="0"/>
              <a:t>])</a:t>
            </a:r>
          </a:p>
          <a:p>
            <a:pPr marL="457088" lvl="1" indent="0">
              <a:buNone/>
            </a:pPr>
            <a:endParaRPr lang="en-CA" dirty="0"/>
          </a:p>
          <a:p>
            <a:r>
              <a:rPr lang="en-CA" dirty="0"/>
              <a:t>Change the while statement to check for a new variable </a:t>
            </a:r>
            <a:r>
              <a:rPr lang="en-CA" dirty="0" err="1"/>
              <a:t>my_number</a:t>
            </a:r>
            <a:r>
              <a:rPr lang="en-CA" dirty="0"/>
              <a:t>[</a:t>
            </a:r>
            <a:r>
              <a:rPr lang="en-CA" dirty="0" err="1"/>
              <a:t>i</a:t>
            </a:r>
            <a:r>
              <a:rPr lang="en-CA" dirty="0"/>
              <a:t>]</a:t>
            </a:r>
          </a:p>
          <a:p>
            <a:endParaRPr lang="en-CA" dirty="0"/>
          </a:p>
          <a:p>
            <a:r>
              <a:rPr lang="en-CA" dirty="0"/>
              <a:t>Using an if else statement, have </a:t>
            </a:r>
            <a:r>
              <a:rPr lang="en-CA" dirty="0" err="1"/>
              <a:t>i</a:t>
            </a:r>
            <a:r>
              <a:rPr lang="en-CA" dirty="0"/>
              <a:t> change for the index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1D21E369-5ABC-003F-9F5A-9EB1695EB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5900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7873-C5D8-C16B-6AFF-FB41F087F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is my solution</a:t>
            </a:r>
          </a:p>
        </p:txBody>
      </p:sp>
      <p:pic>
        <p:nvPicPr>
          <p:cNvPr id="7" name="Picture 6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0C298FE-F014-5428-1480-6A999FB9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94" y="1690688"/>
            <a:ext cx="6877602" cy="5028163"/>
          </a:xfrm>
          <a:prstGeom prst="rect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3C9B4CE-9E7F-8E2D-3BDB-9F76AA6D0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2827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A695C-2484-5058-1FB4-9286D9241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DF17E-2843-CD0D-79A5-CBAF81393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867" y="145328"/>
            <a:ext cx="7886700" cy="1325565"/>
          </a:xfrm>
        </p:spPr>
        <p:txBody>
          <a:bodyPr/>
          <a:lstStyle/>
          <a:p>
            <a:r>
              <a:rPr lang="en-US" dirty="0">
                <a:latin typeface="Helvetica" pitchFamily="2" charset="0"/>
              </a:rPr>
              <a:t>But before coding…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F86838-0E34-E111-1447-8C4A74E4699A}"/>
              </a:ext>
            </a:extLst>
          </p:cNvPr>
          <p:cNvSpPr txBox="1"/>
          <p:nvPr/>
        </p:nvSpPr>
        <p:spPr>
          <a:xfrm>
            <a:off x="2730710" y="1806557"/>
            <a:ext cx="558585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69B0A0"/>
                </a:solidFill>
                <a:latin typeface="Helvetica" pitchFamily="2" charset="0"/>
              </a:rPr>
              <a:t>Understand</a:t>
            </a:r>
            <a:r>
              <a:rPr lang="en-US" sz="3200" dirty="0">
                <a:latin typeface="Helvetica" pitchFamily="2" charset="0"/>
              </a:rPr>
              <a:t> the problem</a:t>
            </a:r>
          </a:p>
          <a:p>
            <a:endParaRPr lang="en-US" sz="3200" dirty="0">
              <a:latin typeface="Helvetica" pitchFamily="2" charset="0"/>
            </a:endParaRPr>
          </a:p>
          <a:p>
            <a:r>
              <a:rPr lang="en-US" sz="3200" dirty="0">
                <a:latin typeface="Helvetica" pitchFamily="2" charset="0"/>
              </a:rPr>
              <a:t>Recognize </a:t>
            </a:r>
            <a:r>
              <a:rPr lang="en-US" sz="3200" dirty="0">
                <a:highlight>
                  <a:srgbClr val="69B0A0"/>
                </a:highlight>
                <a:latin typeface="Helvetica" pitchFamily="2" charset="0"/>
              </a:rPr>
              <a:t>patterns</a:t>
            </a:r>
          </a:p>
          <a:p>
            <a:endParaRPr lang="en-US" sz="3200" dirty="0">
              <a:latin typeface="Helvetica" pitchFamily="2" charset="0"/>
            </a:endParaRPr>
          </a:p>
          <a:p>
            <a:r>
              <a:rPr lang="en-US" sz="3200" dirty="0">
                <a:latin typeface="Helvetica" pitchFamily="2" charset="0"/>
              </a:rPr>
              <a:t>Think about the </a:t>
            </a:r>
            <a:r>
              <a:rPr lang="en-US" sz="3200" dirty="0">
                <a:solidFill>
                  <a:srgbClr val="69B0A0"/>
                </a:solidFill>
                <a:latin typeface="Helvetica" pitchFamily="2" charset="0"/>
              </a:rPr>
              <a:t>solution</a:t>
            </a:r>
            <a:endParaRPr lang="en-US" sz="3200" dirty="0">
              <a:latin typeface="Helvetica" pitchFamily="2" charset="0"/>
            </a:endParaRPr>
          </a:p>
          <a:p>
            <a:endParaRPr lang="en-US" sz="3200" dirty="0">
              <a:latin typeface="Helvetica" pitchFamily="2" charset="0"/>
            </a:endParaRPr>
          </a:p>
          <a:p>
            <a:r>
              <a:rPr lang="en-US" sz="3200" dirty="0">
                <a:latin typeface="Helvetica" pitchFamily="2" charset="0"/>
              </a:rPr>
              <a:t>Write a </a:t>
            </a:r>
            <a:r>
              <a:rPr lang="en-US" sz="3200" dirty="0">
                <a:highlight>
                  <a:srgbClr val="69B0A0"/>
                </a:highlight>
                <a:latin typeface="Helvetica" pitchFamily="2" charset="0"/>
              </a:rPr>
              <a:t>pseudocode </a:t>
            </a:r>
          </a:p>
        </p:txBody>
      </p:sp>
      <p:pic>
        <p:nvPicPr>
          <p:cNvPr id="17" name="Content Placeholder 16" descr="A yellow rubber ducky with a red beak&#10;&#10;Description automatically generated">
            <a:extLst>
              <a:ext uri="{FF2B5EF4-FFF2-40B4-BE49-F238E27FC236}">
                <a16:creationId xmlns:a16="http://schemas.microsoft.com/office/drawing/2014/main" id="{B4F564B1-3C0D-2E38-3460-9DB8712C5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13592" y="1806557"/>
            <a:ext cx="558913" cy="558913"/>
          </a:xfrm>
        </p:spPr>
      </p:pic>
      <p:pic>
        <p:nvPicPr>
          <p:cNvPr id="19" name="Picture 18" descr="A crossroad with white lines&#10;&#10;Description automatically generated">
            <a:extLst>
              <a:ext uri="{FF2B5EF4-FFF2-40B4-BE49-F238E27FC236}">
                <a16:creationId xmlns:a16="http://schemas.microsoft.com/office/drawing/2014/main" id="{2BE47871-1A09-B4B1-F87B-BCD801DCCF19}"/>
              </a:ext>
            </a:extLst>
          </p:cNvPr>
          <p:cNvPicPr>
            <a:picLocks/>
          </p:cNvPicPr>
          <p:nvPr/>
        </p:nvPicPr>
        <p:blipFill>
          <a:blip r:embed="rId5">
            <a:grayscl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873322" y="2748140"/>
            <a:ext cx="639455" cy="640898"/>
          </a:xfrm>
          <a:prstGeom prst="ellipse">
            <a:avLst/>
          </a:prstGeom>
        </p:spPr>
      </p:pic>
      <p:pic>
        <p:nvPicPr>
          <p:cNvPr id="23" name="Picture 22" descr="A map with pin pointers&#10;&#10;Description automatically generated">
            <a:extLst>
              <a:ext uri="{FF2B5EF4-FFF2-40B4-BE49-F238E27FC236}">
                <a16:creationId xmlns:a16="http://schemas.microsoft.com/office/drawing/2014/main" id="{804E112D-42D9-5443-11DA-2407A7E4B603}"/>
              </a:ext>
            </a:extLst>
          </p:cNvPr>
          <p:cNvPicPr>
            <a:picLocks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2777" y="3687438"/>
            <a:ext cx="720000" cy="720000"/>
          </a:xfrm>
          <a:prstGeom prst="ellipse">
            <a:avLst/>
          </a:prstGeom>
        </p:spPr>
      </p:pic>
      <p:pic>
        <p:nvPicPr>
          <p:cNvPr id="28" name="Picture 27" descr="A notepad and a pen&#10;&#10;Description automatically generated">
            <a:extLst>
              <a:ext uri="{FF2B5EF4-FFF2-40B4-BE49-F238E27FC236}">
                <a16:creationId xmlns:a16="http://schemas.microsoft.com/office/drawing/2014/main" id="{0B85E537-C838-8F2B-1717-58DC8B4DED1B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97952" y="4666286"/>
            <a:ext cx="720000" cy="720000"/>
          </a:xfrm>
          <a:prstGeom prst="ellipse">
            <a:avLst/>
          </a:prstGeom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DEC07000-3A40-4868-7D2F-C21B7623D23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52050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24A25C16-EDAA-FCDA-11B9-F6C694C76C3B}"/>
              </a:ext>
            </a:extLst>
          </p:cNvPr>
          <p:cNvSpPr/>
          <p:nvPr/>
        </p:nvSpPr>
        <p:spPr>
          <a:xfrm>
            <a:off x="844826" y="1093305"/>
            <a:ext cx="7454347" cy="4373217"/>
          </a:xfrm>
          <a:prstGeom prst="wedgeRectCallout">
            <a:avLst/>
          </a:prstGeom>
          <a:solidFill>
            <a:srgbClr val="13A89E">
              <a:alpha val="3843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364E6F-D784-F545-FD3F-575A7C941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63027"/>
            <a:ext cx="8773767" cy="3340030"/>
          </a:xfrm>
        </p:spPr>
        <p:txBody>
          <a:bodyPr/>
          <a:lstStyle/>
          <a:p>
            <a:pPr algn="ctr"/>
            <a:r>
              <a:rPr lang="en-US" dirty="0">
                <a:latin typeface="Helvetica" pitchFamily="2" charset="0"/>
                <a:ea typeface="Menlo" panose="020B0609030804020204" pitchFamily="49" charset="0"/>
                <a:cs typeface="Arial" panose="020B0604020202020204" pitchFamily="34" charset="0"/>
              </a:rPr>
              <a:t>Make it </a:t>
            </a:r>
            <a:r>
              <a:rPr lang="en-US" dirty="0">
                <a:highlight>
                  <a:srgbClr val="69B0A0"/>
                </a:highlight>
                <a:latin typeface="Helvetica" pitchFamily="2" charset="0"/>
                <a:ea typeface="Menlo" panose="020B0609030804020204" pitchFamily="49" charset="0"/>
                <a:cs typeface="Arial" panose="020B0604020202020204" pitchFamily="34" charset="0"/>
              </a:rPr>
              <a:t>work </a:t>
            </a:r>
            <a:br>
              <a:rPr lang="en-US" dirty="0">
                <a:highlight>
                  <a:srgbClr val="69B0A0"/>
                </a:highlight>
                <a:latin typeface="Helvetica" pitchFamily="2" charset="0"/>
                <a:ea typeface="Menlo" panose="020B0609030804020204" pitchFamily="49" charset="0"/>
                <a:cs typeface="Arial" panose="020B0604020202020204" pitchFamily="34" charset="0"/>
              </a:rPr>
            </a:br>
            <a:r>
              <a:rPr lang="en-US" dirty="0">
                <a:latin typeface="Helvetica" pitchFamily="2" charset="0"/>
                <a:ea typeface="Menlo" panose="020B0609030804020204" pitchFamily="49" charset="0"/>
                <a:cs typeface="Arial" panose="020B0604020202020204" pitchFamily="34" charset="0"/>
              </a:rPr>
              <a:t>Make it </a:t>
            </a:r>
            <a:r>
              <a:rPr lang="en-US" dirty="0">
                <a:highlight>
                  <a:srgbClr val="69B0A0"/>
                </a:highlight>
                <a:latin typeface="Helvetica" pitchFamily="2" charset="0"/>
                <a:ea typeface="Menlo" panose="020B0609030804020204" pitchFamily="49" charset="0"/>
                <a:cs typeface="Arial" panose="020B0604020202020204" pitchFamily="34" charset="0"/>
              </a:rPr>
              <a:t>right </a:t>
            </a:r>
            <a:br>
              <a:rPr lang="en-US" dirty="0">
                <a:highlight>
                  <a:srgbClr val="69B0A0"/>
                </a:highlight>
                <a:latin typeface="Helvetica" pitchFamily="2" charset="0"/>
                <a:ea typeface="Menlo" panose="020B0609030804020204" pitchFamily="49" charset="0"/>
                <a:cs typeface="Arial" panose="020B0604020202020204" pitchFamily="34" charset="0"/>
              </a:rPr>
            </a:br>
            <a:r>
              <a:rPr lang="en-US" dirty="0">
                <a:latin typeface="Helvetica" pitchFamily="2" charset="0"/>
                <a:ea typeface="Menlo" panose="020B0609030804020204" pitchFamily="49" charset="0"/>
                <a:cs typeface="Arial" panose="020B0604020202020204" pitchFamily="34" charset="0"/>
              </a:rPr>
              <a:t>Make it </a:t>
            </a:r>
            <a:r>
              <a:rPr lang="en-US" dirty="0">
                <a:highlight>
                  <a:srgbClr val="69B0A0"/>
                </a:highlight>
                <a:latin typeface="Helvetica" pitchFamily="2" charset="0"/>
                <a:ea typeface="Menlo" panose="020B0609030804020204" pitchFamily="49" charset="0"/>
                <a:cs typeface="Arial" panose="020B0604020202020204" pitchFamily="34" charset="0"/>
              </a:rPr>
              <a:t>fast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129A9-0DA2-C6AA-3CC4-8C979B32C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8871" y="5022266"/>
            <a:ext cx="1440302" cy="444256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Helvetica" pitchFamily="2" charset="0"/>
              </a:rPr>
              <a:t>Kent Beck</a:t>
            </a:r>
          </a:p>
        </p:txBody>
      </p:sp>
      <p:pic>
        <p:nvPicPr>
          <p:cNvPr id="5" name="Picture 4" descr="A close up of a sign&#10;&#10;Description automatically generated">
            <a:extLst>
              <a:ext uri="{FF2B5EF4-FFF2-40B4-BE49-F238E27FC236}">
                <a16:creationId xmlns:a16="http://schemas.microsoft.com/office/drawing/2014/main" id="{A5C1CCE3-7E27-BA39-0F9F-0EA978177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147992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B24EB-3E23-A785-95DE-CE3DCD4D4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E5C2E9-6B4C-E244-AEEB-9515893040B8}"/>
              </a:ext>
            </a:extLst>
          </p:cNvPr>
          <p:cNvSpPr txBox="1"/>
          <p:nvPr/>
        </p:nvSpPr>
        <p:spPr>
          <a:xfrm>
            <a:off x="1951607" y="1460145"/>
            <a:ext cx="5013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What are the major steps for any program?</a:t>
            </a:r>
          </a:p>
        </p:txBody>
      </p:sp>
      <p:pic>
        <p:nvPicPr>
          <p:cNvPr id="5" name="Picture 4" descr="Building Brick Wall with solid fill">
            <a:extLst>
              <a:ext uri="{FF2B5EF4-FFF2-40B4-BE49-F238E27FC236}">
                <a16:creationId xmlns:a16="http://schemas.microsoft.com/office/drawing/2014/main" id="{282083D1-AED6-5F3B-ED18-4904EDD6C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8650" y="2772884"/>
            <a:ext cx="2864663" cy="2864663"/>
          </a:xfrm>
          <a:prstGeom prst="rect">
            <a:avLst/>
          </a:prstGeom>
        </p:spPr>
      </p:pic>
      <p:pic>
        <p:nvPicPr>
          <p:cNvPr id="8" name="Graphic 7" descr="Badge outline">
            <a:extLst>
              <a:ext uri="{FF2B5EF4-FFF2-40B4-BE49-F238E27FC236}">
                <a16:creationId xmlns:a16="http://schemas.microsoft.com/office/drawing/2014/main" id="{FB5687B8-DDB6-2DFF-BFD2-EE5ECEF73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1098" y="3788396"/>
            <a:ext cx="914400" cy="914400"/>
          </a:xfrm>
          <a:prstGeom prst="rect">
            <a:avLst/>
          </a:prstGeom>
        </p:spPr>
      </p:pic>
      <p:pic>
        <p:nvPicPr>
          <p:cNvPr id="10" name="Graphic 9" descr="Badge 1 outline">
            <a:extLst>
              <a:ext uri="{FF2B5EF4-FFF2-40B4-BE49-F238E27FC236}">
                <a16:creationId xmlns:a16="http://schemas.microsoft.com/office/drawing/2014/main" id="{25C232FB-4359-DF15-0D39-37CDE0B71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1098" y="2655991"/>
            <a:ext cx="914400" cy="914400"/>
          </a:xfrm>
          <a:prstGeom prst="rect">
            <a:avLst/>
          </a:prstGeom>
        </p:spPr>
      </p:pic>
      <p:pic>
        <p:nvPicPr>
          <p:cNvPr id="12" name="Graphic 11" descr="Badge 3 outline">
            <a:extLst>
              <a:ext uri="{FF2B5EF4-FFF2-40B4-BE49-F238E27FC236}">
                <a16:creationId xmlns:a16="http://schemas.microsoft.com/office/drawing/2014/main" id="{BD3833FD-289C-3A01-B226-3E261264D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1098" y="4920801"/>
            <a:ext cx="914400" cy="914400"/>
          </a:xfrm>
          <a:prstGeom prst="rect">
            <a:avLst/>
          </a:prstGeom>
        </p:spPr>
      </p:pic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A745B4F7-E44D-C0B5-6E80-41E70B5774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78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A874C-27FD-0636-DA2A-5EFB1A895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What is a computer program?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AA4AF-A27A-F489-33B8-AD9FA597E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1202" y="2882410"/>
            <a:ext cx="4085393" cy="1700490"/>
          </a:xfrm>
        </p:spPr>
        <p:txBody>
          <a:bodyPr>
            <a:normAutofit/>
          </a:bodyPr>
          <a:lstStyle/>
          <a:p>
            <a:r>
              <a:rPr lang="en-US" sz="2000" dirty="0">
                <a:highlight>
                  <a:srgbClr val="69B0A0"/>
                </a:highlight>
                <a:latin typeface="Helvetica Light" panose="020B0403020202020204" pitchFamily="34" charset="0"/>
              </a:rPr>
              <a:t>Sequence of instructions </a:t>
            </a:r>
            <a:r>
              <a:rPr lang="en-US" sz="2000" dirty="0">
                <a:latin typeface="Helvetica Light" panose="020B0403020202020204" pitchFamily="34" charset="0"/>
              </a:rPr>
              <a:t>for the computer to execute</a:t>
            </a:r>
          </a:p>
          <a:p>
            <a:r>
              <a:rPr lang="en-US" sz="2000" dirty="0">
                <a:latin typeface="Helvetica Light" panose="020B0403020202020204" pitchFamily="34" charset="0"/>
              </a:rPr>
              <a:t>Translation of our thoughts into </a:t>
            </a:r>
            <a:r>
              <a:rPr lang="en-US" sz="2000" dirty="0">
                <a:highlight>
                  <a:srgbClr val="69B0A0"/>
                </a:highlight>
                <a:latin typeface="Helvetica Light" panose="020B0403020202020204" pitchFamily="34" charset="0"/>
              </a:rPr>
              <a:t>operations</a:t>
            </a:r>
            <a:r>
              <a:rPr lang="en-US" sz="2000" dirty="0">
                <a:latin typeface="Helvetica Light" panose="020B0403020202020204" pitchFamily="34" charset="0"/>
              </a:rPr>
              <a:t> that the </a:t>
            </a:r>
            <a:r>
              <a:rPr lang="en-US" sz="2000" dirty="0">
                <a:highlight>
                  <a:srgbClr val="69B0A0"/>
                </a:highlight>
                <a:latin typeface="Helvetica Light" panose="020B0403020202020204" pitchFamily="34" charset="0"/>
              </a:rPr>
              <a:t>computer understands </a:t>
            </a:r>
          </a:p>
        </p:txBody>
      </p:sp>
      <p:pic>
        <p:nvPicPr>
          <p:cNvPr id="7" name="Picture 6" descr="A computer screen with a red arrow pointing to a window&#10;&#10;Description automatically generated">
            <a:extLst>
              <a:ext uri="{FF2B5EF4-FFF2-40B4-BE49-F238E27FC236}">
                <a16:creationId xmlns:a16="http://schemas.microsoft.com/office/drawing/2014/main" id="{880A8962-4A98-054D-22CE-5E5122D1C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67405" y="2337275"/>
            <a:ext cx="2995075" cy="29950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7AD4D88-C002-258B-4581-D03B24A93ABA}"/>
              </a:ext>
            </a:extLst>
          </p:cNvPr>
          <p:cNvSpPr txBox="1"/>
          <p:nvPr/>
        </p:nvSpPr>
        <p:spPr>
          <a:xfrm>
            <a:off x="767405" y="1690688"/>
            <a:ext cx="1890261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9B0A0"/>
                </a:solidFill>
                <a:latin typeface="Helvetica" pitchFamily="2" charset="0"/>
              </a:rPr>
              <a:t>Source code</a:t>
            </a:r>
          </a:p>
          <a:p>
            <a:r>
              <a:rPr lang="en-US" dirty="0">
                <a:latin typeface="Helvetica" pitchFamily="2" charset="0"/>
              </a:rPr>
              <a:t>Human readable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64D6E2-E53E-7DD0-FADF-ADBFACA7DEB9}"/>
              </a:ext>
            </a:extLst>
          </p:cNvPr>
          <p:cNvSpPr txBox="1"/>
          <p:nvPr/>
        </p:nvSpPr>
        <p:spPr>
          <a:xfrm>
            <a:off x="1474673" y="5286714"/>
            <a:ext cx="2287807" cy="6465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>
                <a:solidFill>
                  <a:srgbClr val="69B0A0"/>
                </a:solidFill>
                <a:latin typeface="Helvetica" pitchFamily="2" charset="0"/>
              </a:rPr>
              <a:t>Executable</a:t>
            </a:r>
          </a:p>
          <a:p>
            <a:pPr algn="r"/>
            <a:r>
              <a:rPr lang="en-US" dirty="0">
                <a:latin typeface="Helvetica" pitchFamily="2" charset="0"/>
              </a:rPr>
              <a:t>Machine instructions</a:t>
            </a: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7A60F0EB-8DCE-C204-7E49-B19236E4A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90694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B24EB-3E23-A785-95DE-CE3DCD4D4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6E5C2E9-6B4C-E244-AEEB-9515893040B8}"/>
              </a:ext>
            </a:extLst>
          </p:cNvPr>
          <p:cNvSpPr txBox="1"/>
          <p:nvPr/>
        </p:nvSpPr>
        <p:spPr>
          <a:xfrm>
            <a:off x="1951607" y="1460145"/>
            <a:ext cx="50133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 Light" panose="020B0403020202020204" pitchFamily="34" charset="0"/>
              </a:rPr>
              <a:t>What are the major steps for any program?</a:t>
            </a:r>
          </a:p>
        </p:txBody>
      </p:sp>
      <p:pic>
        <p:nvPicPr>
          <p:cNvPr id="5" name="Picture 4" descr="Building Brick Wall with solid fill">
            <a:extLst>
              <a:ext uri="{FF2B5EF4-FFF2-40B4-BE49-F238E27FC236}">
                <a16:creationId xmlns:a16="http://schemas.microsoft.com/office/drawing/2014/main" id="{282083D1-AED6-5F3B-ED18-4904EDD6C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28650" y="2772884"/>
            <a:ext cx="2864663" cy="2864663"/>
          </a:xfrm>
          <a:prstGeom prst="rect">
            <a:avLst/>
          </a:prstGeom>
        </p:spPr>
      </p:pic>
      <p:pic>
        <p:nvPicPr>
          <p:cNvPr id="8" name="Graphic 7" descr="Badge outline">
            <a:extLst>
              <a:ext uri="{FF2B5EF4-FFF2-40B4-BE49-F238E27FC236}">
                <a16:creationId xmlns:a16="http://schemas.microsoft.com/office/drawing/2014/main" id="{FB5687B8-DDB6-2DFF-BFD2-EE5ECEF736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01098" y="3788396"/>
            <a:ext cx="914400" cy="914400"/>
          </a:xfrm>
          <a:prstGeom prst="rect">
            <a:avLst/>
          </a:prstGeom>
        </p:spPr>
      </p:pic>
      <p:pic>
        <p:nvPicPr>
          <p:cNvPr id="10" name="Graphic 9" descr="Badge 1 outline">
            <a:extLst>
              <a:ext uri="{FF2B5EF4-FFF2-40B4-BE49-F238E27FC236}">
                <a16:creationId xmlns:a16="http://schemas.microsoft.com/office/drawing/2014/main" id="{25C232FB-4359-DF15-0D39-37CDE0B714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01098" y="2655991"/>
            <a:ext cx="914400" cy="914400"/>
          </a:xfrm>
          <a:prstGeom prst="rect">
            <a:avLst/>
          </a:prstGeom>
        </p:spPr>
      </p:pic>
      <p:pic>
        <p:nvPicPr>
          <p:cNvPr id="12" name="Graphic 11" descr="Badge 3 outline">
            <a:extLst>
              <a:ext uri="{FF2B5EF4-FFF2-40B4-BE49-F238E27FC236}">
                <a16:creationId xmlns:a16="http://schemas.microsoft.com/office/drawing/2014/main" id="{BD3833FD-289C-3A01-B226-3E261264DA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01098" y="4920801"/>
            <a:ext cx="914400" cy="914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080423-F78D-FE78-0111-963D0887416A}"/>
              </a:ext>
            </a:extLst>
          </p:cNvPr>
          <p:cNvSpPr txBox="1"/>
          <p:nvPr/>
        </p:nvSpPr>
        <p:spPr>
          <a:xfrm>
            <a:off x="5953461" y="2801598"/>
            <a:ext cx="20230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 – Data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49FE6F-14C9-D420-3DE9-D393AA26C6F0}"/>
              </a:ext>
            </a:extLst>
          </p:cNvPr>
          <p:cNvSpPr txBox="1"/>
          <p:nvPr/>
        </p:nvSpPr>
        <p:spPr>
          <a:xfrm>
            <a:off x="5129646" y="4003096"/>
            <a:ext cx="36706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Execution – Data processing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28703-3024-DE76-4317-EA6DE17C0498}"/>
              </a:ext>
            </a:extLst>
          </p:cNvPr>
          <p:cNvSpPr txBox="1"/>
          <p:nvPr/>
        </p:nvSpPr>
        <p:spPr>
          <a:xfrm>
            <a:off x="5741865" y="5175882"/>
            <a:ext cx="2446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 – Data out</a:t>
            </a: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1C3F7329-1DB6-C523-AF76-F0CE285C4BE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85499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469F5-1CB1-A0C5-A0AB-8C0E16D7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BB53-9B9C-129F-A1E3-EEB13FE2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pitchFamily="2" charset="0"/>
              </a:rPr>
              <a:t>In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D0FD1-C3AF-4B3B-2756-C8EC565B0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7"/>
            <a:ext cx="8058150" cy="4351335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effectLst/>
                <a:latin typeface="Helvetica" pitchFamily="2" charset="0"/>
                <a:ea typeface="Calibri" panose="020F0502020204030204" pitchFamily="34" charset="0"/>
              </a:rPr>
              <a:t>Practice structured thinking</a:t>
            </a:r>
            <a:endParaRPr lang="en-CA" sz="1800" dirty="0">
              <a:effectLst/>
              <a:latin typeface="Helvetica" pitchFamily="2" charset="0"/>
              <a:ea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effectLst/>
                <a:latin typeface="Helvetica" pitchFamily="2" charset="0"/>
                <a:ea typeface="Calibri" panose="020F0502020204030204" pitchFamily="34" charset="0"/>
              </a:rPr>
              <a:t>Become familiar with programming logic</a:t>
            </a:r>
            <a:endParaRPr lang="en-CA" sz="1800" dirty="0">
              <a:effectLst/>
              <a:latin typeface="Helvetica" pitchFamily="2" charset="0"/>
              <a:ea typeface="Arial" panose="020B0604020202020204" pitchFamily="34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en-CA" sz="1800" dirty="0">
                <a:effectLst/>
                <a:latin typeface="Helvetica" pitchFamily="2" charset="0"/>
                <a:ea typeface="Calibri" panose="020F0502020204030204" pitchFamily="34" charset="0"/>
              </a:rPr>
              <a:t>Learn about basic programming components 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CA" sz="1800" dirty="0">
              <a:effectLst/>
              <a:latin typeface="Helvetica" pitchFamily="2" charset="0"/>
              <a:ea typeface="Calibri" panose="020F0502020204030204" pitchFamily="34" charset="0"/>
            </a:endParaRP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r>
              <a:rPr lang="en-CA" sz="1800" b="1" dirty="0">
                <a:latin typeface="Helvetica" pitchFamily="2" charset="0"/>
                <a:ea typeface="Arial" panose="020B0604020202020204" pitchFamily="34" charset="0"/>
              </a:rPr>
              <a:t>Now you are ready to: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effectLst/>
                <a:latin typeface="Helvetica" pitchFamily="2" charset="0"/>
                <a:ea typeface="Arial" panose="020B0604020202020204" pitchFamily="34" charset="0"/>
              </a:rPr>
              <a:t>Learn a specific programming language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</a:rPr>
              <a:t>Perform data analysis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</a:rPr>
              <a:t>Learn about machine learning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CA" sz="1800" dirty="0">
                <a:latin typeface="Helvetica" pitchFamily="2" charset="0"/>
                <a:ea typeface="Arial" panose="020B0604020202020204" pitchFamily="34" charset="0"/>
              </a:rPr>
              <a:t>Write programs that generate visualizations </a:t>
            </a:r>
          </a:p>
          <a:p>
            <a:pPr marL="0" lvl="0" indent="0">
              <a:lnSpc>
                <a:spcPct val="109000"/>
              </a:lnSpc>
              <a:spcAft>
                <a:spcPts val="1000"/>
              </a:spcAft>
              <a:buNone/>
            </a:pPr>
            <a:endParaRPr lang="en-CA" sz="1800" dirty="0">
              <a:latin typeface="Helvetica" pitchFamily="2" charset="0"/>
              <a:ea typeface="Arial" panose="020B0604020202020204" pitchFamily="34" charset="0"/>
            </a:endParaRPr>
          </a:p>
        </p:txBody>
      </p:sp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F0D7A11B-42AB-091D-5FF5-4F8EC7F89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6057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F2376-9E04-ED70-502E-4CB0F87A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16AE1CEB-BA97-61DD-841E-10CAC5F24A90}"/>
              </a:ext>
            </a:extLst>
          </p:cNvPr>
          <p:cNvSpPr txBox="1"/>
          <p:nvPr/>
        </p:nvSpPr>
        <p:spPr>
          <a:xfrm>
            <a:off x="1618439" y="6302109"/>
            <a:ext cx="6368498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Helvetica" pitchFamily="2" charset="0"/>
                <a:hlinkClick r:id="rId2"/>
              </a:rPr>
              <a:t>https://www.mcgill.ca/micm/training/workshops-series</a:t>
            </a:r>
            <a:endParaRPr lang="en-US" dirty="0">
              <a:latin typeface="Helvetica" pitchFamily="2" charset="0"/>
            </a:endParaRPr>
          </a:p>
        </p:txBody>
      </p:sp>
      <p:pic>
        <p:nvPicPr>
          <p:cNvPr id="2" name="Picture 1" descr="A close up of a sign&#10;&#10;Description automatically generated">
            <a:extLst>
              <a:ext uri="{FF2B5EF4-FFF2-40B4-BE49-F238E27FC236}">
                <a16:creationId xmlns:a16="http://schemas.microsoft.com/office/drawing/2014/main" id="{5033C4BC-777E-3233-2D04-9BF928FF59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pic>
        <p:nvPicPr>
          <p:cNvPr id="4" name="Picture 3" descr="A screenshot of a calendar&#10;&#10;AI-generated content may be incorrect.">
            <a:extLst>
              <a:ext uri="{FF2B5EF4-FFF2-40B4-BE49-F238E27FC236}">
                <a16:creationId xmlns:a16="http://schemas.microsoft.com/office/drawing/2014/main" id="{33764AD3-8CEF-C7D0-3204-0802970C9E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681" y="1277401"/>
            <a:ext cx="8204638" cy="46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79680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CDE7B-F6E0-3F35-CA16-9CBD538BD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5CD7EF-C880-CBCD-398D-7E3BB5D5062C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 dirty="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79A3F8-F204-0C4B-8C60-EB9078FAF391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57086-E9A2-1558-824A-80776B62AF2C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 dirty="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1CD90ED-F12C-DA32-1A84-EF0356FB7921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79FEFC-04D4-EE23-8047-B09F61F389B0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55A2CE-36C7-7C3A-E3EF-94EBD356F86C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060FE140-39DA-6155-D659-8C3C8FEDE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B21C3CDD-B849-1F66-A5B6-38B78BCAB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715D5D0F-22C4-C938-7864-A4365EBD2A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sp>
        <p:nvSpPr>
          <p:cNvPr id="13" name="AutoShape 2">
            <a:extLst>
              <a:ext uri="{FF2B5EF4-FFF2-40B4-BE49-F238E27FC236}">
                <a16:creationId xmlns:a16="http://schemas.microsoft.com/office/drawing/2014/main" id="{74C21BD0-7E7C-7802-AA6E-1817E577ED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300BE3E0-083D-B6C9-FCBC-A5354E48857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4700" y="1531700"/>
            <a:ext cx="2354500" cy="23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4C69DE62-6465-71F4-1F1B-EAAC49E6F8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6" name="Picture 15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A870B57E-C407-181B-33D8-77B78E7CD8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553" y="2698277"/>
            <a:ext cx="2354500" cy="23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680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175AD-66A9-4AEE-A18A-9B9D04A09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E2C95-8E57-215A-147B-D1A18E86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CA" dirty="0">
                <a:latin typeface="Helvetica" pitchFamily="2" charset="0"/>
              </a:rPr>
              <a:t>Thank you for attending!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CE9ED8-33EB-F949-38BC-F76A33E21FD8}"/>
              </a:ext>
            </a:extLst>
          </p:cNvPr>
          <p:cNvSpPr txBox="1"/>
          <p:nvPr/>
        </p:nvSpPr>
        <p:spPr>
          <a:xfrm>
            <a:off x="540553" y="5081109"/>
            <a:ext cx="22363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525" lvl="1" algn="ctr"/>
            <a:r>
              <a:rPr lang="en-CA" sz="1600" dirty="0">
                <a:latin typeface="Helvetica" pitchFamily="2" charset="0"/>
              </a:rPr>
              <a:t>Scan the QR code to confirm you attended today’s workshop.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B3D80-5D0E-0848-A640-0BC43FBA9B79}"/>
              </a:ext>
            </a:extLst>
          </p:cNvPr>
          <p:cNvSpPr txBox="1"/>
          <p:nvPr/>
        </p:nvSpPr>
        <p:spPr>
          <a:xfrm>
            <a:off x="3555521" y="5087164"/>
            <a:ext cx="1866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Fill out the feedback survey in the next 72h.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ACFFA-9EAA-C92D-F463-83B1EE35FF57}"/>
              </a:ext>
            </a:extLst>
          </p:cNvPr>
          <p:cNvSpPr txBox="1"/>
          <p:nvPr/>
        </p:nvSpPr>
        <p:spPr>
          <a:xfrm>
            <a:off x="5970821" y="5081109"/>
            <a:ext cx="26959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1600" dirty="0">
                <a:latin typeface="Helvetica" pitchFamily="2" charset="0"/>
              </a:rPr>
              <a:t>Get recognition for this workshop on your </a:t>
            </a:r>
          </a:p>
          <a:p>
            <a:pPr algn="ctr"/>
            <a:r>
              <a:rPr lang="en-CA" sz="1600" dirty="0">
                <a:latin typeface="Helvetica" pitchFamily="2" charset="0"/>
              </a:rPr>
              <a:t>co-curricular record. 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1DB76E-2CFA-B516-C4D9-68C2F552D7DC}"/>
              </a:ext>
            </a:extLst>
          </p:cNvPr>
          <p:cNvSpPr>
            <a:spLocks noChangeAspect="1"/>
          </p:cNvSpPr>
          <p:nvPr/>
        </p:nvSpPr>
        <p:spPr>
          <a:xfrm>
            <a:off x="1298705" y="1853639"/>
            <a:ext cx="720000" cy="686283"/>
          </a:xfrm>
          <a:prstGeom prst="ellipse">
            <a:avLst/>
          </a:prstGeom>
          <a:solidFill>
            <a:srgbClr val="13A89E">
              <a:alpha val="4941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1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B17012D-D277-BE7D-0531-BBD802BD9A59}"/>
              </a:ext>
            </a:extLst>
          </p:cNvPr>
          <p:cNvSpPr>
            <a:spLocks noChangeAspect="1"/>
          </p:cNvSpPr>
          <p:nvPr/>
        </p:nvSpPr>
        <p:spPr>
          <a:xfrm>
            <a:off x="4128760" y="1853639"/>
            <a:ext cx="720000" cy="686283"/>
          </a:xfrm>
          <a:prstGeom prst="ellipse">
            <a:avLst/>
          </a:prstGeom>
          <a:solidFill>
            <a:srgbClr val="13A89E">
              <a:alpha val="7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2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59F7BBD-968C-BAD4-45F6-F90D16BE27C5}"/>
              </a:ext>
            </a:extLst>
          </p:cNvPr>
          <p:cNvSpPr>
            <a:spLocks noChangeAspect="1"/>
          </p:cNvSpPr>
          <p:nvPr/>
        </p:nvSpPr>
        <p:spPr>
          <a:xfrm>
            <a:off x="6958815" y="1837130"/>
            <a:ext cx="720000" cy="686283"/>
          </a:xfrm>
          <a:prstGeom prst="ellipse">
            <a:avLst/>
          </a:prstGeom>
          <a:solidFill>
            <a:srgbClr val="13A89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3</a:t>
            </a:r>
          </a:p>
        </p:txBody>
      </p:sp>
      <p:pic>
        <p:nvPicPr>
          <p:cNvPr id="14" name="Graphic 13" descr="Clipboard with solid fill">
            <a:extLst>
              <a:ext uri="{FF2B5EF4-FFF2-40B4-BE49-F238E27FC236}">
                <a16:creationId xmlns:a16="http://schemas.microsoft.com/office/drawing/2014/main" id="{1FB3AA49-BB3A-29EA-6869-479E02BD2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55521" y="2880306"/>
            <a:ext cx="1866473" cy="1866473"/>
          </a:xfrm>
          <a:prstGeom prst="rect">
            <a:avLst/>
          </a:prstGeom>
        </p:spPr>
      </p:pic>
      <p:pic>
        <p:nvPicPr>
          <p:cNvPr id="1026" name="Picture 2" descr="Co-curricular record approval logo">
            <a:extLst>
              <a:ext uri="{FF2B5EF4-FFF2-40B4-BE49-F238E27FC236}">
                <a16:creationId xmlns:a16="http://schemas.microsoft.com/office/drawing/2014/main" id="{29698A2A-AAAE-CFCE-C277-9F5476CD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815" y="3051542"/>
            <a:ext cx="2032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CD702FA1-1A6F-E7BB-C271-DB0AF67E8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0850" y="6428034"/>
            <a:ext cx="2343150" cy="298450"/>
          </a:xfrm>
          <a:prstGeom prst="rect">
            <a:avLst/>
          </a:prstGeom>
        </p:spPr>
      </p:pic>
      <p:sp>
        <p:nvSpPr>
          <p:cNvPr id="13" name="AutoShape 2">
            <a:extLst>
              <a:ext uri="{FF2B5EF4-FFF2-40B4-BE49-F238E27FC236}">
                <a16:creationId xmlns:a16="http://schemas.microsoft.com/office/drawing/2014/main" id="{41A04AA9-6C84-E0F4-80DE-6968A8D1E86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7" name="AutoShape 8">
            <a:extLst>
              <a:ext uri="{FF2B5EF4-FFF2-40B4-BE49-F238E27FC236}">
                <a16:creationId xmlns:a16="http://schemas.microsoft.com/office/drawing/2014/main" id="{2AB5C936-17AF-67AB-495D-DD69B668C4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74700" y="1531700"/>
            <a:ext cx="2354500" cy="235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96BD0CC7-D2CE-B531-E6BD-9D815D1C90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24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pic>
        <p:nvPicPr>
          <p:cNvPr id="16" name="Picture 15" descr="A qr code with black squares&#10;&#10;AI-generated content may be incorrect.">
            <a:extLst>
              <a:ext uri="{FF2B5EF4-FFF2-40B4-BE49-F238E27FC236}">
                <a16:creationId xmlns:a16="http://schemas.microsoft.com/office/drawing/2014/main" id="{627642F9-4A53-82E3-60E7-9CF0A8DCB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4237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15259</TotalTime>
  <Words>3334</Words>
  <Application>Microsoft Macintosh PowerPoint</Application>
  <PresentationFormat>On-screen Show (4:3)</PresentationFormat>
  <Paragraphs>664</Paragraphs>
  <Slides>94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94</vt:i4>
      </vt:variant>
    </vt:vector>
  </HeadingPairs>
  <TitlesOfParts>
    <vt:vector size="103" baseType="lpstr">
      <vt:lpstr>Arial</vt:lpstr>
      <vt:lpstr>Calibri</vt:lpstr>
      <vt:lpstr>Calibri Light</vt:lpstr>
      <vt:lpstr>Helvetica</vt:lpstr>
      <vt:lpstr>Helvetica Light</vt:lpstr>
      <vt:lpstr>Menlo</vt:lpstr>
      <vt:lpstr>Open Sans Light</vt:lpstr>
      <vt:lpstr>Wingdings</vt:lpstr>
      <vt:lpstr>Thème Office</vt:lpstr>
      <vt:lpstr>How to Think in Code</vt:lpstr>
      <vt:lpstr>PowerPoint Presentation</vt:lpstr>
      <vt:lpstr>PowerPoint Presentation</vt:lpstr>
      <vt:lpstr>What to expect today</vt:lpstr>
      <vt:lpstr>Contents</vt:lpstr>
      <vt:lpstr>Part 1 What is a Computer and what are Programs?</vt:lpstr>
      <vt:lpstr>What is a computer? </vt:lpstr>
      <vt:lpstr>Top things you NEED in a computer</vt:lpstr>
      <vt:lpstr>What is a computer program? </vt:lpstr>
      <vt:lpstr>What is a computer program? </vt:lpstr>
      <vt:lpstr>Sequence of instructions</vt:lpstr>
      <vt:lpstr>Sequence of instructions</vt:lpstr>
      <vt:lpstr>Repeating instructions</vt:lpstr>
      <vt:lpstr>Pseudocode</vt:lpstr>
      <vt:lpstr>Algorithms </vt:lpstr>
      <vt:lpstr>Algorithms </vt:lpstr>
      <vt:lpstr>Variables</vt:lpstr>
      <vt:lpstr>Data types</vt:lpstr>
      <vt:lpstr>Hands on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Before we start!</vt:lpstr>
      <vt:lpstr>Let’s try it!</vt:lpstr>
      <vt:lpstr>Let’s try it!</vt:lpstr>
      <vt:lpstr>You can even make it “fancy”</vt:lpstr>
      <vt:lpstr>Try and assign and print out each variable!</vt:lpstr>
      <vt:lpstr>Part 2  Coding Fundamentals</vt:lpstr>
      <vt:lpstr>Data types</vt:lpstr>
      <vt:lpstr>Boolean logic</vt:lpstr>
      <vt:lpstr>Let’s try it!</vt:lpstr>
      <vt:lpstr>Boolean operators</vt:lpstr>
      <vt:lpstr>What do these look like in Python?</vt:lpstr>
      <vt:lpstr>We can combine boolean operators!</vt:lpstr>
      <vt:lpstr>What’s the difference?</vt:lpstr>
      <vt:lpstr>Let’s try it out in our IDE!</vt:lpstr>
      <vt:lpstr>Let’s try it out in our IDE!</vt:lpstr>
      <vt:lpstr>What’s the difference?</vt:lpstr>
      <vt:lpstr>Conditionals</vt:lpstr>
      <vt:lpstr>Conditionals</vt:lpstr>
      <vt:lpstr>Pseudocode Example:</vt:lpstr>
      <vt:lpstr>Pseudocode Example:</vt:lpstr>
      <vt:lpstr>Pseudocode Example:</vt:lpstr>
      <vt:lpstr>Pseudocode Example:</vt:lpstr>
      <vt:lpstr>Pseudocode Example:</vt:lpstr>
      <vt:lpstr>Else If (Sometimes called Elif)</vt:lpstr>
      <vt:lpstr>Else If (Sometimes called Elif)</vt:lpstr>
      <vt:lpstr>Else If (Sometimes called Elif)</vt:lpstr>
      <vt:lpstr>Else If (Sometimes called Elif)</vt:lpstr>
      <vt:lpstr>Else If (Sometimes called Elif)</vt:lpstr>
      <vt:lpstr>How does order matter?</vt:lpstr>
      <vt:lpstr>Else If (Sometimes called Elif)</vt:lpstr>
      <vt:lpstr>Why do we need a catch statement?</vt:lpstr>
      <vt:lpstr>Why do we need a catch statement?</vt:lpstr>
      <vt:lpstr>Why do we need a catch statement?</vt:lpstr>
      <vt:lpstr>What happens if we combine a conditional with a loop?</vt:lpstr>
      <vt:lpstr>While loops can create infinite conditions</vt:lpstr>
      <vt:lpstr>While loops can create infinite conditions</vt:lpstr>
      <vt:lpstr>While loops can create infinite conditions</vt:lpstr>
      <vt:lpstr>What if we know we want to do a set of actions but not as a loop </vt:lpstr>
      <vt:lpstr>Functions!</vt:lpstr>
      <vt:lpstr>Functions!</vt:lpstr>
      <vt:lpstr>Functions!</vt:lpstr>
      <vt:lpstr>Functions!</vt:lpstr>
      <vt:lpstr>Functions!</vt:lpstr>
      <vt:lpstr>We’re going to try it now!</vt:lpstr>
      <vt:lpstr>Commenting</vt:lpstr>
      <vt:lpstr>Hands On!</vt:lpstr>
      <vt:lpstr>Data structures</vt:lpstr>
      <vt:lpstr>Lists</vt:lpstr>
      <vt:lpstr>Lists</vt:lpstr>
      <vt:lpstr>Arrays/Vectors</vt:lpstr>
      <vt:lpstr>Arrays/Vectors</vt:lpstr>
      <vt:lpstr>Indexing</vt:lpstr>
      <vt:lpstr>Indexing</vt:lpstr>
      <vt:lpstr>Final Hands-On (if time permits)</vt:lpstr>
      <vt:lpstr>This is my solution</vt:lpstr>
      <vt:lpstr>But before coding…</vt:lpstr>
      <vt:lpstr>Make it work  Make it right  Make it fast</vt:lpstr>
      <vt:lpstr>PowerPoint Presentation</vt:lpstr>
      <vt:lpstr>PowerPoint Presentation</vt:lpstr>
      <vt:lpstr>In summary</vt:lpstr>
      <vt:lpstr>PowerPoint Presentation</vt:lpstr>
      <vt:lpstr>Thank you for attending!</vt:lpstr>
      <vt:lpstr>Thank you for attending!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Rachade Hmamouchi</dc:creator>
  <cp:lastModifiedBy>Thomas Zheng</cp:lastModifiedBy>
  <cp:revision>58</cp:revision>
  <dcterms:created xsi:type="dcterms:W3CDTF">2019-07-29T14:54:16Z</dcterms:created>
  <dcterms:modified xsi:type="dcterms:W3CDTF">2025-06-24T16:22:48Z</dcterms:modified>
</cp:coreProperties>
</file>