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3"/>
  </p:notesMasterIdLst>
  <p:handoutMasterIdLst>
    <p:handoutMasterId r:id="rId44"/>
  </p:handoutMasterIdLst>
  <p:sldIdLst>
    <p:sldId id="482" r:id="rId2"/>
    <p:sldId id="316" r:id="rId3"/>
    <p:sldId id="321" r:id="rId4"/>
    <p:sldId id="338" r:id="rId5"/>
    <p:sldId id="353" r:id="rId6"/>
    <p:sldId id="415" r:id="rId7"/>
    <p:sldId id="446" r:id="rId8"/>
    <p:sldId id="448" r:id="rId9"/>
    <p:sldId id="447" r:id="rId10"/>
    <p:sldId id="454" r:id="rId11"/>
    <p:sldId id="472" r:id="rId12"/>
    <p:sldId id="450" r:id="rId13"/>
    <p:sldId id="455" r:id="rId14"/>
    <p:sldId id="465" r:id="rId15"/>
    <p:sldId id="469" r:id="rId16"/>
    <p:sldId id="467" r:id="rId17"/>
    <p:sldId id="451" r:id="rId18"/>
    <p:sldId id="457" r:id="rId19"/>
    <p:sldId id="474" r:id="rId20"/>
    <p:sldId id="470" r:id="rId21"/>
    <p:sldId id="452" r:id="rId22"/>
    <p:sldId id="460" r:id="rId23"/>
    <p:sldId id="476" r:id="rId24"/>
    <p:sldId id="459" r:id="rId25"/>
    <p:sldId id="456" r:id="rId26"/>
    <p:sldId id="462" r:id="rId27"/>
    <p:sldId id="464" r:id="rId28"/>
    <p:sldId id="479" r:id="rId29"/>
    <p:sldId id="463" r:id="rId30"/>
    <p:sldId id="478" r:id="rId31"/>
    <p:sldId id="477" r:id="rId32"/>
    <p:sldId id="471" r:id="rId33"/>
    <p:sldId id="475" r:id="rId34"/>
    <p:sldId id="453" r:id="rId35"/>
    <p:sldId id="480" r:id="rId36"/>
    <p:sldId id="458" r:id="rId37"/>
    <p:sldId id="481" r:id="rId38"/>
    <p:sldId id="473" r:id="rId39"/>
    <p:sldId id="354" r:id="rId40"/>
    <p:sldId id="468" r:id="rId41"/>
    <p:sldId id="318" r:id="rId42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A89E"/>
    <a:srgbClr val="72B0AF"/>
    <a:srgbClr val="69B0A0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B69157-50F4-4BCE-8F3E-6963454F02B1}" v="2" dt="2025-02-19T15:30:30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47" autoAdjust="0"/>
    <p:restoredTop sz="94660" autoAdjust="0"/>
  </p:normalViewPr>
  <p:slideViewPr>
    <p:cSldViewPr snapToGrid="0">
      <p:cViewPr varScale="1">
        <p:scale>
          <a:sx n="106" d="100"/>
          <a:sy n="106" d="100"/>
        </p:scale>
        <p:origin x="196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en Osakwe" userId="7a3e290c-eb83-484b-8e3d-d46ef2333477" providerId="ADAL" clId="{68D50CE0-6F29-49CE-9181-508326FA075A}"/>
    <pc:docChg chg="undo redo custSel addSld delSld modSld sldOrd modMainMaster">
      <pc:chgData name="Adrien Osakwe" userId="7a3e290c-eb83-484b-8e3d-d46ef2333477" providerId="ADAL" clId="{68D50CE0-6F29-49CE-9181-508326FA075A}" dt="2024-11-18T20:33:31.319" v="11710" actId="20577"/>
      <pc:docMkLst>
        <pc:docMk/>
      </pc:docMkLst>
      <pc:sldChg chg="modSp mod">
        <pc:chgData name="Adrien Osakwe" userId="7a3e290c-eb83-484b-8e3d-d46ef2333477" providerId="ADAL" clId="{68D50CE0-6F29-49CE-9181-508326FA075A}" dt="2024-11-17T02:08:52.677" v="4019" actId="1076"/>
        <pc:sldMkLst>
          <pc:docMk/>
          <pc:sldMk cId="2389275097" sldId="316"/>
        </pc:sldMkLst>
      </pc:sldChg>
      <pc:sldChg chg="addSp modSp mod">
        <pc:chgData name="Adrien Osakwe" userId="7a3e290c-eb83-484b-8e3d-d46ef2333477" providerId="ADAL" clId="{68D50CE0-6F29-49CE-9181-508326FA075A}" dt="2024-11-11T18:24:00.226" v="407" actId="1076"/>
        <pc:sldMkLst>
          <pc:docMk/>
          <pc:sldMk cId="25426801" sldId="318"/>
        </pc:sldMkLst>
      </pc:sldChg>
      <pc:sldChg chg="modSp mod">
        <pc:chgData name="Adrien Osakwe" userId="7a3e290c-eb83-484b-8e3d-d46ef2333477" providerId="ADAL" clId="{68D50CE0-6F29-49CE-9181-508326FA075A}" dt="2024-11-17T02:09:12.118" v="4020" actId="1076"/>
        <pc:sldMkLst>
          <pc:docMk/>
          <pc:sldMk cId="1324269546" sldId="321"/>
        </pc:sldMkLst>
      </pc:sldChg>
      <pc:sldChg chg="addSp modSp mod">
        <pc:chgData name="Adrien Osakwe" userId="7a3e290c-eb83-484b-8e3d-d46ef2333477" providerId="ADAL" clId="{68D50CE0-6F29-49CE-9181-508326FA075A}" dt="2024-11-17T02:54:38.301" v="5132" actId="1076"/>
        <pc:sldMkLst>
          <pc:docMk/>
          <pc:sldMk cId="3301951615" sldId="338"/>
        </pc:sldMkLst>
      </pc:sldChg>
      <pc:sldChg chg="addSp modSp mod">
        <pc:chgData name="Adrien Osakwe" userId="7a3e290c-eb83-484b-8e3d-d46ef2333477" providerId="ADAL" clId="{68D50CE0-6F29-49CE-9181-508326FA075A}" dt="2024-11-17T22:44:24.210" v="11530" actId="27636"/>
        <pc:sldMkLst>
          <pc:docMk/>
          <pc:sldMk cId="742620507" sldId="353"/>
        </pc:sldMkLst>
      </pc:sldChg>
      <pc:sldChg chg="addSp delSp modSp mod">
        <pc:chgData name="Adrien Osakwe" userId="7a3e290c-eb83-484b-8e3d-d46ef2333477" providerId="ADAL" clId="{68D50CE0-6F29-49CE-9181-508326FA075A}" dt="2024-11-17T21:50:11.924" v="11518" actId="20577"/>
        <pc:sldMkLst>
          <pc:docMk/>
          <pc:sldMk cId="130104463" sldId="354"/>
        </pc:sldMkLst>
      </pc:sldChg>
      <pc:sldChg chg="modSp add mod">
        <pc:chgData name="Adrien Osakwe" userId="7a3e290c-eb83-484b-8e3d-d46ef2333477" providerId="ADAL" clId="{68D50CE0-6F29-49CE-9181-508326FA075A}" dt="2024-11-17T01:26:18.490" v="3409" actId="207"/>
        <pc:sldMkLst>
          <pc:docMk/>
          <pc:sldMk cId="1189678410" sldId="415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50423083" sldId="446"/>
        </pc:sldMkLst>
      </pc:sldChg>
      <pc:sldChg chg="add">
        <pc:chgData name="Adrien Osakwe" userId="7a3e290c-eb83-484b-8e3d-d46ef2333477" providerId="ADAL" clId="{68D50CE0-6F29-49CE-9181-508326FA075A}" dt="2024-11-11T18:23:05.839" v="400"/>
        <pc:sldMkLst>
          <pc:docMk/>
          <pc:sldMk cId="2507607343" sldId="446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241318341" sldId="447"/>
        </pc:sldMkLst>
      </pc:sldChg>
      <pc:sldChg chg="modSp add mod">
        <pc:chgData name="Adrien Osakwe" userId="7a3e290c-eb83-484b-8e3d-d46ef2333477" providerId="ADAL" clId="{68D50CE0-6F29-49CE-9181-508326FA075A}" dt="2024-11-17T01:41:49.814" v="3979" actId="1076"/>
        <pc:sldMkLst>
          <pc:docMk/>
          <pc:sldMk cId="578451499" sldId="447"/>
        </pc:sldMkLst>
      </pc:sldChg>
      <pc:sldChg chg="addSp delSp modSp add mod">
        <pc:chgData name="Adrien Osakwe" userId="7a3e290c-eb83-484b-8e3d-d46ef2333477" providerId="ADAL" clId="{68D50CE0-6F29-49CE-9181-508326FA075A}" dt="2024-11-17T01:42:01.616" v="3980"/>
        <pc:sldMkLst>
          <pc:docMk/>
          <pc:sldMk cId="1842660871" sldId="448"/>
        </pc:sldMkLst>
      </pc:sldChg>
      <pc:sldChg chg="add del">
        <pc:chgData name="Adrien Osakwe" userId="7a3e290c-eb83-484b-8e3d-d46ef2333477" providerId="ADAL" clId="{68D50CE0-6F29-49CE-9181-508326FA075A}" dt="2024-11-11T18:23:01.598" v="399" actId="2696"/>
        <pc:sldMkLst>
          <pc:docMk/>
          <pc:sldMk cId="3470290159" sldId="448"/>
        </pc:sldMkLst>
      </pc:sldChg>
      <pc:sldChg chg="add del">
        <pc:chgData name="Adrien Osakwe" userId="7a3e290c-eb83-484b-8e3d-d46ef2333477" providerId="ADAL" clId="{68D50CE0-6F29-49CE-9181-508326FA075A}" dt="2024-11-11T18:23:18.842" v="402" actId="47"/>
        <pc:sldMkLst>
          <pc:docMk/>
          <pc:sldMk cId="4269158014" sldId="449"/>
        </pc:sldMkLst>
      </pc:sldChg>
      <pc:sldChg chg="modSp add mod">
        <pc:chgData name="Adrien Osakwe" userId="7a3e290c-eb83-484b-8e3d-d46ef2333477" providerId="ADAL" clId="{68D50CE0-6F29-49CE-9181-508326FA075A}" dt="2024-11-17T14:18:25.710" v="5337" actId="207"/>
        <pc:sldMkLst>
          <pc:docMk/>
          <pc:sldMk cId="37015343" sldId="450"/>
        </pc:sldMkLst>
      </pc:sldChg>
      <pc:sldChg chg="modSp add mod">
        <pc:chgData name="Adrien Osakwe" userId="7a3e290c-eb83-484b-8e3d-d46ef2333477" providerId="ADAL" clId="{68D50CE0-6F29-49CE-9181-508326FA075A}" dt="2024-11-17T14:59:45.412" v="8327" actId="207"/>
        <pc:sldMkLst>
          <pc:docMk/>
          <pc:sldMk cId="3783639537" sldId="451"/>
        </pc:sldMkLst>
      </pc:sldChg>
      <pc:sldChg chg="modSp add mod ord">
        <pc:chgData name="Adrien Osakwe" userId="7a3e290c-eb83-484b-8e3d-d46ef2333477" providerId="ADAL" clId="{68D50CE0-6F29-49CE-9181-508326FA075A}" dt="2024-11-17T22:44:00.823" v="11520"/>
        <pc:sldMkLst>
          <pc:docMk/>
          <pc:sldMk cId="3199238167" sldId="452"/>
        </pc:sldMkLst>
      </pc:sldChg>
      <pc:sldChg chg="modSp add mod">
        <pc:chgData name="Adrien Osakwe" userId="7a3e290c-eb83-484b-8e3d-d46ef2333477" providerId="ADAL" clId="{68D50CE0-6F29-49CE-9181-508326FA075A}" dt="2024-11-17T18:10:19.084" v="10521" actId="20577"/>
        <pc:sldMkLst>
          <pc:docMk/>
          <pc:sldMk cId="1816211933" sldId="453"/>
        </pc:sldMkLst>
      </pc:sldChg>
      <pc:sldChg chg="addSp delSp modSp add mod">
        <pc:chgData name="Adrien Osakwe" userId="7a3e290c-eb83-484b-8e3d-d46ef2333477" providerId="ADAL" clId="{68D50CE0-6F29-49CE-9181-508326FA075A}" dt="2024-11-17T01:42:03.968" v="3981"/>
        <pc:sldMkLst>
          <pc:docMk/>
          <pc:sldMk cId="78875540" sldId="454"/>
        </pc:sldMkLst>
      </pc:sldChg>
      <pc:sldChg chg="addSp delSp modSp new mod delAnim modAnim">
        <pc:chgData name="Adrien Osakwe" userId="7a3e290c-eb83-484b-8e3d-d46ef2333477" providerId="ADAL" clId="{68D50CE0-6F29-49CE-9181-508326FA075A}" dt="2024-11-18T15:42:33.675" v="11579" actId="1076"/>
        <pc:sldMkLst>
          <pc:docMk/>
          <pc:sldMk cId="401542667" sldId="455"/>
        </pc:sldMkLst>
      </pc:sldChg>
      <pc:sldChg chg="addSp delSp modSp add mod ord">
        <pc:chgData name="Adrien Osakwe" userId="7a3e290c-eb83-484b-8e3d-d46ef2333477" providerId="ADAL" clId="{68D50CE0-6F29-49CE-9181-508326FA075A}" dt="2024-11-18T17:43:38.129" v="11706" actId="20577"/>
        <pc:sldMkLst>
          <pc:docMk/>
          <pc:sldMk cId="3210398204" sldId="456"/>
        </pc:sldMkLst>
      </pc:sldChg>
      <pc:sldChg chg="addSp delSp modSp add mod">
        <pc:chgData name="Adrien Osakwe" userId="7a3e290c-eb83-484b-8e3d-d46ef2333477" providerId="ADAL" clId="{68D50CE0-6F29-49CE-9181-508326FA075A}" dt="2024-11-17T14:59:50.295" v="8328" actId="207"/>
        <pc:sldMkLst>
          <pc:docMk/>
          <pc:sldMk cId="1657585528" sldId="457"/>
        </pc:sldMkLst>
      </pc:sldChg>
      <pc:sldChg chg="modSp add mod">
        <pc:chgData name="Adrien Osakwe" userId="7a3e290c-eb83-484b-8e3d-d46ef2333477" providerId="ADAL" clId="{68D50CE0-6F29-49CE-9181-508326FA075A}" dt="2024-11-17T18:08:43.412" v="10506" actId="207"/>
        <pc:sldMkLst>
          <pc:docMk/>
          <pc:sldMk cId="507708573" sldId="458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2146613599" sldId="459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864357679" sldId="460"/>
        </pc:sldMkLst>
      </pc:sldChg>
      <pc:sldChg chg="new del">
        <pc:chgData name="Adrien Osakwe" userId="7a3e290c-eb83-484b-8e3d-d46ef2333477" providerId="ADAL" clId="{68D50CE0-6F29-49CE-9181-508326FA075A}" dt="2024-11-15T20:38:29.952" v="685" actId="680"/>
        <pc:sldMkLst>
          <pc:docMk/>
          <pc:sldMk cId="3695879232" sldId="460"/>
        </pc:sldMkLst>
      </pc:sldChg>
      <pc:sldChg chg="modSp new del mod">
        <pc:chgData name="Adrien Osakwe" userId="7a3e290c-eb83-484b-8e3d-d46ef2333477" providerId="ADAL" clId="{68D50CE0-6F29-49CE-9181-508326FA075A}" dt="2024-11-15T20:49:20.082" v="1702" actId="47"/>
        <pc:sldMkLst>
          <pc:docMk/>
          <pc:sldMk cId="3097887544" sldId="461"/>
        </pc:sldMkLst>
      </pc:sldChg>
      <pc:sldChg chg="addSp modSp new mod ord">
        <pc:chgData name="Adrien Osakwe" userId="7a3e290c-eb83-484b-8e3d-d46ef2333477" providerId="ADAL" clId="{68D50CE0-6F29-49CE-9181-508326FA075A}" dt="2024-11-18T14:06:45.705" v="11541" actId="1076"/>
        <pc:sldMkLst>
          <pc:docMk/>
          <pc:sldMk cId="3144204626" sldId="462"/>
        </pc:sldMkLst>
      </pc:sldChg>
      <pc:sldChg chg="addSp delSp modSp new mod ord">
        <pc:chgData name="Adrien Osakwe" userId="7a3e290c-eb83-484b-8e3d-d46ef2333477" providerId="ADAL" clId="{68D50CE0-6F29-49CE-9181-508326FA075A}" dt="2024-11-18T20:33:31.319" v="11710" actId="20577"/>
        <pc:sldMkLst>
          <pc:docMk/>
          <pc:sldMk cId="2867153347" sldId="463"/>
        </pc:sldMkLst>
      </pc:sldChg>
      <pc:sldChg chg="addSp modSp new mod ord">
        <pc:chgData name="Adrien Osakwe" userId="7a3e290c-eb83-484b-8e3d-d46ef2333477" providerId="ADAL" clId="{68D50CE0-6F29-49CE-9181-508326FA075A}" dt="2024-11-18T14:06:55.253" v="11544" actId="1076"/>
        <pc:sldMkLst>
          <pc:docMk/>
          <pc:sldMk cId="2149742431" sldId="464"/>
        </pc:sldMkLst>
      </pc:sldChg>
      <pc:sldChg chg="addSp modSp new mod ord modAnim">
        <pc:chgData name="Adrien Osakwe" userId="7a3e290c-eb83-484b-8e3d-d46ef2333477" providerId="ADAL" clId="{68D50CE0-6F29-49CE-9181-508326FA075A}" dt="2024-11-17T14:30:06.640" v="5874" actId="207"/>
        <pc:sldMkLst>
          <pc:docMk/>
          <pc:sldMk cId="545663224" sldId="465"/>
        </pc:sldMkLst>
      </pc:sldChg>
      <pc:sldChg chg="modSp new del mod">
        <pc:chgData name="Adrien Osakwe" userId="7a3e290c-eb83-484b-8e3d-d46ef2333477" providerId="ADAL" clId="{68D50CE0-6F29-49CE-9181-508326FA075A}" dt="2024-11-17T22:44:13.306" v="11521" actId="47"/>
        <pc:sldMkLst>
          <pc:docMk/>
          <pc:sldMk cId="2805512483" sldId="466"/>
        </pc:sldMkLst>
      </pc:sldChg>
      <pc:sldChg chg="modSp new mod ord">
        <pc:chgData name="Adrien Osakwe" userId="7a3e290c-eb83-484b-8e3d-d46ef2333477" providerId="ADAL" clId="{68D50CE0-6F29-49CE-9181-508326FA075A}" dt="2024-11-18T16:59:18.200" v="11585"/>
        <pc:sldMkLst>
          <pc:docMk/>
          <pc:sldMk cId="760899132" sldId="467"/>
        </pc:sldMkLst>
      </pc:sldChg>
      <pc:sldChg chg="modSp new mod">
        <pc:chgData name="Adrien Osakwe" userId="7a3e290c-eb83-484b-8e3d-d46ef2333477" providerId="ADAL" clId="{68D50CE0-6F29-49CE-9181-508326FA075A}" dt="2024-11-17T01:50:06.861" v="4016" actId="20577"/>
        <pc:sldMkLst>
          <pc:docMk/>
          <pc:sldMk cId="2041214733" sldId="468"/>
        </pc:sldMkLst>
      </pc:sldChg>
      <pc:sldChg chg="addSp delSp modSp new mod">
        <pc:chgData name="Adrien Osakwe" userId="7a3e290c-eb83-484b-8e3d-d46ef2333477" providerId="ADAL" clId="{68D50CE0-6F29-49CE-9181-508326FA075A}" dt="2024-11-17T14:27:03.297" v="5719" actId="20577"/>
        <pc:sldMkLst>
          <pc:docMk/>
          <pc:sldMk cId="3319858475" sldId="469"/>
        </pc:sldMkLst>
      </pc:sldChg>
      <pc:sldChg chg="addSp modSp new mod">
        <pc:chgData name="Adrien Osakwe" userId="7a3e290c-eb83-484b-8e3d-d46ef2333477" providerId="ADAL" clId="{68D50CE0-6F29-49CE-9181-508326FA075A}" dt="2024-11-17T15:00:53.660" v="8464" actId="20577"/>
        <pc:sldMkLst>
          <pc:docMk/>
          <pc:sldMk cId="2039326999" sldId="470"/>
        </pc:sldMkLst>
      </pc:sldChg>
      <pc:sldChg chg="addSp delSp modSp new del mod ord setBg">
        <pc:chgData name="Adrien Osakwe" userId="7a3e290c-eb83-484b-8e3d-d46ef2333477" providerId="ADAL" clId="{68D50CE0-6F29-49CE-9181-508326FA075A}" dt="2024-11-18T16:59:24.384" v="11586" actId="2696"/>
        <pc:sldMkLst>
          <pc:docMk/>
          <pc:sldMk cId="1000633892" sldId="471"/>
        </pc:sldMkLst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1291056166" sldId="471"/>
        </pc:sldMkLst>
      </pc:sldChg>
      <pc:sldChg chg="modSp new mod modAnim">
        <pc:chgData name="Adrien Osakwe" userId="7a3e290c-eb83-484b-8e3d-d46ef2333477" providerId="ADAL" clId="{68D50CE0-6F29-49CE-9181-508326FA075A}" dt="2024-11-17T21:46:14.534" v="11103" actId="114"/>
        <pc:sldMkLst>
          <pc:docMk/>
          <pc:sldMk cId="1014294434" sldId="472"/>
        </pc:sldMkLst>
      </pc:sldChg>
      <pc:sldChg chg="modSp new mod">
        <pc:chgData name="Adrien Osakwe" userId="7a3e290c-eb83-484b-8e3d-d46ef2333477" providerId="ADAL" clId="{68D50CE0-6F29-49CE-9181-508326FA075A}" dt="2024-11-17T18:29:27.464" v="11099" actId="207"/>
        <pc:sldMkLst>
          <pc:docMk/>
          <pc:sldMk cId="2568801290" sldId="473"/>
        </pc:sldMkLst>
      </pc:sldChg>
      <pc:sldChg chg="addSp modSp new mod">
        <pc:chgData name="Adrien Osakwe" userId="7a3e290c-eb83-484b-8e3d-d46ef2333477" providerId="ADAL" clId="{68D50CE0-6F29-49CE-9181-508326FA075A}" dt="2024-11-17T02:52:00.892" v="4935" actId="1076"/>
        <pc:sldMkLst>
          <pc:docMk/>
          <pc:sldMk cId="1349864920" sldId="474"/>
        </pc:sldMkLst>
      </pc:sldChg>
      <pc:sldChg chg="addSp modSp new del mod ord">
        <pc:chgData name="Adrien Osakwe" userId="7a3e290c-eb83-484b-8e3d-d46ef2333477" providerId="ADAL" clId="{68D50CE0-6F29-49CE-9181-508326FA075A}" dt="2024-11-18T16:59:24.384" v="11586" actId="2696"/>
        <pc:sldMkLst>
          <pc:docMk/>
          <pc:sldMk cId="443152693" sldId="475"/>
        </pc:sldMkLst>
      </pc:sldChg>
      <pc:sldChg chg="add">
        <pc:chgData name="Adrien Osakwe" userId="7a3e290c-eb83-484b-8e3d-d46ef2333477" providerId="ADAL" clId="{68D50CE0-6F29-49CE-9181-508326FA075A}" dt="2024-11-18T16:59:28.827" v="11587"/>
        <pc:sldMkLst>
          <pc:docMk/>
          <pc:sldMk cId="4253093352" sldId="475"/>
        </pc:sldMkLst>
      </pc:sldChg>
      <pc:sldChg chg="modSp new mod ord">
        <pc:chgData name="Adrien Osakwe" userId="7a3e290c-eb83-484b-8e3d-d46ef2333477" providerId="ADAL" clId="{68D50CE0-6F29-49CE-9181-508326FA075A}" dt="2024-11-17T22:44:00.823" v="11520"/>
        <pc:sldMkLst>
          <pc:docMk/>
          <pc:sldMk cId="1111533111" sldId="476"/>
        </pc:sldMkLst>
      </pc:sldChg>
      <pc:sldChg chg="addSp modSp new mod ord">
        <pc:chgData name="Adrien Osakwe" userId="7a3e290c-eb83-484b-8e3d-d46ef2333477" providerId="ADAL" clId="{68D50CE0-6F29-49CE-9181-508326FA075A}" dt="2024-11-18T14:07:23.745" v="11551" actId="207"/>
        <pc:sldMkLst>
          <pc:docMk/>
          <pc:sldMk cId="223799245" sldId="477"/>
        </pc:sldMkLst>
      </pc:sldChg>
      <pc:sldChg chg="addSp delSp modSp new mod ord">
        <pc:chgData name="Adrien Osakwe" userId="7a3e290c-eb83-484b-8e3d-d46ef2333477" providerId="ADAL" clId="{68D50CE0-6F29-49CE-9181-508326FA075A}" dt="2024-11-18T14:07:07.155" v="11550" actId="1076"/>
        <pc:sldMkLst>
          <pc:docMk/>
          <pc:sldMk cId="105873721" sldId="478"/>
        </pc:sldMkLst>
      </pc:sldChg>
      <pc:sldChg chg="modSp new mod ord">
        <pc:chgData name="Adrien Osakwe" userId="7a3e290c-eb83-484b-8e3d-d46ef2333477" providerId="ADAL" clId="{68D50CE0-6F29-49CE-9181-508326FA075A}" dt="2024-11-18T17:01:12.222" v="11607" actId="20577"/>
        <pc:sldMkLst>
          <pc:docMk/>
          <pc:sldMk cId="3592411448" sldId="479"/>
        </pc:sldMkLst>
      </pc:sldChg>
      <pc:sldChg chg="modSp new mod">
        <pc:chgData name="Adrien Osakwe" userId="7a3e290c-eb83-484b-8e3d-d46ef2333477" providerId="ADAL" clId="{68D50CE0-6F29-49CE-9181-508326FA075A}" dt="2024-11-17T18:01:18.457" v="10073" actId="20577"/>
        <pc:sldMkLst>
          <pc:docMk/>
          <pc:sldMk cId="1565391301" sldId="480"/>
        </pc:sldMkLst>
      </pc:sldChg>
      <pc:sldChg chg="new del">
        <pc:chgData name="Adrien Osakwe" userId="7a3e290c-eb83-484b-8e3d-d46ef2333477" providerId="ADAL" clId="{68D50CE0-6F29-49CE-9181-508326FA075A}" dt="2024-11-17T17:59:50.640" v="9686" actId="47"/>
        <pc:sldMkLst>
          <pc:docMk/>
          <pc:sldMk cId="1833910973" sldId="480"/>
        </pc:sldMkLst>
      </pc:sldChg>
      <pc:sldChg chg="modSp add mod ord">
        <pc:chgData name="Adrien Osakwe" userId="7a3e290c-eb83-484b-8e3d-d46ef2333477" providerId="ADAL" clId="{68D50CE0-6F29-49CE-9181-508326FA075A}" dt="2024-11-17T18:08:52.812" v="10508"/>
        <pc:sldMkLst>
          <pc:docMk/>
          <pc:sldMk cId="698687254" sldId="481"/>
        </pc:sldMkLst>
      </pc:sldChg>
      <pc:sldChg chg="addSp delSp modSp new del">
        <pc:chgData name="Adrien Osakwe" userId="7a3e290c-eb83-484b-8e3d-d46ef2333477" providerId="ADAL" clId="{68D50CE0-6F29-49CE-9181-508326FA075A}" dt="2024-11-18T14:02:00.196" v="11536" actId="47"/>
        <pc:sldMkLst>
          <pc:docMk/>
          <pc:sldMk cId="1318502306" sldId="482"/>
        </pc:sldMkLst>
      </pc:sldChg>
      <pc:sldChg chg="addSp new del">
        <pc:chgData name="Adrien Osakwe" userId="7a3e290c-eb83-484b-8e3d-d46ef2333477" providerId="ADAL" clId="{68D50CE0-6F29-49CE-9181-508326FA075A}" dt="2024-11-18T14:05:42.124" v="11539" actId="47"/>
        <pc:sldMkLst>
          <pc:docMk/>
          <pc:sldMk cId="2676420170" sldId="482"/>
        </pc:sldMkLst>
      </pc:sldChg>
      <pc:sldChg chg="addSp modSp new mod ord">
        <pc:chgData name="Adrien Osakwe" userId="7a3e290c-eb83-484b-8e3d-d46ef2333477" providerId="ADAL" clId="{68D50CE0-6F29-49CE-9181-508326FA075A}" dt="2024-11-18T17:40:00.061" v="11695" actId="1076"/>
        <pc:sldMkLst>
          <pc:docMk/>
          <pc:sldMk cId="3856371583" sldId="482"/>
        </pc:sldMkLst>
      </pc:sldChg>
      <pc:sldMasterChg chg="addSp modSp mod">
        <pc:chgData name="Adrien Osakwe" userId="7a3e290c-eb83-484b-8e3d-d46ef2333477" providerId="ADAL" clId="{68D50CE0-6F29-49CE-9181-508326FA075A}" dt="2024-11-17T01:40:54.280" v="3970" actId="1076"/>
        <pc:sldMasterMkLst>
          <pc:docMk/>
          <pc:sldMasterMk cId="1449374226" sldId="2147483660"/>
        </pc:sldMasterMkLst>
      </pc:sldMasterChg>
    </pc:docChg>
  </pc:docChgLst>
  <pc:docChgLst>
    <pc:chgData name="Adrien Osakwe" userId="7a3e290c-eb83-484b-8e3d-d46ef2333477" providerId="ADAL" clId="{ECB69157-50F4-4BCE-8F3E-6963454F02B1}"/>
    <pc:docChg chg="custSel addSld delSld modSld sldOrd">
      <pc:chgData name="Adrien Osakwe" userId="7a3e290c-eb83-484b-8e3d-d46ef2333477" providerId="ADAL" clId="{ECB69157-50F4-4BCE-8F3E-6963454F02B1}" dt="2025-02-20T05:18:29.174" v="172" actId="207"/>
      <pc:docMkLst>
        <pc:docMk/>
      </pc:docMkLst>
      <pc:sldChg chg="addSp modSp mod">
        <pc:chgData name="Adrien Osakwe" userId="7a3e290c-eb83-484b-8e3d-d46ef2333477" providerId="ADAL" clId="{ECB69157-50F4-4BCE-8F3E-6963454F02B1}" dt="2025-02-19T21:16:11.328" v="111" actId="1035"/>
        <pc:sldMkLst>
          <pc:docMk/>
          <pc:sldMk cId="2389275097" sldId="316"/>
        </pc:sldMkLst>
        <pc:spChg chg="mod">
          <ac:chgData name="Adrien Osakwe" userId="7a3e290c-eb83-484b-8e3d-d46ef2333477" providerId="ADAL" clId="{ECB69157-50F4-4BCE-8F3E-6963454F02B1}" dt="2025-02-19T21:16:11.328" v="111" actId="1035"/>
          <ac:spMkLst>
            <pc:docMk/>
            <pc:sldMk cId="2389275097" sldId="316"/>
            <ac:spMk id="2" creationId="{E57E6C04-4051-B883-0FFD-0C104B795BCE}"/>
          </ac:spMkLst>
        </pc:spChg>
        <pc:spChg chg="add mod">
          <ac:chgData name="Adrien Osakwe" userId="7a3e290c-eb83-484b-8e3d-d46ef2333477" providerId="ADAL" clId="{ECB69157-50F4-4BCE-8F3E-6963454F02B1}" dt="2025-02-19T15:30:12.765" v="57"/>
          <ac:spMkLst>
            <pc:docMk/>
            <pc:sldMk cId="2389275097" sldId="316"/>
            <ac:spMk id="3" creationId="{D8008770-5BA1-55CE-818D-DC8603E44B54}"/>
          </ac:spMkLst>
        </pc:spChg>
        <pc:spChg chg="mod">
          <ac:chgData name="Adrien Osakwe" userId="7a3e290c-eb83-484b-8e3d-d46ef2333477" providerId="ADAL" clId="{ECB69157-50F4-4BCE-8F3E-6963454F02B1}" dt="2025-02-19T15:29:31.020" v="29" actId="1076"/>
          <ac:spMkLst>
            <pc:docMk/>
            <pc:sldMk cId="2389275097" sldId="316"/>
            <ac:spMk id="4" creationId="{A45C165F-BC2D-0A42-B582-A27AE4DBB9CF}"/>
          </ac:spMkLst>
        </pc:spChg>
      </pc:sldChg>
      <pc:sldChg chg="addSp delSp modSp mod">
        <pc:chgData name="Adrien Osakwe" userId="7a3e290c-eb83-484b-8e3d-d46ef2333477" providerId="ADAL" clId="{ECB69157-50F4-4BCE-8F3E-6963454F02B1}" dt="2025-02-19T15:30:37.496" v="64" actId="1076"/>
        <pc:sldMkLst>
          <pc:docMk/>
          <pc:sldMk cId="25426801" sldId="318"/>
        </pc:sldMkLst>
        <pc:picChg chg="del">
          <ac:chgData name="Adrien Osakwe" userId="7a3e290c-eb83-484b-8e3d-d46ef2333477" providerId="ADAL" clId="{ECB69157-50F4-4BCE-8F3E-6963454F02B1}" dt="2025-02-19T15:21:32.124" v="0" actId="478"/>
          <ac:picMkLst>
            <pc:docMk/>
            <pc:sldMk cId="25426801" sldId="318"/>
            <ac:picMk id="3" creationId="{4A401EA9-DEFE-B565-6F9D-CE191A197574}"/>
          </ac:picMkLst>
        </pc:picChg>
        <pc:picChg chg="add mod">
          <ac:chgData name="Adrien Osakwe" userId="7a3e290c-eb83-484b-8e3d-d46ef2333477" providerId="ADAL" clId="{ECB69157-50F4-4BCE-8F3E-6963454F02B1}" dt="2025-02-19T15:30:37.496" v="64" actId="1076"/>
          <ac:picMkLst>
            <pc:docMk/>
            <pc:sldMk cId="25426801" sldId="318"/>
            <ac:picMk id="8" creationId="{A26D50DA-518D-0AF2-D362-2940796A3E8A}"/>
          </ac:picMkLst>
        </pc:picChg>
      </pc:sldChg>
      <pc:sldChg chg="addSp delSp modSp mod">
        <pc:chgData name="Adrien Osakwe" userId="7a3e290c-eb83-484b-8e3d-d46ef2333477" providerId="ADAL" clId="{ECB69157-50F4-4BCE-8F3E-6963454F02B1}" dt="2025-02-19T15:29:05.128" v="19" actId="12788"/>
        <pc:sldMkLst>
          <pc:docMk/>
          <pc:sldMk cId="3301951615" sldId="338"/>
        </pc:sldMkLst>
        <pc:spChg chg="del">
          <ac:chgData name="Adrien Osakwe" userId="7a3e290c-eb83-484b-8e3d-d46ef2333477" providerId="ADAL" clId="{ECB69157-50F4-4BCE-8F3E-6963454F02B1}" dt="2025-02-19T15:28:49.770" v="12" actId="478"/>
          <ac:spMkLst>
            <pc:docMk/>
            <pc:sldMk cId="3301951615" sldId="338"/>
            <ac:spMk id="2" creationId="{3B626093-774D-D353-9512-85AB782D3038}"/>
          </ac:spMkLst>
        </pc:spChg>
        <pc:spChg chg="mod">
          <ac:chgData name="Adrien Osakwe" userId="7a3e290c-eb83-484b-8e3d-d46ef2333477" providerId="ADAL" clId="{ECB69157-50F4-4BCE-8F3E-6963454F02B1}" dt="2025-02-19T15:29:05.128" v="19" actId="12788"/>
          <ac:spMkLst>
            <pc:docMk/>
            <pc:sldMk cId="3301951615" sldId="338"/>
            <ac:spMk id="4" creationId="{FCD96498-6607-422D-4649-CD2575F6D567}"/>
          </ac:spMkLst>
        </pc:spChg>
        <pc:picChg chg="add mod">
          <ac:chgData name="Adrien Osakwe" userId="7a3e290c-eb83-484b-8e3d-d46ef2333477" providerId="ADAL" clId="{ECB69157-50F4-4BCE-8F3E-6963454F02B1}" dt="2025-02-19T15:29:05.128" v="19" actId="12788"/>
          <ac:picMkLst>
            <pc:docMk/>
            <pc:sldMk cId="3301951615" sldId="338"/>
            <ac:picMk id="5" creationId="{19B22BFB-B19D-2D0C-A86A-B8456CFB8D45}"/>
          </ac:picMkLst>
        </pc:picChg>
      </pc:sldChg>
      <pc:sldChg chg="modSp mod">
        <pc:chgData name="Adrien Osakwe" userId="7a3e290c-eb83-484b-8e3d-d46ef2333477" providerId="ADAL" clId="{ECB69157-50F4-4BCE-8F3E-6963454F02B1}" dt="2025-02-19T21:16:34.116" v="139" actId="20577"/>
        <pc:sldMkLst>
          <pc:docMk/>
          <pc:sldMk cId="742620507" sldId="353"/>
        </pc:sldMkLst>
        <pc:spChg chg="mod">
          <ac:chgData name="Adrien Osakwe" userId="7a3e290c-eb83-484b-8e3d-d46ef2333477" providerId="ADAL" clId="{ECB69157-50F4-4BCE-8F3E-6963454F02B1}" dt="2025-02-19T15:28:22.529" v="11" actId="27636"/>
          <ac:spMkLst>
            <pc:docMk/>
            <pc:sldMk cId="742620507" sldId="353"/>
            <ac:spMk id="3" creationId="{7D6D0FD1-C3AF-4B3B-2756-C8EC565B082F}"/>
          </ac:spMkLst>
        </pc:spChg>
        <pc:spChg chg="mod">
          <ac:chgData name="Adrien Osakwe" userId="7a3e290c-eb83-484b-8e3d-d46ef2333477" providerId="ADAL" clId="{ECB69157-50F4-4BCE-8F3E-6963454F02B1}" dt="2025-02-19T21:16:34.116" v="139" actId="20577"/>
          <ac:spMkLst>
            <pc:docMk/>
            <pc:sldMk cId="742620507" sldId="353"/>
            <ac:spMk id="4" creationId="{43578A04-C04F-7F80-6DED-12231FAA1A65}"/>
          </ac:spMkLst>
        </pc:spChg>
      </pc:sldChg>
      <pc:sldChg chg="modSp mod">
        <pc:chgData name="Adrien Osakwe" userId="7a3e290c-eb83-484b-8e3d-d46ef2333477" providerId="ADAL" clId="{ECB69157-50F4-4BCE-8F3E-6963454F02B1}" dt="2025-02-19T21:20:03.669" v="148" actId="20577"/>
        <pc:sldMkLst>
          <pc:docMk/>
          <pc:sldMk cId="1189678410" sldId="415"/>
        </pc:sldMkLst>
        <pc:spChg chg="mod">
          <ac:chgData name="Adrien Osakwe" userId="7a3e290c-eb83-484b-8e3d-d46ef2333477" providerId="ADAL" clId="{ECB69157-50F4-4BCE-8F3E-6963454F02B1}" dt="2025-02-19T21:20:03.669" v="148" actId="20577"/>
          <ac:spMkLst>
            <pc:docMk/>
            <pc:sldMk cId="1189678410" sldId="415"/>
            <ac:spMk id="2" creationId="{E961C9E1-74EF-A90A-DC4C-C0F9823CF87A}"/>
          </ac:spMkLst>
        </pc:spChg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37015343" sldId="450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3783639537" sldId="451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401542667" sldId="455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1657585528" sldId="457"/>
        </pc:sldMkLst>
      </pc:sldChg>
      <pc:sldChg chg="modSp mod">
        <pc:chgData name="Adrien Osakwe" userId="7a3e290c-eb83-484b-8e3d-d46ef2333477" providerId="ADAL" clId="{ECB69157-50F4-4BCE-8F3E-6963454F02B1}" dt="2025-02-20T05:18:29.174" v="172" actId="207"/>
        <pc:sldMkLst>
          <pc:docMk/>
          <pc:sldMk cId="2149742431" sldId="464"/>
        </pc:sldMkLst>
        <pc:spChg chg="mod">
          <ac:chgData name="Adrien Osakwe" userId="7a3e290c-eb83-484b-8e3d-d46ef2333477" providerId="ADAL" clId="{ECB69157-50F4-4BCE-8F3E-6963454F02B1}" dt="2025-02-20T05:18:29.174" v="172" actId="207"/>
          <ac:spMkLst>
            <pc:docMk/>
            <pc:sldMk cId="2149742431" sldId="464"/>
            <ac:spMk id="2" creationId="{9BB2392C-D5C3-6070-375F-D3562B7D26F1}"/>
          </ac:spMkLst>
        </pc:spChg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545663224" sldId="465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760899132" sldId="467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3319858475" sldId="469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2039326999" sldId="470"/>
        </pc:sldMkLst>
      </pc:sldChg>
      <pc:sldChg chg="ord">
        <pc:chgData name="Adrien Osakwe" userId="7a3e290c-eb83-484b-8e3d-d46ef2333477" providerId="ADAL" clId="{ECB69157-50F4-4BCE-8F3E-6963454F02B1}" dt="2025-02-19T15:28:09.578" v="2"/>
        <pc:sldMkLst>
          <pc:docMk/>
          <pc:sldMk cId="1349864920" sldId="474"/>
        </pc:sldMkLst>
      </pc:sldChg>
      <pc:sldChg chg="modSp mod">
        <pc:chgData name="Adrien Osakwe" userId="7a3e290c-eb83-484b-8e3d-d46ef2333477" providerId="ADAL" clId="{ECB69157-50F4-4BCE-8F3E-6963454F02B1}" dt="2025-02-19T21:46:45.484" v="169" actId="27636"/>
        <pc:sldMkLst>
          <pc:docMk/>
          <pc:sldMk cId="4253093352" sldId="475"/>
        </pc:sldMkLst>
        <pc:spChg chg="mod">
          <ac:chgData name="Adrien Osakwe" userId="7a3e290c-eb83-484b-8e3d-d46ef2333477" providerId="ADAL" clId="{ECB69157-50F4-4BCE-8F3E-6963454F02B1}" dt="2025-02-19T21:46:45.484" v="169" actId="27636"/>
          <ac:spMkLst>
            <pc:docMk/>
            <pc:sldMk cId="4253093352" sldId="475"/>
            <ac:spMk id="2" creationId="{5568DD53-0E60-48D4-A0EE-A8930702EFE2}"/>
          </ac:spMkLst>
        </pc:spChg>
      </pc:sldChg>
      <pc:sldChg chg="modSp mod">
        <pc:chgData name="Adrien Osakwe" userId="7a3e290c-eb83-484b-8e3d-d46ef2333477" providerId="ADAL" clId="{ECB69157-50F4-4BCE-8F3E-6963454F02B1}" dt="2025-02-20T05:18:26.134" v="171" actId="207"/>
        <pc:sldMkLst>
          <pc:docMk/>
          <pc:sldMk cId="3592411448" sldId="479"/>
        </pc:sldMkLst>
        <pc:spChg chg="mod">
          <ac:chgData name="Adrien Osakwe" userId="7a3e290c-eb83-484b-8e3d-d46ef2333477" providerId="ADAL" clId="{ECB69157-50F4-4BCE-8F3E-6963454F02B1}" dt="2025-02-20T05:18:26.134" v="171" actId="207"/>
          <ac:spMkLst>
            <pc:docMk/>
            <pc:sldMk cId="3592411448" sldId="479"/>
            <ac:spMk id="2" creationId="{80FBF824-DBBC-CF0C-4577-3344C88B0281}"/>
          </ac:spMkLst>
        </pc:spChg>
      </pc:sldChg>
      <pc:sldChg chg="modSp new del mod">
        <pc:chgData name="Adrien Osakwe" userId="7a3e290c-eb83-484b-8e3d-d46ef2333477" providerId="ADAL" clId="{ECB69157-50F4-4BCE-8F3E-6963454F02B1}" dt="2025-02-20T05:18:18.657" v="170" actId="47"/>
        <pc:sldMkLst>
          <pc:docMk/>
          <pc:sldMk cId="2832036324" sldId="483"/>
        </pc:sldMkLst>
        <pc:spChg chg="mod">
          <ac:chgData name="Adrien Osakwe" userId="7a3e290c-eb83-484b-8e3d-d46ef2333477" providerId="ADAL" clId="{ECB69157-50F4-4BCE-8F3E-6963454F02B1}" dt="2025-02-19T21:45:47.574" v="162" actId="113"/>
          <ac:spMkLst>
            <pc:docMk/>
            <pc:sldMk cId="2832036324" sldId="483"/>
            <ac:spMk id="2" creationId="{3D86446E-AA24-E8BD-CAD2-9252B1720D9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0E883B-34CD-C662-4894-9F17ACB17F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3C337-8F20-DC0E-F086-75F80A1A91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74AA5-8A3E-4FDB-94BB-BF4B31CB4E38}" type="datetimeFigureOut">
              <a:rPr lang="en-CA" smtClean="0"/>
              <a:t>2025-02-20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2B551-A114-1711-7660-206556B020D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60C49-B3C8-81BE-2872-8D4647B443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9F605-ADAB-47CB-BC74-76DC0A949AA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358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20/02/2025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971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40370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882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65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63281" y="60798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585105" cy="4383864"/>
          </a:xfrm>
        </p:spPr>
        <p:txBody>
          <a:bodyPr/>
          <a:lstStyle/>
          <a:p>
            <a:r>
              <a:rPr lang="fr-FR" dirty="0"/>
              <a:t>Modifier les styles du texte du masque
Deuxième niveau
Troisième niveau
Quatrième niveau
Cinquième niveau</a:t>
            </a:r>
            <a:endParaRPr lang="en-CA" dirty="0"/>
          </a:p>
        </p:txBody>
      </p:sp>
      <p:pic>
        <p:nvPicPr>
          <p:cNvPr id="4" name="Picture 3" descr="A close-up of a logo&#10;&#10;Description automatically generated">
            <a:extLst>
              <a:ext uri="{FF2B5EF4-FFF2-40B4-BE49-F238E27FC236}">
                <a16:creationId xmlns:a16="http://schemas.microsoft.com/office/drawing/2014/main" id="{DDB01B34-4658-0BF9-DEB6-F09620837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8991" y="5996355"/>
            <a:ext cx="4305009" cy="727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5"/>
            <a:ext cx="9144000" cy="89967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93431" y="5"/>
            <a:ext cx="3727939" cy="89967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09953"/>
            <a:ext cx="7886700" cy="113347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7886700" cy="332008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038216"/>
            <a:ext cx="7886700" cy="36663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
Deuxième niveau
Troisième niveau
Quatrième niveau
Cinquième niveau</a:t>
            </a:r>
            <a:endParaRPr lang="en-US" dirty="0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8"/>
            <a:ext cx="9146150" cy="121246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6" name="Picture 5" descr="A close-up of a logo&#10;&#10;Description automatically generated">
            <a:extLst>
              <a:ext uri="{FF2B5EF4-FFF2-40B4-BE49-F238E27FC236}">
                <a16:creationId xmlns:a16="http://schemas.microsoft.com/office/drawing/2014/main" id="{25746FDC-B172-848D-40AE-03399FB3A205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4857750" y="6066558"/>
            <a:ext cx="4286250" cy="723900"/>
          </a:xfrm>
          <a:prstGeom prst="rect">
            <a:avLst/>
          </a:prstGeom>
        </p:spPr>
      </p:pic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C6BB9584-8048-8FAF-5DB5-012BD3CA5CCF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rcRect l="7801" r="4207"/>
          <a:stretch/>
        </p:blipFill>
        <p:spPr>
          <a:xfrm>
            <a:off x="-2936" y="6180246"/>
            <a:ext cx="2667000" cy="7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62" r:id="rId3"/>
    <p:sldLayoutId id="2147483663" r:id="rId4"/>
    <p:sldLayoutId id="2147483664" r:id="rId5"/>
    <p:sldLayoutId id="2147483666" r:id="rId6"/>
    <p:sldLayoutId id="2147483667" r:id="rId7"/>
    <p:sldLayoutId id="2147483669" r:id="rId8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aosakwe/QLS-MiCM-StatsInR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0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gill.ca/micm/training/workshops-seri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BB119-6782-CBD8-8DCB-F8C750D63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68961"/>
            <a:ext cx="8515350" cy="1623768"/>
          </a:xfrm>
        </p:spPr>
        <p:txBody>
          <a:bodyPr>
            <a:noAutofit/>
          </a:bodyPr>
          <a:lstStyle/>
          <a:p>
            <a:r>
              <a:rPr lang="en-CA" sz="3200" b="1" dirty="0"/>
              <a:t>Workshop materials</a:t>
            </a:r>
            <a:br>
              <a:rPr lang="en-CA" sz="3200" dirty="0"/>
            </a:br>
            <a:r>
              <a:rPr lang="en-CA" sz="3200" dirty="0">
                <a:hlinkClick r:id="rId2"/>
              </a:rPr>
              <a:t>https://github.com/aosakwe/QLS-MiCM-StatsInR</a:t>
            </a:r>
            <a:br>
              <a:rPr lang="en-CA" sz="3200" dirty="0"/>
            </a:br>
            <a:r>
              <a:rPr lang="en-CA" sz="3200" dirty="0"/>
              <a:t>use ‘git clone’ command OR 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65435-E321-F1CB-1294-E328B9D72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26265"/>
            <a:ext cx="5023413" cy="20000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0499DC-B646-041D-AB5B-5652FFE502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655" y="3370006"/>
            <a:ext cx="2705866" cy="2507489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C3049C4C-2759-E54C-A73F-83294D1CDA12}"/>
              </a:ext>
            </a:extLst>
          </p:cNvPr>
          <p:cNvSpPr/>
          <p:nvPr/>
        </p:nvSpPr>
        <p:spPr>
          <a:xfrm>
            <a:off x="4572000" y="3134731"/>
            <a:ext cx="208344" cy="4705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30DAE32-AB64-A8B6-158D-C7D97C079AE6}"/>
              </a:ext>
            </a:extLst>
          </p:cNvPr>
          <p:cNvSpPr/>
          <p:nvPr/>
        </p:nvSpPr>
        <p:spPr>
          <a:xfrm rot="16026986">
            <a:off x="5939266" y="5406929"/>
            <a:ext cx="208344" cy="47054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371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0EF8C-FABF-A1BD-478A-8DE25B3D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EF89F-7684-26BA-3E79-00FD333A6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Summarize</a:t>
            </a:r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F7A096B2-B10F-9029-D72B-2284812AB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53" y="1449216"/>
            <a:ext cx="5494215" cy="48307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BE2CF9-8E8F-B0F9-71F6-1507F983FAA9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7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29C6-AF7C-F5FE-CA8F-01277885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Managing Missing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61E82-8EB2-747B-1ECB-331F155BDC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919" y="2038216"/>
            <a:ext cx="8831483" cy="3992194"/>
          </a:xfrm>
        </p:spPr>
        <p:txBody>
          <a:bodyPr>
            <a:normAutofit lnSpcReduction="10000"/>
          </a:bodyPr>
          <a:lstStyle/>
          <a:p>
            <a:r>
              <a:rPr lang="en-CA" dirty="0"/>
              <a:t>Most of the time, samples having missing entries</a:t>
            </a:r>
          </a:p>
          <a:p>
            <a:pPr lvl="1"/>
            <a:r>
              <a:rPr lang="en-CA" dirty="0"/>
              <a:t>Missed medical appointment</a:t>
            </a:r>
          </a:p>
          <a:p>
            <a:pPr lvl="1"/>
            <a:r>
              <a:rPr lang="en-CA" dirty="0"/>
              <a:t>Error with measuring instruments etc.</a:t>
            </a:r>
          </a:p>
          <a:p>
            <a:pPr lvl="1"/>
            <a:r>
              <a:rPr lang="en-CA" dirty="0"/>
              <a:t>Represented as </a:t>
            </a:r>
            <a:r>
              <a:rPr lang="en-CA" i="1" dirty="0"/>
              <a:t>NA</a:t>
            </a:r>
            <a:r>
              <a:rPr lang="en-CA" dirty="0"/>
              <a:t> in R</a:t>
            </a:r>
          </a:p>
          <a:p>
            <a:pPr marL="0" indent="0">
              <a:buNone/>
            </a:pPr>
            <a:r>
              <a:rPr lang="en-CA" dirty="0"/>
              <a:t>Simple Solution</a:t>
            </a:r>
          </a:p>
          <a:p>
            <a:pPr lvl="1"/>
            <a:r>
              <a:rPr lang="en-CA" dirty="0"/>
              <a:t>Drop samples with missing observations</a:t>
            </a:r>
          </a:p>
          <a:p>
            <a:pPr marL="0" indent="0">
              <a:buNone/>
            </a:pPr>
            <a:r>
              <a:rPr lang="en-CA" dirty="0"/>
              <a:t>More rigorous solutions</a:t>
            </a:r>
          </a:p>
          <a:p>
            <a:pPr lvl="1"/>
            <a:r>
              <a:rPr lang="en-CA" dirty="0"/>
              <a:t>Fill in with average/median of dataset or condition</a:t>
            </a:r>
          </a:p>
          <a:p>
            <a:pPr lvl="1"/>
            <a:r>
              <a:rPr lang="en-CA" dirty="0"/>
              <a:t>Train a model to ‘impute’ missing entries based on other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29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AC9F6-0D74-E08A-3552-7AF2CF66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B1C8-1646-AE27-3C1A-A40204A4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Linear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9B67D0-C0F7-102E-19BC-D0599DFDDA36}"/>
              </a:ext>
            </a:extLst>
          </p:cNvPr>
          <p:cNvSpPr txBox="1"/>
          <p:nvPr/>
        </p:nvSpPr>
        <p:spPr>
          <a:xfrm>
            <a:off x="4226410" y="2231721"/>
            <a:ext cx="4146115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fundamental regression algorithms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coefficient/effect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5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3B483-6195-1F17-A514-2FF9FED95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Linear Model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4E871-E104-6882-2745-47F74AF22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2136556"/>
            <a:ext cx="7886700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The fundamental model for statistics &amp; 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Follows a normal distribution</a:t>
            </a:r>
          </a:p>
          <a:p>
            <a:r>
              <a:rPr lang="en-CA" dirty="0"/>
              <a:t>Imagine a dataset with a dependent variable </a:t>
            </a:r>
            <a:r>
              <a:rPr lang="en-CA" b="1" i="1" dirty="0"/>
              <a:t>y</a:t>
            </a:r>
            <a:r>
              <a:rPr lang="en-CA" i="1" dirty="0"/>
              <a:t> </a:t>
            </a:r>
            <a:r>
              <a:rPr lang="en-CA" dirty="0"/>
              <a:t> and a set of descriptive features </a:t>
            </a:r>
            <a:r>
              <a:rPr lang="en-CA" b="1" i="1" dirty="0"/>
              <a:t>x</a:t>
            </a:r>
            <a:endParaRPr lang="en-CA" b="1" dirty="0"/>
          </a:p>
          <a:p>
            <a:r>
              <a:rPr lang="en-CA" dirty="0"/>
              <a:t>We want to learn what features in </a:t>
            </a:r>
            <a:r>
              <a:rPr lang="en-CA" i="1" dirty="0"/>
              <a:t>x</a:t>
            </a:r>
            <a:r>
              <a:rPr lang="en-CA" dirty="0"/>
              <a:t> are good predictors of </a:t>
            </a:r>
            <a:r>
              <a:rPr lang="en-CA" i="1" dirty="0"/>
              <a:t>y </a:t>
            </a:r>
            <a:r>
              <a:rPr lang="en-CA" dirty="0"/>
              <a:t>(what is their </a:t>
            </a:r>
            <a:r>
              <a:rPr lang="en-CA" b="1" dirty="0"/>
              <a:t>effect size/coefficient</a:t>
            </a:r>
            <a:r>
              <a:rPr lang="en-CA" dirty="0"/>
              <a:t> </a:t>
            </a:r>
            <a:r>
              <a:rPr lang="el-GR" dirty="0"/>
              <a:t>β</a:t>
            </a:r>
            <a:r>
              <a:rPr lang="en-CA" dirty="0"/>
              <a:t>)</a:t>
            </a:r>
            <a:endParaRPr lang="en-CA" b="1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/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4000" b="1" i="1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CA" sz="40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CA" sz="4000" b="1" i="1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4000" b="1" i="1" dirty="0">
                    <a:latin typeface="Cambria Math" panose="02040503050406030204" pitchFamily="18" charset="0"/>
                  </a:rPr>
                  <a:t> </a:t>
                </a:r>
                <a:r>
                  <a:rPr lang="el-GR" sz="4000" b="1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b="1" i="1" dirty="0">
                    <a:latin typeface="Cambria Math" panose="02040503050406030204" pitchFamily="18" charset="0"/>
                  </a:rPr>
                  <a:t> </a:t>
                </a:r>
                <a:endParaRPr lang="en-US" sz="4000"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290E59A-A8D4-E6E6-486A-C9851E70C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084" y="4607981"/>
                <a:ext cx="2865684" cy="615553"/>
              </a:xfrm>
              <a:prstGeom prst="rect">
                <a:avLst/>
              </a:prstGeom>
              <a:blipFill>
                <a:blip r:embed="rId2"/>
                <a:stretch>
                  <a:fillRect t="-25743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EFB85F6E-3A7D-A0E2-20D5-E34A32FAD6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228" y="16829"/>
            <a:ext cx="2029772" cy="2002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/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l-GR" sz="4000" i="1" dirty="0">
                    <a:latin typeface="Cambria Math" panose="02040503050406030204" pitchFamily="18" charset="0"/>
                  </a:rPr>
                  <a:t>ε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  ~ Normal(0,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58DD996-4D7F-3706-2B19-DECA70B4C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3109" y="4637468"/>
                <a:ext cx="4296366" cy="615553"/>
              </a:xfrm>
              <a:prstGeom prst="rect">
                <a:avLst/>
              </a:prstGeom>
              <a:blipFill>
                <a:blip r:embed="rId4"/>
                <a:stretch>
                  <a:fillRect l="-7234" t="-25743" r="-4681" b="-48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/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40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40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40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4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40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4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40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4000" i="1" dirty="0">
                    <a:latin typeface="Cambria Math" panose="02040503050406030204" pitchFamily="18" charset="0"/>
                  </a:rPr>
                  <a:t>) </a:t>
                </a:r>
                <a:endParaRPr lang="en-US" sz="4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5702F63-119F-3E16-53D0-3BD08D0F37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817" y="5456638"/>
                <a:ext cx="4296366" cy="615553"/>
              </a:xfrm>
              <a:prstGeom prst="rect">
                <a:avLst/>
              </a:prstGeom>
              <a:blipFill>
                <a:blip r:embed="rId5"/>
                <a:stretch>
                  <a:fillRect l="-7244" t="-24752" r="-8665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5D5743EF-03EC-1477-8BCB-379D06A8F5D7}"/>
              </a:ext>
            </a:extLst>
          </p:cNvPr>
          <p:cNvSpPr txBox="1"/>
          <p:nvPr/>
        </p:nvSpPr>
        <p:spPr>
          <a:xfrm>
            <a:off x="7634108" y="1898891"/>
            <a:ext cx="16055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latin typeface="HelveticaNeue"/>
              </a:rPr>
              <a:t>Credit: Wikipedia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54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4940A-AE82-2B7C-E009-9322822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Assumptions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AAE937-53A4-8003-E5EF-FBF5FDB7E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Outcome is </a:t>
            </a:r>
            <a:r>
              <a:rPr lang="en-US" b="1" i="0" u="none" strike="noStrike" baseline="0" dirty="0">
                <a:latin typeface="HelveticaNeue-Bold"/>
              </a:rPr>
              <a:t>continuous </a:t>
            </a:r>
            <a:r>
              <a:rPr lang="en-US" b="0" i="0" u="none" strike="noStrike" baseline="0" dirty="0">
                <a:latin typeface="HelveticaNeue"/>
              </a:rPr>
              <a:t>and a </a:t>
            </a:r>
            <a:r>
              <a:rPr lang="en-US" b="1" i="0" u="none" strike="noStrike" baseline="0" dirty="0">
                <a:latin typeface="HelveticaNeue-Bold"/>
              </a:rPr>
              <a:t>linear combination of predictors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i="0" u="none" strike="noStrike" baseline="0" dirty="0">
                <a:latin typeface="HelveticaNeue-Bold"/>
              </a:rPr>
              <a:t>Outcome is such that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Predictors must not be perfectly correlated (linear combination)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b="0" i="0" u="none" strike="noStrike" baseline="0" dirty="0">
                <a:latin typeface="HelveticaNeue"/>
              </a:rPr>
              <a:t>For every observation </a:t>
            </a:r>
            <a:r>
              <a:rPr lang="en-US" b="0" i="1" u="none" strike="noStrike" baseline="0" dirty="0" err="1">
                <a:latin typeface="HelveticaNeue-Italic"/>
              </a:rPr>
              <a:t>i</a:t>
            </a:r>
            <a:r>
              <a:rPr lang="en-US" b="0" i="1" u="none" strike="noStrike" baseline="0" dirty="0">
                <a:latin typeface="HelveticaNeue-Italic"/>
              </a:rPr>
              <a:t> </a:t>
            </a:r>
            <a:r>
              <a:rPr lang="en-US" b="0" i="0" u="none" strike="noStrike" baseline="0" dirty="0">
                <a:latin typeface="HelveticaNeue"/>
              </a:rPr>
              <a:t>the error is: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Normally distributed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Mean zero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 err="1">
                <a:solidFill>
                  <a:schemeClr val="tx1"/>
                </a:solidFill>
                <a:latin typeface="HelveticaNeue-Bold"/>
              </a:rPr>
              <a:t>Homoskedastic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(same variance as other observations)</a:t>
            </a:r>
          </a:p>
          <a:p>
            <a:pPr marL="799988" lvl="1" indent="-342900">
              <a:buFont typeface="+mj-lt"/>
              <a:buAutoNum type="arabicPeriod"/>
            </a:pPr>
            <a:r>
              <a:rPr lang="en-US" sz="1800" b="1" i="0" u="none" strike="noStrike" baseline="0" dirty="0">
                <a:solidFill>
                  <a:schemeClr val="tx1"/>
                </a:solidFill>
                <a:latin typeface="HelveticaNeue-Bold"/>
              </a:rPr>
              <a:t>Independent </a:t>
            </a:r>
            <a:r>
              <a:rPr lang="en-US" sz="1800" b="0" i="0" u="none" strike="noStrike" baseline="0" dirty="0">
                <a:solidFill>
                  <a:schemeClr val="tx1"/>
                </a:solidFill>
                <a:latin typeface="HelveticaNeue"/>
              </a:rPr>
              <a:t>(not correlated)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/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CA" sz="2800" i="1" dirty="0">
                    <a:latin typeface="Cambria Math" panose="02040503050406030204" pitchFamily="18" charset="0"/>
                  </a:rPr>
                  <a:t>y ~ Normal(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β</a:t>
                </a:r>
                <a:r>
                  <a:rPr lang="en-CA" sz="2800" i="1" dirty="0">
                    <a:latin typeface="Cambria Math" panose="02040503050406030204" pitchFamily="18" charset="0"/>
                  </a:rPr>
                  <a:t>x,</a:t>
                </a:r>
                <a:r>
                  <a:rPr lang="el-GR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l-GR" sz="2800" i="1" dirty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80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CA" sz="2800" i="1" dirty="0">
                    <a:latin typeface="Cambria Math" panose="02040503050406030204" pitchFamily="18" charset="0"/>
                  </a:rPr>
                  <a:t>) </a:t>
                </a:r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B78D07E-1C6C-0831-19C7-1C1A848E0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485" y="2793334"/>
                <a:ext cx="3098877" cy="430887"/>
              </a:xfrm>
              <a:prstGeom prst="rect">
                <a:avLst/>
              </a:prstGeom>
              <a:blipFill>
                <a:blip r:embed="rId2"/>
                <a:stretch>
                  <a:fillRect l="-7087" t="-25352" r="-5315" b="-49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66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BBB1-49BC-1FE0-17E4-8E082CF5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Model Fitting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F0D39-2848-DE9F-D2ED-AF4FACF6AC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Maximum Likelihood Estimation</a:t>
            </a:r>
          </a:p>
          <a:p>
            <a:r>
              <a:rPr lang="en-CA" dirty="0"/>
              <a:t>Machine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b="1" dirty="0"/>
              <a:t>Mean Squared Error 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/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CA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CA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36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EC3CF57-CD80-2E1B-6155-4047BD72AF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978963"/>
                <a:ext cx="1525033" cy="584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/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sz="36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42B8C2-83AA-470D-B24F-E64C7850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9214" y="4157952"/>
                <a:ext cx="2290371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/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CA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CA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CA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CA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r>
                                        <a:rPr lang="en-CA" sz="3200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sSub>
                                        <m:sSubPr>
                                          <m:ctrlP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CA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CA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CA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23DFCD7-B910-C7E4-E471-D8F9C0212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302059"/>
                <a:ext cx="4321889" cy="10017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85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B04AE-C153-B8BB-73C0-41BFE1EBB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EC002-04BF-F33E-9DF5-E426A4ABE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latin typeface="HelveticaNeue"/>
              </a:rPr>
              <a:t>Interaction effects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Outcomes depend on interactions of (e.g.) age*sex</a:t>
            </a:r>
          </a:p>
          <a:p>
            <a:pPr algn="l"/>
            <a:endParaRPr lang="en-US" sz="1800" dirty="0">
              <a:latin typeface="HelveticaNeue"/>
            </a:endParaRP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Different Types of Data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Multivariate regression (multiple, correlated outcomes)</a:t>
            </a:r>
          </a:p>
          <a:p>
            <a:pPr algn="l"/>
            <a:r>
              <a:rPr lang="en-US" sz="1800" b="1" i="0" u="none" strike="noStrike" baseline="0" dirty="0">
                <a:latin typeface="HelveticaNeue"/>
              </a:rPr>
              <a:t>• Logistic regression (Binary outcomes like healthy vs. disease)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Multinomial/Poisson regression (Count data)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• ARIMA (Time series—data correlated over time)</a:t>
            </a:r>
          </a:p>
        </p:txBody>
      </p:sp>
    </p:spTree>
    <p:extLst>
      <p:ext uri="{BB962C8B-B14F-4D97-AF65-F5344CB8AC3E}">
        <p14:creationId xmlns:p14="http://schemas.microsoft.com/office/powerpoint/2010/main" val="760899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32062-DF80-A242-BE77-F8F93B200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D81-DC66-0052-4E5D-5CA346BD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Logistic Regression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435A4C-FFC7-0300-8B40-724EB798C19F}"/>
              </a:ext>
            </a:extLst>
          </p:cNvPr>
          <p:cNvSpPr txBox="1"/>
          <p:nvPr/>
        </p:nvSpPr>
        <p:spPr>
          <a:xfrm>
            <a:off x="4226410" y="2231721"/>
            <a:ext cx="4146115" cy="2032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What is a logistic function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LR extends the linear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Cross-Entropy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39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7EB2B-3C6B-C6BA-70B7-CF586E95E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0179D-2DBD-6A41-C0CB-D98B8B62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Working with categories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97810-F5C1-FC08-EAFC-DFFC54E96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Linear Regression could be used to predict categories (technically) BUT it has many flaws</a:t>
            </a:r>
          </a:p>
          <a:p>
            <a:pPr marL="342900" indent="-342900">
              <a:buFontTx/>
              <a:buChar char="-"/>
            </a:pPr>
            <a:r>
              <a:rPr lang="en-CA" dirty="0"/>
              <a:t>Formulation isn’t bounded (0,1)</a:t>
            </a:r>
          </a:p>
          <a:p>
            <a:pPr marL="342900" indent="-342900">
              <a:buFontTx/>
              <a:buChar char="-"/>
            </a:pPr>
            <a:r>
              <a:rPr lang="en-CA" dirty="0"/>
              <a:t>Impractical for predicting multiple classes</a:t>
            </a:r>
          </a:p>
          <a:p>
            <a:pPr marL="342900" indent="-342900">
              <a:buFontTx/>
              <a:buChar char="-"/>
            </a:pPr>
            <a:r>
              <a:rPr lang="en-CA" dirty="0"/>
              <a:t>Mean-Squared Error is not an optimal objective function</a:t>
            </a:r>
          </a:p>
          <a:p>
            <a:endParaRPr lang="en-CA" dirty="0"/>
          </a:p>
          <a:p>
            <a:r>
              <a:rPr lang="en-CA" dirty="0"/>
              <a:t>Propose to use the linear equation with a </a:t>
            </a:r>
            <a:r>
              <a:rPr lang="en-CA" b="1" dirty="0"/>
              <a:t>sigmoid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58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487D-A53F-301D-6ED7-D6DCC9143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Logistic Regression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4FF94-08DE-552A-61A1-9B0324292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4009659" cy="332008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Sigmoid/Logistic function provides us with a bounded output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Range is also easy to interpret as a 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r>
              <a:rPr lang="en-CA" dirty="0"/>
              <a:t>Can also use the </a:t>
            </a:r>
            <a:r>
              <a:rPr lang="en-CA" b="1" dirty="0" err="1"/>
              <a:t>softmax</a:t>
            </a:r>
            <a:r>
              <a:rPr lang="en-CA" dirty="0"/>
              <a:t> if working with multiple classes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2735F43-D567-9694-F480-5B042E5B51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16" r="6932"/>
          <a:stretch/>
        </p:blipFill>
        <p:spPr bwMode="auto">
          <a:xfrm>
            <a:off x="4635690" y="2624202"/>
            <a:ext cx="4459608" cy="338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A06B96-8135-FF72-B9FF-481851FFA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106" y="1592053"/>
            <a:ext cx="2933477" cy="10321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BF2AB2-011C-9A13-5607-63DE72BC6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411" y="5399956"/>
            <a:ext cx="1864383" cy="932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864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471" y="2365738"/>
            <a:ext cx="5737058" cy="2126524"/>
          </a:xfrm>
        </p:spPr>
        <p:txBody>
          <a:bodyPr>
            <a:noAutofit/>
          </a:bodyPr>
          <a:lstStyle/>
          <a:p>
            <a:pPr algn="ctr"/>
            <a:r>
              <a:rPr lang="en-CA" sz="7200" dirty="0">
                <a:latin typeface="Helvetica"/>
                <a:cs typeface="Helvetica"/>
              </a:rPr>
              <a:t>Statistical Analysis in R</a:t>
            </a:r>
            <a:endParaRPr lang="en-CA" sz="7200" dirty="0">
              <a:latin typeface="Helvetica" pitchFamily="2" charset="0"/>
              <a:cs typeface="Helvetic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0" y="5044561"/>
            <a:ext cx="4882896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2400" dirty="0">
                <a:latin typeface="Helvetica Light"/>
              </a:rPr>
              <a:t>Workshop Lead: Adrien Osakwe</a:t>
            </a:r>
          </a:p>
          <a:p>
            <a:r>
              <a:rPr lang="en-CA" sz="2400" dirty="0">
                <a:latin typeface="Helvetica Light"/>
              </a:rPr>
              <a:t>Facilitator: Bangli Cao</a:t>
            </a:r>
          </a:p>
          <a:p>
            <a:r>
              <a:rPr lang="en-CA" sz="2400" dirty="0">
                <a:latin typeface="Helvetica Light"/>
              </a:rPr>
              <a:t>February 20, 2025</a:t>
            </a:r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D8008770-5BA1-55CE-818D-DC8603E44B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25F5-1B5E-586E-BCC0-2A842C0C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Cross-Entropy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0EC693-5830-6021-AAF4-EE1F0F2719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550903"/>
            <a:ext cx="7886700" cy="3012193"/>
          </a:xfrm>
        </p:spPr>
        <p:txBody>
          <a:bodyPr/>
          <a:lstStyle/>
          <a:p>
            <a:r>
              <a:rPr lang="en-CA" dirty="0"/>
              <a:t>Most commonly used loss function for classification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More intuitive meaning for classification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Faster model convergence than MSE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Is compatible with a </a:t>
            </a:r>
            <a:r>
              <a:rPr lang="en-CA" b="1" dirty="0"/>
              <a:t>multi-class dataset </a:t>
            </a:r>
            <a:r>
              <a:rPr lang="en-CA" dirty="0"/>
              <a:t>(more than two classifications)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45B639-6AA1-6209-C781-96B3156C7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248" y="1643432"/>
            <a:ext cx="5695170" cy="907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3269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DC832-78B4-B3F3-3CC1-27CE403E4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712EA-ADF1-A757-3E7A-1A03D5495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Statistical Testing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6E95BD-0DBD-68C6-D65F-AEF590CB77AC}"/>
              </a:ext>
            </a:extLst>
          </p:cNvPr>
          <p:cNvSpPr txBox="1"/>
          <p:nvPr/>
        </p:nvSpPr>
        <p:spPr>
          <a:xfrm>
            <a:off x="4226410" y="2231721"/>
            <a:ext cx="4616648" cy="230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formulation an assumption of standard statistical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the interpretation of a p-value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Considerations when designing an experiment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238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FF2-FBE2-ECB8-9280-86B1AC41C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Tests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FFC6A-938B-0A41-DFA2-95110E417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770" y="2038216"/>
            <a:ext cx="8947230" cy="410655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b="1" dirty="0"/>
              <a:t>Goal</a:t>
            </a:r>
          </a:p>
          <a:p>
            <a:r>
              <a:rPr lang="en-CA" dirty="0"/>
              <a:t>Determine if two sets of data are </a:t>
            </a:r>
            <a:r>
              <a:rPr lang="en-CA" b="1" dirty="0"/>
              <a:t>different</a:t>
            </a:r>
          </a:p>
          <a:p>
            <a:r>
              <a:rPr lang="en-CA" dirty="0"/>
              <a:t>Can approach this with </a:t>
            </a:r>
            <a:r>
              <a:rPr lang="en-CA" b="1" dirty="0"/>
              <a:t>test statistics</a:t>
            </a:r>
          </a:p>
          <a:p>
            <a:pPr lvl="1"/>
            <a:r>
              <a:rPr lang="en-CA" dirty="0"/>
              <a:t>Is the difference </a:t>
            </a:r>
            <a:r>
              <a:rPr lang="en-CA" b="1" dirty="0"/>
              <a:t>significant</a:t>
            </a:r>
            <a:r>
              <a:rPr lang="en-CA" dirty="0"/>
              <a:t> or not?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b="1" dirty="0"/>
              <a:t>Many Types of Tests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Parametric tests – </a:t>
            </a:r>
            <a:r>
              <a:rPr lang="en-CA" b="1" dirty="0"/>
              <a:t>makes an assumption on the data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Z-score vs. t-test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ANOVA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Non-parametric – </a:t>
            </a:r>
            <a:r>
              <a:rPr lang="en-CA" b="1" dirty="0"/>
              <a:t>does not make an assumption on data dist.</a:t>
            </a:r>
            <a:endParaRPr lang="en-CA" dirty="0"/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/>
              <a:t>Permutation test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357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F0E6-2174-65E3-61C8-1E3952EA8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Hypothesis Formulation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4017-5C25-395A-C218-6F3057E71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01392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b="1" dirty="0"/>
              <a:t>Null Hypothesis</a:t>
            </a:r>
          </a:p>
          <a:p>
            <a:r>
              <a:rPr lang="en-CA" dirty="0"/>
              <a:t>Effect size is 0</a:t>
            </a:r>
          </a:p>
          <a:p>
            <a:r>
              <a:rPr lang="en-CA" dirty="0"/>
              <a:t>Difference between conditions is 0</a:t>
            </a:r>
            <a:endParaRPr lang="en-CA" b="1" dirty="0"/>
          </a:p>
          <a:p>
            <a:pPr marL="0" indent="0">
              <a:buNone/>
            </a:pPr>
            <a:r>
              <a:rPr lang="en-CA" b="1" dirty="0"/>
              <a:t>Alternative Hypothesis</a:t>
            </a:r>
          </a:p>
          <a:p>
            <a:r>
              <a:rPr lang="en-CA" dirty="0"/>
              <a:t>Effect size is NOT 0</a:t>
            </a:r>
          </a:p>
          <a:p>
            <a:r>
              <a:rPr lang="en-CA" dirty="0"/>
              <a:t>Difference between conditions is NOT 0 </a:t>
            </a:r>
          </a:p>
          <a:p>
            <a:pPr marL="0" indent="0">
              <a:buNone/>
            </a:pPr>
            <a:endParaRPr lang="en-CA" b="1" dirty="0"/>
          </a:p>
          <a:p>
            <a:pPr marL="0" indent="0">
              <a:buNone/>
            </a:pPr>
            <a:r>
              <a:rPr lang="en-CA" dirty="0"/>
              <a:t>We </a:t>
            </a:r>
            <a:r>
              <a:rPr lang="en-CA" b="1" dirty="0"/>
              <a:t>accept or reject </a:t>
            </a:r>
            <a:r>
              <a:rPr lang="en-CA" dirty="0"/>
              <a:t>the null based on the generated </a:t>
            </a:r>
            <a:r>
              <a:rPr lang="en-CA" b="1" dirty="0"/>
              <a:t>p-value (&lt; 0.05)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533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8E1D-DD59-FACD-D3A5-2737446A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Understanding Significance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C6801D-549D-5394-4340-494BB3B7E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4"/>
            <a:ext cx="7886700" cy="3787395"/>
          </a:xfrm>
        </p:spPr>
        <p:txBody>
          <a:bodyPr/>
          <a:lstStyle/>
          <a:p>
            <a:r>
              <a:rPr lang="en-CA" dirty="0"/>
              <a:t>Statistical significance </a:t>
            </a:r>
            <a:r>
              <a:rPr lang="en-CA" b="1" dirty="0"/>
              <a:t>DOES NOT </a:t>
            </a:r>
            <a:r>
              <a:rPr lang="en-CA" dirty="0"/>
              <a:t>imply causality</a:t>
            </a:r>
          </a:p>
          <a:p>
            <a:endParaRPr lang="en-US" dirty="0"/>
          </a:p>
          <a:p>
            <a:r>
              <a:rPr lang="en-US" dirty="0"/>
              <a:t>It is a measurement of the likelihood of the observed data happening by chance. </a:t>
            </a:r>
          </a:p>
          <a:p>
            <a:endParaRPr lang="en-US" dirty="0"/>
          </a:p>
          <a:p>
            <a:r>
              <a:rPr lang="en-US" dirty="0"/>
              <a:t>A p-value tells us the probability of seeing the observation </a:t>
            </a:r>
            <a:r>
              <a:rPr lang="en-US" b="1" dirty="0"/>
              <a:t>if the null hypothesis is true.</a:t>
            </a:r>
          </a:p>
          <a:p>
            <a:endParaRPr lang="en-US" b="1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46613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FE83C-4339-CFD3-E0C7-3B99630C9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D72E7-E3A8-4148-D4B9-5ECF45C27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Z-score 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F480B-A5C2-A9C5-8FB3-9E87F1ADED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Based on the Normal 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Generate a Z-score from our effect size estimate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Compare to Normal(0,1) distribution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One-tail or Two-tail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Used when we have a </a:t>
            </a:r>
            <a:r>
              <a:rPr lang="en-CA" b="1" dirty="0"/>
              <a:t>large sample size</a:t>
            </a:r>
            <a:r>
              <a:rPr lang="en-US" b="1" dirty="0"/>
              <a:t> </a:t>
            </a:r>
            <a:r>
              <a:rPr lang="en-US" dirty="0"/>
              <a:t>(Central Limit Theorem)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2189C1-2B9B-3BAF-AC48-33996EC7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5691" y="61247"/>
            <a:ext cx="4572001" cy="21778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C1E23C-2B51-011D-40CC-9FC313739AFB}"/>
              </a:ext>
            </a:extLst>
          </p:cNvPr>
          <p:cNvSpPr txBox="1"/>
          <p:nvPr/>
        </p:nvSpPr>
        <p:spPr>
          <a:xfrm>
            <a:off x="7224675" y="2239126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/>
              <p:nvPr/>
            </p:nvSpPr>
            <p:spPr>
              <a:xfrm>
                <a:off x="793371" y="5172415"/>
                <a:ext cx="2783134" cy="7668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𝑆𝐸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790FD7-4718-14B8-CF46-983DA0125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71" y="5172415"/>
                <a:ext cx="2783134" cy="7668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03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E940C-23E7-F799-EFB7-AB2CF1FC0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t-test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CA" dirty="0"/>
                  <a:t>Based on the student t distribution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Defined by degrees of freedom (</a:t>
                </a:r>
                <a:r>
                  <a:rPr lang="en-CA" dirty="0" err="1"/>
                  <a:t>d.f</a:t>
                </a:r>
                <a:r>
                  <a:rPr lang="en-CA" dirty="0"/>
                  <a:t>)  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CA" dirty="0">
                    <a:solidFill>
                      <a:schemeClr val="tx1"/>
                    </a:solidFill>
                  </a:rPr>
                  <a:t>n-1 </a:t>
                </a:r>
                <a:r>
                  <a:rPr lang="en-CA" dirty="0" err="1">
                    <a:solidFill>
                      <a:schemeClr val="tx1"/>
                    </a:solidFill>
                  </a:rPr>
                  <a:t>d.f.</a:t>
                </a:r>
                <a:r>
                  <a:rPr lang="en-CA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More appropriate for smaller sample sizes (most cases)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our sample mean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bar>
                  </m:oMath>
                </a14:m>
                <a:r>
                  <a:rPr lang="en-CA" dirty="0"/>
                  <a:t>and sample </a:t>
                </a:r>
                <a:r>
                  <a:rPr lang="en-CA" dirty="0" err="1"/>
                  <a:t>s.d</a:t>
                </a:r>
                <a:r>
                  <a:rPr lang="en-CA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CA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CA" b="0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CA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dirty="0"/>
                  <a:t>to calculate test statistic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Value of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depends on your null hypothesis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One-Sample</a:t>
                </a:r>
              </a:p>
              <a:p>
                <a:pPr marL="799988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Two-sample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07AE36-5E06-9DEF-ECA1-F930F4750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4391624" cy="3871182"/>
              </a:xfrm>
              <a:blipFill>
                <a:blip r:embed="rId2"/>
                <a:stretch>
                  <a:fillRect l="-1803" t="-3307" b="-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BD6C73A-E57A-0EAA-D8D8-3AC5B3760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76" y="0"/>
            <a:ext cx="3887658" cy="31094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/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CA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CA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bar>
                            <m:barPr>
                              <m:pos m:val="top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ba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acc>
                            <m:accPr>
                              <m:chr m:val="̂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/√</m:t>
                          </m:r>
                          <m:r>
                            <a:rPr lang="en-CA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A652C7-EA41-0996-24A1-EC0E7995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705" y="4374106"/>
                <a:ext cx="2631105" cy="8842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3CB9418-4352-4A18-14DA-D2210AD640F5}"/>
              </a:ext>
            </a:extLst>
          </p:cNvPr>
          <p:cNvSpPr txBox="1"/>
          <p:nvPr/>
        </p:nvSpPr>
        <p:spPr>
          <a:xfrm>
            <a:off x="7216538" y="3039917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20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2392C-D5C3-6070-375F-D3562B7D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E5F35-486D-2829-B9FA-3C65618EA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341" y="2243015"/>
            <a:ext cx="3821769" cy="3320082"/>
          </a:xfrm>
        </p:spPr>
        <p:txBody>
          <a:bodyPr/>
          <a:lstStyle/>
          <a:p>
            <a:r>
              <a:rPr lang="en-CA" dirty="0"/>
              <a:t>Based on the F-distribution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Similar to t-statistic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 is the ratio of two Chi-</a:t>
            </a:r>
            <a:r>
              <a:rPr lang="en-CA" dirty="0" err="1"/>
              <a:t>squareds</a:t>
            </a:r>
            <a:endParaRPr lang="en-CA" dirty="0"/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Null hypothesis: multiple means are </a:t>
            </a:r>
            <a:r>
              <a:rPr lang="en-US" sz="1800" b="1" i="0" u="none" strike="noStrike" baseline="0" dirty="0">
                <a:latin typeface="HelveticaNeue-Bold"/>
              </a:rPr>
              <a:t>all </a:t>
            </a:r>
            <a:r>
              <a:rPr lang="en-US" sz="1800" b="0" i="0" u="none" strike="noStrike" baseline="0" dirty="0">
                <a:latin typeface="HelveticaNeue"/>
              </a:rPr>
              <a:t>equal</a:t>
            </a:r>
          </a:p>
          <a:p>
            <a:pPr algn="l"/>
            <a:r>
              <a:rPr lang="en-US" sz="1800" b="0" i="0" u="none" strike="noStrike" baseline="0" dirty="0">
                <a:latin typeface="HelveticaNeue"/>
              </a:rPr>
              <a:t>Alternative: At least one group is different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343C43-0B3C-9A14-66E4-8C2BBBD62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4110" y="1942939"/>
            <a:ext cx="4665042" cy="3320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987633-8BE3-51B9-3898-18111D607817}"/>
              </a:ext>
            </a:extLst>
          </p:cNvPr>
          <p:cNvSpPr txBox="1"/>
          <p:nvPr/>
        </p:nvSpPr>
        <p:spPr>
          <a:xfrm>
            <a:off x="7306156" y="52630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42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BF824-DBBC-CF0C-4577-3344C88B0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ANOVA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</p:spPr>
            <p:txBody>
              <a:bodyPr>
                <a:normAutofit/>
              </a:bodyPr>
              <a:lstStyle/>
              <a:p>
                <a:r>
                  <a:rPr lang="en-CA" dirty="0"/>
                  <a:t>How much variation is explained by our treatment condition?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bar>
                                    <m:barPr>
                                      <m:pos m:val="top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</m:d>
                            </m:e>
                            <m:sup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CA" b="0" dirty="0"/>
              </a:p>
              <a:p>
                <a:r>
                  <a:rPr lang="en-US" dirty="0"/>
                  <a:t>Total sum of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𝑇𝑟𝑒𝑎𝑡𝑚𝑒𝑛𝑡𝑠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𝑅𝑒𝑠𝑖𝑑𝑢𝑎𝑙𝑠</m:t>
                          </m:r>
                        </m:e>
                      </m:d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r>
                  <a:rPr lang="en-US" dirty="0"/>
                  <a:t>Take the ratio of the variance between treatments over the variance within treatments</a:t>
                </a:r>
              </a:p>
              <a:p>
                <a:r>
                  <a:rPr lang="en-US" dirty="0"/>
                  <a:t>High variance between treatments will give a low p-value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9D4A474C-A228-17C2-D611-129C8F2401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4007660"/>
              </a:xfrm>
              <a:blipFill>
                <a:blip r:embed="rId2"/>
                <a:stretch>
                  <a:fillRect l="-1159" t="-2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2411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6F726-0929-B595-7553-5DCC262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Non-Parametric </a:t>
            </a:r>
            <a:r>
              <a:rPr lang="en-CA" dirty="0"/>
              <a:t>Test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39B0A-D574-AD8E-ABE6-20B69920C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Similar to what is done for enrichment analyses</a:t>
            </a:r>
          </a:p>
          <a:p>
            <a:endParaRPr lang="en-CA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Avoids needing to make assumptions on distributions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Can be very </a:t>
            </a:r>
            <a:r>
              <a:rPr lang="en-CA" b="1" dirty="0"/>
              <a:t>slow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b="1" dirty="0"/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Shuffle labels in your data to generate estimates (random baseline)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See where your true observation lies on this baseline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CA" dirty="0"/>
          </a:p>
          <a:p>
            <a:endParaRPr lang="en-CA" dirty="0"/>
          </a:p>
        </p:txBody>
      </p:sp>
      <p:sp>
        <p:nvSpPr>
          <p:cNvPr id="5" name="AutoShape 6">
            <a:extLst>
              <a:ext uri="{FF2B5EF4-FFF2-40B4-BE49-F238E27FC236}">
                <a16:creationId xmlns:a16="http://schemas.microsoft.com/office/drawing/2014/main" id="{CB8D7D00-A61B-2C55-F136-4C9599665F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153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287892"/>
            <a:ext cx="3224152" cy="6463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Location: 550 Sherbrooke Street,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820547" y="1461827"/>
            <a:ext cx="750290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itchFamily="2" charset="0"/>
              </a:rPr>
              <a:t>QLS-MiCM mission statement: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825" y="181659"/>
            <a:ext cx="3732349" cy="900740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Scan the QR code to sign up </a:t>
            </a:r>
          </a:p>
          <a:p>
            <a:pPr algn="ctr"/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for our </a:t>
            </a:r>
            <a:r>
              <a:rPr lang="en-CA" sz="1800" b="1" dirty="0">
                <a:latin typeface="Helvetica" panose="020B0604020202020204" pitchFamily="34" charset="0"/>
                <a:cs typeface="Helvetica" panose="020B0604020202020204" pitchFamily="34" charset="0"/>
              </a:rPr>
              <a:t>mailing list</a:t>
            </a:r>
            <a:endParaRPr lang="en-CA" sz="18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38539" y="5934223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Contact: 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  <a:hlinkClick r:id="rId5"/>
              </a:rPr>
              <a:t>workshop-micm@mcgill.ca</a:t>
            </a:r>
            <a:r>
              <a:rPr lang="en-CA" sz="18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</a:p>
        </p:txBody>
      </p:sp>
      <p:pic>
        <p:nvPicPr>
          <p:cNvPr id="2" name="Picture 1" descr="A map of a city&#10;&#10;Description automatically generated">
            <a:extLst>
              <a:ext uri="{FF2B5EF4-FFF2-40B4-BE49-F238E27FC236}">
                <a16:creationId xmlns:a16="http://schemas.microsoft.com/office/drawing/2014/main" id="{0D7302FE-4674-2672-DBA9-50C4E86C9A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87" y="2649379"/>
            <a:ext cx="2868491" cy="2356534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FA80-35D9-0E70-FB87-D9AAE07F1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Gene Set Enrichment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C41E97-27AB-4F05-B9F0-509BCE950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647" y="1764221"/>
            <a:ext cx="8090705" cy="42821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CBCB56-A672-5EBA-677B-22AA947E175B}"/>
              </a:ext>
            </a:extLst>
          </p:cNvPr>
          <p:cNvSpPr txBox="1"/>
          <p:nvPr/>
        </p:nvSpPr>
        <p:spPr>
          <a:xfrm>
            <a:off x="628650" y="6046420"/>
            <a:ext cx="1992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latin typeface="HelveticaNeue"/>
              </a:rPr>
              <a:t>Credit: GSEA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737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BCC14-68F3-F3DA-4A58-275AEE87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Multiple Testing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164D5-00EB-03F3-6584-5263738D39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May test multiple hypothesis (example, effect sizes in linear model)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If null distribution is true, expect a </a:t>
            </a:r>
            <a:r>
              <a:rPr lang="en-CA" b="1" dirty="0"/>
              <a:t>uniform distribution </a:t>
            </a:r>
            <a:r>
              <a:rPr lang="en-CA" dirty="0"/>
              <a:t>of p-values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5% of tests will give a significant result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Multiple test correction methods are used to address this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 err="1">
                <a:solidFill>
                  <a:schemeClr val="tx1"/>
                </a:solidFill>
              </a:rPr>
              <a:t>Bonferonni</a:t>
            </a:r>
            <a:r>
              <a:rPr lang="en-CA" dirty="0">
                <a:solidFill>
                  <a:schemeClr val="tx1"/>
                </a:solidFill>
              </a:rPr>
              <a:t>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 err="1">
                <a:solidFill>
                  <a:schemeClr val="tx1"/>
                </a:solidFill>
              </a:rPr>
              <a:t>Benjamini</a:t>
            </a:r>
            <a:r>
              <a:rPr lang="en-CA" b="1" dirty="0">
                <a:solidFill>
                  <a:schemeClr val="tx1"/>
                </a:solidFill>
              </a:rPr>
              <a:t> &amp; Hochberg Correction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Found in results as </a:t>
            </a:r>
            <a:r>
              <a:rPr lang="en-CA" b="1" dirty="0">
                <a:solidFill>
                  <a:schemeClr val="tx1"/>
                </a:solidFill>
              </a:rPr>
              <a:t>FDR, p-adjusted, q-value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799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397F-CE0B-EB20-A6D1-2EB5AF5A8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We may want to attribute a range to our estimate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Can be calculated with the </a:t>
                </a:r>
                <a:r>
                  <a:rPr lang="en-CA" b="1" dirty="0"/>
                  <a:t>margin of error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Where Z is the z-score that defines our confidence level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5CB0082-C2BE-0282-EF44-77975DEDF2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28650" y="1643432"/>
                <a:ext cx="4134426" cy="4606723"/>
              </a:xfrm>
              <a:blipFill>
                <a:blip r:embed="rId2"/>
                <a:stretch>
                  <a:fillRect l="-1917" t="-1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>
            <a:extLst>
              <a:ext uri="{FF2B5EF4-FFF2-40B4-BE49-F238E27FC236}">
                <a16:creationId xmlns:a16="http://schemas.microsoft.com/office/drawing/2014/main" id="{6E410117-D63E-D18C-891D-0E74E617E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5" y="2243014"/>
            <a:ext cx="3790950" cy="329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561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DD53-0E60-48D4-A0EE-A8930702E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/>
              <a:t>PSA: Confidence Intervals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E63DE-6149-CC4F-C3C8-3C7CD44735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332" y="2476984"/>
            <a:ext cx="4377668" cy="3426106"/>
          </a:xfrm>
        </p:spPr>
        <p:txBody>
          <a:bodyPr>
            <a:normAutofit fontScale="92500"/>
          </a:bodyPr>
          <a:lstStyle/>
          <a:p>
            <a:r>
              <a:rPr lang="en-CA" dirty="0"/>
              <a:t>A  95% CI </a:t>
            </a:r>
            <a:r>
              <a:rPr lang="en-CA" b="1" dirty="0"/>
              <a:t>DOES NOT mean </a:t>
            </a:r>
            <a:r>
              <a:rPr lang="en-CA" dirty="0"/>
              <a:t>there is a 95% chance the true value is in that range</a:t>
            </a:r>
          </a:p>
          <a:p>
            <a:endParaRPr lang="en-CA" dirty="0"/>
          </a:p>
          <a:p>
            <a:r>
              <a:rPr lang="en-CA" b="1" dirty="0"/>
              <a:t>For multiple experiments, 95% of CIs will overlap with the true value</a:t>
            </a:r>
          </a:p>
          <a:p>
            <a:endParaRPr lang="en-CA" sz="2000" b="1" dirty="0"/>
          </a:p>
          <a:p>
            <a:r>
              <a:rPr lang="en-CA" b="1" dirty="0"/>
              <a:t>Consider a Bayesian formulation instead (beyond scope)</a:t>
            </a:r>
            <a:endParaRPr lang="en-US" b="1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9737DD-DF68-9500-CA63-977850AAC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643432"/>
            <a:ext cx="4470265" cy="4470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F16B3C-8FD9-EF69-6A29-E55F05E405EE}"/>
              </a:ext>
            </a:extLst>
          </p:cNvPr>
          <p:cNvSpPr txBox="1"/>
          <p:nvPr/>
        </p:nvSpPr>
        <p:spPr>
          <a:xfrm>
            <a:off x="7072132" y="1643432"/>
            <a:ext cx="868101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50% CI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53093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2DA2A-9D6F-FF0E-DAF1-BCB664008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655AA-ED94-1666-AB25-33ABBFCB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2060294"/>
            <a:ext cx="3464708" cy="2336341"/>
          </a:xfrm>
        </p:spPr>
        <p:txBody>
          <a:bodyPr>
            <a:normAutofit/>
          </a:bodyPr>
          <a:lstStyle/>
          <a:p>
            <a:r>
              <a:rPr lang="en-US" sz="4800" b="1" dirty="0"/>
              <a:t>Study Design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F743BC-B495-F009-4752-62ABC211F8C3}"/>
              </a:ext>
            </a:extLst>
          </p:cNvPr>
          <p:cNvSpPr txBox="1"/>
          <p:nvPr/>
        </p:nvSpPr>
        <p:spPr>
          <a:xfrm>
            <a:off x="4226410" y="2231721"/>
            <a:ext cx="4146115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Understand how simulations can be used to help with study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to determine the required sample size</a:t>
            </a:r>
          </a:p>
        </p:txBody>
      </p:sp>
    </p:spTree>
    <p:extLst>
      <p:ext uri="{BB962C8B-B14F-4D97-AF65-F5344CB8AC3E}">
        <p14:creationId xmlns:p14="http://schemas.microsoft.com/office/powerpoint/2010/main" val="18162119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557C-EFA1-1171-7FC6-2EC01D383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Study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FF2A9-5CAA-481B-B4F1-BE0C276EB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Data collection can be expensive and time-consuming</a:t>
            </a:r>
          </a:p>
          <a:p>
            <a:pPr marL="0" indent="0">
              <a:buNone/>
            </a:pPr>
            <a:r>
              <a:rPr lang="en-CA" dirty="0"/>
              <a:t>Need to ensure that the collected data has enough </a:t>
            </a:r>
            <a:r>
              <a:rPr lang="en-CA" b="1" dirty="0"/>
              <a:t>power</a:t>
            </a:r>
            <a:r>
              <a:rPr lang="en-CA" dirty="0"/>
              <a:t> to avoid false negatives (type II error)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Can simulate data to help decide on the statistical test used and determine the appropriate </a:t>
            </a:r>
            <a:r>
              <a:rPr lang="en-CA" b="1" dirty="0"/>
              <a:t>sample size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391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F08F8-DA6A-1D1D-86DA-0DEE48454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99670-5875-03F9-EC89-C9F5BA8CD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/>
              <a:t>Determining sample size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DA3A2-DA32-9FDD-9C8D-FA5C481B3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CA" dirty="0"/>
              <a:t>Statistical test results depend on multiple factors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dirty="0">
                <a:solidFill>
                  <a:schemeClr val="tx1"/>
                </a:solidFill>
              </a:rPr>
              <a:t>Difference in Samples</a:t>
            </a:r>
          </a:p>
          <a:p>
            <a:pPr marL="799988" lvl="1" indent="-342900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chemeClr val="tx1"/>
                </a:solidFill>
              </a:rPr>
              <a:t>Sample Size</a:t>
            </a:r>
            <a:endParaRPr lang="en-CA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want to make sure we have enough samples to avoid False Negatives (type II errors)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leverage the assumptions used for our statistical test to determine sample size</a:t>
            </a:r>
          </a:p>
        </p:txBody>
      </p:sp>
    </p:spTree>
    <p:extLst>
      <p:ext uri="{BB962C8B-B14F-4D97-AF65-F5344CB8AC3E}">
        <p14:creationId xmlns:p14="http://schemas.microsoft.com/office/powerpoint/2010/main" val="5077085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70D9F-9A9B-E397-08A8-AF1AD0502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FF08-AE48-AD15-4576-E2ADE329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495" y="556252"/>
            <a:ext cx="7953009" cy="1133479"/>
          </a:xfrm>
        </p:spPr>
        <p:txBody>
          <a:bodyPr>
            <a:normAutofit/>
          </a:bodyPr>
          <a:lstStyle/>
          <a:p>
            <a:r>
              <a:rPr lang="en-CA" dirty="0"/>
              <a:t>Confidence Intervals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CA" dirty="0"/>
                  <a:t>In practice you will want your CI to cover a small range to be informative.</a:t>
                </a:r>
              </a:p>
              <a:p>
                <a:r>
                  <a:rPr lang="en-CA" dirty="0"/>
                  <a:t>Can achieve this by solving for the </a:t>
                </a:r>
                <a:r>
                  <a:rPr lang="en-CA" b="1" dirty="0"/>
                  <a:t>margin of error E</a:t>
                </a:r>
                <a:endParaRPr lang="en-CA" dirty="0"/>
              </a:p>
              <a:p>
                <a:endParaRPr lang="en-CA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𝑍</m:t>
                      </m:r>
                      <m:f>
                        <m:f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CA" b="0" dirty="0"/>
              </a:p>
              <a:p>
                <a:endParaRPr lang="en-CA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Note that we may not have a value for </a:t>
                </a:r>
                <a:r>
                  <a:rPr lang="el-GR" dirty="0"/>
                  <a:t>σ</a:t>
                </a:r>
                <a:endParaRPr lang="en-CA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Use estimate from past study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Make an assumptive guess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CA" dirty="0"/>
                  <a:t>Run a small pilot study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68B171-EE8F-C071-955F-69F5EFBC6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2341" y="2243015"/>
                <a:ext cx="7886700" cy="3775648"/>
              </a:xfrm>
              <a:blipFill>
                <a:blip r:embed="rId2"/>
                <a:stretch>
                  <a:fillRect l="-696" t="-2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687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2EAE1-FCF3-1A41-99AF-53CBF43DC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09953"/>
            <a:ext cx="8515350" cy="1133479"/>
          </a:xfrm>
        </p:spPr>
        <p:txBody>
          <a:bodyPr>
            <a:normAutofit/>
          </a:bodyPr>
          <a:lstStyle/>
          <a:p>
            <a:r>
              <a:rPr lang="en-CA" dirty="0"/>
              <a:t>Sample Comparison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f>
                                        <m:fPr>
                                          <m:ctrlP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num>
                                        <m:den>
                                          <m:r>
                                            <a:rPr lang="en-CA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𝐸𝑆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A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Effect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Size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ES</m:t>
                      </m:r>
                      <m:r>
                        <m:rPr>
                          <m:nor/>
                        </m:rP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| </m:t>
                          </m:r>
                        </m:num>
                        <m:den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α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Significance Level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rejecting null  when it is true</a:t>
                </a:r>
              </a:p>
              <a:p>
                <a:r>
                  <a:rPr lang="en-CA" i="1" dirty="0">
                    <a:latin typeface="Cambria Math" panose="02040503050406030204" pitchFamily="18" charset="0"/>
                  </a:rPr>
                  <a:t>1-</a:t>
                </a:r>
                <a:r>
                  <a:rPr lang="el-GR" i="1" dirty="0">
                    <a:latin typeface="Cambria Math" panose="02040503050406030204" pitchFamily="18" charset="0"/>
                  </a:rPr>
                  <a:t>β</a:t>
                </a:r>
                <a:r>
                  <a:rPr lang="en-CA" i="1" dirty="0">
                    <a:latin typeface="Cambria Math" panose="02040503050406030204" pitchFamily="18" charset="0"/>
                  </a:rPr>
                  <a:t> </a:t>
                </a:r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 </a:t>
                </a:r>
                <a:r>
                  <a:rPr lang="en-US" i="1" dirty="0">
                    <a:latin typeface="Cambria Math" panose="02040503050406030204" pitchFamily="18" charset="0"/>
                  </a:rPr>
                  <a:t> Power</a:t>
                </a:r>
              </a:p>
              <a:p>
                <a:r>
                  <a:rPr lang="en-US" i="1" dirty="0">
                    <a:latin typeface="Cambria Math" panose="02040503050406030204" pitchFamily="18" charset="0"/>
                  </a:rPr>
                  <a:t>	Probability of  rejecting null when it is false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CE7512E1-331D-8625-35ED-C480996CA3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005" t="-183" b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88012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1D98-6BBE-A159-A3C0-2E36C1EE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48A3B-163E-4BC2-33B5-8E52B1D07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263" y="91181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To summarize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B88F1-CC08-E82A-389D-4944ADCE6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699" y="1457222"/>
            <a:ext cx="7378018" cy="435133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Basics for data manipulation &amp; cleaning</a:t>
            </a:r>
            <a:endParaRPr lang="en-CA" sz="1800" dirty="0">
              <a:latin typeface="Helvetica" pitchFamily="2" charset="0"/>
              <a:ea typeface="Calibri" panose="020F050202020403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basic linear modeling for regression &amp; classification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/>
                <a:ea typeface="Calibri"/>
                <a:cs typeface="Helvetica"/>
              </a:rPr>
              <a:t>Explored statistical testing and intuition behind study design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CA" sz="1800" dirty="0">
              <a:solidFill>
                <a:srgbClr val="FF0000"/>
              </a:solidFill>
              <a:latin typeface="Helvetica"/>
              <a:ea typeface="Calibri"/>
              <a:cs typeface="Helvetica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Use </a:t>
            </a:r>
            <a:r>
              <a:rPr lang="en-CA" sz="1800" dirty="0" err="1">
                <a:latin typeface="Helvetica"/>
                <a:ea typeface="Arial" panose="020B0604020202020204" pitchFamily="34" charset="0"/>
                <a:cs typeface="Helvetica"/>
              </a:rPr>
              <a:t>dplyr</a:t>
            </a: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 to facilitate reproducible data manipulation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Apply and interpret linear model results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Interpret confidence intervals and p-values</a:t>
            </a:r>
          </a:p>
          <a:p>
            <a:pPr marL="227965" indent="-227965"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/>
                <a:ea typeface="Arial" panose="020B0604020202020204" pitchFamily="34" charset="0"/>
                <a:cs typeface="Helvetica"/>
              </a:rPr>
              <a:t>Explore more complex models and tests!</a:t>
            </a:r>
            <a:endParaRPr lang="en-CA" sz="1800" dirty="0">
              <a:latin typeface="Helvetica" pitchFamily="2" charset="0"/>
              <a:ea typeface="Arial" panose="020B0604020202020204" pitchFamily="34" charset="0"/>
              <a:cs typeface="Helvetica"/>
            </a:endParaRPr>
          </a:p>
          <a:p>
            <a:pPr mar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  <a:cs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4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47890" y="5377669"/>
            <a:ext cx="5848220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D96498-6607-422D-4649-CD2575F6D567}"/>
              </a:ext>
            </a:extLst>
          </p:cNvPr>
          <p:cNvSpPr txBox="1"/>
          <p:nvPr/>
        </p:nvSpPr>
        <p:spPr>
          <a:xfrm>
            <a:off x="2688482" y="1295601"/>
            <a:ext cx="376703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latin typeface="Helvetica" panose="020B0604020202020204" pitchFamily="34" charset="0"/>
                <a:cs typeface="Helvetica" panose="020B0604020202020204" pitchFamily="34" charset="0"/>
              </a:rPr>
              <a:t>Workshop Series</a:t>
            </a:r>
            <a:endParaRPr lang="en-US" sz="40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22BFB-B19D-2D0C-A86A-B8456CFB8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4096" y="2049765"/>
            <a:ext cx="6955808" cy="322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59176-9632-7A2E-FE75-9CCBC9F16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Future Statistics Workshops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01006-E706-C15F-25BB-79E16AA2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Dimension Reduction</a:t>
            </a:r>
          </a:p>
          <a:p>
            <a:r>
              <a:rPr lang="en-CA" b="1" dirty="0"/>
              <a:t>Bayesian Inference</a:t>
            </a:r>
          </a:p>
          <a:p>
            <a:r>
              <a:rPr lang="en-CA" dirty="0"/>
              <a:t>Time-series Analysis</a:t>
            </a:r>
          </a:p>
          <a:p>
            <a:r>
              <a:rPr lang="en-CA" dirty="0"/>
              <a:t>And more…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2147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A26D50DA-518D-0AF2-D362-2940796A3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91" y="2720175"/>
            <a:ext cx="2399112" cy="2399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8" y="138412"/>
            <a:ext cx="7886700" cy="1325565"/>
          </a:xfrm>
        </p:spPr>
        <p:txBody>
          <a:bodyPr/>
          <a:lstStyle/>
          <a:p>
            <a:r>
              <a:rPr lang="en-US" sz="4400" dirty="0">
                <a:latin typeface="Helvetica"/>
                <a:cs typeface="Helvetica"/>
              </a:rPr>
              <a:t>Outline</a:t>
            </a:r>
            <a:endParaRPr lang="en-US" sz="4400" dirty="0">
              <a:latin typeface="Helvetica" pitchFamily="2" charset="0"/>
              <a:cs typeface="Helvetica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343" y="1650355"/>
            <a:ext cx="5406895" cy="3387815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Data Manipulation/Wrangling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Linear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Logistic Regression Models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Statistical Testing</a:t>
            </a:r>
          </a:p>
          <a:p>
            <a:pPr marL="342900" indent="-342900">
              <a:lnSpc>
                <a:spcPct val="109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CA" sz="3200" dirty="0">
                <a:latin typeface="Helvetica" pitchFamily="2" charset="0"/>
                <a:ea typeface="Arial" panose="020B0604020202020204" pitchFamily="34" charset="0"/>
                <a:cs typeface="Helvetica" pitchFamily="2" charset="0"/>
              </a:rPr>
              <a:t>Study Design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578A04-C04F-7F80-6DED-12231FAA1A65}"/>
              </a:ext>
            </a:extLst>
          </p:cNvPr>
          <p:cNvSpPr txBox="1"/>
          <p:nvPr/>
        </p:nvSpPr>
        <p:spPr>
          <a:xfrm>
            <a:off x="5522615" y="4534578"/>
            <a:ext cx="362138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000" b="1" u="sng" dirty="0"/>
              <a:t>Acknowledgements</a:t>
            </a:r>
            <a:endParaRPr lang="en-CA" sz="2000" dirty="0"/>
          </a:p>
          <a:p>
            <a:pPr algn="ctr"/>
            <a:r>
              <a:rPr lang="en-CA" sz="2000" dirty="0"/>
              <a:t>Gerardo Martinez - McGill</a:t>
            </a:r>
          </a:p>
          <a:p>
            <a:pPr algn="ctr"/>
            <a:r>
              <a:rPr lang="en-CA" sz="2000" dirty="0"/>
              <a:t>Alex Diaz-</a:t>
            </a:r>
            <a:r>
              <a:rPr lang="en-CA" sz="2000" dirty="0" err="1"/>
              <a:t>Papkovich</a:t>
            </a:r>
            <a:r>
              <a:rPr lang="en-CA" sz="2000" dirty="0"/>
              <a:t> - Brown</a:t>
            </a:r>
          </a:p>
          <a:p>
            <a:pPr algn="ctr"/>
            <a:r>
              <a:rPr lang="en-CA" sz="2000" dirty="0"/>
              <a:t>Larisa Morales Soto - HMS</a:t>
            </a:r>
          </a:p>
          <a:p>
            <a:pPr algn="ctr"/>
            <a:r>
              <a:rPr lang="en-CA" sz="2000" dirty="0"/>
              <a:t>Lisa Sullivan  BUSPH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42620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C9E1-74EF-A90A-DC4C-C0F9823C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458" y="1973655"/>
            <a:ext cx="3464708" cy="2422980"/>
          </a:xfrm>
        </p:spPr>
        <p:txBody>
          <a:bodyPr>
            <a:normAutofit/>
          </a:bodyPr>
          <a:lstStyle/>
          <a:p>
            <a:r>
              <a:rPr lang="en-US" sz="4800" b="1" dirty="0"/>
              <a:t>Data Wrangling</a:t>
            </a:r>
            <a:endParaRPr lang="en-US" sz="4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C65067-8301-83CF-6944-C733754CC10E}"/>
              </a:ext>
            </a:extLst>
          </p:cNvPr>
          <p:cNvSpPr txBox="1"/>
          <p:nvPr/>
        </p:nvSpPr>
        <p:spPr>
          <a:xfrm>
            <a:off x="4226410" y="2231721"/>
            <a:ext cx="4146115" cy="25864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Learning objectives:</a:t>
            </a:r>
          </a:p>
          <a:p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Become familiar with the dplyr syntax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pipes with the operator </a:t>
            </a:r>
            <a:r>
              <a:rPr lang="en-US" i="1" dirty="0"/>
              <a:t>%&gt;%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Perform operations on data frames using dplyr and tidyr 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Implement functions from other external packages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8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2FE4-61F1-3554-8F3B-1705FD9D4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Split-Apply-Combine problem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C99CE6A-FBBF-26D0-BFD1-7E4127920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8850" y="2042090"/>
            <a:ext cx="72263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607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6BF1-9540-6F86-3C8C-5D87158B4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Select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9A23B08-BB67-1E47-2C87-F8A79EB94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058" y="1941052"/>
            <a:ext cx="4457700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93482B-6A9E-7CD7-33FB-23F7A99F6AD1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266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DE474-1991-C233-FDCC-453473EEC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Group by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D999DF-7389-E19F-D735-27B03F947D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385" b="3895"/>
          <a:stretch/>
        </p:blipFill>
        <p:spPr>
          <a:xfrm>
            <a:off x="2411070" y="1506663"/>
            <a:ext cx="3967638" cy="4558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37B414-1590-8EBC-807A-B91807D305CC}"/>
              </a:ext>
            </a:extLst>
          </p:cNvPr>
          <p:cNvSpPr txBox="1"/>
          <p:nvPr/>
        </p:nvSpPr>
        <p:spPr>
          <a:xfrm>
            <a:off x="3744091" y="-23670"/>
            <a:ext cx="68448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swcarpentry.github.io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/r-novice-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gapminder</a:t>
            </a:r>
            <a:r>
              <a:rPr lang="en-US" sz="1400" i="1" dirty="0">
                <a:solidFill>
                  <a:schemeClr val="bg1">
                    <a:lumMod val="65000"/>
                  </a:schemeClr>
                </a:solidFill>
              </a:rPr>
              <a:t>/13-dplyr/</a:t>
            </a:r>
            <a:r>
              <a:rPr lang="en-US" sz="1400" i="1" dirty="0" err="1">
                <a:solidFill>
                  <a:schemeClr val="bg1">
                    <a:lumMod val="65000"/>
                  </a:schemeClr>
                </a:solidFill>
              </a:rPr>
              <a:t>index.html</a:t>
            </a:r>
            <a:endParaRPr lang="en-US" sz="1400" i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4514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3921</TotalTime>
  <Words>1510</Words>
  <Application>Microsoft Office PowerPoint</Application>
  <PresentationFormat>On-screen Show (4:3)</PresentationFormat>
  <Paragraphs>272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4" baseType="lpstr">
      <vt:lpstr>Aptos</vt:lpstr>
      <vt:lpstr>Arial</vt:lpstr>
      <vt:lpstr>Calibri</vt:lpstr>
      <vt:lpstr>Calibri Light</vt:lpstr>
      <vt:lpstr>Cambria Math</vt:lpstr>
      <vt:lpstr>Helvetica</vt:lpstr>
      <vt:lpstr>Helvetica Light</vt:lpstr>
      <vt:lpstr>HelveticaNeue</vt:lpstr>
      <vt:lpstr>HelveticaNeue-Bold</vt:lpstr>
      <vt:lpstr>HelveticaNeue-Italic</vt:lpstr>
      <vt:lpstr>Open Sans Light</vt:lpstr>
      <vt:lpstr>Wingdings</vt:lpstr>
      <vt:lpstr>Thème Office</vt:lpstr>
      <vt:lpstr>Workshop materials https://github.com/aosakwe/QLS-MiCM-StatsInR use ‘git clone’ command OR </vt:lpstr>
      <vt:lpstr>Statistical Analysis in R</vt:lpstr>
      <vt:lpstr>PowerPoint Presentation</vt:lpstr>
      <vt:lpstr>PowerPoint Presentation</vt:lpstr>
      <vt:lpstr>Outline</vt:lpstr>
      <vt:lpstr>Data Wrangling</vt:lpstr>
      <vt:lpstr>Split-Apply-Combine problem</vt:lpstr>
      <vt:lpstr>Select</vt:lpstr>
      <vt:lpstr>Group by</vt:lpstr>
      <vt:lpstr>Summarize</vt:lpstr>
      <vt:lpstr>Managing Missing Data</vt:lpstr>
      <vt:lpstr>Linear Regression</vt:lpstr>
      <vt:lpstr>The Linear Model</vt:lpstr>
      <vt:lpstr>Model Assumptions</vt:lpstr>
      <vt:lpstr>Model Fitting</vt:lpstr>
      <vt:lpstr>Extensions</vt:lpstr>
      <vt:lpstr>Logistic Regression</vt:lpstr>
      <vt:lpstr>Working with categories</vt:lpstr>
      <vt:lpstr>Logistic Regression</vt:lpstr>
      <vt:lpstr>Cross-Entropy</vt:lpstr>
      <vt:lpstr>Statistical Testing</vt:lpstr>
      <vt:lpstr>Hypothesis Tests</vt:lpstr>
      <vt:lpstr>Hypothesis Formulation</vt:lpstr>
      <vt:lpstr>Understanding Significance</vt:lpstr>
      <vt:lpstr>Z-score Test</vt:lpstr>
      <vt:lpstr>t-test</vt:lpstr>
      <vt:lpstr>ANOVA</vt:lpstr>
      <vt:lpstr>ANOVA</vt:lpstr>
      <vt:lpstr>Non-Parametric Test</vt:lpstr>
      <vt:lpstr>Gene Set Enrichment</vt:lpstr>
      <vt:lpstr>Multiple Testing</vt:lpstr>
      <vt:lpstr>Confidence Intervals</vt:lpstr>
      <vt:lpstr>PSA: Confidence Intervals</vt:lpstr>
      <vt:lpstr>Study Design</vt:lpstr>
      <vt:lpstr>Study Design</vt:lpstr>
      <vt:lpstr>Determining sample size</vt:lpstr>
      <vt:lpstr>Confidence Intervals</vt:lpstr>
      <vt:lpstr>Sample Comparison</vt:lpstr>
      <vt:lpstr>To summarize</vt:lpstr>
      <vt:lpstr>Future Statistics Workshops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Adrien Osakwe</cp:lastModifiedBy>
  <cp:revision>97</cp:revision>
  <dcterms:created xsi:type="dcterms:W3CDTF">2019-07-29T14:54:16Z</dcterms:created>
  <dcterms:modified xsi:type="dcterms:W3CDTF">2025-02-20T05:18:37Z</dcterms:modified>
</cp:coreProperties>
</file>