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6" r:id="rId2"/>
    <p:sldMasterId id="2147483932" r:id="rId3"/>
  </p:sldMasterIdLst>
  <p:notesMasterIdLst>
    <p:notesMasterId r:id="rId9"/>
  </p:notesMasterIdLst>
  <p:sldIdLst>
    <p:sldId id="256" r:id="rId4"/>
    <p:sldId id="257" r:id="rId5"/>
    <p:sldId id="258" r:id="rId6"/>
    <p:sldId id="259" r:id="rId7"/>
    <p:sldId id="260" r:id="rId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3A299"/>
    <a:srgbClr val="BBB3B3"/>
    <a:srgbClr val="D9C194"/>
    <a:srgbClr val="C6BDBD"/>
    <a:srgbClr val="BDB4B4"/>
    <a:srgbClr val="C8CACC"/>
    <a:srgbClr val="D87156"/>
    <a:srgbClr val="C8684F"/>
    <a:srgbClr val="B76048"/>
    <a:srgbClr val="C669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2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8F9CCA-CFF4-144F-AB84-BE21D9586484}" type="datetimeFigureOut">
              <a:t>1/30/2018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5521A-6AF6-A347-B440-704E29557243}" type="slidenum">
              <a:t>‹#›</a:t>
            </a:fld>
            <a:endParaRPr lang="en-US"/>
          </a:p>
        </p:txBody>
      </p:sp>
    </p:spTree>
    <p:extLst>
      <p:ext uri="{BB962C8B-B14F-4D97-AF65-F5344CB8AC3E}">
        <p14:creationId xmlns:p14="http://schemas.microsoft.com/office/powerpoint/2010/main" val="40456872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75521A-6AF6-A347-B440-704E29557243}" type="slidenum">
              <a:t>1</a:t>
            </a:fld>
            <a:endParaRPr lang="en-US"/>
          </a:p>
        </p:txBody>
      </p:sp>
    </p:spTree>
    <p:extLst>
      <p:ext uri="{BB962C8B-B14F-4D97-AF65-F5344CB8AC3E}">
        <p14:creationId xmlns:p14="http://schemas.microsoft.com/office/powerpoint/2010/main" val="346907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ndara"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ndara" pitchFamily="34" charset="0"/>
              </a:defRPr>
            </a:lvl1pPr>
            <a:lvl2pPr>
              <a:defRPr>
                <a:latin typeface="Candara" pitchFamily="34" charset="0"/>
              </a:defRPr>
            </a:lvl2pPr>
            <a:lvl3pPr>
              <a:defRPr>
                <a:latin typeface="Candara" pitchFamily="34" charset="0"/>
              </a:defRPr>
            </a:lvl3pPr>
            <a:lvl4pPr>
              <a:defRPr>
                <a:latin typeface="Candara" pitchFamily="34" charset="0"/>
              </a:defRPr>
            </a:lvl4pPr>
            <a:lvl5pPr>
              <a:defRPr>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88C3A85D-A1A4-4EAA-B5C6-0A90861BA9DB}" type="datetime1">
              <a:rPr lang="en-US"/>
              <a:pPr>
                <a:defRPr/>
              </a:pPr>
              <a:t>1/30/2018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EF19CC7-4796-4565-96BA-D9F9C6B5975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02C465EE-22B7-4B38-A820-E094223C5BF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2C465EE-22B7-4B38-A820-E094223C5BF7}"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2C465EE-22B7-4B38-A820-E094223C5B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2C465EE-22B7-4B38-A820-E094223C5BF7}"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2C465EE-22B7-4B38-A820-E094223C5BF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36435C3-9FD4-4CCC-BE66-6B4C72A12200}" type="datetime1">
              <a:rPr lang="en-US"/>
              <a:pPr>
                <a:defRPr/>
              </a:pPr>
              <a:t>1/30/2018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EE14708-D69E-4429-BC70-FE7B1487A16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0845F59-371A-4866-B6A3-17BE5612F4AC}" type="datetime1">
              <a:rPr lang="en-US"/>
              <a:pPr>
                <a:defRPr/>
              </a:pPr>
              <a:t>1/30/2018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3B14088-26A7-4DBA-AE17-3527F9191E1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pPr>
              <a:defRPr/>
            </a:pPr>
            <a:fld id="{D84B36EF-976D-4D67-9400-4D1559418716}" type="datetime1">
              <a:rPr lang="en-US"/>
              <a:pPr>
                <a:defRPr/>
              </a:pPr>
              <a:t>1/30/2018</a:t>
            </a:fld>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2C465EE-22B7-4B38-A820-E094223C5BF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2C465EE-22B7-4B38-A820-E094223C5BF7}" type="slidenum">
              <a:rPr lang="en-US"/>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2C465EE-22B7-4B38-A820-E094223C5BF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pPr>
              <a:defRPr/>
            </a:pPr>
            <a:fld id="{F4B59415-3994-46C5-A724-5C986574C54D}" type="datetime1">
              <a:rPr lang="en-US"/>
              <a:pPr>
                <a:defRPr/>
              </a:pPr>
              <a:t>1/30/2018</a:t>
            </a:fld>
            <a:endParaRPr lang="en-US" dirty="0"/>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02C465EE-22B7-4B38-A820-E094223C5BF7}" type="slidenum">
              <a:rPr lang="en-US"/>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Bullet 1 – Initial Caps</a:t>
            </a:r>
          </a:p>
          <a:p>
            <a:pPr lvl="1"/>
            <a:r>
              <a:rPr lang="en-US" dirty="0" smtClean="0"/>
              <a:t>Level 2 – Cap &amp; lower case</a:t>
            </a:r>
          </a:p>
          <a:p>
            <a:pPr lvl="2"/>
            <a:r>
              <a:rPr lang="en-US" dirty="0" smtClean="0"/>
              <a:t>Level 3 – Cap &amp; lower case	</a:t>
            </a:r>
          </a:p>
          <a:p>
            <a:pPr lvl="3"/>
            <a:r>
              <a:rPr lang="en-US" dirty="0" smtClean="0"/>
              <a:t>Level 4 – Cap &amp; lower case</a:t>
            </a:r>
          </a:p>
          <a:p>
            <a:pPr lvl="4"/>
            <a:r>
              <a:rPr lang="en-US" dirty="0" smtClean="0"/>
              <a:t>Level 5 – Cap &amp; lower case</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pPr>
              <a:defRPr/>
            </a:pPr>
            <a:fld id="{4A54F103-8482-41E9-AFFA-6867DB9D4E74}" type="datetime1">
              <a:rPr lang="en-US"/>
              <a:pPr>
                <a:defRPr/>
              </a:pPr>
              <a:t>1/30/2018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pPr>
              <a:defRPr/>
            </a:pPr>
            <a:fld id="{5508D39F-566C-4D6D-A770-6B23F3B0B72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457200" rtl="0" eaLnBrk="0" fontAlgn="base" hangingPunct="0">
        <a:spcBef>
          <a:spcPct val="0"/>
        </a:spcBef>
        <a:spcAft>
          <a:spcPct val="0"/>
        </a:spcAft>
        <a:defRPr sz="3200" b="1" kern="1200">
          <a:solidFill>
            <a:srgbClr val="262626"/>
          </a:solidFill>
          <a:latin typeface="Candara" pitchFamily="34" charset="0"/>
          <a:ea typeface="ＭＳ Ｐゴシック" pitchFamily="-106" charset="-128"/>
          <a:cs typeface="Candara" pitchFamily="34" charset="0"/>
        </a:defRPr>
      </a:lvl1pPr>
      <a:lvl2pPr algn="l" defTabSz="457200" rtl="0" eaLnBrk="0" fontAlgn="base" hangingPunct="0">
        <a:spcBef>
          <a:spcPct val="0"/>
        </a:spcBef>
        <a:spcAft>
          <a:spcPct val="0"/>
        </a:spcAft>
        <a:defRPr sz="3200">
          <a:solidFill>
            <a:srgbClr val="262626"/>
          </a:solidFill>
          <a:latin typeface="Calibri" pitchFamily="-106" charset="0"/>
          <a:ea typeface="ＭＳ Ｐゴシック" pitchFamily="-106" charset="-128"/>
          <a:cs typeface="ＭＳ Ｐゴシック" pitchFamily="-106" charset="-128"/>
        </a:defRPr>
      </a:lvl2pPr>
      <a:lvl3pPr algn="l" defTabSz="457200" rtl="0" eaLnBrk="0" fontAlgn="base" hangingPunct="0">
        <a:spcBef>
          <a:spcPct val="0"/>
        </a:spcBef>
        <a:spcAft>
          <a:spcPct val="0"/>
        </a:spcAft>
        <a:defRPr sz="3200">
          <a:solidFill>
            <a:srgbClr val="262626"/>
          </a:solidFill>
          <a:latin typeface="Calibri" pitchFamily="-106" charset="0"/>
          <a:ea typeface="ＭＳ Ｐゴシック" pitchFamily="-106" charset="-128"/>
          <a:cs typeface="ＭＳ Ｐゴシック" pitchFamily="-106" charset="-128"/>
        </a:defRPr>
      </a:lvl3pPr>
      <a:lvl4pPr algn="l" defTabSz="457200" rtl="0" eaLnBrk="0" fontAlgn="base" hangingPunct="0">
        <a:spcBef>
          <a:spcPct val="0"/>
        </a:spcBef>
        <a:spcAft>
          <a:spcPct val="0"/>
        </a:spcAft>
        <a:defRPr sz="3200">
          <a:solidFill>
            <a:srgbClr val="262626"/>
          </a:solidFill>
          <a:latin typeface="Calibri" pitchFamily="-106" charset="0"/>
          <a:ea typeface="ＭＳ Ｐゴシック" pitchFamily="-106" charset="-128"/>
          <a:cs typeface="ＭＳ Ｐゴシック" pitchFamily="-106" charset="-128"/>
        </a:defRPr>
      </a:lvl4pPr>
      <a:lvl5pPr algn="l" defTabSz="457200" rtl="0" eaLnBrk="0" fontAlgn="base" hangingPunct="0">
        <a:spcBef>
          <a:spcPct val="0"/>
        </a:spcBef>
        <a:spcAft>
          <a:spcPct val="0"/>
        </a:spcAft>
        <a:defRPr sz="3200">
          <a:solidFill>
            <a:srgbClr val="262626"/>
          </a:solidFill>
          <a:latin typeface="Calibri" pitchFamily="-106" charset="0"/>
          <a:ea typeface="ＭＳ Ｐゴシック" pitchFamily="-106" charset="-128"/>
          <a:cs typeface="ＭＳ Ｐゴシック" pitchFamily="-106" charset="-128"/>
        </a:defRPr>
      </a:lvl5pPr>
      <a:lvl6pPr marL="4572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6pPr>
      <a:lvl7pPr marL="9144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7pPr>
      <a:lvl8pPr marL="13716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8pPr>
      <a:lvl9pPr marL="18288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9pPr>
    </p:titleStyle>
    <p:bodyStyle>
      <a:lvl1pPr marL="347663" indent="-347663" algn="l" rtl="0" eaLnBrk="0" fontAlgn="base" hangingPunct="0">
        <a:spcBef>
          <a:spcPct val="20000"/>
        </a:spcBef>
        <a:spcAft>
          <a:spcPct val="0"/>
        </a:spcAft>
        <a:buBlip>
          <a:blip r:embed="rId6"/>
        </a:buBlip>
        <a:defRPr lang="en-US" sz="2800" b="1">
          <a:solidFill>
            <a:srgbClr val="262626"/>
          </a:solidFill>
          <a:latin typeface="Candara" pitchFamily="34" charset="0"/>
          <a:ea typeface="ＭＳ Ｐゴシック" pitchFamily="-106" charset="-128"/>
          <a:cs typeface="Candara" pitchFamily="34" charset="0"/>
        </a:defRPr>
      </a:lvl1pPr>
      <a:lvl2pPr marL="739775" indent="-277813" algn="l" rtl="0" eaLnBrk="0" fontAlgn="base" hangingPunct="0">
        <a:spcBef>
          <a:spcPct val="20000"/>
        </a:spcBef>
        <a:spcAft>
          <a:spcPct val="0"/>
        </a:spcAft>
        <a:buBlip>
          <a:blip r:embed="rId7"/>
        </a:buBlip>
        <a:defRPr lang="en-US" sz="2400">
          <a:solidFill>
            <a:srgbClr val="262626"/>
          </a:solidFill>
          <a:latin typeface="Candara" pitchFamily="34" charset="0"/>
          <a:ea typeface="ＭＳ Ｐゴシック" pitchFamily="-106" charset="-128"/>
          <a:cs typeface="+mn-cs"/>
        </a:defRPr>
      </a:lvl2pPr>
      <a:lvl3pPr marL="1082675" indent="-228600" algn="l" rtl="0" eaLnBrk="0" fontAlgn="base" hangingPunct="0">
        <a:spcBef>
          <a:spcPct val="20000"/>
        </a:spcBef>
        <a:spcAft>
          <a:spcPct val="0"/>
        </a:spcAft>
        <a:buBlip>
          <a:blip r:embed="rId6"/>
        </a:buBlip>
        <a:defRPr lang="en-US" sz="2000">
          <a:solidFill>
            <a:srgbClr val="262626"/>
          </a:solidFill>
          <a:latin typeface="Candara" pitchFamily="34" charset="0"/>
          <a:ea typeface="ＭＳ Ｐゴシック" pitchFamily="-106" charset="-128"/>
          <a:cs typeface="+mn-cs"/>
        </a:defRPr>
      </a:lvl3pPr>
      <a:lvl4pPr marL="1425575" indent="-228600" algn="l" rtl="0" eaLnBrk="0" fontAlgn="base" hangingPunct="0">
        <a:spcBef>
          <a:spcPct val="20000"/>
        </a:spcBef>
        <a:spcAft>
          <a:spcPct val="0"/>
        </a:spcAft>
        <a:buBlip>
          <a:blip r:embed="rId7"/>
        </a:buBlip>
        <a:defRPr lang="en-US" sz="1600">
          <a:solidFill>
            <a:srgbClr val="262626"/>
          </a:solidFill>
          <a:latin typeface="Candara" pitchFamily="34" charset="0"/>
          <a:ea typeface="ＭＳ Ｐゴシック" pitchFamily="-106" charset="-128"/>
          <a:cs typeface="+mn-cs"/>
        </a:defRPr>
      </a:lvl4pPr>
      <a:lvl5pPr marL="1719263" indent="-179388" algn="l" rtl="0" eaLnBrk="0" fontAlgn="base" hangingPunct="0">
        <a:spcBef>
          <a:spcPct val="20000"/>
        </a:spcBef>
        <a:spcAft>
          <a:spcPct val="0"/>
        </a:spcAft>
        <a:buClr>
          <a:srgbClr val="FF9900"/>
        </a:buClr>
        <a:buFont typeface="Arial" charset="0"/>
        <a:buBlip>
          <a:blip r:embed="rId6"/>
        </a:buBlip>
        <a:defRPr lang="en-US" sz="1400">
          <a:solidFill>
            <a:srgbClr val="262626"/>
          </a:solidFill>
          <a:latin typeface="Candara" pitchFamily="34" charset="0"/>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11545" y="0"/>
            <a:ext cx="9224818" cy="449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5508D39F-566C-4D6D-A770-6B23F3B0B72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b="1" dirty="0">
                <a:ln w="1905"/>
                <a:solidFill>
                  <a:srgbClr val="B76048"/>
                </a:solidFill>
                <a:effectLst>
                  <a:innerShdw blurRad="69850" dist="43180" dir="5400000">
                    <a:srgbClr val="000000">
                      <a:alpha val="65000"/>
                    </a:srgbClr>
                  </a:innerShdw>
                </a:effectLst>
              </a:rPr>
              <a:t>“I don't need the plan.” </a:t>
            </a:r>
          </a:p>
        </p:txBody>
      </p:sp>
      <p:sp>
        <p:nvSpPr>
          <p:cNvPr id="11" name="Rectangle 10"/>
          <p:cNvSpPr/>
          <p:nvPr/>
        </p:nvSpPr>
        <p:spPr>
          <a:xfrm>
            <a:off x="71112" y="708471"/>
            <a:ext cx="8981730" cy="984885"/>
          </a:xfrm>
          <a:prstGeom prst="rect">
            <a:avLst/>
          </a:prstGeom>
          <a:noFill/>
          <a:ln w="16383">
            <a:solidFill>
              <a:srgbClr val="B76048"/>
            </a:solidFill>
          </a:ln>
          <a:effectLst>
            <a:outerShdw blurRad="31750" dist="25400" dir="5400000" rotWithShape="0">
              <a:srgbClr val="D9C194">
                <a:alpha val="99000"/>
              </a:srgb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chemeClr val="tx1"/>
                </a:solidFill>
                <a:latin typeface="Calibri"/>
                <a:cs typeface="Calibri"/>
              </a:rPr>
              <a:t>Acknowledge/Provide Reassurance</a:t>
            </a:r>
          </a:p>
          <a:p>
            <a:pPr algn="ctr"/>
            <a:r>
              <a:rPr lang="en-US" sz="1400" dirty="0">
                <a:solidFill>
                  <a:schemeClr val="tx1"/>
                </a:solidFill>
                <a:latin typeface="Calibri"/>
                <a:cs typeface="Calibri"/>
              </a:rPr>
              <a:t>"We appreciate your business and want you to have the best possible experience.” </a:t>
            </a:r>
          </a:p>
          <a:p>
            <a:pPr algn="ctr"/>
            <a:r>
              <a:rPr lang="en-US" sz="1400" dirty="0">
                <a:solidFill>
                  <a:schemeClr val="tx1"/>
                </a:solidFill>
                <a:latin typeface="Calibri"/>
                <a:cs typeface="Calibri"/>
              </a:rPr>
              <a:t>“I understand your concern. I’m happy to explain any and all charges on your DIRECTV bill. Did anyone explain Protection Plan to you?”</a:t>
            </a:r>
          </a:p>
        </p:txBody>
      </p:sp>
      <p:sp>
        <p:nvSpPr>
          <p:cNvPr id="16" name="Rectangle 15"/>
          <p:cNvSpPr/>
          <p:nvPr/>
        </p:nvSpPr>
        <p:spPr>
          <a:xfrm>
            <a:off x="71113" y="3062510"/>
            <a:ext cx="8981730" cy="2985433"/>
          </a:xfrm>
          <a:prstGeom prst="rect">
            <a:avLst/>
          </a:prstGeom>
          <a:noFill/>
          <a:ln w="16383">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000000"/>
                </a:solidFill>
                <a:latin typeface="Calibri"/>
                <a:cs typeface="Calibri"/>
              </a:rPr>
              <a:t>Resell the Value</a:t>
            </a:r>
            <a:r>
              <a:rPr lang="en-US" sz="1600" dirty="0">
                <a:solidFill>
                  <a:srgbClr val="000000"/>
                </a:solidFill>
                <a:latin typeface="Calibri"/>
                <a:cs typeface="Calibri"/>
              </a:rPr>
              <a:t> </a:t>
            </a:r>
          </a:p>
          <a:p>
            <a:pPr marL="285750" indent="-285750">
              <a:buFont typeface="Wingdings" charset="2"/>
              <a:buChar char="q"/>
            </a:pPr>
            <a:r>
              <a:rPr lang="en-US" sz="1400" dirty="0">
                <a:solidFill>
                  <a:srgbClr val="000000"/>
                </a:solidFill>
                <a:latin typeface="Calibri"/>
                <a:cs typeface="Calibri"/>
              </a:rPr>
              <a:t>"I want to be sure that you know the plan includes no hassle service and covers any part of your satellite system.  It also provides free receiver upgrades every two years as well as protection for accidental damage to your equipment. I see you are eligible for a receiver upgrade on &lt;xx/xx/xxxx&gt;."</a:t>
            </a:r>
          </a:p>
          <a:p>
            <a:pPr marL="285750" indent="-285750">
              <a:buFont typeface="Wingdings" charset="2"/>
              <a:buChar char="q"/>
            </a:pPr>
            <a:r>
              <a:rPr lang="en-US" sz="1400" dirty="0">
                <a:solidFill>
                  <a:srgbClr val="000000"/>
                </a:solidFill>
                <a:latin typeface="Calibri"/>
                <a:cs typeface="Calibri"/>
              </a:rPr>
              <a:t>"Would it help if I explained that the plan covers all of your DIRECTV equipment, and provides for a free equipment upgrade every two years?  As a protection plan customer, you pay no out of pocket costs on service calls or for equipment upgrades every two years.  I see that you are eligible for an upgrade on &lt;xx/xx/xxxx&gt;." </a:t>
            </a:r>
          </a:p>
          <a:p>
            <a:pPr marL="285750" indent="-285750">
              <a:buFont typeface="Wingdings" charset="2"/>
              <a:buChar char="q"/>
            </a:pPr>
            <a:r>
              <a:rPr lang="en-US" sz="1400" dirty="0">
                <a:solidFill>
                  <a:srgbClr val="000000"/>
                </a:solidFill>
                <a:latin typeface="Calibri"/>
                <a:cs typeface="Calibri"/>
              </a:rPr>
              <a:t>"There is no deductible to repair your equipment. The plan provides coverage for damage due to a power surge, electrical/mechanical failure or normal wear and tear. It also includes 24/7 365 technical support."</a:t>
            </a:r>
          </a:p>
          <a:p>
            <a:pPr marL="285750" indent="-285750">
              <a:buFont typeface="Wingdings" charset="2"/>
              <a:buChar char="q"/>
            </a:pPr>
            <a:r>
              <a:rPr lang="en-US" sz="1400" dirty="0">
                <a:solidFill>
                  <a:srgbClr val="000000"/>
                </a:solidFill>
                <a:latin typeface="Calibri"/>
                <a:cs typeface="Calibri"/>
              </a:rPr>
              <a:t>"If I remove the plan today, you will lose your eligibility to receive your free equipment upgrade on INSERT DATE".</a:t>
            </a:r>
          </a:p>
          <a:p>
            <a:pPr marL="285750" indent="-285750">
              <a:buFont typeface="Wingdings" charset="2"/>
              <a:buChar char="q"/>
            </a:pPr>
            <a:r>
              <a:rPr lang="en-US" sz="1400" dirty="0">
                <a:solidFill>
                  <a:srgbClr val="000000"/>
                </a:solidFill>
                <a:latin typeface="Calibri"/>
                <a:cs typeface="Calibri"/>
              </a:rPr>
              <a:t>"DIRECTV service calls start at </a:t>
            </a:r>
            <a:r>
              <a:rPr lang="en-US" sz="1400" dirty="0" smtClean="0">
                <a:solidFill>
                  <a:srgbClr val="000000"/>
                </a:solidFill>
                <a:latin typeface="Calibri"/>
                <a:cs typeface="Calibri"/>
              </a:rPr>
              <a:t>$</a:t>
            </a:r>
            <a:r>
              <a:rPr lang="en-US" sz="1400" dirty="0" smtClean="0">
                <a:solidFill>
                  <a:srgbClr val="000000"/>
                </a:solidFill>
                <a:latin typeface="Calibri"/>
                <a:cs typeface="Calibri"/>
              </a:rPr>
              <a:t>99</a:t>
            </a:r>
            <a:r>
              <a:rPr lang="en-US" sz="1400" dirty="0" smtClean="0">
                <a:solidFill>
                  <a:srgbClr val="000000"/>
                </a:solidFill>
                <a:latin typeface="Calibri"/>
                <a:cs typeface="Calibri"/>
              </a:rPr>
              <a:t>, </a:t>
            </a:r>
            <a:r>
              <a:rPr lang="en-US" sz="1400" dirty="0">
                <a:solidFill>
                  <a:srgbClr val="000000"/>
                </a:solidFill>
                <a:latin typeface="Calibri"/>
                <a:cs typeface="Calibri"/>
              </a:rPr>
              <a:t>and equipment upgrades can cost as much as $200 or more. The plan could save you up to $200 on your next upgrade and provides peace of mind if you need a service call.”</a:t>
            </a:r>
            <a:r>
              <a:rPr lang="en-US" sz="1600" dirty="0">
                <a:solidFill>
                  <a:srgbClr val="000000"/>
                </a:solidFill>
                <a:latin typeface="Calibri"/>
                <a:cs typeface="Calibri"/>
              </a:rPr>
              <a:t/>
            </a:r>
            <a:br>
              <a:rPr lang="en-US" sz="1600" dirty="0">
                <a:solidFill>
                  <a:srgbClr val="000000"/>
                </a:solidFill>
                <a:latin typeface="Calibri"/>
                <a:cs typeface="Calibri"/>
              </a:rPr>
            </a:br>
            <a:endParaRPr lang="en-US" sz="1600" dirty="0">
              <a:solidFill>
                <a:srgbClr val="000000"/>
              </a:solidFill>
              <a:latin typeface="Calibri"/>
              <a:cs typeface="Calibri"/>
            </a:endParaRPr>
          </a:p>
        </p:txBody>
      </p:sp>
      <p:sp>
        <p:nvSpPr>
          <p:cNvPr id="17" name="Rectangle 16"/>
          <p:cNvSpPr/>
          <p:nvPr/>
        </p:nvSpPr>
        <p:spPr>
          <a:xfrm>
            <a:off x="-4714" y="6296462"/>
            <a:ext cx="9144000" cy="5470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4">
                  <a:lumMod val="60000"/>
                  <a:lumOff val="40000"/>
                </a:schemeClr>
              </a:solidFill>
            </a:endParaRPr>
          </a:p>
        </p:txBody>
      </p:sp>
      <p:sp>
        <p:nvSpPr>
          <p:cNvPr id="18" name="Rectangle 17"/>
          <p:cNvSpPr/>
          <p:nvPr/>
        </p:nvSpPr>
        <p:spPr>
          <a:xfrm>
            <a:off x="0" y="6111796"/>
            <a:ext cx="9144000" cy="369332"/>
          </a:xfrm>
          <a:prstGeom prst="rect">
            <a:avLst/>
          </a:prstGeom>
          <a:solidFill>
            <a:srgbClr val="93A299"/>
          </a:solidFill>
          <a:ln>
            <a:noFill/>
          </a:ln>
        </p:spPr>
        <p:txBody>
          <a:bodyPr wrap="square">
            <a:spAutoFit/>
          </a:bodyPr>
          <a:lstStyle/>
          <a:p>
            <a:pPr algn="ctr"/>
            <a:r>
              <a:rPr lang="en-US" b="1" dirty="0">
                <a:ln w="1905"/>
                <a:solidFill>
                  <a:srgbClr val="B76048"/>
                </a:solidFill>
                <a:effectLst>
                  <a:innerShdw blurRad="69850" dist="43180" dir="5400000">
                    <a:srgbClr val="000000">
                      <a:alpha val="65000"/>
                    </a:srgbClr>
                  </a:innerShdw>
                </a:effectLst>
                <a:latin typeface="Calibri"/>
                <a:cs typeface="Calibri"/>
              </a:rPr>
              <a:t>Solve for Real Root Cause:  "Are you sure you want to cancel?"</a:t>
            </a:r>
          </a:p>
        </p:txBody>
      </p:sp>
      <p:sp>
        <p:nvSpPr>
          <p:cNvPr id="19" name="Rectangle 18"/>
          <p:cNvSpPr/>
          <p:nvPr/>
        </p:nvSpPr>
        <p:spPr>
          <a:xfrm>
            <a:off x="71112" y="1880265"/>
            <a:ext cx="8981731" cy="984885"/>
          </a:xfrm>
          <a:prstGeom prst="rect">
            <a:avLst/>
          </a:prstGeom>
          <a:noFill/>
          <a:ln w="16383">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292934"/>
                </a:solidFill>
                <a:latin typeface="Calibri"/>
                <a:cs typeface="Calibri"/>
              </a:rPr>
              <a:t>Ask a Question/Clarify the Objection</a:t>
            </a:r>
          </a:p>
          <a:p>
            <a:pPr marL="285750" indent="-285750">
              <a:buFont typeface="Wingdings" charset="2"/>
              <a:buChar char="q"/>
            </a:pPr>
            <a:r>
              <a:rPr lang="en-US" sz="1400" dirty="0">
                <a:solidFill>
                  <a:srgbClr val="52585E"/>
                </a:solidFill>
                <a:latin typeface="Calibri"/>
                <a:cs typeface="Calibri"/>
              </a:rPr>
              <a:t> "Has anyone ever explained the free upgrade to you?”</a:t>
            </a:r>
          </a:p>
          <a:p>
            <a:pPr marL="285750" indent="-285750">
              <a:buFont typeface="Wingdings" charset="2"/>
              <a:buChar char="q"/>
            </a:pPr>
            <a:r>
              <a:rPr lang="en-US" sz="1400" dirty="0">
                <a:solidFill>
                  <a:srgbClr val="292934"/>
                </a:solidFill>
                <a:latin typeface="Calibri"/>
                <a:cs typeface="Calibri"/>
              </a:rPr>
              <a:t>"What part of the plan isn't working for you?” </a:t>
            </a:r>
            <a:r>
              <a:rPr lang="en-US" sz="1400" dirty="0">
                <a:solidFill>
                  <a:srgbClr val="52585E"/>
                </a:solidFill>
                <a:latin typeface="Calibri"/>
                <a:cs typeface="Calibri"/>
              </a:rPr>
              <a:t/>
            </a:r>
            <a:br>
              <a:rPr lang="en-US" sz="1400" dirty="0">
                <a:solidFill>
                  <a:srgbClr val="52585E"/>
                </a:solidFill>
                <a:latin typeface="Calibri"/>
                <a:cs typeface="Calibri"/>
              </a:rPr>
            </a:br>
            <a:endParaRPr lang="en-US" sz="1400" dirty="0">
              <a:solidFill>
                <a:srgbClr val="52585E"/>
              </a:solidFill>
              <a:latin typeface="Calibri"/>
              <a:cs typeface="Calibri"/>
            </a:endParaRPr>
          </a:p>
        </p:txBody>
      </p:sp>
      <p:sp>
        <p:nvSpPr>
          <p:cNvPr id="2" name="TextBox 1"/>
          <p:cNvSpPr txBox="1"/>
          <p:nvPr/>
        </p:nvSpPr>
        <p:spPr>
          <a:xfrm>
            <a:off x="-4714" y="6534835"/>
            <a:ext cx="9144000" cy="323165"/>
          </a:xfrm>
          <a:prstGeom prst="rect">
            <a:avLst/>
          </a:prstGeom>
          <a:noFill/>
        </p:spPr>
        <p:txBody>
          <a:bodyPr wrap="square" rtlCol="0">
            <a:spAutoFit/>
          </a:bodyPr>
          <a:lstStyle/>
          <a:p>
            <a:pPr algn="ctr"/>
            <a:r>
              <a:rPr lang="en-US" sz="750">
                <a:latin typeface="Calibri"/>
                <a:cs typeface="Calibri"/>
              </a:rPr>
              <a:t>©2016 AT&amp;T Intellectual Property. All rights reserved. AT&amp;T, the AT&amp;T logo, and all other AT&amp;T marks contained herein are trademarks of AT&amp;T Intellectual Property and/or AT&amp;T affiliated companies. All other marks contained herein are the property of their respective owners.</a:t>
            </a:r>
          </a:p>
        </p:txBody>
      </p:sp>
    </p:spTree>
    <p:extLst>
      <p:ext uri="{BB962C8B-B14F-4D97-AF65-F5344CB8AC3E}">
        <p14:creationId xmlns:p14="http://schemas.microsoft.com/office/powerpoint/2010/main" val="271898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32834" y="0"/>
            <a:ext cx="9144000" cy="646331"/>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Aft>
                <a:spcPts val="600"/>
              </a:spcAft>
            </a:pPr>
            <a:r>
              <a:rPr lang="en-US" b="1" dirty="0">
                <a:ln w="1905"/>
                <a:solidFill>
                  <a:srgbClr val="B76048"/>
                </a:solidFill>
                <a:effectLst>
                  <a:innerShdw blurRad="69850" dist="43180" dir="5400000">
                    <a:srgbClr val="000000">
                      <a:alpha val="65000"/>
                    </a:srgbClr>
                  </a:innerShdw>
                </a:effectLst>
              </a:rPr>
              <a:t>“I already pay too much.”</a:t>
            </a:r>
            <a:br>
              <a:rPr lang="en-US" b="1" dirty="0">
                <a:ln w="1905"/>
                <a:solidFill>
                  <a:srgbClr val="B76048"/>
                </a:solidFill>
                <a:effectLst>
                  <a:innerShdw blurRad="69850" dist="43180" dir="5400000">
                    <a:srgbClr val="000000">
                      <a:alpha val="65000"/>
                    </a:srgbClr>
                  </a:innerShdw>
                </a:effectLst>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11" name="Rectangle 10"/>
          <p:cNvSpPr/>
          <p:nvPr/>
        </p:nvSpPr>
        <p:spPr>
          <a:xfrm>
            <a:off x="133418" y="646331"/>
            <a:ext cx="8908687" cy="892552"/>
          </a:xfrm>
          <a:prstGeom prst="rect">
            <a:avLst/>
          </a:prstGeom>
          <a:noFill/>
          <a:ln w="16383">
            <a:solidFill>
              <a:srgbClr val="B76048"/>
            </a:solidFill>
          </a:ln>
          <a:effectLst>
            <a:outerShdw blurRad="31750" dist="25400" dir="5400000" rotWithShape="0">
              <a:srgbClr val="D9C194">
                <a:alpha val="99000"/>
              </a:srgb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chemeClr val="tx1"/>
                </a:solidFill>
                <a:latin typeface="Calibri"/>
                <a:cs typeface="Calibri"/>
              </a:rPr>
              <a:t>Acknowledge/Provide Reassurance</a:t>
            </a:r>
          </a:p>
          <a:p>
            <a:pPr algn="ctr"/>
            <a:r>
              <a:rPr lang="en-US" sz="1400" dirty="0">
                <a:solidFill>
                  <a:srgbClr val="292934"/>
                </a:solidFill>
                <a:latin typeface="Calibri"/>
                <a:cs typeface="Calibri"/>
              </a:rPr>
              <a:t>"We appreciate your business and want you to have the best possible experience.”</a:t>
            </a:r>
          </a:p>
          <a:p>
            <a:pPr algn="ctr">
              <a:spcAft>
                <a:spcPts val="0"/>
              </a:spcAft>
            </a:pPr>
            <a:r>
              <a:rPr lang="en-US" sz="1400" dirty="0">
                <a:solidFill>
                  <a:srgbClr val="292934"/>
                </a:solidFill>
                <a:latin typeface="Calibri"/>
                <a:cs typeface="Calibri"/>
              </a:rPr>
              <a:t>"I'm sorry to hear you are not satisfied. I will be more than happy to assist you.”  </a:t>
            </a:r>
          </a:p>
          <a:p>
            <a:pPr algn="ctr">
              <a:spcAft>
                <a:spcPts val="0"/>
              </a:spcAft>
            </a:pPr>
            <a:endParaRPr lang="en-US" sz="800" b="1" dirty="0">
              <a:solidFill>
                <a:schemeClr val="tx1"/>
              </a:solidFill>
              <a:latin typeface="Calibri"/>
              <a:cs typeface="Calibri"/>
            </a:endParaRPr>
          </a:p>
        </p:txBody>
      </p:sp>
      <p:sp>
        <p:nvSpPr>
          <p:cNvPr id="16" name="Rectangle 15"/>
          <p:cNvSpPr/>
          <p:nvPr/>
        </p:nvSpPr>
        <p:spPr>
          <a:xfrm>
            <a:off x="133417" y="2864884"/>
            <a:ext cx="8908688" cy="2923878"/>
          </a:xfrm>
          <a:prstGeom prst="rect">
            <a:avLst/>
          </a:prstGeom>
          <a:noFill/>
          <a:ln w="16383">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000000"/>
                </a:solidFill>
                <a:latin typeface="Calibri"/>
                <a:cs typeface="Calibri"/>
              </a:rPr>
              <a:t>Resell the Value</a:t>
            </a:r>
            <a:r>
              <a:rPr lang="en-US" sz="1600" dirty="0">
                <a:solidFill>
                  <a:srgbClr val="000000"/>
                </a:solidFill>
                <a:latin typeface="Calibri"/>
                <a:cs typeface="Calibri"/>
              </a:rPr>
              <a:t> </a:t>
            </a:r>
          </a:p>
          <a:p>
            <a:pPr marL="285750" indent="-285750">
              <a:buFont typeface="Wingdings" charset="2"/>
              <a:buChar char="q"/>
            </a:pPr>
            <a:r>
              <a:rPr lang="en-US" sz="1400" dirty="0">
                <a:solidFill>
                  <a:srgbClr val="000000"/>
                </a:solidFill>
                <a:latin typeface="Calibri"/>
                <a:cs typeface="Calibri"/>
              </a:rPr>
              <a:t>"I want to be sure that you know the plan includes no hassle service and covers any part of your satellite system.  It also provides free receiver upgrades every two years as well as protection for accidental damage to your equipment. I see you are eligible for a receiver upgrade on &lt;xx/xx/xxxx&gt;."</a:t>
            </a:r>
          </a:p>
          <a:p>
            <a:pPr marL="285750" indent="-285750">
              <a:buFont typeface="Wingdings" charset="2"/>
              <a:buChar char="q"/>
            </a:pPr>
            <a:r>
              <a:rPr lang="en-US" sz="1400" dirty="0">
                <a:solidFill>
                  <a:srgbClr val="000000"/>
                </a:solidFill>
                <a:latin typeface="Calibri"/>
                <a:cs typeface="Calibri"/>
              </a:rPr>
              <a:t>"Would it help if I explained that the plan covers all of your DIRECTV equipment, and provides for a free equipment upgrade every two years?  As a protection plan customer, you pay no out of pocket costs on service calls or for equipment upgrades every two years.  I see that you are eligible for an upgrade on &lt;xx/xx/xxxx&gt;." </a:t>
            </a:r>
          </a:p>
          <a:p>
            <a:pPr marL="285750" indent="-285750">
              <a:buFont typeface="Wingdings" charset="2"/>
              <a:buChar char="q"/>
            </a:pPr>
            <a:r>
              <a:rPr lang="en-US" sz="1400" dirty="0">
                <a:solidFill>
                  <a:srgbClr val="000000"/>
                </a:solidFill>
                <a:latin typeface="Calibri"/>
                <a:cs typeface="Calibri"/>
              </a:rPr>
              <a:t>"There is no deductible to repair your equipment. The plan provides coverage for damage due to a power surge, electrical/mechanical failure or normal wear and tear. It also includes 24/7 365 technical support."</a:t>
            </a:r>
          </a:p>
          <a:p>
            <a:pPr marL="285750" indent="-285750">
              <a:buFont typeface="Wingdings" charset="2"/>
              <a:buChar char="q"/>
            </a:pPr>
            <a:r>
              <a:rPr lang="en-US" sz="1400" dirty="0">
                <a:solidFill>
                  <a:srgbClr val="000000"/>
                </a:solidFill>
                <a:latin typeface="Calibri"/>
                <a:cs typeface="Calibri"/>
              </a:rPr>
              <a:t>"If I remove the plan today, you will lose your eligibility to receive your free equipment upgrade on INSERT DATE".</a:t>
            </a:r>
          </a:p>
          <a:p>
            <a:pPr marL="285750" indent="-285750">
              <a:buFont typeface="Wingdings" charset="2"/>
              <a:buChar char="q"/>
            </a:pPr>
            <a:r>
              <a:rPr lang="en-US" sz="1400" dirty="0">
                <a:solidFill>
                  <a:srgbClr val="000000"/>
                </a:solidFill>
                <a:latin typeface="Calibri"/>
                <a:cs typeface="Calibri"/>
              </a:rPr>
              <a:t>"DIRECTV service calls start at </a:t>
            </a:r>
            <a:r>
              <a:rPr lang="en-US" sz="1400" dirty="0" smtClean="0">
                <a:solidFill>
                  <a:srgbClr val="000000"/>
                </a:solidFill>
                <a:latin typeface="Calibri"/>
                <a:cs typeface="Calibri"/>
              </a:rPr>
              <a:t>$99</a:t>
            </a:r>
            <a:r>
              <a:rPr lang="en-US" sz="1400" dirty="0">
                <a:solidFill>
                  <a:srgbClr val="000000"/>
                </a:solidFill>
                <a:latin typeface="Calibri"/>
                <a:cs typeface="Calibri"/>
              </a:rPr>
              <a:t>, and equipment upgrades can cost as much as $200 or more. The plan could save you up to $200 on your next upgrade and provides peace of mind if you need a service call.”</a:t>
            </a:r>
            <a:br>
              <a:rPr lang="en-US" sz="1400" dirty="0">
                <a:solidFill>
                  <a:srgbClr val="000000"/>
                </a:solidFill>
                <a:latin typeface="Calibri"/>
                <a:cs typeface="Calibri"/>
              </a:rPr>
            </a:br>
            <a:endParaRPr lang="en-US" sz="1400" dirty="0">
              <a:solidFill>
                <a:srgbClr val="000000"/>
              </a:solidFill>
              <a:latin typeface="Calibri"/>
              <a:cs typeface="Calibri"/>
            </a:endParaRPr>
          </a:p>
        </p:txBody>
      </p:sp>
      <p:sp>
        <p:nvSpPr>
          <p:cNvPr id="17" name="Rectangle 16"/>
          <p:cNvSpPr/>
          <p:nvPr/>
        </p:nvSpPr>
        <p:spPr>
          <a:xfrm>
            <a:off x="-4714" y="6486618"/>
            <a:ext cx="9144000" cy="356871"/>
          </a:xfrm>
          <a:prstGeom prst="rect">
            <a:avLst/>
          </a:prstGeom>
          <a:noFill/>
          <a:ln>
            <a:solidFill>
              <a:srgbClr val="93A2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4">
                  <a:lumMod val="60000"/>
                  <a:lumOff val="40000"/>
                </a:schemeClr>
              </a:solidFill>
            </a:endParaRPr>
          </a:p>
        </p:txBody>
      </p:sp>
      <p:sp>
        <p:nvSpPr>
          <p:cNvPr id="18" name="Rectangle 17"/>
          <p:cNvSpPr/>
          <p:nvPr/>
        </p:nvSpPr>
        <p:spPr>
          <a:xfrm>
            <a:off x="-17673" y="5932986"/>
            <a:ext cx="9156959" cy="369332"/>
          </a:xfrm>
          <a:prstGeom prst="rect">
            <a:avLst/>
          </a:prstGeom>
          <a:solidFill>
            <a:srgbClr val="93A299"/>
          </a:solidFill>
          <a:ln>
            <a:noFill/>
          </a:ln>
        </p:spPr>
        <p:txBody>
          <a:bodyPr wrap="square">
            <a:spAutoFit/>
          </a:bodyPr>
          <a:lstStyle/>
          <a:p>
            <a:pPr algn="ctr"/>
            <a:r>
              <a:rPr lang="en-US" b="1" dirty="0">
                <a:ln w="1905"/>
                <a:solidFill>
                  <a:srgbClr val="B76048"/>
                </a:solidFill>
                <a:effectLst>
                  <a:innerShdw blurRad="69850" dist="43180" dir="5400000">
                    <a:srgbClr val="000000">
                      <a:alpha val="65000"/>
                    </a:srgbClr>
                  </a:innerShdw>
                </a:effectLst>
                <a:latin typeface="Calibri"/>
                <a:cs typeface="Calibri"/>
              </a:rPr>
              <a:t>Solve for Real Root Cause:  "Are you sure you want to cancel?"</a:t>
            </a:r>
          </a:p>
        </p:txBody>
      </p:sp>
      <p:sp>
        <p:nvSpPr>
          <p:cNvPr id="19" name="Rectangle 18"/>
          <p:cNvSpPr/>
          <p:nvPr/>
        </p:nvSpPr>
        <p:spPr>
          <a:xfrm>
            <a:off x="133419" y="1751272"/>
            <a:ext cx="8908686" cy="892552"/>
          </a:xfrm>
          <a:prstGeom prst="rect">
            <a:avLst/>
          </a:prstGeom>
          <a:noFill/>
          <a:ln w="16383">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292934"/>
                </a:solidFill>
                <a:latin typeface="Calibri"/>
                <a:cs typeface="Calibri"/>
              </a:rPr>
              <a:t>Ask a Question/Clarify the Objection</a:t>
            </a:r>
          </a:p>
          <a:p>
            <a:pPr marL="285750" indent="-285750">
              <a:buFont typeface="Wingdings" charset="2"/>
              <a:buChar char="q"/>
            </a:pPr>
            <a:r>
              <a:rPr lang="en-US" sz="1400" dirty="0">
                <a:solidFill>
                  <a:srgbClr val="292934"/>
                </a:solidFill>
                <a:latin typeface="Calibri"/>
                <a:cs typeface="Calibri"/>
              </a:rPr>
              <a:t>“Has anyone ever explained the free upgrade to you?” </a:t>
            </a:r>
          </a:p>
          <a:p>
            <a:pPr marL="285750" indent="-285750">
              <a:buFont typeface="Wingdings" charset="2"/>
              <a:buChar char="q"/>
            </a:pPr>
            <a:r>
              <a:rPr lang="en-US" sz="1400" dirty="0">
                <a:solidFill>
                  <a:srgbClr val="292934"/>
                </a:solidFill>
                <a:latin typeface="Calibri"/>
                <a:cs typeface="Calibri"/>
              </a:rPr>
              <a:t>"May I explain the plan before we remove it?”</a:t>
            </a:r>
          </a:p>
          <a:p>
            <a:pPr marL="285750" indent="-285750">
              <a:buFont typeface="Wingdings" charset="2"/>
              <a:buChar char="q"/>
            </a:pPr>
            <a:endParaRPr lang="en-US" sz="800" dirty="0">
              <a:solidFill>
                <a:srgbClr val="292934"/>
              </a:solidFill>
              <a:latin typeface="Calibri"/>
              <a:cs typeface="Calibri"/>
            </a:endParaRPr>
          </a:p>
        </p:txBody>
      </p:sp>
      <p:sp>
        <p:nvSpPr>
          <p:cNvPr id="2" name="TextBox 1"/>
          <p:cNvSpPr txBox="1"/>
          <p:nvPr/>
        </p:nvSpPr>
        <p:spPr>
          <a:xfrm>
            <a:off x="32834" y="6486618"/>
            <a:ext cx="9106452" cy="615553"/>
          </a:xfrm>
          <a:prstGeom prst="rect">
            <a:avLst/>
          </a:prstGeom>
          <a:noFill/>
        </p:spPr>
        <p:txBody>
          <a:bodyPr wrap="square" rtlCol="0">
            <a:spAutoFit/>
          </a:bodyPr>
          <a:lstStyle/>
          <a:p>
            <a:pPr algn="ctr"/>
            <a:r>
              <a:rPr lang="en-US" sz="800">
                <a:latin typeface="Calibri"/>
                <a:cs typeface="Calibri"/>
              </a:rPr>
              <a:t>©2016 AT&amp;T Intellectual Property. All rights reserved. AT&amp;T, the AT&amp;T logo, and all other AT&amp;T marks contained herein are trademarks of AT&amp;T Intellectual Property and/or AT&amp;T affiliated companies. All other marks contained herein are the property of their respective owners.</a:t>
            </a:r>
          </a:p>
          <a:p>
            <a:pPr algn="ctr"/>
            <a:endParaRPr lang="en-US"/>
          </a:p>
        </p:txBody>
      </p:sp>
    </p:spTree>
    <p:extLst>
      <p:ext uri="{BB962C8B-B14F-4D97-AF65-F5344CB8AC3E}">
        <p14:creationId xmlns:p14="http://schemas.microsoft.com/office/powerpoint/2010/main" val="138334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b="1" dirty="0">
                <a:ln w="1905"/>
                <a:solidFill>
                  <a:srgbClr val="B76048"/>
                </a:solidFill>
                <a:effectLst>
                  <a:innerShdw blurRad="69850" dist="43180" dir="5400000">
                    <a:srgbClr val="000000">
                      <a:alpha val="65000"/>
                    </a:srgbClr>
                  </a:innerShdw>
                </a:effectLst>
              </a:rPr>
              <a:t>“DIRECTV denied my claim.” </a:t>
            </a:r>
          </a:p>
        </p:txBody>
      </p:sp>
      <p:sp>
        <p:nvSpPr>
          <p:cNvPr id="11" name="Rectangle 10"/>
          <p:cNvSpPr/>
          <p:nvPr/>
        </p:nvSpPr>
        <p:spPr>
          <a:xfrm>
            <a:off x="103667" y="519849"/>
            <a:ext cx="8975537" cy="1107996"/>
          </a:xfrm>
          <a:prstGeom prst="rect">
            <a:avLst/>
          </a:prstGeom>
          <a:noFill/>
          <a:ln w="19558">
            <a:solidFill>
              <a:srgbClr val="B76048"/>
            </a:solidFill>
          </a:ln>
          <a:effectLst>
            <a:outerShdw blurRad="31750" dist="25400" dir="5400000" rotWithShape="0">
              <a:srgbClr val="D9C194">
                <a:alpha val="99000"/>
              </a:srgb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chemeClr val="tx1"/>
                </a:solidFill>
                <a:latin typeface="Calibri"/>
                <a:cs typeface="Calibri"/>
              </a:rPr>
              <a:t>Acknowledge/Provide Reassurance</a:t>
            </a:r>
          </a:p>
          <a:p>
            <a:pPr algn="ctr"/>
            <a:r>
              <a:rPr lang="en-US" sz="1400" dirty="0">
                <a:latin typeface="Calibri"/>
                <a:cs typeface="Calibri"/>
              </a:rPr>
              <a:t>””</a:t>
            </a:r>
            <a:r>
              <a:rPr lang="en-US" sz="1400" dirty="0">
                <a:solidFill>
                  <a:srgbClr val="292934"/>
                </a:solidFill>
                <a:latin typeface="Calibri"/>
                <a:cs typeface="Calibri"/>
              </a:rPr>
              <a:t>We appreciate your business and want you to have the best possible experience.”</a:t>
            </a:r>
          </a:p>
          <a:p>
            <a:pPr algn="ctr"/>
            <a:r>
              <a:rPr lang="en-US" sz="1400" dirty="0">
                <a:solidFill>
                  <a:srgbClr val="292934"/>
                </a:solidFill>
                <a:latin typeface="Calibri"/>
                <a:cs typeface="Calibri"/>
              </a:rPr>
              <a:t>"While I understand that you are upset that your claim was denied, I assure you that we do our best to fairly treat all of our customers.”</a:t>
            </a:r>
          </a:p>
          <a:p>
            <a:pPr algn="ctr"/>
            <a:endParaRPr lang="en-US" sz="800" dirty="0">
              <a:solidFill>
                <a:srgbClr val="292934"/>
              </a:solidFill>
              <a:latin typeface="Calibri"/>
              <a:cs typeface="Calibri"/>
            </a:endParaRPr>
          </a:p>
        </p:txBody>
      </p:sp>
      <p:sp>
        <p:nvSpPr>
          <p:cNvPr id="16" name="Rectangle 15"/>
          <p:cNvSpPr/>
          <p:nvPr/>
        </p:nvSpPr>
        <p:spPr>
          <a:xfrm>
            <a:off x="103667" y="3089441"/>
            <a:ext cx="8975537" cy="2923878"/>
          </a:xfrm>
          <a:prstGeom prst="rect">
            <a:avLst/>
          </a:prstGeom>
          <a:noFill/>
          <a:ln w="16383">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000000"/>
                </a:solidFill>
                <a:latin typeface="Calibri"/>
                <a:cs typeface="Calibri"/>
              </a:rPr>
              <a:t>Resell the Value</a:t>
            </a:r>
            <a:r>
              <a:rPr lang="en-US" sz="1600" dirty="0">
                <a:solidFill>
                  <a:srgbClr val="000000"/>
                </a:solidFill>
                <a:latin typeface="Calibri"/>
                <a:cs typeface="Calibri"/>
              </a:rPr>
              <a:t> </a:t>
            </a:r>
          </a:p>
          <a:p>
            <a:pPr marL="285750" indent="-285750">
              <a:buFont typeface="Wingdings" charset="2"/>
              <a:buChar char="q"/>
            </a:pPr>
            <a:r>
              <a:rPr lang="en-US" sz="1400" dirty="0">
                <a:solidFill>
                  <a:srgbClr val="000000"/>
                </a:solidFill>
                <a:latin typeface="Calibri"/>
                <a:cs typeface="Calibri"/>
              </a:rPr>
              <a:t>"I want to be sure that you know the plan includes no hassle service and covers any part of your satellite system.  It also provides free receiver upgrades every two years as well as protection for accidental damage to your equipment. I see you are eligible for a receiver upgrade on &lt;xx/xx/xxxx&gt;."</a:t>
            </a:r>
          </a:p>
          <a:p>
            <a:pPr marL="285750" indent="-285750">
              <a:buFont typeface="Wingdings" charset="2"/>
              <a:buChar char="q"/>
            </a:pPr>
            <a:r>
              <a:rPr lang="en-US" sz="1400" dirty="0">
                <a:solidFill>
                  <a:srgbClr val="000000"/>
                </a:solidFill>
                <a:latin typeface="Calibri"/>
                <a:cs typeface="Calibri"/>
              </a:rPr>
              <a:t>"Would it help if I explained that the plan covers all of your DIRECTV equipment, and provides for a free equipment upgrade every two years?  As a protection plan customer, you pay no out of pocket costs on service calls or for equipment upgrades every two years.  I see that you are eligible for an upgrade on &lt;xx/xx/xxxx&gt;." </a:t>
            </a:r>
          </a:p>
          <a:p>
            <a:pPr marL="285750" indent="-285750">
              <a:buFont typeface="Wingdings" charset="2"/>
              <a:buChar char="q"/>
            </a:pPr>
            <a:r>
              <a:rPr lang="en-US" sz="1400" dirty="0">
                <a:solidFill>
                  <a:srgbClr val="000000"/>
                </a:solidFill>
                <a:latin typeface="Calibri"/>
                <a:cs typeface="Calibri"/>
              </a:rPr>
              <a:t>"There is no deductible to repair your equipment. The plan provides coverage for damage due to a power surge, electrical/mechanical failure or normal wear and tear. It also includes 24/7 365 technical support."</a:t>
            </a:r>
          </a:p>
          <a:p>
            <a:pPr marL="285750" indent="-285750">
              <a:buFont typeface="Wingdings" charset="2"/>
              <a:buChar char="q"/>
            </a:pPr>
            <a:r>
              <a:rPr lang="en-US" sz="1400" dirty="0">
                <a:solidFill>
                  <a:srgbClr val="000000"/>
                </a:solidFill>
                <a:latin typeface="Calibri"/>
                <a:cs typeface="Calibri"/>
              </a:rPr>
              <a:t>"If I remove the plan today, you will lose your eligibility to receive your free equipment upgrade on INSERT DATE".</a:t>
            </a:r>
          </a:p>
          <a:p>
            <a:pPr marL="285750" indent="-285750">
              <a:buFont typeface="Wingdings" charset="2"/>
              <a:buChar char="q"/>
            </a:pPr>
            <a:r>
              <a:rPr lang="en-US" sz="1400" dirty="0">
                <a:solidFill>
                  <a:srgbClr val="000000"/>
                </a:solidFill>
                <a:latin typeface="Calibri"/>
                <a:cs typeface="Calibri"/>
              </a:rPr>
              <a:t>"DIRECTV service calls start at </a:t>
            </a:r>
            <a:r>
              <a:rPr lang="en-US" sz="1400" dirty="0" smtClean="0">
                <a:solidFill>
                  <a:srgbClr val="000000"/>
                </a:solidFill>
                <a:latin typeface="Calibri"/>
                <a:cs typeface="Calibri"/>
              </a:rPr>
              <a:t>$99</a:t>
            </a:r>
            <a:r>
              <a:rPr lang="en-US" sz="1400" dirty="0">
                <a:solidFill>
                  <a:srgbClr val="000000"/>
                </a:solidFill>
                <a:latin typeface="Calibri"/>
                <a:cs typeface="Calibri"/>
              </a:rPr>
              <a:t>, and equipment upgrades can cost as much as $200 or more. The plan could save you up to $200 on your next upgrade and provides peace of mind if you need a service call.”</a:t>
            </a:r>
          </a:p>
          <a:p>
            <a:pPr marL="285750" indent="-285750">
              <a:buFont typeface="Wingdings" charset="2"/>
              <a:buChar char="q"/>
            </a:pPr>
            <a:endParaRPr lang="en-US" sz="800" dirty="0">
              <a:solidFill>
                <a:srgbClr val="000000"/>
              </a:solidFill>
              <a:latin typeface="Calibri"/>
              <a:cs typeface="Calibri"/>
            </a:endParaRPr>
          </a:p>
        </p:txBody>
      </p:sp>
      <p:sp>
        <p:nvSpPr>
          <p:cNvPr id="17" name="Rectangle 16"/>
          <p:cNvSpPr/>
          <p:nvPr/>
        </p:nvSpPr>
        <p:spPr>
          <a:xfrm>
            <a:off x="0" y="6148611"/>
            <a:ext cx="9144000" cy="348749"/>
          </a:xfrm>
          <a:prstGeom prst="rect">
            <a:avLst/>
          </a:prstGeom>
          <a:solidFill>
            <a:srgbClr val="93A2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4">
                  <a:lumMod val="60000"/>
                  <a:lumOff val="40000"/>
                </a:schemeClr>
              </a:solidFill>
            </a:endParaRPr>
          </a:p>
        </p:txBody>
      </p:sp>
      <p:sp>
        <p:nvSpPr>
          <p:cNvPr id="18" name="Rectangle 17"/>
          <p:cNvSpPr/>
          <p:nvPr/>
        </p:nvSpPr>
        <p:spPr>
          <a:xfrm>
            <a:off x="0" y="6128028"/>
            <a:ext cx="9144000" cy="369332"/>
          </a:xfrm>
          <a:prstGeom prst="rect">
            <a:avLst/>
          </a:prstGeom>
          <a:ln>
            <a:noFill/>
          </a:ln>
        </p:spPr>
        <p:txBody>
          <a:bodyPr wrap="square">
            <a:spAutoFit/>
          </a:bodyPr>
          <a:lstStyle/>
          <a:p>
            <a:pPr algn="ctr"/>
            <a:r>
              <a:rPr lang="en-US" b="1" dirty="0">
                <a:ln w="1905"/>
                <a:solidFill>
                  <a:srgbClr val="B76048"/>
                </a:solidFill>
                <a:effectLst>
                  <a:innerShdw blurRad="69850" dist="43180" dir="5400000">
                    <a:srgbClr val="000000">
                      <a:alpha val="65000"/>
                    </a:srgbClr>
                  </a:innerShdw>
                </a:effectLst>
                <a:latin typeface="Calibri"/>
                <a:cs typeface="Calibri"/>
              </a:rPr>
              <a:t>Solve for Real Root Cause:  "Are you sure you want to cancel?"</a:t>
            </a:r>
          </a:p>
        </p:txBody>
      </p:sp>
      <p:sp>
        <p:nvSpPr>
          <p:cNvPr id="19" name="Rectangle 18"/>
          <p:cNvSpPr/>
          <p:nvPr/>
        </p:nvSpPr>
        <p:spPr>
          <a:xfrm>
            <a:off x="103667" y="1803625"/>
            <a:ext cx="8975537" cy="1138773"/>
          </a:xfrm>
          <a:prstGeom prst="rect">
            <a:avLst/>
          </a:prstGeom>
          <a:noFill/>
          <a:ln w="16383">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292934"/>
                </a:solidFill>
                <a:latin typeface="Calibri"/>
                <a:cs typeface="Calibri"/>
              </a:rPr>
              <a:t>Ask a Question/Clarify the Objection</a:t>
            </a:r>
          </a:p>
          <a:p>
            <a:pPr marL="285750" indent="-285750">
              <a:buFont typeface="Wingdings" charset="2"/>
              <a:buChar char="q"/>
            </a:pPr>
            <a:r>
              <a:rPr lang="en-US" sz="1600" dirty="0">
                <a:solidFill>
                  <a:srgbClr val="52585E"/>
                </a:solidFill>
                <a:latin typeface="Calibri"/>
                <a:cs typeface="Calibri"/>
              </a:rPr>
              <a:t> </a:t>
            </a:r>
            <a:r>
              <a:rPr lang="en-US" sz="1400" dirty="0">
                <a:solidFill>
                  <a:srgbClr val="52585E"/>
                </a:solidFill>
                <a:latin typeface="Calibri"/>
                <a:cs typeface="Calibri"/>
              </a:rPr>
              <a:t>"Has anyone ever explained the free upgrade to you?”</a:t>
            </a:r>
          </a:p>
          <a:p>
            <a:pPr marL="285750" indent="-285750">
              <a:buFont typeface="Wingdings" charset="2"/>
              <a:buChar char="q"/>
            </a:pPr>
            <a:r>
              <a:rPr lang="en-US" sz="1400" dirty="0">
                <a:solidFill>
                  <a:srgbClr val="292934"/>
                </a:solidFill>
                <a:latin typeface="Calibri"/>
                <a:cs typeface="Calibri"/>
              </a:rPr>
              <a:t>"If you’d like to remove the coverage today, I can easily do so for you. Were you aware of the types of failures that </a:t>
            </a:r>
            <a:r>
              <a:rPr lang="en-US" sz="1400" u="sng" dirty="0">
                <a:solidFill>
                  <a:srgbClr val="292934"/>
                </a:solidFill>
                <a:latin typeface="Calibri"/>
                <a:cs typeface="Calibri"/>
              </a:rPr>
              <a:t>are</a:t>
            </a:r>
            <a:r>
              <a:rPr lang="en-US" sz="1400" dirty="0">
                <a:solidFill>
                  <a:srgbClr val="292934"/>
                </a:solidFill>
                <a:latin typeface="Calibri"/>
                <a:cs typeface="Calibri"/>
              </a:rPr>
              <a:t> covered under the plan?”</a:t>
            </a:r>
          </a:p>
          <a:p>
            <a:pPr marL="285750" indent="-285750">
              <a:buFont typeface="Wingdings" charset="2"/>
              <a:buChar char="q"/>
            </a:pPr>
            <a:endParaRPr lang="en-US" sz="800" dirty="0">
              <a:solidFill>
                <a:srgbClr val="52585E"/>
              </a:solidFill>
              <a:latin typeface="Calibri"/>
              <a:cs typeface="Calibri"/>
            </a:endParaRPr>
          </a:p>
        </p:txBody>
      </p:sp>
      <p:sp>
        <p:nvSpPr>
          <p:cNvPr id="2" name="TextBox 1"/>
          <p:cNvSpPr txBox="1"/>
          <p:nvPr/>
        </p:nvSpPr>
        <p:spPr>
          <a:xfrm>
            <a:off x="0" y="6519446"/>
            <a:ext cx="9144000" cy="338554"/>
          </a:xfrm>
          <a:prstGeom prst="rect">
            <a:avLst/>
          </a:prstGeom>
          <a:noFill/>
        </p:spPr>
        <p:txBody>
          <a:bodyPr wrap="square" rtlCol="0">
            <a:spAutoFit/>
          </a:bodyPr>
          <a:lstStyle/>
          <a:p>
            <a:pPr algn="ctr"/>
            <a:r>
              <a:rPr lang="en-US" sz="800">
                <a:latin typeface="Calibri"/>
                <a:cs typeface="Calibri"/>
              </a:rPr>
              <a:t>©2016 AT&amp;T Intellectual Property. All rights reserved. AT&amp;T, the AT&amp;T logo, and all other AT&amp;T marks contained herein are trademarks of AT&amp;T Intellectual Property and/or AT&amp;T affiliated companies. All other marks contained herein are the property of their respective owners.</a:t>
            </a:r>
          </a:p>
        </p:txBody>
      </p:sp>
    </p:spTree>
    <p:extLst>
      <p:ext uri="{BB962C8B-B14F-4D97-AF65-F5344CB8AC3E}">
        <p14:creationId xmlns:p14="http://schemas.microsoft.com/office/powerpoint/2010/main" val="251454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b="1" dirty="0">
                <a:ln w="1905"/>
                <a:solidFill>
                  <a:srgbClr val="B76048"/>
                </a:solidFill>
                <a:effectLst>
                  <a:innerShdw blurRad="69850" dist="43180" dir="5400000">
                    <a:srgbClr val="000000">
                      <a:alpha val="65000"/>
                    </a:srgbClr>
                  </a:innerShdw>
                </a:effectLst>
              </a:rPr>
              <a:t>“I only have one receiver.  It’s not really worth it for me.” </a:t>
            </a:r>
          </a:p>
        </p:txBody>
      </p:sp>
      <p:sp>
        <p:nvSpPr>
          <p:cNvPr id="11" name="Rectangle 10"/>
          <p:cNvSpPr/>
          <p:nvPr/>
        </p:nvSpPr>
        <p:spPr>
          <a:xfrm>
            <a:off x="113163" y="620006"/>
            <a:ext cx="8942826" cy="892552"/>
          </a:xfrm>
          <a:prstGeom prst="rect">
            <a:avLst/>
          </a:prstGeom>
          <a:noFill/>
          <a:ln w="16383">
            <a:solidFill>
              <a:srgbClr val="B76048"/>
            </a:solidFill>
          </a:ln>
          <a:effectLst>
            <a:outerShdw blurRad="31750" dist="25400" dir="5400000" rotWithShape="0">
              <a:srgbClr val="D9C194">
                <a:alpha val="99000"/>
              </a:srgb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292934"/>
                </a:solidFill>
                <a:latin typeface="Calibri"/>
                <a:cs typeface="Calibri"/>
              </a:rPr>
              <a:t>Acknowledge/Provide Re-Assurance</a:t>
            </a:r>
            <a:endParaRPr lang="en-US" sz="1600" dirty="0">
              <a:solidFill>
                <a:srgbClr val="292934"/>
              </a:solidFill>
              <a:latin typeface="Calibri"/>
              <a:cs typeface="Calibri"/>
            </a:endParaRPr>
          </a:p>
          <a:p>
            <a:pPr algn="ctr"/>
            <a:r>
              <a:rPr lang="en-US" sz="1400" dirty="0">
                <a:solidFill>
                  <a:srgbClr val="292934"/>
                </a:solidFill>
                <a:latin typeface="Calibri"/>
                <a:cs typeface="Calibri"/>
              </a:rPr>
              <a:t>“We appreciate your business and want you to have the best possible experience.” </a:t>
            </a:r>
          </a:p>
          <a:p>
            <a:pPr algn="ctr"/>
            <a:r>
              <a:rPr lang="en-US" sz="1400" dirty="0">
                <a:solidFill>
                  <a:srgbClr val="292934"/>
                </a:solidFill>
                <a:latin typeface="Calibri"/>
                <a:cs typeface="Calibri"/>
              </a:rPr>
              <a:t>"I understand your point.”</a:t>
            </a:r>
            <a:r>
              <a:rPr lang="en-US" sz="1400" dirty="0">
                <a:solidFill>
                  <a:srgbClr val="292934"/>
                </a:solidFill>
              </a:rPr>
              <a:t> </a:t>
            </a:r>
          </a:p>
          <a:p>
            <a:pPr algn="ctr"/>
            <a:endParaRPr lang="en-US" sz="800" dirty="0">
              <a:solidFill>
                <a:srgbClr val="292934"/>
              </a:solidFill>
            </a:endParaRPr>
          </a:p>
        </p:txBody>
      </p:sp>
      <p:sp>
        <p:nvSpPr>
          <p:cNvPr id="16" name="Rectangle 15"/>
          <p:cNvSpPr/>
          <p:nvPr/>
        </p:nvSpPr>
        <p:spPr>
          <a:xfrm>
            <a:off x="113163" y="2860272"/>
            <a:ext cx="8942826" cy="3077766"/>
          </a:xfrm>
          <a:prstGeom prst="rect">
            <a:avLst/>
          </a:prstGeom>
          <a:noFill/>
          <a:ln w="16383">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000000"/>
                </a:solidFill>
                <a:latin typeface="Calibri"/>
                <a:cs typeface="Calibri"/>
              </a:rPr>
              <a:t>Resell the Value</a:t>
            </a:r>
          </a:p>
          <a:p>
            <a:pPr marL="285750" indent="-285750">
              <a:buFont typeface="Wingdings" charset="2"/>
              <a:buChar char="q"/>
            </a:pPr>
            <a:r>
              <a:rPr lang="en-US" sz="1400" dirty="0">
                <a:solidFill>
                  <a:srgbClr val="292934"/>
                </a:solidFill>
                <a:latin typeface="Calibri"/>
                <a:cs typeface="Calibri"/>
              </a:rPr>
              <a:t>"Let's review the plan before I remove it."</a:t>
            </a:r>
          </a:p>
          <a:p>
            <a:pPr marL="285750" indent="-285750">
              <a:buFont typeface="Wingdings" charset="2"/>
              <a:buChar char="q"/>
            </a:pPr>
            <a:r>
              <a:rPr lang="en-US" sz="1400" dirty="0">
                <a:solidFill>
                  <a:srgbClr val="292934"/>
                </a:solidFill>
                <a:latin typeface="Calibri"/>
                <a:cs typeface="Calibri"/>
              </a:rPr>
              <a:t>"The plan provides coverage for more than just your receiver."</a:t>
            </a:r>
          </a:p>
          <a:p>
            <a:pPr marL="285750" indent="-285750">
              <a:buFont typeface="Wingdings" charset="2"/>
              <a:buChar char="q"/>
            </a:pPr>
            <a:r>
              <a:rPr lang="en-US" sz="1400" dirty="0">
                <a:solidFill>
                  <a:srgbClr val="292934"/>
                </a:solidFill>
                <a:latin typeface="Calibri"/>
                <a:cs typeface="Calibri"/>
              </a:rPr>
              <a:t>"I want to be sure that you know the plan includes no hassle service and covers any part of your satellite system.  It also provides 24/7/365 coverage, free receiver upgrades every two years as well as protection for accidental damage to your equipment. I see you are eligible for a receiver upgrade on &lt;xx/xx/xxxx&gt;.”</a:t>
            </a:r>
          </a:p>
          <a:p>
            <a:pPr marL="285750" indent="-285750">
              <a:buFont typeface="Wingdings" charset="2"/>
              <a:buChar char="q"/>
            </a:pPr>
            <a:r>
              <a:rPr lang="en-US" sz="1400" dirty="0">
                <a:solidFill>
                  <a:srgbClr val="292934"/>
                </a:solidFill>
                <a:latin typeface="Calibri"/>
                <a:cs typeface="Calibri"/>
              </a:rPr>
              <a:t>“The plan can actually save you money if you need a service call or plan to upgrade your equipment. As a protection plan customer, you receive 24/7/365 support. And you pay no out of pocket costs for service calls which start at $49. The plan is a no hassle way to protect any part of your satellite system, and it will also cover future receivers at no additional cost.”</a:t>
            </a:r>
          </a:p>
          <a:p>
            <a:pPr marL="285750" indent="-285750">
              <a:buFont typeface="Wingdings" charset="2"/>
              <a:buChar char="q"/>
            </a:pPr>
            <a:r>
              <a:rPr lang="en-US" sz="1400" dirty="0">
                <a:solidFill>
                  <a:srgbClr val="292934"/>
                </a:solidFill>
                <a:latin typeface="Calibri"/>
                <a:cs typeface="Calibri"/>
              </a:rPr>
              <a:t>"If I remove the plan today, you will lose your eligibility to receive your free equipment upgrade on &lt;date&gt;.”</a:t>
            </a:r>
          </a:p>
          <a:p>
            <a:pPr marL="285750" indent="-285750">
              <a:buFont typeface="Wingdings" charset="2"/>
              <a:buChar char="q"/>
            </a:pPr>
            <a:r>
              <a:rPr lang="en-US" sz="1400" dirty="0">
                <a:solidFill>
                  <a:srgbClr val="292934"/>
                </a:solidFill>
                <a:latin typeface="Calibri"/>
                <a:cs typeface="Calibri"/>
              </a:rPr>
              <a:t>"DIRECTV service calls start at </a:t>
            </a:r>
            <a:r>
              <a:rPr lang="en-US" sz="1400" dirty="0" smtClean="0">
                <a:solidFill>
                  <a:srgbClr val="292934"/>
                </a:solidFill>
                <a:latin typeface="Calibri"/>
                <a:cs typeface="Calibri"/>
              </a:rPr>
              <a:t>$99</a:t>
            </a:r>
            <a:r>
              <a:rPr lang="en-US" sz="1400" dirty="0">
                <a:solidFill>
                  <a:srgbClr val="292934"/>
                </a:solidFill>
                <a:latin typeface="Calibri"/>
                <a:cs typeface="Calibri"/>
              </a:rPr>
              <a:t>, and equipment upgrades can cost as much as $200 or more. The plan could save you up to $200 on your next upgrade and provides peace of mind if you need a service call.”</a:t>
            </a:r>
            <a:r>
              <a:rPr lang="en-US" sz="1600" dirty="0">
                <a:solidFill>
                  <a:srgbClr val="000000"/>
                </a:solidFill>
                <a:latin typeface="Calibri"/>
                <a:cs typeface="Calibri"/>
              </a:rPr>
              <a:t> </a:t>
            </a:r>
          </a:p>
          <a:p>
            <a:pPr marL="285750" indent="-285750">
              <a:buFont typeface="Wingdings" charset="2"/>
              <a:buChar char="q"/>
            </a:pPr>
            <a:endParaRPr lang="en-US" sz="800" dirty="0">
              <a:solidFill>
                <a:srgbClr val="000000"/>
              </a:solidFill>
              <a:latin typeface="Calibri"/>
              <a:cs typeface="Calibri"/>
            </a:endParaRPr>
          </a:p>
        </p:txBody>
      </p:sp>
      <p:sp>
        <p:nvSpPr>
          <p:cNvPr id="17" name="Rectangle 16"/>
          <p:cNvSpPr/>
          <p:nvPr/>
        </p:nvSpPr>
        <p:spPr>
          <a:xfrm>
            <a:off x="-4714" y="6321612"/>
            <a:ext cx="9144000" cy="5470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4">
                  <a:lumMod val="60000"/>
                  <a:lumOff val="40000"/>
                </a:schemeClr>
              </a:solidFill>
            </a:endParaRPr>
          </a:p>
        </p:txBody>
      </p:sp>
      <p:sp>
        <p:nvSpPr>
          <p:cNvPr id="18" name="Rectangle 17"/>
          <p:cNvSpPr/>
          <p:nvPr/>
        </p:nvSpPr>
        <p:spPr>
          <a:xfrm>
            <a:off x="-17673" y="6136946"/>
            <a:ext cx="9161673" cy="369332"/>
          </a:xfrm>
          <a:prstGeom prst="rect">
            <a:avLst/>
          </a:prstGeom>
          <a:solidFill>
            <a:srgbClr val="93A299"/>
          </a:solidFill>
          <a:ln>
            <a:noFill/>
          </a:ln>
        </p:spPr>
        <p:txBody>
          <a:bodyPr wrap="square">
            <a:spAutoFit/>
          </a:bodyPr>
          <a:lstStyle/>
          <a:p>
            <a:pPr algn="ctr"/>
            <a:r>
              <a:rPr lang="en-US" b="1" dirty="0">
                <a:ln w="1905"/>
                <a:solidFill>
                  <a:srgbClr val="B76048"/>
                </a:solidFill>
                <a:effectLst>
                  <a:innerShdw blurRad="69850" dist="43180" dir="5400000">
                    <a:srgbClr val="000000">
                      <a:alpha val="65000"/>
                    </a:srgbClr>
                  </a:innerShdw>
                </a:effectLst>
                <a:latin typeface="Calibri"/>
                <a:cs typeface="Calibri"/>
              </a:rPr>
              <a:t>Solve for Real Root Cause:  "Are you sure you want to cancel?"</a:t>
            </a:r>
          </a:p>
        </p:txBody>
      </p:sp>
      <p:sp>
        <p:nvSpPr>
          <p:cNvPr id="19" name="Rectangle 18"/>
          <p:cNvSpPr/>
          <p:nvPr/>
        </p:nvSpPr>
        <p:spPr>
          <a:xfrm>
            <a:off x="113164" y="1767242"/>
            <a:ext cx="8942826" cy="892552"/>
          </a:xfrm>
          <a:prstGeom prst="rect">
            <a:avLst/>
          </a:prstGeom>
          <a:noFill/>
          <a:ln w="16383">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292934"/>
                </a:solidFill>
                <a:latin typeface="Calibri"/>
                <a:cs typeface="Calibri"/>
              </a:rPr>
              <a:t>Ask a Question/Clarify the Objection</a:t>
            </a:r>
          </a:p>
          <a:p>
            <a:pPr marL="285750" indent="-285750">
              <a:buFont typeface="Wingdings" charset="2"/>
              <a:buChar char="q"/>
            </a:pPr>
            <a:r>
              <a:rPr lang="en-US" sz="1400" dirty="0">
                <a:solidFill>
                  <a:srgbClr val="52585E"/>
                </a:solidFill>
                <a:latin typeface="Calibri"/>
                <a:cs typeface="Calibri"/>
              </a:rPr>
              <a:t> "Has anyone ever explained the free upgrade to you?” </a:t>
            </a:r>
          </a:p>
          <a:p>
            <a:pPr marL="285750" indent="-285750">
              <a:buFont typeface="Wingdings" charset="2"/>
              <a:buChar char="q"/>
            </a:pPr>
            <a:r>
              <a:rPr lang="en-US" sz="1400" dirty="0">
                <a:solidFill>
                  <a:srgbClr val="292934"/>
                </a:solidFill>
                <a:latin typeface="Calibri"/>
                <a:cs typeface="Calibri"/>
              </a:rPr>
              <a:t>"What part of the plan isn't working for you?”</a:t>
            </a:r>
          </a:p>
          <a:p>
            <a:pPr marL="285750" indent="-285750">
              <a:buFont typeface="Wingdings" charset="2"/>
              <a:buChar char="q"/>
            </a:pPr>
            <a:endParaRPr lang="en-US" sz="800" dirty="0">
              <a:solidFill>
                <a:srgbClr val="292934"/>
              </a:solidFill>
              <a:latin typeface="Calibri"/>
              <a:cs typeface="Calibri"/>
            </a:endParaRPr>
          </a:p>
        </p:txBody>
      </p:sp>
      <p:sp>
        <p:nvSpPr>
          <p:cNvPr id="2" name="TextBox 1"/>
          <p:cNvSpPr txBox="1"/>
          <p:nvPr/>
        </p:nvSpPr>
        <p:spPr>
          <a:xfrm>
            <a:off x="-17673" y="6550315"/>
            <a:ext cx="9342138" cy="338554"/>
          </a:xfrm>
          <a:prstGeom prst="rect">
            <a:avLst/>
          </a:prstGeom>
          <a:noFill/>
        </p:spPr>
        <p:txBody>
          <a:bodyPr wrap="square" rtlCol="0">
            <a:spAutoFit/>
          </a:bodyPr>
          <a:lstStyle/>
          <a:p>
            <a:pPr algn="ctr"/>
            <a:r>
              <a:rPr lang="en-US" sz="800">
                <a:latin typeface="Calibri"/>
                <a:cs typeface="Calibri"/>
              </a:rPr>
              <a:t>©2016 AT&amp;T Intellectual Property. All rights reserved. AT&amp;T, the AT&amp;T logo, and all other AT&amp;T marks contained herein are trademarks of AT&amp;T Intellectual Property and/or AT&amp;T affiliated companies. All other marks contained herein are the property of their respective owners.</a:t>
            </a:r>
          </a:p>
        </p:txBody>
      </p:sp>
    </p:spTree>
    <p:extLst>
      <p:ext uri="{BB962C8B-B14F-4D97-AF65-F5344CB8AC3E}">
        <p14:creationId xmlns:p14="http://schemas.microsoft.com/office/powerpoint/2010/main" val="214943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b="1" dirty="0">
                <a:ln w="1905"/>
                <a:solidFill>
                  <a:srgbClr val="B76048"/>
                </a:solidFill>
                <a:effectLst>
                  <a:innerShdw blurRad="69850" dist="43180" dir="5400000">
                    <a:srgbClr val="000000">
                      <a:alpha val="65000"/>
                    </a:srgbClr>
                  </a:innerShdw>
                </a:effectLst>
              </a:rPr>
              <a:t>“I didn’t sign up for this.  I don’t know what it is.” </a:t>
            </a:r>
          </a:p>
        </p:txBody>
      </p:sp>
      <p:sp>
        <p:nvSpPr>
          <p:cNvPr id="11" name="Rectangle 10"/>
          <p:cNvSpPr/>
          <p:nvPr/>
        </p:nvSpPr>
        <p:spPr>
          <a:xfrm>
            <a:off x="113164" y="859367"/>
            <a:ext cx="8942826" cy="769441"/>
          </a:xfrm>
          <a:prstGeom prst="rect">
            <a:avLst/>
          </a:prstGeom>
          <a:noFill/>
          <a:ln w="16383">
            <a:solidFill>
              <a:srgbClr val="B76048"/>
            </a:solidFill>
          </a:ln>
          <a:effectLst>
            <a:outerShdw blurRad="31750" dist="25400" dir="5400000" rotWithShape="0">
              <a:srgbClr val="D9C194">
                <a:alpha val="99000"/>
              </a:srgb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292934"/>
                </a:solidFill>
                <a:latin typeface="Calibri"/>
                <a:cs typeface="Calibri"/>
              </a:rPr>
              <a:t>Acknowledge/Provide Reassurance</a:t>
            </a:r>
            <a:endParaRPr lang="en-US" sz="1400" dirty="0">
              <a:solidFill>
                <a:schemeClr val="tx1"/>
              </a:solidFill>
            </a:endParaRPr>
          </a:p>
          <a:p>
            <a:pPr algn="ctr"/>
            <a:r>
              <a:rPr lang="en-US" sz="1400" dirty="0">
                <a:solidFill>
                  <a:schemeClr val="tx1"/>
                </a:solidFill>
                <a:latin typeface="Calibri"/>
                <a:cs typeface="Calibri"/>
              </a:rPr>
              <a:t>”I’m glad you called, Mr./Ms. &lt;name&gt;.  I can help.”</a:t>
            </a:r>
          </a:p>
          <a:p>
            <a:r>
              <a:rPr lang="en-US" sz="1400" dirty="0">
                <a:solidFill>
                  <a:srgbClr val="292934"/>
                </a:solidFill>
              </a:rPr>
              <a:t> </a:t>
            </a:r>
            <a:r>
              <a:rPr lang="en-US" sz="1400" dirty="0">
                <a:solidFill>
                  <a:srgbClr val="292934"/>
                </a:solidFill>
                <a:effectLst/>
              </a:rPr>
              <a:t> </a:t>
            </a:r>
            <a:endParaRPr lang="en-US" sz="1400" dirty="0">
              <a:solidFill>
                <a:srgbClr val="292934"/>
              </a:solidFill>
              <a:latin typeface="Calibri"/>
              <a:cs typeface="Calibri"/>
            </a:endParaRPr>
          </a:p>
        </p:txBody>
      </p:sp>
      <p:sp>
        <p:nvSpPr>
          <p:cNvPr id="16" name="Rectangle 15"/>
          <p:cNvSpPr/>
          <p:nvPr/>
        </p:nvSpPr>
        <p:spPr>
          <a:xfrm>
            <a:off x="113164" y="3548873"/>
            <a:ext cx="8942826" cy="1846659"/>
          </a:xfrm>
          <a:prstGeom prst="rect">
            <a:avLst/>
          </a:prstGeom>
          <a:noFill/>
          <a:ln w="16383">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000000"/>
                </a:solidFill>
                <a:latin typeface="Calibri"/>
                <a:cs typeface="Calibri"/>
              </a:rPr>
              <a:t>Resell the Value</a:t>
            </a:r>
          </a:p>
          <a:p>
            <a:pPr marL="285750" indent="-285750">
              <a:buFont typeface="Wingdings" charset="2"/>
              <a:buChar char="q"/>
            </a:pPr>
            <a:r>
              <a:rPr lang="en-US" sz="1400" dirty="0">
                <a:solidFill>
                  <a:srgbClr val="292934"/>
                </a:solidFill>
                <a:latin typeface="Calibri"/>
                <a:cs typeface="Calibri"/>
              </a:rPr>
              <a:t>"I want to be sure that you know the plan includes no hassle service and covers any part of your satellite system.  It also provides free receiver upgrades every two years as well as protection for accidental damage to your equipment. I see you are eligible for a receiver upgrade on &lt;xx/xx/xxxx&gt;."</a:t>
            </a:r>
          </a:p>
          <a:p>
            <a:pPr marL="285750" indent="-285750">
              <a:buFont typeface="Wingdings" charset="2"/>
              <a:buChar char="q"/>
            </a:pPr>
            <a:r>
              <a:rPr lang="en-US" sz="1400" dirty="0">
                <a:solidFill>
                  <a:srgbClr val="292934"/>
                </a:solidFill>
                <a:latin typeface="Calibri"/>
                <a:cs typeface="Calibri"/>
              </a:rPr>
              <a:t>"The plan can actually save you money if you need a service call or plan to upgrade your equipment. As a protection plan customer, you pay no out of pocket costs for service calls which start at </a:t>
            </a:r>
            <a:r>
              <a:rPr lang="en-US" sz="1400" dirty="0" smtClean="0">
                <a:solidFill>
                  <a:srgbClr val="292934"/>
                </a:solidFill>
                <a:latin typeface="Calibri"/>
                <a:cs typeface="Calibri"/>
              </a:rPr>
              <a:t>$99</a:t>
            </a:r>
            <a:r>
              <a:rPr lang="en-US" sz="1400" dirty="0">
                <a:solidFill>
                  <a:srgbClr val="292934"/>
                </a:solidFill>
                <a:latin typeface="Calibri"/>
                <a:cs typeface="Calibri"/>
              </a:rPr>
              <a:t>. The plan is a no hassle way to protect any part of your satellite system."</a:t>
            </a:r>
            <a:r>
              <a:rPr lang="en-US" sz="1400" dirty="0">
                <a:solidFill>
                  <a:srgbClr val="292934"/>
                </a:solidFill>
                <a:effectLst/>
                <a:latin typeface="Calibri"/>
                <a:cs typeface="Calibri"/>
              </a:rPr>
              <a:t> </a:t>
            </a:r>
          </a:p>
          <a:p>
            <a:pPr marL="285750" indent="-285750">
              <a:buFont typeface="Wingdings" charset="2"/>
              <a:buChar char="q"/>
            </a:pPr>
            <a:endParaRPr lang="en-US" sz="1400" dirty="0">
              <a:solidFill>
                <a:srgbClr val="292934"/>
              </a:solidFill>
              <a:latin typeface="Calibri"/>
              <a:cs typeface="Calibri"/>
            </a:endParaRPr>
          </a:p>
        </p:txBody>
      </p:sp>
      <p:sp>
        <p:nvSpPr>
          <p:cNvPr id="17" name="Rectangle 16"/>
          <p:cNvSpPr/>
          <p:nvPr/>
        </p:nvSpPr>
        <p:spPr>
          <a:xfrm>
            <a:off x="-4714" y="6321612"/>
            <a:ext cx="9144000" cy="5470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4">
                  <a:lumMod val="60000"/>
                  <a:lumOff val="40000"/>
                </a:schemeClr>
              </a:solidFill>
            </a:endParaRPr>
          </a:p>
        </p:txBody>
      </p:sp>
      <p:sp>
        <p:nvSpPr>
          <p:cNvPr id="18" name="Rectangle 17"/>
          <p:cNvSpPr/>
          <p:nvPr/>
        </p:nvSpPr>
        <p:spPr>
          <a:xfrm>
            <a:off x="-17673" y="5824617"/>
            <a:ext cx="9156959" cy="369332"/>
          </a:xfrm>
          <a:prstGeom prst="rect">
            <a:avLst/>
          </a:prstGeom>
          <a:solidFill>
            <a:srgbClr val="93A299"/>
          </a:solidFill>
          <a:ln>
            <a:noFill/>
          </a:ln>
        </p:spPr>
        <p:txBody>
          <a:bodyPr wrap="square">
            <a:spAutoFit/>
          </a:bodyPr>
          <a:lstStyle/>
          <a:p>
            <a:pPr algn="ctr"/>
            <a:r>
              <a:rPr lang="en-US" b="1" dirty="0">
                <a:ln w="1905"/>
                <a:solidFill>
                  <a:srgbClr val="B76048"/>
                </a:solidFill>
                <a:effectLst>
                  <a:innerShdw blurRad="69850" dist="43180" dir="5400000">
                    <a:srgbClr val="000000">
                      <a:alpha val="65000"/>
                    </a:srgbClr>
                  </a:innerShdw>
                </a:effectLst>
                <a:latin typeface="Calibri"/>
                <a:cs typeface="Calibri"/>
              </a:rPr>
              <a:t>Solve for Real Root Cause:  "Are you sure you want to cancel?"</a:t>
            </a:r>
          </a:p>
        </p:txBody>
      </p:sp>
      <p:sp>
        <p:nvSpPr>
          <p:cNvPr id="19" name="Rectangle 18"/>
          <p:cNvSpPr/>
          <p:nvPr/>
        </p:nvSpPr>
        <p:spPr>
          <a:xfrm>
            <a:off x="113164" y="2062701"/>
            <a:ext cx="8942826" cy="984885"/>
          </a:xfrm>
          <a:prstGeom prst="rect">
            <a:avLst/>
          </a:prstGeom>
          <a:noFill/>
          <a:ln w="16383">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sz="1600" b="1" dirty="0">
                <a:solidFill>
                  <a:srgbClr val="292934"/>
                </a:solidFill>
                <a:latin typeface="Calibri"/>
                <a:cs typeface="Calibri"/>
              </a:rPr>
              <a:t>Ask a Question/Clarify the Objection</a:t>
            </a:r>
          </a:p>
          <a:p>
            <a:pPr marL="285750" indent="-285750">
              <a:buFont typeface="Wingdings" charset="2"/>
              <a:buChar char="q"/>
            </a:pPr>
            <a:r>
              <a:rPr lang="en-US" sz="1400" dirty="0">
                <a:solidFill>
                  <a:srgbClr val="292934"/>
                </a:solidFill>
                <a:latin typeface="Calibri"/>
                <a:cs typeface="Calibri"/>
              </a:rPr>
              <a:t>"Before I remove the plan, has anyone explained the plan and the free equipment upgrade?" </a:t>
            </a:r>
          </a:p>
          <a:p>
            <a:pPr marL="285750" indent="-285750">
              <a:buFont typeface="Wingdings" charset="2"/>
              <a:buChar char="q"/>
            </a:pPr>
            <a:r>
              <a:rPr lang="en-US" sz="1400" dirty="0">
                <a:solidFill>
                  <a:srgbClr val="292934"/>
                </a:solidFill>
                <a:latin typeface="Calibri"/>
                <a:cs typeface="Calibri"/>
              </a:rPr>
              <a:t>"May I explain the benefits of the plan before we remove it?"</a:t>
            </a:r>
            <a:r>
              <a:rPr lang="en-US" sz="1400" dirty="0">
                <a:solidFill>
                  <a:srgbClr val="292934"/>
                </a:solidFill>
                <a:effectLst/>
                <a:latin typeface="Calibri"/>
                <a:cs typeface="Calibri"/>
              </a:rPr>
              <a:t> </a:t>
            </a:r>
            <a:endParaRPr lang="en-US" sz="1400" dirty="0">
              <a:solidFill>
                <a:srgbClr val="292934"/>
              </a:solidFill>
              <a:latin typeface="Calibri"/>
              <a:cs typeface="Calibri"/>
            </a:endParaRPr>
          </a:p>
          <a:p>
            <a:pPr algn="ctr"/>
            <a:r>
              <a:rPr lang="en-US" sz="1400" dirty="0">
                <a:solidFill>
                  <a:srgbClr val="292934"/>
                </a:solidFill>
              </a:rPr>
              <a:t> </a:t>
            </a:r>
            <a:r>
              <a:rPr lang="en-US" sz="1400" dirty="0">
                <a:solidFill>
                  <a:srgbClr val="292934"/>
                </a:solidFill>
                <a:effectLst/>
              </a:rPr>
              <a:t> </a:t>
            </a:r>
            <a:endParaRPr lang="en-US" sz="1400" dirty="0">
              <a:solidFill>
                <a:srgbClr val="292934"/>
              </a:solidFill>
              <a:latin typeface="Calibri"/>
              <a:cs typeface="Calibri"/>
            </a:endParaRPr>
          </a:p>
        </p:txBody>
      </p:sp>
      <p:sp>
        <p:nvSpPr>
          <p:cNvPr id="2" name="TextBox 1"/>
          <p:cNvSpPr txBox="1"/>
          <p:nvPr/>
        </p:nvSpPr>
        <p:spPr>
          <a:xfrm>
            <a:off x="-17674" y="6519446"/>
            <a:ext cx="9156959" cy="338554"/>
          </a:xfrm>
          <a:prstGeom prst="rect">
            <a:avLst/>
          </a:prstGeom>
          <a:noFill/>
        </p:spPr>
        <p:txBody>
          <a:bodyPr wrap="square" rtlCol="0">
            <a:spAutoFit/>
          </a:bodyPr>
          <a:lstStyle/>
          <a:p>
            <a:pPr algn="ctr"/>
            <a:r>
              <a:rPr lang="en-US" sz="800">
                <a:latin typeface="Calibri"/>
                <a:cs typeface="Calibri"/>
              </a:rPr>
              <a:t>©2016 AT&amp;T Intellectual Property. All rights reserved. AT&amp;T, the AT&amp;T logo, and all other AT&amp;T marks contained herein are trademarks of AT&amp;T Intellectual Property and/or AT&amp;T affiliated companies. All other marks contained herein are the property of their respective owners.</a:t>
            </a:r>
          </a:p>
        </p:txBody>
      </p:sp>
    </p:spTree>
    <p:extLst>
      <p:ext uri="{BB962C8B-B14F-4D97-AF65-F5344CB8AC3E}">
        <p14:creationId xmlns:p14="http://schemas.microsoft.com/office/powerpoint/2010/main" val="63516749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508</TotalTime>
  <Words>626</Words>
  <Application>Microsoft Office PowerPoint</Application>
  <PresentationFormat>On-screen Show (4:3)</PresentationFormat>
  <Paragraphs>75</Paragraphs>
  <Slides>5</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vt:i4>
      </vt:variant>
    </vt:vector>
  </HeadingPairs>
  <TitlesOfParts>
    <vt:vector size="13" baseType="lpstr">
      <vt:lpstr>ＭＳ Ｐゴシック</vt:lpstr>
      <vt:lpstr>Arial</vt:lpstr>
      <vt:lpstr>Calibri</vt:lpstr>
      <vt:lpstr>Candara</vt:lpstr>
      <vt:lpstr>Wingdings</vt:lpstr>
      <vt:lpstr>1_Office Theme</vt:lpstr>
      <vt:lpstr>2_Office Theme</vt:lpstr>
      <vt:lpstr>Clarity</vt:lpstr>
      <vt:lpstr>PowerPoint Presentation</vt:lpstr>
      <vt:lpstr>PowerPoint Presentation</vt:lpstr>
      <vt:lpstr>PowerPoint Presentation</vt:lpstr>
      <vt:lpstr>PowerPoint Presentation</vt:lpstr>
      <vt:lpstr>PowerPoint Presentation</vt:lpstr>
    </vt:vector>
  </TitlesOfParts>
  <Company>DIRECTV Learning &amp; Development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Lamb</dc:creator>
  <cp:lastModifiedBy>LOVE, TIFFANY</cp:lastModifiedBy>
  <cp:revision>27</cp:revision>
  <cp:lastPrinted>2018-01-30T13:45:13Z</cp:lastPrinted>
  <dcterms:created xsi:type="dcterms:W3CDTF">2016-05-06T20:23:07Z</dcterms:created>
  <dcterms:modified xsi:type="dcterms:W3CDTF">2018-01-30T14:02:04Z</dcterms:modified>
</cp:coreProperties>
</file>