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9" r:id="rId4"/>
    <p:sldId id="257" r:id="rId5"/>
    <p:sldId id="260" r:id="rId6"/>
    <p:sldId id="262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6E64"/>
    <a:srgbClr val="3D6C29"/>
    <a:srgbClr val="0DB49E"/>
    <a:srgbClr val="A2BB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>
        <p:scale>
          <a:sx n="60" d="100"/>
          <a:sy n="60" d="100"/>
        </p:scale>
        <p:origin x="864" y="594"/>
      </p:cViewPr>
      <p:guideLst>
        <p:guide orient="horz" pos="2160"/>
        <p:guide pos="3861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31F975-EFDC-4329-B95F-EDBC850C0953}" type="slidenum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31F975-EFDC-4329-B95F-EDBC850C0953}" type="slidenum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31F975-EFDC-4329-B95F-EDBC850C0953}" type="slidenum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31F975-EFDC-4329-B95F-EDBC850C0953}" type="slidenum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31F975-EFDC-4329-B95F-EDBC850C0953}" type="slidenum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31F975-EFDC-4329-B95F-EDBC850C0953}" type="slidenum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31F975-EFDC-4329-B95F-EDBC850C0953}" type="slidenum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31F975-EFDC-4329-B95F-EDBC850C0953}" type="slidenum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31F975-EFDC-4329-B95F-EDBC850C0953}" type="slidenum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31F975-EFDC-4329-B95F-EDBC850C0953}" type="slidenum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31F975-EFDC-4329-B95F-EDBC850C0953}" type="slidenum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en-US" altLang="x-none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x-non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31F975-EFDC-4329-B95F-EDBC850C0953}" type="slidenum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7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8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9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0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1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2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emf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50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288" y="373063"/>
            <a:ext cx="6575425" cy="6470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2" name="文本框 7"/>
          <p:cNvSpPr txBox="1"/>
          <p:nvPr/>
        </p:nvSpPr>
        <p:spPr>
          <a:xfrm>
            <a:off x="4295775" y="2573338"/>
            <a:ext cx="3600450" cy="1692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6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水彩清新</a:t>
            </a:r>
            <a:r>
              <a:rPr lang="en-US" altLang="zh-CN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endParaRPr lang="zh-CN" altLang="en-US" sz="40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6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7" name="图片 1"/>
          <p:cNvPicPr>
            <a:picLocks noChangeAspect="1"/>
          </p:cNvPicPr>
          <p:nvPr/>
        </p:nvPicPr>
        <p:blipFill>
          <a:blip r:embed="rId2"/>
          <a:srcRect l="32378" t="20253" r="51105" b="53165"/>
          <a:stretch>
            <a:fillRect/>
          </a:stretch>
        </p:blipFill>
        <p:spPr>
          <a:xfrm>
            <a:off x="3287713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文本框 4"/>
          <p:cNvSpPr txBox="1"/>
          <p:nvPr/>
        </p:nvSpPr>
        <p:spPr>
          <a:xfrm>
            <a:off x="4295775" y="519113"/>
            <a:ext cx="360045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财务主管功能</a:t>
            </a:r>
            <a:endParaRPr lang="zh-CN" altLang="en-US" sz="40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9" name="图片 6"/>
          <p:cNvPicPr>
            <a:picLocks noChangeAspect="1"/>
          </p:cNvPicPr>
          <p:nvPr/>
        </p:nvPicPr>
        <p:blipFill>
          <a:blip r:embed="rId3"/>
          <a:srcRect l="51105" t="20253" r="32378" b="53165"/>
          <a:stretch>
            <a:fillRect/>
          </a:stretch>
        </p:blipFill>
        <p:spPr>
          <a:xfrm>
            <a:off x="7367588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Placeholder 3"/>
          <p:cNvSpPr txBox="1"/>
          <p:nvPr/>
        </p:nvSpPr>
        <p:spPr>
          <a:xfrm>
            <a:off x="4872355" y="1590675"/>
            <a:ext cx="6822440" cy="47879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defTabSz="128460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财务主管相关的功能，包括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 defTabSz="1284605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审核订单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 descr="系统用例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165" y="3309620"/>
            <a:ext cx="3229610" cy="13430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1"/>
          <p:cNvPicPr>
            <a:picLocks noChangeAspect="1"/>
          </p:cNvPicPr>
          <p:nvPr/>
        </p:nvPicPr>
        <p:blipFill>
          <a:blip r:embed="rId2"/>
          <a:srcRect l="32378" t="20253" r="51105" b="53165"/>
          <a:stretch>
            <a:fillRect/>
          </a:stretch>
        </p:blipFill>
        <p:spPr>
          <a:xfrm>
            <a:off x="2211388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文本框 4"/>
          <p:cNvSpPr txBox="1"/>
          <p:nvPr/>
        </p:nvSpPr>
        <p:spPr>
          <a:xfrm>
            <a:off x="3541395" y="519430"/>
            <a:ext cx="475996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财务主管的数据关系</a:t>
            </a:r>
            <a:endParaRPr lang="zh-CN" altLang="en-US" sz="40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3" name="图片 6"/>
          <p:cNvPicPr>
            <a:picLocks noChangeAspect="1"/>
          </p:cNvPicPr>
          <p:nvPr/>
        </p:nvPicPr>
        <p:blipFill>
          <a:blip r:embed="rId3"/>
          <a:srcRect l="51105" t="20253" r="32378" b="53165"/>
          <a:stretch>
            <a:fillRect/>
          </a:stretch>
        </p:blipFill>
        <p:spPr>
          <a:xfrm>
            <a:off x="8013383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Placeholder 3"/>
          <p:cNvSpPr txBox="1"/>
          <p:nvPr/>
        </p:nvSpPr>
        <p:spPr>
          <a:xfrm>
            <a:off x="7662545" y="1590675"/>
            <a:ext cx="4240530" cy="125222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跟单员可以跟进多个订单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每个订单可以由多种商品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每个客户可以下多个订单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多个订单都被财务主管审批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 descr="系统用例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30" y="2145665"/>
            <a:ext cx="6402705" cy="40411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6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7" name="图片 1"/>
          <p:cNvPicPr>
            <a:picLocks noChangeAspect="1"/>
          </p:cNvPicPr>
          <p:nvPr/>
        </p:nvPicPr>
        <p:blipFill>
          <a:blip r:embed="rId2"/>
          <a:srcRect l="32378" t="20253" r="51105" b="53165"/>
          <a:stretch>
            <a:fillRect/>
          </a:stretch>
        </p:blipFill>
        <p:spPr>
          <a:xfrm>
            <a:off x="3287713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文本框 4"/>
          <p:cNvSpPr txBox="1"/>
          <p:nvPr/>
        </p:nvSpPr>
        <p:spPr>
          <a:xfrm>
            <a:off x="4295775" y="519113"/>
            <a:ext cx="360045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财务员功能</a:t>
            </a:r>
            <a:endParaRPr lang="zh-CN" altLang="en-US" sz="40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9" name="图片 6"/>
          <p:cNvPicPr>
            <a:picLocks noChangeAspect="1"/>
          </p:cNvPicPr>
          <p:nvPr/>
        </p:nvPicPr>
        <p:blipFill>
          <a:blip r:embed="rId3"/>
          <a:srcRect l="51105" t="20253" r="32378" b="53165"/>
          <a:stretch>
            <a:fillRect/>
          </a:stretch>
        </p:blipFill>
        <p:spPr>
          <a:xfrm>
            <a:off x="7367588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Placeholder 3"/>
          <p:cNvSpPr txBox="1"/>
          <p:nvPr/>
        </p:nvSpPr>
        <p:spPr>
          <a:xfrm>
            <a:off x="4872355" y="1590675"/>
            <a:ext cx="6822440" cy="47879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defTabSz="128460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财务员相关的功能，包括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 defTabSz="1284605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查看订单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 descr="系统用例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995" y="3076575"/>
            <a:ext cx="284861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1"/>
          <p:cNvPicPr>
            <a:picLocks noChangeAspect="1"/>
          </p:cNvPicPr>
          <p:nvPr/>
        </p:nvPicPr>
        <p:blipFill>
          <a:blip r:embed="rId2"/>
          <a:srcRect l="32378" t="20253" r="51105" b="53165"/>
          <a:stretch>
            <a:fillRect/>
          </a:stretch>
        </p:blipFill>
        <p:spPr>
          <a:xfrm>
            <a:off x="2211388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文本框 4"/>
          <p:cNvSpPr txBox="1"/>
          <p:nvPr/>
        </p:nvSpPr>
        <p:spPr>
          <a:xfrm>
            <a:off x="3541395" y="519430"/>
            <a:ext cx="475996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财务员的数据关系</a:t>
            </a:r>
            <a:endParaRPr lang="zh-CN" altLang="en-US" sz="40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3" name="图片 6"/>
          <p:cNvPicPr>
            <a:picLocks noChangeAspect="1"/>
          </p:cNvPicPr>
          <p:nvPr/>
        </p:nvPicPr>
        <p:blipFill>
          <a:blip r:embed="rId3"/>
          <a:srcRect l="51105" t="20253" r="32378" b="53165"/>
          <a:stretch>
            <a:fillRect/>
          </a:stretch>
        </p:blipFill>
        <p:spPr>
          <a:xfrm>
            <a:off x="8013383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Placeholder 3"/>
          <p:cNvSpPr txBox="1"/>
          <p:nvPr/>
        </p:nvSpPr>
        <p:spPr>
          <a:xfrm>
            <a:off x="7662545" y="1590675"/>
            <a:ext cx="4240530" cy="176784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财务员可以查看到团队内的所有订单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每个团队可以有</a:t>
            </a: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0~n</a:t>
            </a: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个财务员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团队内必须有</a:t>
            </a: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1~n</a:t>
            </a: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个部门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部门内的业务员</a:t>
            </a: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0~n</a:t>
            </a: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业务员下有个多客户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客户拥有多个订单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 descr="业务概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3965" y="1590675"/>
            <a:ext cx="1815465" cy="49396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6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7" name="图片 1"/>
          <p:cNvPicPr>
            <a:picLocks noChangeAspect="1"/>
          </p:cNvPicPr>
          <p:nvPr/>
        </p:nvPicPr>
        <p:blipFill>
          <a:blip r:embed="rId2"/>
          <a:srcRect l="32378" t="20253" r="51105" b="53165"/>
          <a:stretch>
            <a:fillRect/>
          </a:stretch>
        </p:blipFill>
        <p:spPr>
          <a:xfrm>
            <a:off x="3287713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文本框 4"/>
          <p:cNvSpPr txBox="1"/>
          <p:nvPr/>
        </p:nvSpPr>
        <p:spPr>
          <a:xfrm>
            <a:off x="4295775" y="519113"/>
            <a:ext cx="360045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财务员功能</a:t>
            </a:r>
            <a:endParaRPr lang="zh-CN" altLang="en-US" sz="40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9" name="图片 6"/>
          <p:cNvPicPr>
            <a:picLocks noChangeAspect="1"/>
          </p:cNvPicPr>
          <p:nvPr/>
        </p:nvPicPr>
        <p:blipFill>
          <a:blip r:embed="rId3"/>
          <a:srcRect l="51105" t="20253" r="32378" b="53165"/>
          <a:stretch>
            <a:fillRect/>
          </a:stretch>
        </p:blipFill>
        <p:spPr>
          <a:xfrm>
            <a:off x="7367588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Placeholder 3"/>
          <p:cNvSpPr txBox="1"/>
          <p:nvPr/>
        </p:nvSpPr>
        <p:spPr>
          <a:xfrm>
            <a:off x="4872355" y="1590675"/>
            <a:ext cx="6822440" cy="47879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defTabSz="128460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财务员相关的功能，包括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 defTabSz="1284605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查看订单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 descr="系统用例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995" y="3076575"/>
            <a:ext cx="284861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1"/>
          <p:cNvPicPr>
            <a:picLocks noChangeAspect="1"/>
          </p:cNvPicPr>
          <p:nvPr/>
        </p:nvPicPr>
        <p:blipFill>
          <a:blip r:embed="rId2"/>
          <a:srcRect l="32378" t="20253" r="51105" b="53165"/>
          <a:stretch>
            <a:fillRect/>
          </a:stretch>
        </p:blipFill>
        <p:spPr>
          <a:xfrm>
            <a:off x="2211388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文本框 4"/>
          <p:cNvSpPr txBox="1"/>
          <p:nvPr/>
        </p:nvSpPr>
        <p:spPr>
          <a:xfrm>
            <a:off x="3541395" y="519430"/>
            <a:ext cx="475996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财务员的数据关系</a:t>
            </a:r>
            <a:endParaRPr lang="zh-CN" altLang="en-US" sz="40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3" name="图片 6"/>
          <p:cNvPicPr>
            <a:picLocks noChangeAspect="1"/>
          </p:cNvPicPr>
          <p:nvPr/>
        </p:nvPicPr>
        <p:blipFill>
          <a:blip r:embed="rId3"/>
          <a:srcRect l="51105" t="20253" r="32378" b="53165"/>
          <a:stretch>
            <a:fillRect/>
          </a:stretch>
        </p:blipFill>
        <p:spPr>
          <a:xfrm>
            <a:off x="8013383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Placeholder 3"/>
          <p:cNvSpPr txBox="1"/>
          <p:nvPr/>
        </p:nvSpPr>
        <p:spPr>
          <a:xfrm>
            <a:off x="7662545" y="1590675"/>
            <a:ext cx="4240530" cy="176784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财务员可以查看到团队内的所有订单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每个团队可以有</a:t>
            </a: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0~n</a:t>
            </a: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个财务员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团队内必须有</a:t>
            </a: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1~n</a:t>
            </a: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个部门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部门内的业务员</a:t>
            </a: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0~n</a:t>
            </a: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业务员下有个多客户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客户拥有多个订单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 descr="业务概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3965" y="1590675"/>
            <a:ext cx="1815465" cy="49396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6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7" name="图片 1"/>
          <p:cNvPicPr>
            <a:picLocks noChangeAspect="1"/>
          </p:cNvPicPr>
          <p:nvPr/>
        </p:nvPicPr>
        <p:blipFill>
          <a:blip r:embed="rId2"/>
          <a:srcRect l="32378" t="20253" r="51105" b="53165"/>
          <a:stretch>
            <a:fillRect/>
          </a:stretch>
        </p:blipFill>
        <p:spPr>
          <a:xfrm>
            <a:off x="3287713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文本框 4"/>
          <p:cNvSpPr txBox="1"/>
          <p:nvPr/>
        </p:nvSpPr>
        <p:spPr>
          <a:xfrm>
            <a:off x="4295775" y="519113"/>
            <a:ext cx="360045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后勤人员功能</a:t>
            </a:r>
            <a:endParaRPr lang="zh-CN" altLang="en-US" sz="40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9" name="图片 6"/>
          <p:cNvPicPr>
            <a:picLocks noChangeAspect="1"/>
          </p:cNvPicPr>
          <p:nvPr/>
        </p:nvPicPr>
        <p:blipFill>
          <a:blip r:embed="rId3"/>
          <a:srcRect l="51105" t="20253" r="32378" b="53165"/>
          <a:stretch>
            <a:fillRect/>
          </a:stretch>
        </p:blipFill>
        <p:spPr>
          <a:xfrm>
            <a:off x="7367588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Placeholder 3"/>
          <p:cNvSpPr txBox="1"/>
          <p:nvPr/>
        </p:nvSpPr>
        <p:spPr>
          <a:xfrm>
            <a:off x="4872355" y="1590675"/>
            <a:ext cx="6822440" cy="73660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defTabSz="128460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后勤人员相关的功能，包括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 defTabSz="1284605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zh-CN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仓库进仓</a:t>
            </a:r>
            <a:endParaRPr lang="zh-CN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 defTabSz="1284605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zh-CN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商品发布、编辑、删除</a:t>
            </a:r>
            <a:endParaRPr lang="en-US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 descr="系统用例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820" y="2924175"/>
            <a:ext cx="361061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1"/>
          <p:cNvPicPr>
            <a:picLocks noChangeAspect="1"/>
          </p:cNvPicPr>
          <p:nvPr/>
        </p:nvPicPr>
        <p:blipFill>
          <a:blip r:embed="rId2"/>
          <a:srcRect l="32378" t="20253" r="51105" b="53165"/>
          <a:stretch>
            <a:fillRect/>
          </a:stretch>
        </p:blipFill>
        <p:spPr>
          <a:xfrm>
            <a:off x="2211388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文本框 4"/>
          <p:cNvSpPr txBox="1"/>
          <p:nvPr/>
        </p:nvSpPr>
        <p:spPr>
          <a:xfrm>
            <a:off x="3541395" y="519430"/>
            <a:ext cx="475996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后勤人员的数据关系</a:t>
            </a:r>
            <a:endParaRPr lang="zh-CN" altLang="en-US" sz="40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3" name="图片 6"/>
          <p:cNvPicPr>
            <a:picLocks noChangeAspect="1"/>
          </p:cNvPicPr>
          <p:nvPr/>
        </p:nvPicPr>
        <p:blipFill>
          <a:blip r:embed="rId3"/>
          <a:srcRect l="51105" t="20253" r="32378" b="53165"/>
          <a:stretch>
            <a:fillRect/>
          </a:stretch>
        </p:blipFill>
        <p:spPr>
          <a:xfrm>
            <a:off x="8013383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Placeholder 3"/>
          <p:cNvSpPr txBox="1"/>
          <p:nvPr/>
        </p:nvSpPr>
        <p:spPr>
          <a:xfrm>
            <a:off x="7662545" y="1590675"/>
            <a:ext cx="4240530" cy="73660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后勤人员可以管理多个商品</a:t>
            </a:r>
            <a:endParaRPr 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后勤人员可以为多个销售点进仓</a:t>
            </a:r>
            <a:endParaRPr 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 descr="业务概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490" y="2728595"/>
            <a:ext cx="5677535" cy="22771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6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7" name="图片 1"/>
          <p:cNvPicPr>
            <a:picLocks noChangeAspect="1"/>
          </p:cNvPicPr>
          <p:nvPr/>
        </p:nvPicPr>
        <p:blipFill>
          <a:blip r:embed="rId2"/>
          <a:srcRect l="32378" t="20253" r="51105" b="53165"/>
          <a:stretch>
            <a:fillRect/>
          </a:stretch>
        </p:blipFill>
        <p:spPr>
          <a:xfrm>
            <a:off x="3287713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文本框 4"/>
          <p:cNvSpPr txBox="1"/>
          <p:nvPr/>
        </p:nvSpPr>
        <p:spPr>
          <a:xfrm>
            <a:off x="4295775" y="519113"/>
            <a:ext cx="360045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后勤主管功能</a:t>
            </a:r>
            <a:endParaRPr lang="zh-CN" altLang="en-US" sz="40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9" name="图片 6"/>
          <p:cNvPicPr>
            <a:picLocks noChangeAspect="1"/>
          </p:cNvPicPr>
          <p:nvPr/>
        </p:nvPicPr>
        <p:blipFill>
          <a:blip r:embed="rId3"/>
          <a:srcRect l="51105" t="20253" r="32378" b="53165"/>
          <a:stretch>
            <a:fillRect/>
          </a:stretch>
        </p:blipFill>
        <p:spPr>
          <a:xfrm>
            <a:off x="7367588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Placeholder 3"/>
          <p:cNvSpPr txBox="1"/>
          <p:nvPr/>
        </p:nvSpPr>
        <p:spPr>
          <a:xfrm>
            <a:off x="4872355" y="1590675"/>
            <a:ext cx="6822440" cy="73660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defTabSz="128460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后勤人员相关的功能，包括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 defTabSz="1284605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zh-CN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盘点库存</a:t>
            </a:r>
            <a:endParaRPr lang="zh-CN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 defTabSz="1284605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审批收到的调货申请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 descr="系统用例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65" y="2762250"/>
            <a:ext cx="361061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1"/>
          <p:cNvPicPr>
            <a:picLocks noChangeAspect="1"/>
          </p:cNvPicPr>
          <p:nvPr/>
        </p:nvPicPr>
        <p:blipFill>
          <a:blip r:embed="rId2"/>
          <a:srcRect l="32378" t="20253" r="51105" b="53165"/>
          <a:stretch>
            <a:fillRect/>
          </a:stretch>
        </p:blipFill>
        <p:spPr>
          <a:xfrm>
            <a:off x="2211388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文本框 4"/>
          <p:cNvSpPr txBox="1"/>
          <p:nvPr/>
        </p:nvSpPr>
        <p:spPr>
          <a:xfrm>
            <a:off x="3541395" y="519430"/>
            <a:ext cx="475996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后勤主管的数据关系</a:t>
            </a:r>
            <a:endParaRPr lang="zh-CN" altLang="en-US" sz="40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3" name="图片 6"/>
          <p:cNvPicPr>
            <a:picLocks noChangeAspect="1"/>
          </p:cNvPicPr>
          <p:nvPr/>
        </p:nvPicPr>
        <p:blipFill>
          <a:blip r:embed="rId3"/>
          <a:srcRect l="51105" t="20253" r="32378" b="53165"/>
          <a:stretch>
            <a:fillRect/>
          </a:stretch>
        </p:blipFill>
        <p:spPr>
          <a:xfrm>
            <a:off x="8013383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Placeholder 3"/>
          <p:cNvSpPr txBox="1"/>
          <p:nvPr/>
        </p:nvSpPr>
        <p:spPr>
          <a:xfrm>
            <a:off x="7662545" y="1590675"/>
            <a:ext cx="4240530" cy="99441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后勤主管可以审批多个调货申请</a:t>
            </a:r>
            <a:endParaRPr 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后勤主管可以建立多个盘点单</a:t>
            </a:r>
            <a:endParaRPr 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每个盘点单对应一个销售点</a:t>
            </a:r>
            <a:endParaRPr 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 descr="业务概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020" y="2585085"/>
            <a:ext cx="6487160" cy="20859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4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5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3" y="1052513"/>
            <a:ext cx="4922837" cy="48434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6" name="文本框 7"/>
          <p:cNvSpPr txBox="1"/>
          <p:nvPr/>
        </p:nvSpPr>
        <p:spPr>
          <a:xfrm>
            <a:off x="1428750" y="2684463"/>
            <a:ext cx="360045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72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48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7" name="文本框 4"/>
          <p:cNvSpPr txBox="1"/>
          <p:nvPr/>
        </p:nvSpPr>
        <p:spPr>
          <a:xfrm>
            <a:off x="5689600" y="2780665"/>
            <a:ext cx="4643438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54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从角色出发</a:t>
            </a:r>
            <a:endParaRPr lang="zh-CN" altLang="en-US" sz="54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4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5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3" y="1052513"/>
            <a:ext cx="4922837" cy="48434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6" name="文本框 7"/>
          <p:cNvSpPr txBox="1"/>
          <p:nvPr/>
        </p:nvSpPr>
        <p:spPr>
          <a:xfrm>
            <a:off x="1428750" y="2684463"/>
            <a:ext cx="360045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72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48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7" name="文本框 4"/>
          <p:cNvSpPr txBox="1"/>
          <p:nvPr/>
        </p:nvSpPr>
        <p:spPr>
          <a:xfrm>
            <a:off x="5689600" y="2780665"/>
            <a:ext cx="517461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54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相关流程与状态</a:t>
            </a:r>
            <a:endParaRPr lang="zh-CN" altLang="en-US" sz="54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1"/>
          <p:cNvPicPr>
            <a:picLocks noChangeAspect="1"/>
          </p:cNvPicPr>
          <p:nvPr/>
        </p:nvPicPr>
        <p:blipFill>
          <a:blip r:embed="rId2"/>
          <a:srcRect l="32378" t="20253" r="51105" b="53165"/>
          <a:stretch>
            <a:fillRect/>
          </a:stretch>
        </p:blipFill>
        <p:spPr>
          <a:xfrm>
            <a:off x="3354388" y="207645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文本框 4"/>
          <p:cNvSpPr txBox="1"/>
          <p:nvPr/>
        </p:nvSpPr>
        <p:spPr>
          <a:xfrm>
            <a:off x="3541395" y="519430"/>
            <a:ext cx="475996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订单流程</a:t>
            </a:r>
            <a:endParaRPr lang="zh-CN" altLang="en-US" sz="40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3" name="图片 6"/>
          <p:cNvPicPr>
            <a:picLocks noChangeAspect="1"/>
          </p:cNvPicPr>
          <p:nvPr/>
        </p:nvPicPr>
        <p:blipFill>
          <a:blip r:embed="rId3"/>
          <a:srcRect l="51105" t="20253" r="32378" b="53165"/>
          <a:stretch>
            <a:fillRect/>
          </a:stretch>
        </p:blipFill>
        <p:spPr>
          <a:xfrm>
            <a:off x="6913563" y="207645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 descr="订单流程-重绘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585" y="1537970"/>
            <a:ext cx="4657090" cy="500189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1"/>
          <p:cNvPicPr>
            <a:picLocks noChangeAspect="1"/>
          </p:cNvPicPr>
          <p:nvPr/>
        </p:nvPicPr>
        <p:blipFill>
          <a:blip r:embed="rId2"/>
          <a:srcRect l="32378" t="20253" r="51105" b="53165"/>
          <a:stretch>
            <a:fillRect/>
          </a:stretch>
        </p:blipFill>
        <p:spPr>
          <a:xfrm>
            <a:off x="3354388" y="207645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文本框 4"/>
          <p:cNvSpPr txBox="1"/>
          <p:nvPr/>
        </p:nvSpPr>
        <p:spPr>
          <a:xfrm>
            <a:off x="3541395" y="519430"/>
            <a:ext cx="475996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订单状态</a:t>
            </a:r>
            <a:endParaRPr lang="zh-CN" altLang="en-US" sz="40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3" name="图片 6"/>
          <p:cNvPicPr>
            <a:picLocks noChangeAspect="1"/>
          </p:cNvPicPr>
          <p:nvPr/>
        </p:nvPicPr>
        <p:blipFill>
          <a:blip r:embed="rId3"/>
          <a:srcRect l="51105" t="20253" r="32378" b="53165"/>
          <a:stretch>
            <a:fillRect/>
          </a:stretch>
        </p:blipFill>
        <p:spPr>
          <a:xfrm>
            <a:off x="6913563" y="207645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 descr="订单状态-重绘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1395" y="1537970"/>
            <a:ext cx="5176520" cy="523113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1"/>
          <p:cNvPicPr>
            <a:picLocks noChangeAspect="1"/>
          </p:cNvPicPr>
          <p:nvPr/>
        </p:nvPicPr>
        <p:blipFill>
          <a:blip r:embed="rId2"/>
          <a:srcRect l="32378" t="20253" r="51105" b="53165"/>
          <a:stretch>
            <a:fillRect/>
          </a:stretch>
        </p:blipFill>
        <p:spPr>
          <a:xfrm>
            <a:off x="3354388" y="207645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文本框 4"/>
          <p:cNvSpPr txBox="1"/>
          <p:nvPr/>
        </p:nvSpPr>
        <p:spPr>
          <a:xfrm>
            <a:off x="3541395" y="519430"/>
            <a:ext cx="475996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退款流程</a:t>
            </a:r>
            <a:endParaRPr lang="zh-CN" altLang="en-US" sz="40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3" name="图片 6"/>
          <p:cNvPicPr>
            <a:picLocks noChangeAspect="1"/>
          </p:cNvPicPr>
          <p:nvPr/>
        </p:nvPicPr>
        <p:blipFill>
          <a:blip r:embed="rId3"/>
          <a:srcRect l="51105" t="20253" r="32378" b="53165"/>
          <a:stretch>
            <a:fillRect/>
          </a:stretch>
        </p:blipFill>
        <p:spPr>
          <a:xfrm>
            <a:off x="6913563" y="207645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 descr="退款流程-重绘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085" y="1226185"/>
            <a:ext cx="3211195" cy="55594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1"/>
          <p:cNvPicPr>
            <a:picLocks noChangeAspect="1"/>
          </p:cNvPicPr>
          <p:nvPr/>
        </p:nvPicPr>
        <p:blipFill>
          <a:blip r:embed="rId2"/>
          <a:srcRect l="32378" t="20253" r="51105" b="53165"/>
          <a:stretch>
            <a:fillRect/>
          </a:stretch>
        </p:blipFill>
        <p:spPr>
          <a:xfrm>
            <a:off x="3354388" y="207645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文本框 4"/>
          <p:cNvSpPr txBox="1"/>
          <p:nvPr/>
        </p:nvSpPr>
        <p:spPr>
          <a:xfrm>
            <a:off x="3541395" y="519430"/>
            <a:ext cx="475996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退款状态</a:t>
            </a:r>
            <a:endParaRPr lang="zh-CN" altLang="en-US" sz="40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3" name="图片 6"/>
          <p:cNvPicPr>
            <a:picLocks noChangeAspect="1"/>
          </p:cNvPicPr>
          <p:nvPr/>
        </p:nvPicPr>
        <p:blipFill>
          <a:blip r:embed="rId3"/>
          <a:srcRect l="51105" t="20253" r="32378" b="53165"/>
          <a:stretch>
            <a:fillRect/>
          </a:stretch>
        </p:blipFill>
        <p:spPr>
          <a:xfrm>
            <a:off x="6913563" y="207645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 descr="退款状态-重绘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425" y="1226185"/>
            <a:ext cx="3518535" cy="5549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2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3" name="图片 1"/>
          <p:cNvPicPr>
            <a:picLocks noChangeAspect="1"/>
          </p:cNvPicPr>
          <p:nvPr/>
        </p:nvPicPr>
        <p:blipFill>
          <a:blip r:embed="rId2"/>
          <a:srcRect l="32378" t="20253" r="51105" b="53165"/>
          <a:stretch>
            <a:fillRect/>
          </a:stretch>
        </p:blipFill>
        <p:spPr>
          <a:xfrm>
            <a:off x="3287713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4" name="文本框 4"/>
          <p:cNvSpPr txBox="1"/>
          <p:nvPr/>
        </p:nvSpPr>
        <p:spPr>
          <a:xfrm>
            <a:off x="4295775" y="519113"/>
            <a:ext cx="360045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角色列表</a:t>
            </a:r>
            <a:endParaRPr lang="zh-CN" altLang="en-US" sz="40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5" name="图片 6"/>
          <p:cNvPicPr>
            <a:picLocks noChangeAspect="1"/>
          </p:cNvPicPr>
          <p:nvPr/>
        </p:nvPicPr>
        <p:blipFill>
          <a:blip r:embed="rId3"/>
          <a:srcRect l="51105" t="20253" r="32378" b="53165"/>
          <a:stretch>
            <a:fillRect/>
          </a:stretch>
        </p:blipFill>
        <p:spPr>
          <a:xfrm>
            <a:off x="7367588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0" name="Text Placeholder 3"/>
          <p:cNvSpPr txBox="1"/>
          <p:nvPr/>
        </p:nvSpPr>
        <p:spPr>
          <a:xfrm>
            <a:off x="1894840" y="1369695"/>
            <a:ext cx="9022715" cy="22098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defTabSz="128460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发展客户，包括客户建档、建账、拜访客户</a:t>
            </a:r>
            <a:endParaRPr lang="en-US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080" y="1167765"/>
            <a:ext cx="459740" cy="5427980"/>
          </a:xfrm>
          <a:prstGeom prst="rect">
            <a:avLst/>
          </a:prstGeom>
        </p:spPr>
      </p:pic>
      <p:sp>
        <p:nvSpPr>
          <p:cNvPr id="9" name="Text Placeholder 3"/>
          <p:cNvSpPr txBox="1"/>
          <p:nvPr/>
        </p:nvSpPr>
        <p:spPr>
          <a:xfrm>
            <a:off x="1894840" y="2163445"/>
            <a:ext cx="9022715" cy="22098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defTabSz="128460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管理业务员的业绩和分销点仓库，审批下属业务员发起的建账申请</a:t>
            </a:r>
            <a:endParaRPr lang="en-US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 Placeholder 3"/>
          <p:cNvSpPr txBox="1"/>
          <p:nvPr/>
        </p:nvSpPr>
        <p:spPr>
          <a:xfrm>
            <a:off x="1894840" y="2956560"/>
            <a:ext cx="9022715" cy="22098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defTabSz="128460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管理指定客户的订单，包括订单审核、安排发货、退货处理</a:t>
            </a:r>
            <a:endParaRPr lang="en-US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 Placeholder 3"/>
          <p:cNvSpPr txBox="1"/>
          <p:nvPr/>
        </p:nvSpPr>
        <p:spPr>
          <a:xfrm>
            <a:off x="1894840" y="3721735"/>
            <a:ext cx="9022715" cy="22098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defTabSz="128460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统计和查看财务和库存的对账</a:t>
            </a:r>
            <a:endParaRPr lang="en-US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 Placeholder 3"/>
          <p:cNvSpPr txBox="1"/>
          <p:nvPr/>
        </p:nvSpPr>
        <p:spPr>
          <a:xfrm>
            <a:off x="1894840" y="4505960"/>
            <a:ext cx="9022715" cy="22098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defTabSz="128460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审批上传的付款凭证，统计、查看财务和库存的对账</a:t>
            </a:r>
            <a:endParaRPr lang="en-US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 Placeholder 3"/>
          <p:cNvSpPr txBox="1"/>
          <p:nvPr/>
        </p:nvSpPr>
        <p:spPr>
          <a:xfrm>
            <a:off x="1894840" y="5273040"/>
            <a:ext cx="9022715" cy="22098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defTabSz="128460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管理总部仓库进仓以及商城商品、销售点、运费模板管理</a:t>
            </a:r>
            <a:endParaRPr lang="en-US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 Placeholder 3"/>
          <p:cNvSpPr txBox="1"/>
          <p:nvPr/>
        </p:nvSpPr>
        <p:spPr>
          <a:xfrm>
            <a:off x="1894840" y="6073140"/>
            <a:ext cx="9022715" cy="22098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defTabSz="128460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管理总部仓库，包括仓库的盘点操作、调货审批</a:t>
            </a:r>
            <a:endParaRPr lang="en-US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6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7" name="图片 1"/>
          <p:cNvPicPr>
            <a:picLocks noChangeAspect="1"/>
          </p:cNvPicPr>
          <p:nvPr/>
        </p:nvPicPr>
        <p:blipFill>
          <a:blip r:embed="rId2"/>
          <a:srcRect l="32378" t="20253" r="51105" b="53165"/>
          <a:stretch>
            <a:fillRect/>
          </a:stretch>
        </p:blipFill>
        <p:spPr>
          <a:xfrm>
            <a:off x="3287713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文本框 4"/>
          <p:cNvSpPr txBox="1"/>
          <p:nvPr/>
        </p:nvSpPr>
        <p:spPr>
          <a:xfrm>
            <a:off x="4295775" y="519113"/>
            <a:ext cx="360045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业务员功能</a:t>
            </a:r>
            <a:endParaRPr lang="zh-CN" altLang="en-US" sz="40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9" name="图片 6"/>
          <p:cNvPicPr>
            <a:picLocks noChangeAspect="1"/>
          </p:cNvPicPr>
          <p:nvPr/>
        </p:nvPicPr>
        <p:blipFill>
          <a:blip r:embed="rId3"/>
          <a:srcRect l="51105" t="20253" r="32378" b="53165"/>
          <a:stretch>
            <a:fillRect/>
          </a:stretch>
        </p:blipFill>
        <p:spPr>
          <a:xfrm>
            <a:off x="7367588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Placeholder 3"/>
          <p:cNvSpPr txBox="1"/>
          <p:nvPr/>
        </p:nvSpPr>
        <p:spPr>
          <a:xfrm>
            <a:off x="4872355" y="1590675"/>
            <a:ext cx="6822440" cy="176784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defTabSz="128460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业务员主要使用客户相关的功能，包括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 defTabSz="1284605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客户建档</a:t>
            </a:r>
            <a:endParaRPr lang="en-US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 defTabSz="1284605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查看、完善客户档案</a:t>
            </a:r>
            <a:endParaRPr lang="en-US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 defTabSz="1284605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创建拜访记录</a:t>
            </a:r>
            <a:endParaRPr lang="en-US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 defTabSz="1284605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编辑拜访记录</a:t>
            </a:r>
            <a:endParaRPr lang="en-US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 defTabSz="1284605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申请客户建账</a:t>
            </a:r>
            <a:endParaRPr lang="en-US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 defTabSz="1284605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移交客户</a:t>
            </a:r>
            <a:endParaRPr lang="en-US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 descr="系统用例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945" y="1590675"/>
            <a:ext cx="3846830" cy="4991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1"/>
          <p:cNvPicPr>
            <a:picLocks noChangeAspect="1"/>
          </p:cNvPicPr>
          <p:nvPr/>
        </p:nvPicPr>
        <p:blipFill>
          <a:blip r:embed="rId2"/>
          <a:srcRect l="32378" t="20253" r="51105" b="53165"/>
          <a:stretch>
            <a:fillRect/>
          </a:stretch>
        </p:blipFill>
        <p:spPr>
          <a:xfrm>
            <a:off x="2283143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文本框 4"/>
          <p:cNvSpPr txBox="1"/>
          <p:nvPr/>
        </p:nvSpPr>
        <p:spPr>
          <a:xfrm>
            <a:off x="3793490" y="519430"/>
            <a:ext cx="424751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业务员的数据关系</a:t>
            </a:r>
            <a:endParaRPr lang="zh-CN" altLang="en-US" sz="40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3" name="图片 6"/>
          <p:cNvPicPr>
            <a:picLocks noChangeAspect="1"/>
          </p:cNvPicPr>
          <p:nvPr/>
        </p:nvPicPr>
        <p:blipFill>
          <a:blip r:embed="rId3"/>
          <a:srcRect l="51105" t="20253" r="32378" b="53165"/>
          <a:stretch>
            <a:fillRect/>
          </a:stretch>
        </p:blipFill>
        <p:spPr>
          <a:xfrm>
            <a:off x="7941628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 descr="系统用例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870" y="1590675"/>
            <a:ext cx="6763385" cy="4389120"/>
          </a:xfrm>
          <a:prstGeom prst="rect">
            <a:avLst/>
          </a:prstGeom>
        </p:spPr>
      </p:pic>
      <p:sp>
        <p:nvSpPr>
          <p:cNvPr id="4" name="Text Placeholder 3"/>
          <p:cNvSpPr txBox="1"/>
          <p:nvPr/>
        </p:nvSpPr>
        <p:spPr>
          <a:xfrm>
            <a:off x="7823835" y="1590675"/>
            <a:ext cx="3756025" cy="2282825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一个业务员可以拥有</a:t>
            </a: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0~n</a:t>
            </a: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个客户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每个客户有对应的客户类型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个体农户拥有</a:t>
            </a: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0~n</a:t>
            </a: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个场地信息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合作农户拥有</a:t>
            </a:r>
            <a:r>
              <a:rPr lang="en-US" altLang="zh-CN" sz="1200" dirty="0">
                <a:solidFill>
                  <a:srgbClr val="7F7F7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0~n</a:t>
            </a:r>
            <a:r>
              <a:rPr lang="zh-CN" altLang="en-US" sz="1200" dirty="0">
                <a:solidFill>
                  <a:srgbClr val="7F7F7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个场地信息</a:t>
            </a:r>
            <a:endParaRPr lang="zh-CN" altLang="en-US" sz="1200" dirty="0">
              <a:solidFill>
                <a:srgbClr val="7F7F7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合作社拥有</a:t>
            </a:r>
            <a:r>
              <a:rPr lang="en-US" altLang="zh-CN" sz="1200" dirty="0">
                <a:solidFill>
                  <a:srgbClr val="7F7F7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0~n</a:t>
            </a:r>
            <a:r>
              <a:rPr lang="zh-CN" altLang="en-US" sz="1200" dirty="0">
                <a:solidFill>
                  <a:srgbClr val="7F7F7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个农户信息</a:t>
            </a:r>
            <a:endParaRPr lang="zh-CN" altLang="en-US" sz="1200" dirty="0">
              <a:solidFill>
                <a:srgbClr val="7F7F7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每个农户信息拥有</a:t>
            </a:r>
            <a:r>
              <a:rPr lang="en-US" altLang="zh-CN" sz="1200" dirty="0">
                <a:solidFill>
                  <a:srgbClr val="7F7F7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0~n</a:t>
            </a:r>
            <a:r>
              <a:rPr lang="zh-CN" altLang="zh-CN" sz="1200" dirty="0">
                <a:solidFill>
                  <a:srgbClr val="7F7F7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个场地信息</a:t>
            </a:r>
            <a:endParaRPr lang="zh-CN" altLang="zh-CN" sz="1200" dirty="0">
              <a:solidFill>
                <a:srgbClr val="7F7F7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经销商拥有</a:t>
            </a: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0~n</a:t>
            </a:r>
            <a:r>
              <a:rPr lang="zh-CN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个经营单位</a:t>
            </a:r>
            <a:endParaRPr lang="zh-CN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每个场地拥有</a:t>
            </a: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0~n</a:t>
            </a:r>
            <a:r>
              <a:rPr lang="zh-CN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个养殖信息</a:t>
            </a:r>
            <a:endParaRPr lang="zh-CN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6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7" name="图片 1"/>
          <p:cNvPicPr>
            <a:picLocks noChangeAspect="1"/>
          </p:cNvPicPr>
          <p:nvPr/>
        </p:nvPicPr>
        <p:blipFill>
          <a:blip r:embed="rId2"/>
          <a:srcRect l="32378" t="20253" r="51105" b="53165"/>
          <a:stretch>
            <a:fillRect/>
          </a:stretch>
        </p:blipFill>
        <p:spPr>
          <a:xfrm>
            <a:off x="3287713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文本框 4"/>
          <p:cNvSpPr txBox="1"/>
          <p:nvPr/>
        </p:nvSpPr>
        <p:spPr>
          <a:xfrm>
            <a:off x="4295775" y="519113"/>
            <a:ext cx="360045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业务主管功能</a:t>
            </a:r>
            <a:endParaRPr lang="zh-CN" altLang="en-US" sz="40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9" name="图片 6"/>
          <p:cNvPicPr>
            <a:picLocks noChangeAspect="1"/>
          </p:cNvPicPr>
          <p:nvPr/>
        </p:nvPicPr>
        <p:blipFill>
          <a:blip r:embed="rId3"/>
          <a:srcRect l="51105" t="20253" r="32378" b="53165"/>
          <a:stretch>
            <a:fillRect/>
          </a:stretch>
        </p:blipFill>
        <p:spPr>
          <a:xfrm>
            <a:off x="7367588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Placeholder 3"/>
          <p:cNvSpPr txBox="1"/>
          <p:nvPr/>
        </p:nvSpPr>
        <p:spPr>
          <a:xfrm>
            <a:off x="4872355" y="1590675"/>
            <a:ext cx="6822440" cy="99441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defTabSz="128460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业务主管相关的功能，包括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 defTabSz="1284605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审核业务员发起的建账申请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 defTabSz="1284605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冻结</a:t>
            </a: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激活已经建账的客户</a:t>
            </a:r>
            <a:endParaRPr lang="zh-CN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 defTabSz="1284605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像总部申请调货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 descr="系统用例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090" y="2124075"/>
            <a:ext cx="3448685" cy="26104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1"/>
          <p:cNvPicPr>
            <a:picLocks noChangeAspect="1"/>
          </p:cNvPicPr>
          <p:nvPr/>
        </p:nvPicPr>
        <p:blipFill>
          <a:blip r:embed="rId2"/>
          <a:srcRect l="32378" t="20253" r="51105" b="53165"/>
          <a:stretch>
            <a:fillRect/>
          </a:stretch>
        </p:blipFill>
        <p:spPr>
          <a:xfrm>
            <a:off x="2211388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文本框 4"/>
          <p:cNvSpPr txBox="1"/>
          <p:nvPr/>
        </p:nvSpPr>
        <p:spPr>
          <a:xfrm>
            <a:off x="3541395" y="519430"/>
            <a:ext cx="475996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业务主管的数据关系</a:t>
            </a:r>
            <a:endParaRPr lang="zh-CN" altLang="en-US" sz="40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3" name="图片 6"/>
          <p:cNvPicPr>
            <a:picLocks noChangeAspect="1"/>
          </p:cNvPicPr>
          <p:nvPr/>
        </p:nvPicPr>
        <p:blipFill>
          <a:blip r:embed="rId3"/>
          <a:srcRect l="51105" t="20253" r="32378" b="53165"/>
          <a:stretch>
            <a:fillRect/>
          </a:stretch>
        </p:blipFill>
        <p:spPr>
          <a:xfrm>
            <a:off x="8013383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Placeholder 3"/>
          <p:cNvSpPr txBox="1"/>
          <p:nvPr/>
        </p:nvSpPr>
        <p:spPr>
          <a:xfrm>
            <a:off x="7662545" y="1590675"/>
            <a:ext cx="4240530" cy="176784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一个业务主管只能属于一个部门</a:t>
            </a:r>
            <a:endParaRPr 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业务主管可以审批多个建账申请</a:t>
            </a:r>
            <a:endParaRPr 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业务主管可以发起多个调货申请</a:t>
            </a:r>
            <a:endParaRPr 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建账申请可以由多个业务员发起</a:t>
            </a:r>
            <a:endParaRPr 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每个部门拥有</a:t>
            </a: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0~1</a:t>
            </a: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个销售点，没有销售点默认使用总部库存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销售点拥有对应商品的库存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 descr="系统用例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90" y="2327275"/>
            <a:ext cx="6763385" cy="35407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6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7" name="图片 1"/>
          <p:cNvPicPr>
            <a:picLocks noChangeAspect="1"/>
          </p:cNvPicPr>
          <p:nvPr/>
        </p:nvPicPr>
        <p:blipFill>
          <a:blip r:embed="rId2"/>
          <a:srcRect l="32378" t="20253" r="51105" b="53165"/>
          <a:stretch>
            <a:fillRect/>
          </a:stretch>
        </p:blipFill>
        <p:spPr>
          <a:xfrm>
            <a:off x="3287713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文本框 4"/>
          <p:cNvSpPr txBox="1"/>
          <p:nvPr/>
        </p:nvSpPr>
        <p:spPr>
          <a:xfrm>
            <a:off x="4295775" y="519113"/>
            <a:ext cx="360045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跟单员功能</a:t>
            </a:r>
            <a:endParaRPr lang="zh-CN" altLang="en-US" sz="40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9" name="图片 6"/>
          <p:cNvPicPr>
            <a:picLocks noChangeAspect="1"/>
          </p:cNvPicPr>
          <p:nvPr/>
        </p:nvPicPr>
        <p:blipFill>
          <a:blip r:embed="rId3"/>
          <a:srcRect l="51105" t="20253" r="32378" b="53165"/>
          <a:stretch>
            <a:fillRect/>
          </a:stretch>
        </p:blipFill>
        <p:spPr>
          <a:xfrm>
            <a:off x="7367588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Placeholder 3"/>
          <p:cNvSpPr txBox="1"/>
          <p:nvPr/>
        </p:nvSpPr>
        <p:spPr>
          <a:xfrm>
            <a:off x="4872355" y="1590675"/>
            <a:ext cx="6822440" cy="73660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defTabSz="128460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跟单员相关的功能，包括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 defTabSz="1284605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审核订单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 defTabSz="1284605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商品发货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 descr="系统用例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445" y="2671445"/>
            <a:ext cx="3001010" cy="1895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1"/>
          <p:cNvPicPr>
            <a:picLocks noChangeAspect="1"/>
          </p:cNvPicPr>
          <p:nvPr/>
        </p:nvPicPr>
        <p:blipFill>
          <a:blip r:embed="rId2"/>
          <a:srcRect l="32378" t="20253" r="51105" b="53165"/>
          <a:stretch>
            <a:fillRect/>
          </a:stretch>
        </p:blipFill>
        <p:spPr>
          <a:xfrm>
            <a:off x="2211388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文本框 4"/>
          <p:cNvSpPr txBox="1"/>
          <p:nvPr/>
        </p:nvSpPr>
        <p:spPr>
          <a:xfrm>
            <a:off x="3541395" y="519430"/>
            <a:ext cx="475996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跟单员的数据关系</a:t>
            </a:r>
            <a:endParaRPr lang="zh-CN" altLang="en-US" sz="40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3" name="图片 6"/>
          <p:cNvPicPr>
            <a:picLocks noChangeAspect="1"/>
          </p:cNvPicPr>
          <p:nvPr/>
        </p:nvPicPr>
        <p:blipFill>
          <a:blip r:embed="rId3"/>
          <a:srcRect l="51105" t="20253" r="32378" b="53165"/>
          <a:stretch>
            <a:fillRect/>
          </a:stretch>
        </p:blipFill>
        <p:spPr>
          <a:xfrm>
            <a:off x="8013383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Placeholder 3"/>
          <p:cNvSpPr txBox="1"/>
          <p:nvPr/>
        </p:nvSpPr>
        <p:spPr>
          <a:xfrm>
            <a:off x="7662545" y="1590675"/>
            <a:ext cx="4240530" cy="125222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跟单员可以跟进多个订单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每个订单可以由多种商品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每个客户可以下多个订单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多个订单都被财务主管审批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 descr="系统用例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30" y="2145665"/>
            <a:ext cx="6402705" cy="40411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1030</Words>
  <Application>WPS 演示</Application>
  <PresentationFormat>宽屏</PresentationFormat>
  <Paragraphs>155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Arial</vt:lpstr>
      <vt:lpstr>宋体</vt:lpstr>
      <vt:lpstr>Wingdings</vt:lpstr>
      <vt:lpstr>Calibri Light</vt:lpstr>
      <vt:lpstr>微软雅黑</vt:lpstr>
      <vt:lpstr>Arial Unicode MS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182</cp:revision>
  <dcterms:created xsi:type="dcterms:W3CDTF">2017-05-31T06:42:00Z</dcterms:created>
  <dcterms:modified xsi:type="dcterms:W3CDTF">2017-10-28T08:04:36Z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