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verage"/>
      <p:regular r:id="rId21"/>
    </p:embeddedFont>
    <p:embeddedFont>
      <p:font typeface="Lexend"/>
      <p:regular r:id="rId22"/>
      <p:bold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EF8921-A607-4875-A3EB-AAA60004E81B}">
  <a:tblStyle styleId="{D3EF8921-A607-4875-A3EB-AAA60004E8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exend-regular.fntdata"/><Relationship Id="rId21" Type="http://schemas.openxmlformats.org/officeDocument/2006/relationships/font" Target="fonts/Average-regular.fntdata"/><Relationship Id="rId24" Type="http://schemas.openxmlformats.org/officeDocument/2006/relationships/font" Target="fonts/Oswald-regular.fntdata"/><Relationship Id="rId23" Type="http://schemas.openxmlformats.org/officeDocument/2006/relationships/font" Target="fonts/Lexe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c3e0dc285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c3e0dc285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b27c0e4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b27c0e4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3b7fa494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3b7fa494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b7fa494c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b7fa494c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b7fa494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b7fa494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67abb56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67abb56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2609e2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2609e2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c3e0dc2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c3e0dc2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2609e2a7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42609e2a7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c3e0dc285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c3e0dc28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2609e2a7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42609e2a7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c3e0dc285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c3e0dc285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42609e2a7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42609e2a7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2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75465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Modeling Workflow</a:t>
            </a:r>
            <a:endParaRPr/>
          </a:p>
        </p:txBody>
      </p:sp>
      <p:sp>
        <p:nvSpPr>
          <p:cNvPr id="60" name="Google Shape;60;p13"/>
          <p:cNvSpPr txBox="1"/>
          <p:nvPr>
            <p:ph idx="1" type="subTitle"/>
          </p:nvPr>
        </p:nvSpPr>
        <p:spPr>
          <a:xfrm>
            <a:off x="671250" y="3160100"/>
            <a:ext cx="7801500" cy="12972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Why did we split our data?</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Adam Gomez</a:t>
            </a:r>
            <a:endParaRPr/>
          </a:p>
          <a:p>
            <a:pPr indent="0" lvl="0" marL="0" rtl="0" algn="ctr">
              <a:spcBef>
                <a:spcPts val="0"/>
              </a:spcBef>
              <a:spcAft>
                <a:spcPts val="0"/>
              </a:spcAft>
              <a:buNone/>
            </a:pPr>
            <a:r>
              <a:rPr lang="en"/>
              <a:t>Cohort: Mirzakhani</a:t>
            </a:r>
            <a:endParaRPr/>
          </a:p>
          <a:p>
            <a:pPr indent="0" lvl="0" marL="0" rtl="0" algn="ctr">
              <a:spcBef>
                <a:spcPts val="0"/>
              </a:spcBef>
              <a:spcAft>
                <a:spcPts val="0"/>
              </a:spcAft>
              <a:buNone/>
            </a:pPr>
            <a:r>
              <a:rPr lang="en"/>
              <a:t>Date: Oct 20,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Evaluate Performance Using Test Dataset</a:t>
            </a:r>
            <a:endParaRPr sz="2420"/>
          </a:p>
        </p:txBody>
      </p:sp>
      <p:grpSp>
        <p:nvGrpSpPr>
          <p:cNvPr id="301" name="Google Shape;301;p22"/>
          <p:cNvGrpSpPr/>
          <p:nvPr/>
        </p:nvGrpSpPr>
        <p:grpSpPr>
          <a:xfrm>
            <a:off x="824175" y="1153850"/>
            <a:ext cx="6593375" cy="676800"/>
            <a:chOff x="824175" y="1153850"/>
            <a:chExt cx="6593375" cy="676800"/>
          </a:xfrm>
        </p:grpSpPr>
        <p:sp>
          <p:nvSpPr>
            <p:cNvPr id="302" name="Google Shape;302;p22"/>
            <p:cNvSpPr/>
            <p:nvPr/>
          </p:nvSpPr>
          <p:spPr>
            <a:xfrm>
              <a:off x="824175" y="1153850"/>
              <a:ext cx="3852000" cy="676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a:t>
              </a:r>
              <a:endParaRPr/>
            </a:p>
          </p:txBody>
        </p:sp>
        <p:sp>
          <p:nvSpPr>
            <p:cNvPr id="303" name="Google Shape;303;p22"/>
            <p:cNvSpPr/>
            <p:nvPr/>
          </p:nvSpPr>
          <p:spPr>
            <a:xfrm>
              <a:off x="4676175" y="1153850"/>
              <a:ext cx="1683000" cy="6768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Validate</a:t>
              </a:r>
              <a:endParaRPr/>
            </a:p>
          </p:txBody>
        </p:sp>
        <p:sp>
          <p:nvSpPr>
            <p:cNvPr id="304" name="Google Shape;304;p22"/>
            <p:cNvSpPr/>
            <p:nvPr/>
          </p:nvSpPr>
          <p:spPr>
            <a:xfrm>
              <a:off x="6359150" y="1153850"/>
              <a:ext cx="1058400" cy="6768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endParaRPr/>
            </a:p>
          </p:txBody>
        </p:sp>
      </p:grpSp>
      <p:sp>
        <p:nvSpPr>
          <p:cNvPr id="305" name="Google Shape;305;p22"/>
          <p:cNvSpPr txBox="1"/>
          <p:nvPr/>
        </p:nvSpPr>
        <p:spPr>
          <a:xfrm>
            <a:off x="676700" y="4294375"/>
            <a:ext cx="49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306" name="Google Shape;306;p22"/>
          <p:cNvSpPr txBox="1"/>
          <p:nvPr>
            <p:ph type="title"/>
          </p:nvPr>
        </p:nvSpPr>
        <p:spPr>
          <a:xfrm>
            <a:off x="438075" y="4150925"/>
            <a:ext cx="8520600" cy="8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The best performing model is then tested against our final set of “out-of-sample” data.</a:t>
            </a:r>
            <a:endParaRPr sz="2020"/>
          </a:p>
          <a:p>
            <a:pPr indent="0" lvl="0" marL="0" rtl="0" algn="l">
              <a:spcBef>
                <a:spcPts val="0"/>
              </a:spcBef>
              <a:spcAft>
                <a:spcPts val="0"/>
              </a:spcAft>
              <a:buSzPts val="990"/>
              <a:buNone/>
            </a:pPr>
            <a:r>
              <a:rPr lang="en" sz="2020"/>
              <a:t>This gives us the performance metrics we can show to our stakeholders.</a:t>
            </a:r>
            <a:endParaRPr sz="2020"/>
          </a:p>
        </p:txBody>
      </p:sp>
      <p:sp>
        <p:nvSpPr>
          <p:cNvPr id="307" name="Google Shape;307;p22"/>
          <p:cNvSpPr/>
          <p:nvPr/>
        </p:nvSpPr>
        <p:spPr>
          <a:xfrm>
            <a:off x="3035275" y="2776163"/>
            <a:ext cx="7461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22"/>
          <p:cNvGrpSpPr/>
          <p:nvPr/>
        </p:nvGrpSpPr>
        <p:grpSpPr>
          <a:xfrm>
            <a:off x="966375" y="2430100"/>
            <a:ext cx="2237000" cy="1264813"/>
            <a:chOff x="714775" y="2430100"/>
            <a:chExt cx="2237000" cy="1264813"/>
          </a:xfrm>
        </p:grpSpPr>
        <p:sp>
          <p:nvSpPr>
            <p:cNvPr id="309" name="Google Shape;309;p22"/>
            <p:cNvSpPr/>
            <p:nvPr/>
          </p:nvSpPr>
          <p:spPr>
            <a:xfrm>
              <a:off x="714775" y="2430100"/>
              <a:ext cx="746100" cy="3162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 A</a:t>
              </a:r>
              <a:endParaRPr sz="1300"/>
            </a:p>
          </p:txBody>
        </p:sp>
        <p:sp>
          <p:nvSpPr>
            <p:cNvPr id="310" name="Google Shape;310;p22"/>
            <p:cNvSpPr/>
            <p:nvPr/>
          </p:nvSpPr>
          <p:spPr>
            <a:xfrm>
              <a:off x="1475375" y="2430113"/>
              <a:ext cx="715800" cy="3162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 B</a:t>
              </a:r>
              <a:endParaRPr sz="1300"/>
            </a:p>
          </p:txBody>
        </p:sp>
        <p:sp>
          <p:nvSpPr>
            <p:cNvPr id="311" name="Google Shape;311;p22"/>
            <p:cNvSpPr/>
            <p:nvPr/>
          </p:nvSpPr>
          <p:spPr>
            <a:xfrm>
              <a:off x="2205675" y="2430113"/>
              <a:ext cx="746100" cy="3162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 C</a:t>
              </a:r>
              <a:endParaRPr sz="1300"/>
            </a:p>
          </p:txBody>
        </p:sp>
        <p:sp>
          <p:nvSpPr>
            <p:cNvPr id="312" name="Google Shape;312;p22"/>
            <p:cNvSpPr/>
            <p:nvPr/>
          </p:nvSpPr>
          <p:spPr>
            <a:xfrm>
              <a:off x="714775" y="2746300"/>
              <a:ext cx="746100" cy="31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13" name="Google Shape;313;p22"/>
            <p:cNvSpPr/>
            <p:nvPr/>
          </p:nvSpPr>
          <p:spPr>
            <a:xfrm>
              <a:off x="1475375" y="2746313"/>
              <a:ext cx="715800" cy="31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1.4</a:t>
              </a:r>
              <a:endParaRPr/>
            </a:p>
          </p:txBody>
        </p:sp>
        <p:sp>
          <p:nvSpPr>
            <p:cNvPr id="314" name="Google Shape;314;p22"/>
            <p:cNvSpPr/>
            <p:nvPr/>
          </p:nvSpPr>
          <p:spPr>
            <a:xfrm>
              <a:off x="2205675" y="2746313"/>
              <a:ext cx="746100" cy="31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15" name="Google Shape;315;p22"/>
            <p:cNvSpPr/>
            <p:nvPr/>
          </p:nvSpPr>
          <p:spPr>
            <a:xfrm>
              <a:off x="714775" y="3062500"/>
              <a:ext cx="746100" cy="31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16" name="Google Shape;316;p22"/>
            <p:cNvSpPr/>
            <p:nvPr/>
          </p:nvSpPr>
          <p:spPr>
            <a:xfrm>
              <a:off x="1475375" y="3062513"/>
              <a:ext cx="715800" cy="31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17" name="Google Shape;317;p22"/>
            <p:cNvSpPr/>
            <p:nvPr/>
          </p:nvSpPr>
          <p:spPr>
            <a:xfrm>
              <a:off x="2205675" y="3062513"/>
              <a:ext cx="746100" cy="31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18" name="Google Shape;318;p22"/>
            <p:cNvSpPr/>
            <p:nvPr/>
          </p:nvSpPr>
          <p:spPr>
            <a:xfrm>
              <a:off x="714775" y="3378700"/>
              <a:ext cx="746100" cy="31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19" name="Google Shape;319;p22"/>
            <p:cNvSpPr/>
            <p:nvPr/>
          </p:nvSpPr>
          <p:spPr>
            <a:xfrm>
              <a:off x="1475375" y="3378713"/>
              <a:ext cx="715800" cy="31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320" name="Google Shape;320;p22"/>
            <p:cNvSpPr/>
            <p:nvPr/>
          </p:nvSpPr>
          <p:spPr>
            <a:xfrm>
              <a:off x="2205675" y="3378713"/>
              <a:ext cx="746100" cy="31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grpSp>
      <p:grpSp>
        <p:nvGrpSpPr>
          <p:cNvPr id="321" name="Google Shape;321;p22"/>
          <p:cNvGrpSpPr/>
          <p:nvPr/>
        </p:nvGrpSpPr>
        <p:grpSpPr>
          <a:xfrm>
            <a:off x="6998500" y="2430100"/>
            <a:ext cx="815700" cy="1264800"/>
            <a:chOff x="7417550" y="2430113"/>
            <a:chExt cx="815700" cy="1264800"/>
          </a:xfrm>
        </p:grpSpPr>
        <p:sp>
          <p:nvSpPr>
            <p:cNvPr id="322" name="Google Shape;322;p22"/>
            <p:cNvSpPr/>
            <p:nvPr/>
          </p:nvSpPr>
          <p:spPr>
            <a:xfrm>
              <a:off x="7417550" y="2430113"/>
              <a:ext cx="815700" cy="3162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Target</a:t>
              </a:r>
              <a:endParaRPr sz="1300"/>
            </a:p>
          </p:txBody>
        </p:sp>
        <p:sp>
          <p:nvSpPr>
            <p:cNvPr id="323" name="Google Shape;323;p22"/>
            <p:cNvSpPr/>
            <p:nvPr/>
          </p:nvSpPr>
          <p:spPr>
            <a:xfrm>
              <a:off x="7417550" y="2746313"/>
              <a:ext cx="815700" cy="31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Yes</a:t>
              </a:r>
              <a:endParaRPr/>
            </a:p>
          </p:txBody>
        </p:sp>
        <p:sp>
          <p:nvSpPr>
            <p:cNvPr id="324" name="Google Shape;324;p22"/>
            <p:cNvSpPr/>
            <p:nvPr/>
          </p:nvSpPr>
          <p:spPr>
            <a:xfrm>
              <a:off x="7417550" y="3062513"/>
              <a:ext cx="815700" cy="31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a:t>
              </a:r>
              <a:endParaRPr/>
            </a:p>
          </p:txBody>
        </p:sp>
        <p:sp>
          <p:nvSpPr>
            <p:cNvPr id="325" name="Google Shape;325;p22"/>
            <p:cNvSpPr/>
            <p:nvPr/>
          </p:nvSpPr>
          <p:spPr>
            <a:xfrm>
              <a:off x="7417550" y="3378713"/>
              <a:ext cx="815700" cy="316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a:t>
              </a:r>
              <a:endParaRPr/>
            </a:p>
          </p:txBody>
        </p:sp>
      </p:grpSp>
      <p:sp>
        <p:nvSpPr>
          <p:cNvPr id="326" name="Google Shape;326;p22"/>
          <p:cNvSpPr/>
          <p:nvPr/>
        </p:nvSpPr>
        <p:spPr>
          <a:xfrm>
            <a:off x="5255275" y="2776163"/>
            <a:ext cx="7461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22"/>
          <p:cNvGrpSpPr/>
          <p:nvPr/>
        </p:nvGrpSpPr>
        <p:grpSpPr>
          <a:xfrm>
            <a:off x="6322250" y="2430113"/>
            <a:ext cx="476700" cy="1264800"/>
            <a:chOff x="6741300" y="2430125"/>
            <a:chExt cx="476700" cy="1264800"/>
          </a:xfrm>
        </p:grpSpPr>
        <p:sp>
          <p:nvSpPr>
            <p:cNvPr id="328" name="Google Shape;328;p22"/>
            <p:cNvSpPr/>
            <p:nvPr/>
          </p:nvSpPr>
          <p:spPr>
            <a:xfrm>
              <a:off x="6741300" y="2430125"/>
              <a:ext cx="476700" cy="316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D</a:t>
              </a:r>
              <a:endParaRPr sz="1300"/>
            </a:p>
          </p:txBody>
        </p:sp>
        <p:sp>
          <p:nvSpPr>
            <p:cNvPr id="329" name="Google Shape;329;p22"/>
            <p:cNvSpPr/>
            <p:nvPr/>
          </p:nvSpPr>
          <p:spPr>
            <a:xfrm>
              <a:off x="6741300" y="27463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Yes</a:t>
              </a:r>
              <a:endParaRPr>
                <a:solidFill>
                  <a:srgbClr val="38761D"/>
                </a:solidFill>
              </a:endParaRPr>
            </a:p>
          </p:txBody>
        </p:sp>
        <p:sp>
          <p:nvSpPr>
            <p:cNvPr id="330" name="Google Shape;330;p22"/>
            <p:cNvSpPr/>
            <p:nvPr/>
          </p:nvSpPr>
          <p:spPr>
            <a:xfrm>
              <a:off x="6741300" y="30625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80000"/>
                  </a:solidFill>
                </a:rPr>
                <a:t>Yes</a:t>
              </a:r>
              <a:endParaRPr>
                <a:solidFill>
                  <a:srgbClr val="980000"/>
                </a:solidFill>
              </a:endParaRPr>
            </a:p>
          </p:txBody>
        </p:sp>
        <p:sp>
          <p:nvSpPr>
            <p:cNvPr id="331" name="Google Shape;331;p22"/>
            <p:cNvSpPr/>
            <p:nvPr/>
          </p:nvSpPr>
          <p:spPr>
            <a:xfrm>
              <a:off x="6741300" y="33787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No</a:t>
              </a:r>
              <a:endParaRPr>
                <a:solidFill>
                  <a:srgbClr val="38761D"/>
                </a:solidFill>
              </a:endParaRPr>
            </a:p>
          </p:txBody>
        </p:sp>
      </p:grpSp>
      <p:grpSp>
        <p:nvGrpSpPr>
          <p:cNvPr id="332" name="Google Shape;332;p22"/>
          <p:cNvGrpSpPr/>
          <p:nvPr/>
        </p:nvGrpSpPr>
        <p:grpSpPr>
          <a:xfrm>
            <a:off x="4023775" y="2549325"/>
            <a:ext cx="989100" cy="1026363"/>
            <a:chOff x="4103975" y="3097188"/>
            <a:chExt cx="989100" cy="1026363"/>
          </a:xfrm>
        </p:grpSpPr>
        <p:sp>
          <p:nvSpPr>
            <p:cNvPr id="333" name="Google Shape;333;p22"/>
            <p:cNvSpPr/>
            <p:nvPr/>
          </p:nvSpPr>
          <p:spPr>
            <a:xfrm>
              <a:off x="4103975" y="3097188"/>
              <a:ext cx="989100" cy="10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22"/>
            <p:cNvPicPr preferRelativeResize="0"/>
            <p:nvPr/>
          </p:nvPicPr>
          <p:blipFill rotWithShape="1">
            <a:blip r:embed="rId3">
              <a:alphaModFix/>
            </a:blip>
            <a:srcRect b="14000" l="0" r="0" t="0"/>
            <a:stretch/>
          </p:blipFill>
          <p:spPr>
            <a:xfrm>
              <a:off x="4164725" y="3156550"/>
              <a:ext cx="867600" cy="746100"/>
            </a:xfrm>
            <a:prstGeom prst="rect">
              <a:avLst/>
            </a:prstGeom>
            <a:noFill/>
            <a:ln>
              <a:noFill/>
            </a:ln>
          </p:spPr>
        </p:pic>
        <p:sp>
          <p:nvSpPr>
            <p:cNvPr id="335" name="Google Shape;335;p22"/>
            <p:cNvSpPr/>
            <p:nvPr/>
          </p:nvSpPr>
          <p:spPr>
            <a:xfrm>
              <a:off x="4702775" y="3840350"/>
              <a:ext cx="390300" cy="283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
              </a:r>
              <a:endParaRPr b="1"/>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p:nvPr/>
        </p:nvSpPr>
        <p:spPr>
          <a:xfrm>
            <a:off x="0" y="1086550"/>
            <a:ext cx="9144000" cy="4056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a:t>
            </a:r>
            <a:endParaRPr/>
          </a:p>
        </p:txBody>
      </p:sp>
      <p:pic>
        <p:nvPicPr>
          <p:cNvPr id="342" name="Google Shape;342;p23"/>
          <p:cNvPicPr preferRelativeResize="0"/>
          <p:nvPr/>
        </p:nvPicPr>
        <p:blipFill rotWithShape="1">
          <a:blip r:embed="rId3">
            <a:alphaModFix/>
          </a:blip>
          <a:srcRect b="0" l="3948" r="9456" t="0"/>
          <a:stretch/>
        </p:blipFill>
        <p:spPr>
          <a:xfrm>
            <a:off x="63475" y="1204525"/>
            <a:ext cx="5108225" cy="3820950"/>
          </a:xfrm>
          <a:prstGeom prst="rect">
            <a:avLst/>
          </a:prstGeom>
          <a:noFill/>
          <a:ln>
            <a:noFill/>
          </a:ln>
        </p:spPr>
      </p:pic>
      <p:sp>
        <p:nvSpPr>
          <p:cNvPr id="343" name="Google Shape;343;p23"/>
          <p:cNvSpPr txBox="1"/>
          <p:nvPr/>
        </p:nvSpPr>
        <p:spPr>
          <a:xfrm>
            <a:off x="5277575" y="1260975"/>
            <a:ext cx="3647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verage"/>
                <a:ea typeface="Average"/>
                <a:cs typeface="Average"/>
                <a:sym typeface="Average"/>
              </a:rPr>
              <a:t>Recall</a:t>
            </a:r>
            <a:r>
              <a:rPr lang="en">
                <a:latin typeface="Average"/>
                <a:ea typeface="Average"/>
                <a:cs typeface="Average"/>
                <a:sym typeface="Average"/>
              </a:rPr>
              <a:t>: How good were we at catching all the positives? </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Maximize if false positives are not too bad (Cost of FN &gt; Cost of FP)</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b="1" lang="en">
                <a:latin typeface="Average"/>
                <a:ea typeface="Average"/>
                <a:cs typeface="Average"/>
                <a:sym typeface="Average"/>
              </a:rPr>
              <a:t>Precision</a:t>
            </a:r>
            <a:r>
              <a:rPr lang="en">
                <a:latin typeface="Average"/>
                <a:ea typeface="Average"/>
                <a:cs typeface="Average"/>
                <a:sym typeface="Average"/>
              </a:rPr>
              <a:t>: When we said something was </a:t>
            </a:r>
            <a:r>
              <a:rPr lang="en">
                <a:latin typeface="Average"/>
                <a:ea typeface="Average"/>
                <a:cs typeface="Average"/>
                <a:sym typeface="Average"/>
              </a:rPr>
              <a:t>p</a:t>
            </a:r>
            <a:r>
              <a:rPr lang="en">
                <a:latin typeface="Average"/>
                <a:ea typeface="Average"/>
                <a:cs typeface="Average"/>
                <a:sym typeface="Average"/>
              </a:rPr>
              <a:t>ositive, how accurate were we?</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Maximize if false positives are very bad (Cost of FP &gt; Cost of FN)</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b="1" lang="en">
                <a:latin typeface="Average"/>
                <a:ea typeface="Average"/>
                <a:cs typeface="Average"/>
                <a:sym typeface="Average"/>
              </a:rPr>
              <a:t>Accuracy: </a:t>
            </a:r>
            <a:r>
              <a:rPr lang="en">
                <a:latin typeface="Average"/>
                <a:ea typeface="Average"/>
                <a:cs typeface="Average"/>
                <a:sym typeface="Average"/>
              </a:rPr>
              <a:t>How often were we simply correct?</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Maximize if you don’t care which is low between recall and precision</a:t>
            </a:r>
            <a:endParaRPr>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a:p>
            <a:pPr indent="0" lvl="0" marL="0" rtl="0" algn="l">
              <a:spcBef>
                <a:spcPts val="0"/>
              </a:spcBef>
              <a:spcAft>
                <a:spcPts val="0"/>
              </a:spcAft>
              <a:buNone/>
            </a:pPr>
            <a:r>
              <a:rPr b="1" lang="en">
                <a:latin typeface="Average"/>
                <a:ea typeface="Average"/>
                <a:cs typeface="Average"/>
                <a:sym typeface="Average"/>
              </a:rPr>
              <a:t>F1-score:</a:t>
            </a:r>
            <a:r>
              <a:rPr lang="en">
                <a:latin typeface="Average"/>
                <a:ea typeface="Average"/>
                <a:cs typeface="Average"/>
                <a:sym typeface="Average"/>
              </a:rPr>
              <a:t> The harmonic mean of recall and precision. </a:t>
            </a:r>
            <a:endParaRPr>
              <a:latin typeface="Average"/>
              <a:ea typeface="Average"/>
              <a:cs typeface="Average"/>
              <a:sym typeface="Average"/>
            </a:endParaRPr>
          </a:p>
          <a:p>
            <a:pPr indent="-317500" lvl="0" marL="457200" rtl="0" algn="l">
              <a:spcBef>
                <a:spcPts val="0"/>
              </a:spcBef>
              <a:spcAft>
                <a:spcPts val="0"/>
              </a:spcAft>
              <a:buSzPts val="1400"/>
              <a:buFont typeface="Average"/>
              <a:buChar char="-"/>
            </a:pPr>
            <a:r>
              <a:rPr lang="en">
                <a:latin typeface="Average"/>
                <a:ea typeface="Average"/>
                <a:cs typeface="Average"/>
                <a:sym typeface="Average"/>
              </a:rPr>
              <a:t>Maximize if FP and FN are equally bad</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200"/>
                                        <p:tgtEl>
                                          <p:spTgt spid="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Effect filter="fade" transition="in">
                                      <p:cBhvr>
                                        <p:cTn dur="200"/>
                                        <p:tgtEl>
                                          <p:spTgt spid="3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Effect filter="fade" transition="in">
                                      <p:cBhvr>
                                        <p:cTn dur="200"/>
                                        <p:tgtEl>
                                          <p:spTgt spid="3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animEffect filter="fade" transition="in">
                                      <p:cBhvr>
                                        <p:cTn dur="200"/>
                                        <p:tgtEl>
                                          <p:spTgt spid="3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4" st="4"/>
                                            </p:txEl>
                                          </p:spTgt>
                                        </p:tgtEl>
                                        <p:attrNameLst>
                                          <p:attrName>style.visibility</p:attrName>
                                        </p:attrNameLst>
                                      </p:cBhvr>
                                      <p:to>
                                        <p:strVal val="visible"/>
                                      </p:to>
                                    </p:set>
                                    <p:animEffect filter="fade" transition="in">
                                      <p:cBhvr>
                                        <p:cTn dur="200"/>
                                        <p:tgtEl>
                                          <p:spTgt spid="3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5" st="5"/>
                                            </p:txEl>
                                          </p:spTgt>
                                        </p:tgtEl>
                                        <p:attrNameLst>
                                          <p:attrName>style.visibility</p:attrName>
                                        </p:attrNameLst>
                                      </p:cBhvr>
                                      <p:to>
                                        <p:strVal val="visible"/>
                                      </p:to>
                                    </p:set>
                                    <p:animEffect filter="fade" transition="in">
                                      <p:cBhvr>
                                        <p:cTn dur="200"/>
                                        <p:tgtEl>
                                          <p:spTgt spid="3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6" st="6"/>
                                            </p:txEl>
                                          </p:spTgt>
                                        </p:tgtEl>
                                        <p:attrNameLst>
                                          <p:attrName>style.visibility</p:attrName>
                                        </p:attrNameLst>
                                      </p:cBhvr>
                                      <p:to>
                                        <p:strVal val="visible"/>
                                      </p:to>
                                    </p:set>
                                    <p:animEffect filter="fade" transition="in">
                                      <p:cBhvr>
                                        <p:cTn dur="200"/>
                                        <p:tgtEl>
                                          <p:spTgt spid="3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7" st="7"/>
                                            </p:txEl>
                                          </p:spTgt>
                                        </p:tgtEl>
                                        <p:attrNameLst>
                                          <p:attrName>style.visibility</p:attrName>
                                        </p:attrNameLst>
                                      </p:cBhvr>
                                      <p:to>
                                        <p:strVal val="visible"/>
                                      </p:to>
                                    </p:set>
                                    <p:animEffect filter="fade" transition="in">
                                      <p:cBhvr>
                                        <p:cTn dur="200"/>
                                        <p:tgtEl>
                                          <p:spTgt spid="3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8" st="8"/>
                                            </p:txEl>
                                          </p:spTgt>
                                        </p:tgtEl>
                                        <p:attrNameLst>
                                          <p:attrName>style.visibility</p:attrName>
                                        </p:attrNameLst>
                                      </p:cBhvr>
                                      <p:to>
                                        <p:strVal val="visible"/>
                                      </p:to>
                                    </p:set>
                                    <p:animEffect filter="fade" transition="in">
                                      <p:cBhvr>
                                        <p:cTn dur="200"/>
                                        <p:tgtEl>
                                          <p:spTgt spid="34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9" st="9"/>
                                            </p:txEl>
                                          </p:spTgt>
                                        </p:tgtEl>
                                        <p:attrNameLst>
                                          <p:attrName>style.visibility</p:attrName>
                                        </p:attrNameLst>
                                      </p:cBhvr>
                                      <p:to>
                                        <p:strVal val="visible"/>
                                      </p:to>
                                    </p:set>
                                    <p:animEffect filter="fade" transition="in">
                                      <p:cBhvr>
                                        <p:cTn dur="200"/>
                                        <p:tgtEl>
                                          <p:spTgt spid="34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0" st="10"/>
                                            </p:txEl>
                                          </p:spTgt>
                                        </p:tgtEl>
                                        <p:attrNameLst>
                                          <p:attrName>style.visibility</p:attrName>
                                        </p:attrNameLst>
                                      </p:cBhvr>
                                      <p:to>
                                        <p:strVal val="visible"/>
                                      </p:to>
                                    </p:set>
                                    <p:animEffect filter="fade" transition="in">
                                      <p:cBhvr>
                                        <p:cTn dur="200"/>
                                        <p:tgtEl>
                                          <p:spTgt spid="34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 Quiz!</a:t>
            </a:r>
            <a:endParaRPr/>
          </a:p>
        </p:txBody>
      </p:sp>
      <p:sp>
        <p:nvSpPr>
          <p:cNvPr id="349" name="Google Shape;34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Lexend"/>
                <a:ea typeface="Lexend"/>
                <a:cs typeface="Lexend"/>
                <a:sym typeface="Lexend"/>
              </a:rPr>
              <a:t>1. </a:t>
            </a:r>
            <a:r>
              <a:rPr lang="en">
                <a:solidFill>
                  <a:schemeClr val="dk1"/>
                </a:solidFill>
                <a:latin typeface="Lexend"/>
                <a:ea typeface="Lexend"/>
                <a:cs typeface="Lexend"/>
                <a:sym typeface="Lexend"/>
              </a:rPr>
              <a:t>Suppose we made 4 different models. How many models will we evaluate against our </a:t>
            </a:r>
            <a:r>
              <a:rPr lang="en">
                <a:solidFill>
                  <a:schemeClr val="dk1"/>
                </a:solidFill>
                <a:latin typeface="Lexend"/>
                <a:ea typeface="Lexend"/>
                <a:cs typeface="Lexend"/>
                <a:sym typeface="Lexend"/>
              </a:rPr>
              <a:t>TRAIN</a:t>
            </a:r>
            <a:r>
              <a:rPr lang="en">
                <a:solidFill>
                  <a:schemeClr val="dk1"/>
                </a:solidFill>
                <a:latin typeface="Lexend"/>
                <a:ea typeface="Lexend"/>
                <a:cs typeface="Lexend"/>
                <a:sym typeface="Lexend"/>
              </a:rPr>
              <a:t> dataset? </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	a. None of them</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	b. One of them</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	c. Some of them (more than one)</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	d. All of them</a:t>
            </a:r>
            <a:endParaRPr>
              <a:solidFill>
                <a:schemeClr val="dk1"/>
              </a:solidFill>
              <a:latin typeface="Lexend"/>
              <a:ea typeface="Lexend"/>
              <a:cs typeface="Lexend"/>
              <a:sym typeface="Lexend"/>
            </a:endParaRPr>
          </a:p>
          <a:p>
            <a:pPr indent="0" lvl="0" marL="0" rtl="0" algn="l">
              <a:spcBef>
                <a:spcPts val="1200"/>
              </a:spcBef>
              <a:spcAft>
                <a:spcPts val="1200"/>
              </a:spcAft>
              <a:buNone/>
            </a:pPr>
            <a:r>
              <a:t/>
            </a:r>
            <a:endParaRPr>
              <a:solidFill>
                <a:schemeClr val="dk1"/>
              </a:solidFill>
              <a:latin typeface="Lexend"/>
              <a:ea typeface="Lexend"/>
              <a:cs typeface="Lexend"/>
              <a:sym typeface="Lexend"/>
            </a:endParaRPr>
          </a:p>
        </p:txBody>
      </p:sp>
      <p:sp>
        <p:nvSpPr>
          <p:cNvPr id="350" name="Google Shape;350;p24"/>
          <p:cNvSpPr/>
          <p:nvPr/>
        </p:nvSpPr>
        <p:spPr>
          <a:xfrm>
            <a:off x="740850" y="3344325"/>
            <a:ext cx="3921000" cy="4515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 Quiz!</a:t>
            </a:r>
            <a:endParaRPr/>
          </a:p>
        </p:txBody>
      </p:sp>
      <p:sp>
        <p:nvSpPr>
          <p:cNvPr id="356" name="Google Shape;35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Lexend"/>
                <a:ea typeface="Lexend"/>
                <a:cs typeface="Lexend"/>
                <a:sym typeface="Lexend"/>
              </a:rPr>
              <a:t>2. After looking at the performance of our models on our train set, how many models do we evaluate with our validation set?</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	a. None of them</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	b. One of them</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	c. Some of them (more than one)</a:t>
            </a:r>
            <a:endParaRPr>
              <a:solidFill>
                <a:schemeClr val="dk1"/>
              </a:solidFill>
              <a:latin typeface="Lexend"/>
              <a:ea typeface="Lexend"/>
              <a:cs typeface="Lexend"/>
              <a:sym typeface="Lexend"/>
            </a:endParaRPr>
          </a:p>
          <a:p>
            <a:pPr indent="0" lvl="0" marL="0" rtl="0" algn="l">
              <a:spcBef>
                <a:spcPts val="1200"/>
              </a:spcBef>
              <a:spcAft>
                <a:spcPts val="1200"/>
              </a:spcAft>
              <a:buNone/>
            </a:pPr>
            <a:r>
              <a:rPr lang="en">
                <a:solidFill>
                  <a:schemeClr val="dk1"/>
                </a:solidFill>
                <a:latin typeface="Lexend"/>
                <a:ea typeface="Lexend"/>
                <a:cs typeface="Lexend"/>
                <a:sym typeface="Lexend"/>
              </a:rPr>
              <a:t>	d. All of them</a:t>
            </a:r>
            <a:endParaRPr>
              <a:solidFill>
                <a:schemeClr val="dk1"/>
              </a:solidFill>
              <a:latin typeface="Lexend"/>
              <a:ea typeface="Lexend"/>
              <a:cs typeface="Lexend"/>
              <a:sym typeface="Lexend"/>
            </a:endParaRPr>
          </a:p>
        </p:txBody>
      </p:sp>
      <p:sp>
        <p:nvSpPr>
          <p:cNvPr id="357" name="Google Shape;357;p25"/>
          <p:cNvSpPr/>
          <p:nvPr/>
        </p:nvSpPr>
        <p:spPr>
          <a:xfrm>
            <a:off x="762000" y="2921000"/>
            <a:ext cx="3909000" cy="4515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 Quiz!</a:t>
            </a:r>
            <a:endParaRPr/>
          </a:p>
        </p:txBody>
      </p:sp>
      <p:sp>
        <p:nvSpPr>
          <p:cNvPr id="363" name="Google Shape;36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Lexend"/>
                <a:ea typeface="Lexend"/>
                <a:cs typeface="Lexend"/>
                <a:sym typeface="Lexend"/>
              </a:rPr>
              <a:t>3</a:t>
            </a:r>
            <a:r>
              <a:rPr lang="en">
                <a:solidFill>
                  <a:schemeClr val="dk1"/>
                </a:solidFill>
                <a:latin typeface="Lexend"/>
                <a:ea typeface="Lexend"/>
                <a:cs typeface="Lexend"/>
                <a:sym typeface="Lexend"/>
              </a:rPr>
              <a:t>. After comparing the performance of our models on our validate dataset, how many models will we evaluate using our test dataset?</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	a. None of them</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	b. One of them</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chemeClr val="dk1"/>
                </a:solidFill>
                <a:latin typeface="Lexend"/>
                <a:ea typeface="Lexend"/>
                <a:cs typeface="Lexend"/>
                <a:sym typeface="Lexend"/>
              </a:rPr>
              <a:t>	c. Some of them (more than one)</a:t>
            </a:r>
            <a:endParaRPr>
              <a:solidFill>
                <a:schemeClr val="dk1"/>
              </a:solidFill>
              <a:latin typeface="Lexend"/>
              <a:ea typeface="Lexend"/>
              <a:cs typeface="Lexend"/>
              <a:sym typeface="Lexend"/>
            </a:endParaRPr>
          </a:p>
          <a:p>
            <a:pPr indent="0" lvl="0" marL="0" rtl="0" algn="l">
              <a:spcBef>
                <a:spcPts val="1200"/>
              </a:spcBef>
              <a:spcAft>
                <a:spcPts val="1200"/>
              </a:spcAft>
              <a:buNone/>
            </a:pPr>
            <a:r>
              <a:rPr lang="en">
                <a:solidFill>
                  <a:schemeClr val="dk1"/>
                </a:solidFill>
                <a:latin typeface="Lexend"/>
                <a:ea typeface="Lexend"/>
                <a:cs typeface="Lexend"/>
                <a:sym typeface="Lexend"/>
              </a:rPr>
              <a:t>	d. All of them</a:t>
            </a:r>
            <a:endParaRPr>
              <a:solidFill>
                <a:schemeClr val="dk1"/>
              </a:solidFill>
              <a:latin typeface="Lexend"/>
              <a:ea typeface="Lexend"/>
              <a:cs typeface="Lexend"/>
              <a:sym typeface="Lexend"/>
            </a:endParaRPr>
          </a:p>
        </p:txBody>
      </p:sp>
      <p:sp>
        <p:nvSpPr>
          <p:cNvPr id="364" name="Google Shape;364;p26"/>
          <p:cNvSpPr/>
          <p:nvPr/>
        </p:nvSpPr>
        <p:spPr>
          <a:xfrm>
            <a:off x="740850" y="2398900"/>
            <a:ext cx="3912000" cy="4515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Traditional Programming vs. Machine Learning</a:t>
            </a:r>
            <a:endParaRPr/>
          </a:p>
        </p:txBody>
      </p:sp>
      <p:sp>
        <p:nvSpPr>
          <p:cNvPr id="66" name="Google Shape;66;p14"/>
          <p:cNvSpPr txBox="1"/>
          <p:nvPr>
            <p:ph idx="1" type="body"/>
          </p:nvPr>
        </p:nvSpPr>
        <p:spPr>
          <a:xfrm>
            <a:off x="238650" y="1088788"/>
            <a:ext cx="8666700" cy="22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Traditional</a:t>
            </a:r>
            <a:r>
              <a:rPr lang="en"/>
              <a:t>:  You provide the data and the rules. </a:t>
            </a:r>
            <a:r>
              <a:rPr lang="en" u="sng"/>
              <a:t>The machine provides the </a:t>
            </a:r>
            <a:r>
              <a:rPr b="1" lang="en" u="sng"/>
              <a:t>output</a:t>
            </a:r>
            <a:r>
              <a:rPr lang="en"/>
              <a:t>.</a:t>
            </a:r>
            <a:endParaRPr/>
          </a:p>
          <a:p>
            <a:pPr indent="0" lvl="0" marL="0" rtl="0" algn="l">
              <a:spcBef>
                <a:spcPts val="1200"/>
              </a:spcBef>
              <a:spcAft>
                <a:spcPts val="0"/>
              </a:spcAft>
              <a:buNone/>
            </a:pPr>
            <a:r>
              <a:rPr b="1" lang="en"/>
              <a:t>Machine Learning:</a:t>
            </a:r>
            <a:r>
              <a:rPr lang="en"/>
              <a:t> You provide the data and the output. </a:t>
            </a:r>
            <a:r>
              <a:rPr lang="en" u="sng"/>
              <a:t>The machine provides the </a:t>
            </a:r>
            <a:r>
              <a:rPr b="1" lang="en" u="sng"/>
              <a:t>rules</a:t>
            </a:r>
            <a:r>
              <a:rPr lang="en"/>
              <a:t>.</a:t>
            </a:r>
            <a:endParaRPr/>
          </a:p>
          <a:p>
            <a:pPr indent="0" lvl="0" marL="0" rtl="0" algn="l">
              <a:spcBef>
                <a:spcPts val="1200"/>
              </a:spcBef>
              <a:spcAft>
                <a:spcPts val="1200"/>
              </a:spcAft>
              <a:buNone/>
            </a:pPr>
            <a:r>
              <a:t/>
            </a:r>
            <a:endParaRPr/>
          </a:p>
        </p:txBody>
      </p:sp>
      <p:sp>
        <p:nvSpPr>
          <p:cNvPr id="67" name="Google Shape;67;p14"/>
          <p:cNvSpPr/>
          <p:nvPr/>
        </p:nvSpPr>
        <p:spPr>
          <a:xfrm>
            <a:off x="2581344" y="3069900"/>
            <a:ext cx="1782000" cy="7821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(X1, X2, …)</a:t>
            </a:r>
            <a:endParaRPr/>
          </a:p>
          <a:p>
            <a:pPr indent="0" lvl="0" marL="0" rtl="0" algn="ctr">
              <a:spcBef>
                <a:spcPts val="0"/>
              </a:spcBef>
              <a:spcAft>
                <a:spcPts val="0"/>
              </a:spcAft>
              <a:buNone/>
            </a:pPr>
            <a:r>
              <a:rPr lang="en"/>
              <a:t>a</a:t>
            </a:r>
            <a:r>
              <a:rPr lang="en"/>
              <a:t>.k.a. “Features”</a:t>
            </a:r>
            <a:endParaRPr/>
          </a:p>
        </p:txBody>
      </p:sp>
      <p:sp>
        <p:nvSpPr>
          <p:cNvPr id="68" name="Google Shape;68;p14"/>
          <p:cNvSpPr/>
          <p:nvPr/>
        </p:nvSpPr>
        <p:spPr>
          <a:xfrm>
            <a:off x="7034007" y="3069900"/>
            <a:ext cx="1782000" cy="7821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r>
              <a:rPr lang="en"/>
              <a:t> (y)</a:t>
            </a:r>
            <a:endParaRPr/>
          </a:p>
          <a:p>
            <a:pPr indent="0" lvl="0" marL="0" rtl="0" algn="ctr">
              <a:spcBef>
                <a:spcPts val="0"/>
              </a:spcBef>
              <a:spcAft>
                <a:spcPts val="0"/>
              </a:spcAft>
              <a:buNone/>
            </a:pPr>
            <a:r>
              <a:rPr lang="en"/>
              <a:t>a</a:t>
            </a:r>
            <a:r>
              <a:rPr lang="en"/>
              <a:t>.k.a “Target”</a:t>
            </a:r>
            <a:endParaRPr/>
          </a:p>
        </p:txBody>
      </p:sp>
      <p:sp>
        <p:nvSpPr>
          <p:cNvPr id="69" name="Google Shape;69;p14"/>
          <p:cNvSpPr/>
          <p:nvPr/>
        </p:nvSpPr>
        <p:spPr>
          <a:xfrm>
            <a:off x="4807763" y="2752575"/>
            <a:ext cx="1781881" cy="1402200"/>
          </a:xfrm>
          <a:prstGeom prst="roundRect">
            <a:avLst>
              <a:gd fmla="val 16667"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FUNCTION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a.k.a. “Model”</a:t>
            </a:r>
            <a:endParaRPr/>
          </a:p>
        </p:txBody>
      </p:sp>
      <p:sp>
        <p:nvSpPr>
          <p:cNvPr id="70" name="Google Shape;70;p14"/>
          <p:cNvSpPr/>
          <p:nvPr/>
        </p:nvSpPr>
        <p:spPr>
          <a:xfrm>
            <a:off x="4400852" y="3350325"/>
            <a:ext cx="369300" cy="206700"/>
          </a:xfrm>
          <a:prstGeom prst="rightArrow">
            <a:avLst>
              <a:gd fmla="val 50000" name="adj1"/>
              <a:gd fmla="val 50000" name="adj2"/>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6627175" y="3357600"/>
            <a:ext cx="369300" cy="206700"/>
          </a:xfrm>
          <a:prstGeom prst="rightArrow">
            <a:avLst>
              <a:gd fmla="val 50000" name="adj1"/>
              <a:gd fmla="val 50000" name="adj2"/>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2" name="Google Shape;72;p14"/>
          <p:cNvGraphicFramePr/>
          <p:nvPr/>
        </p:nvGraphicFramePr>
        <p:xfrm>
          <a:off x="189925" y="2283400"/>
          <a:ext cx="3000000" cy="3000000"/>
        </p:xfrm>
        <a:graphic>
          <a:graphicData uri="http://schemas.openxmlformats.org/drawingml/2006/table">
            <a:tbl>
              <a:tblPr>
                <a:noFill/>
                <a:tableStyleId>{D3EF8921-A607-4875-A3EB-AAA60004E81B}</a:tableStyleId>
              </a:tblPr>
              <a:tblGrid>
                <a:gridCol w="725100"/>
                <a:gridCol w="725100"/>
                <a:gridCol w="725100"/>
              </a:tblGrid>
              <a:tr h="609575">
                <a:tc>
                  <a:txBody>
                    <a:bodyPr/>
                    <a:lstStyle/>
                    <a:p>
                      <a:pPr indent="0" lvl="0" marL="0" rtl="0" algn="ctr">
                        <a:spcBef>
                          <a:spcPts val="0"/>
                        </a:spcBef>
                        <a:spcAft>
                          <a:spcPts val="0"/>
                        </a:spcAft>
                        <a:buNone/>
                      </a:pPr>
                      <a:r>
                        <a:rPr lang="en"/>
                        <a:t>Input</a:t>
                      </a:r>
                      <a:endParaRPr/>
                    </a:p>
                    <a:p>
                      <a:pPr indent="0" lvl="0" marL="0" rtl="0" algn="ctr">
                        <a:spcBef>
                          <a:spcPts val="0"/>
                        </a:spcBef>
                        <a:spcAft>
                          <a:spcPts val="0"/>
                        </a:spcAft>
                        <a:buNone/>
                      </a:pPr>
                      <a:r>
                        <a:rPr lang="en"/>
                        <a:t>(X1)</a:t>
                      </a:r>
                      <a:endParaRPr/>
                    </a:p>
                  </a:txBody>
                  <a:tcPr marT="91425" marB="91425" marR="91425" marL="91425">
                    <a:solidFill>
                      <a:srgbClr val="CFE2F3"/>
                    </a:solidFill>
                  </a:tcPr>
                </a:tc>
                <a:tc>
                  <a:txBody>
                    <a:bodyPr/>
                    <a:lstStyle/>
                    <a:p>
                      <a:pPr indent="0" lvl="0" marL="0" rtl="0" algn="ctr">
                        <a:spcBef>
                          <a:spcPts val="0"/>
                        </a:spcBef>
                        <a:spcAft>
                          <a:spcPts val="0"/>
                        </a:spcAft>
                        <a:buNone/>
                      </a:pPr>
                      <a:r>
                        <a:rPr lang="en"/>
                        <a:t>Input</a:t>
                      </a:r>
                      <a:endParaRPr/>
                    </a:p>
                    <a:p>
                      <a:pPr indent="0" lvl="0" marL="0" rtl="0" algn="ctr">
                        <a:spcBef>
                          <a:spcPts val="0"/>
                        </a:spcBef>
                        <a:spcAft>
                          <a:spcPts val="0"/>
                        </a:spcAft>
                        <a:buNone/>
                      </a:pPr>
                      <a:r>
                        <a:rPr lang="en"/>
                        <a:t>(X2)</a:t>
                      </a:r>
                      <a:endParaRPr/>
                    </a:p>
                  </a:txBody>
                  <a:tcPr marT="91425" marB="91425" marR="91425" marL="91425">
                    <a:solidFill>
                      <a:srgbClr val="CFE2F3"/>
                    </a:solidFill>
                  </a:tcPr>
                </a:tc>
                <a:tc>
                  <a:txBody>
                    <a:bodyPr/>
                    <a:lstStyle/>
                    <a:p>
                      <a:pPr indent="0" lvl="0" marL="0" rtl="0" algn="ctr">
                        <a:spcBef>
                          <a:spcPts val="0"/>
                        </a:spcBef>
                        <a:spcAft>
                          <a:spcPts val="0"/>
                        </a:spcAft>
                        <a:buNone/>
                      </a:pPr>
                      <a:r>
                        <a:rPr lang="en"/>
                        <a:t>Output</a:t>
                      </a:r>
                      <a:endParaRPr/>
                    </a:p>
                    <a:p>
                      <a:pPr indent="0" lvl="0" marL="0" rtl="0" algn="ctr">
                        <a:spcBef>
                          <a:spcPts val="0"/>
                        </a:spcBef>
                        <a:spcAft>
                          <a:spcPts val="0"/>
                        </a:spcAft>
                        <a:buNone/>
                      </a:pPr>
                      <a:r>
                        <a:rPr lang="en"/>
                        <a:t>(y)</a:t>
                      </a:r>
                      <a:endParaRPr/>
                    </a:p>
                  </a:txBody>
                  <a:tcPr marT="91425" marB="91425" marR="91425" marL="91425">
                    <a:solidFill>
                      <a:srgbClr val="CFE2F3"/>
                    </a:solidFill>
                  </a:tcPr>
                </a:tc>
              </a:tr>
              <a:tr h="396200">
                <a:tc>
                  <a:txBody>
                    <a:bodyPr/>
                    <a:lstStyle/>
                    <a:p>
                      <a:pPr indent="0" lvl="0" marL="0" rtl="0" algn="l">
                        <a:spcBef>
                          <a:spcPts val="0"/>
                        </a:spcBef>
                        <a:spcAft>
                          <a:spcPts val="0"/>
                        </a:spcAft>
                        <a:buNone/>
                      </a:pPr>
                      <a:r>
                        <a:rPr lang="en"/>
                        <a:t>1</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3</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2.5</a:t>
                      </a:r>
                      <a:endParaRPr/>
                    </a:p>
                  </a:txBody>
                  <a:tcPr marT="91425" marB="91425" marR="91425" marL="91425">
                    <a:solidFill>
                      <a:srgbClr val="F3F3F3"/>
                    </a:solidFill>
                  </a:tcPr>
                </a:tc>
              </a:tr>
              <a:tr h="396200">
                <a:tc>
                  <a:txBody>
                    <a:bodyPr/>
                    <a:lstStyle/>
                    <a:p>
                      <a:pPr indent="0" lvl="0" marL="0" rtl="0" algn="l">
                        <a:spcBef>
                          <a:spcPts val="0"/>
                        </a:spcBef>
                        <a:spcAft>
                          <a:spcPts val="0"/>
                        </a:spcAft>
                        <a:buNone/>
                      </a:pPr>
                      <a:r>
                        <a:rPr lang="en"/>
                        <a:t>3</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7</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6.5</a:t>
                      </a:r>
                      <a:endParaRPr/>
                    </a:p>
                  </a:txBody>
                  <a:tcPr marT="91425" marB="91425" marR="91425" marL="91425">
                    <a:solidFill>
                      <a:srgbClr val="F3F3F3"/>
                    </a:solidFill>
                  </a:tcPr>
                </a:tc>
              </a:tr>
              <a:tr h="396200">
                <a:tc>
                  <a:txBody>
                    <a:bodyPr/>
                    <a:lstStyle/>
                    <a:p>
                      <a:pPr indent="0" lvl="0" marL="0" rtl="0" algn="l">
                        <a:spcBef>
                          <a:spcPts val="0"/>
                        </a:spcBef>
                        <a:spcAft>
                          <a:spcPts val="0"/>
                        </a:spcAft>
                        <a:buNone/>
                      </a:pPr>
                      <a:r>
                        <a:rPr lang="en"/>
                        <a:t>4</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10</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9.0</a:t>
                      </a:r>
                      <a:endParaRPr/>
                    </a:p>
                  </a:txBody>
                  <a:tcPr marT="91425" marB="91425" marR="91425" marL="91425">
                    <a:solidFill>
                      <a:srgbClr val="F3F3F3"/>
                    </a:solidFill>
                  </a:tcPr>
                </a:tc>
              </a:tr>
              <a:tr h="396200">
                <a:tc>
                  <a:txBody>
                    <a:bodyPr/>
                    <a:lstStyle/>
                    <a:p>
                      <a:pPr indent="0" lvl="0" marL="0" rtl="0" algn="l">
                        <a:spcBef>
                          <a:spcPts val="0"/>
                        </a:spcBef>
                        <a:spcAft>
                          <a:spcPts val="0"/>
                        </a:spcAft>
                        <a:buNone/>
                      </a:pPr>
                      <a:r>
                        <a:rPr lang="en"/>
                        <a:t>0</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1</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0.5</a:t>
                      </a:r>
                      <a:endParaRPr/>
                    </a:p>
                  </a:txBody>
                  <a:tcPr marT="91425" marB="91425" marR="91425" marL="91425">
                    <a:solidFill>
                      <a:srgbClr val="F3F3F3"/>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1"/>
                                        <p:tgtEl>
                                          <p:spTgt spid="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1"/>
                                        <p:tgtEl>
                                          <p:spTgt spid="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1"/>
                                        <p:tgtEl>
                                          <p:spTgt spid="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Map</a:t>
            </a:r>
            <a:endParaRPr/>
          </a:p>
        </p:txBody>
      </p:sp>
      <p:sp>
        <p:nvSpPr>
          <p:cNvPr id="78" name="Google Shape;78;p15"/>
          <p:cNvSpPr/>
          <p:nvPr/>
        </p:nvSpPr>
        <p:spPr>
          <a:xfrm>
            <a:off x="311700" y="2300450"/>
            <a:ext cx="1445100" cy="9870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Training Models</a:t>
            </a:r>
            <a:endParaRPr b="1"/>
          </a:p>
        </p:txBody>
      </p:sp>
      <p:sp>
        <p:nvSpPr>
          <p:cNvPr id="79" name="Google Shape;79;p15"/>
          <p:cNvSpPr/>
          <p:nvPr/>
        </p:nvSpPr>
        <p:spPr>
          <a:xfrm>
            <a:off x="2497300" y="2300450"/>
            <a:ext cx="1445100" cy="9870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Evaluate Performance</a:t>
            </a:r>
            <a:endParaRPr b="1"/>
          </a:p>
          <a:p>
            <a:pPr indent="0" lvl="0" marL="0" rtl="0" algn="ctr">
              <a:spcBef>
                <a:spcPts val="0"/>
              </a:spcBef>
              <a:spcAft>
                <a:spcPts val="0"/>
              </a:spcAft>
              <a:buNone/>
            </a:pPr>
            <a:r>
              <a:rPr b="1" lang="en"/>
              <a:t>On Train Dataset</a:t>
            </a:r>
            <a:endParaRPr b="1"/>
          </a:p>
        </p:txBody>
      </p:sp>
      <p:sp>
        <p:nvSpPr>
          <p:cNvPr id="80" name="Google Shape;80;p15"/>
          <p:cNvSpPr/>
          <p:nvPr/>
        </p:nvSpPr>
        <p:spPr>
          <a:xfrm>
            <a:off x="1851050" y="2685200"/>
            <a:ext cx="5520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4682900" y="2300450"/>
            <a:ext cx="1445100" cy="9870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Evaluate Performance</a:t>
            </a:r>
            <a:endParaRPr b="1"/>
          </a:p>
          <a:p>
            <a:pPr indent="0" lvl="0" marL="0" rtl="0" algn="ctr">
              <a:spcBef>
                <a:spcPts val="0"/>
              </a:spcBef>
              <a:spcAft>
                <a:spcPts val="0"/>
              </a:spcAft>
              <a:buNone/>
            </a:pPr>
            <a:r>
              <a:rPr b="1" lang="en"/>
              <a:t>On Validate Dataset</a:t>
            </a:r>
            <a:endParaRPr b="1"/>
          </a:p>
        </p:txBody>
      </p:sp>
      <p:sp>
        <p:nvSpPr>
          <p:cNvPr id="82" name="Google Shape;82;p15"/>
          <p:cNvSpPr/>
          <p:nvPr/>
        </p:nvSpPr>
        <p:spPr>
          <a:xfrm>
            <a:off x="4036650" y="2685200"/>
            <a:ext cx="5520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6868500" y="2300450"/>
            <a:ext cx="1445100" cy="9870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Evaluate Performance</a:t>
            </a:r>
            <a:endParaRPr b="1"/>
          </a:p>
          <a:p>
            <a:pPr indent="0" lvl="0" marL="0" rtl="0" algn="ctr">
              <a:spcBef>
                <a:spcPts val="0"/>
              </a:spcBef>
              <a:spcAft>
                <a:spcPts val="0"/>
              </a:spcAft>
              <a:buNone/>
            </a:pPr>
            <a:r>
              <a:rPr b="1" lang="en"/>
              <a:t>On Test Dataset</a:t>
            </a:r>
            <a:endParaRPr b="1"/>
          </a:p>
        </p:txBody>
      </p:sp>
      <p:sp>
        <p:nvSpPr>
          <p:cNvPr id="84" name="Google Shape;84;p15"/>
          <p:cNvSpPr/>
          <p:nvPr/>
        </p:nvSpPr>
        <p:spPr>
          <a:xfrm>
            <a:off x="6222250" y="2685200"/>
            <a:ext cx="5520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4682900" y="1874350"/>
            <a:ext cx="3630900" cy="319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“Out-of-Sample Evaluation”</a:t>
            </a:r>
            <a:endParaRPr b="1"/>
          </a:p>
        </p:txBody>
      </p:sp>
      <p:sp>
        <p:nvSpPr>
          <p:cNvPr id="86" name="Google Shape;86;p15"/>
          <p:cNvSpPr/>
          <p:nvPr/>
        </p:nvSpPr>
        <p:spPr>
          <a:xfrm>
            <a:off x="2497200" y="1435750"/>
            <a:ext cx="1445100" cy="7578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“In-Sample Evaluation”</a:t>
            </a:r>
            <a:endParaRPr b="1"/>
          </a:p>
        </p:txBody>
      </p:sp>
      <p:sp>
        <p:nvSpPr>
          <p:cNvPr id="87" name="Google Shape;87;p15"/>
          <p:cNvSpPr/>
          <p:nvPr/>
        </p:nvSpPr>
        <p:spPr>
          <a:xfrm rot="-6889938">
            <a:off x="1322298" y="3455571"/>
            <a:ext cx="1260109" cy="986966"/>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5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Training the Model</a:t>
            </a:r>
            <a:endParaRPr sz="2420"/>
          </a:p>
        </p:txBody>
      </p:sp>
      <p:grpSp>
        <p:nvGrpSpPr>
          <p:cNvPr id="93" name="Google Shape;93;p16"/>
          <p:cNvGrpSpPr/>
          <p:nvPr/>
        </p:nvGrpSpPr>
        <p:grpSpPr>
          <a:xfrm>
            <a:off x="824175" y="1153850"/>
            <a:ext cx="6593375" cy="676800"/>
            <a:chOff x="824175" y="1153850"/>
            <a:chExt cx="6593375" cy="676800"/>
          </a:xfrm>
        </p:grpSpPr>
        <p:sp>
          <p:nvSpPr>
            <p:cNvPr id="94" name="Google Shape;94;p16"/>
            <p:cNvSpPr/>
            <p:nvPr/>
          </p:nvSpPr>
          <p:spPr>
            <a:xfrm>
              <a:off x="824175" y="1153850"/>
              <a:ext cx="3852000" cy="676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a:t>
              </a:r>
              <a:endParaRPr/>
            </a:p>
          </p:txBody>
        </p:sp>
        <p:sp>
          <p:nvSpPr>
            <p:cNvPr id="95" name="Google Shape;95;p16"/>
            <p:cNvSpPr/>
            <p:nvPr/>
          </p:nvSpPr>
          <p:spPr>
            <a:xfrm>
              <a:off x="4676175" y="1153850"/>
              <a:ext cx="1683000" cy="6768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Validate</a:t>
              </a:r>
              <a:endParaRPr/>
            </a:p>
          </p:txBody>
        </p:sp>
        <p:sp>
          <p:nvSpPr>
            <p:cNvPr id="96" name="Google Shape;96;p16"/>
            <p:cNvSpPr/>
            <p:nvPr/>
          </p:nvSpPr>
          <p:spPr>
            <a:xfrm>
              <a:off x="6359150" y="1153850"/>
              <a:ext cx="1058400" cy="6768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endParaRPr/>
            </a:p>
          </p:txBody>
        </p:sp>
      </p:grpSp>
      <p:grpSp>
        <p:nvGrpSpPr>
          <p:cNvPr id="97" name="Google Shape;97;p16"/>
          <p:cNvGrpSpPr/>
          <p:nvPr/>
        </p:nvGrpSpPr>
        <p:grpSpPr>
          <a:xfrm>
            <a:off x="824175" y="2430100"/>
            <a:ext cx="3852000" cy="1264800"/>
            <a:chOff x="824175" y="2478838"/>
            <a:chExt cx="3852000" cy="1264800"/>
          </a:xfrm>
        </p:grpSpPr>
        <p:sp>
          <p:nvSpPr>
            <p:cNvPr id="98" name="Google Shape;98;p16"/>
            <p:cNvSpPr/>
            <p:nvPr/>
          </p:nvSpPr>
          <p:spPr>
            <a:xfrm>
              <a:off x="824175" y="2478838"/>
              <a:ext cx="928200" cy="3162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Feature A</a:t>
              </a:r>
              <a:endParaRPr sz="1300"/>
            </a:p>
          </p:txBody>
        </p:sp>
        <p:sp>
          <p:nvSpPr>
            <p:cNvPr id="99" name="Google Shape;99;p16"/>
            <p:cNvSpPr/>
            <p:nvPr/>
          </p:nvSpPr>
          <p:spPr>
            <a:xfrm>
              <a:off x="3860475" y="2478838"/>
              <a:ext cx="815700" cy="3162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Target</a:t>
              </a:r>
              <a:endParaRPr sz="1300"/>
            </a:p>
          </p:txBody>
        </p:sp>
        <p:sp>
          <p:nvSpPr>
            <p:cNvPr id="100" name="Google Shape;100;p16"/>
            <p:cNvSpPr/>
            <p:nvPr/>
          </p:nvSpPr>
          <p:spPr>
            <a:xfrm>
              <a:off x="1752375" y="2478838"/>
              <a:ext cx="928200" cy="3162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Feature B</a:t>
              </a:r>
              <a:endParaRPr sz="1300"/>
            </a:p>
          </p:txBody>
        </p:sp>
        <p:sp>
          <p:nvSpPr>
            <p:cNvPr id="101" name="Google Shape;101;p16"/>
            <p:cNvSpPr/>
            <p:nvPr/>
          </p:nvSpPr>
          <p:spPr>
            <a:xfrm>
              <a:off x="2680575" y="2478838"/>
              <a:ext cx="928200" cy="3162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Feature C</a:t>
              </a:r>
              <a:endParaRPr sz="1300"/>
            </a:p>
          </p:txBody>
        </p:sp>
        <p:sp>
          <p:nvSpPr>
            <p:cNvPr id="102" name="Google Shape;102;p16"/>
            <p:cNvSpPr/>
            <p:nvPr/>
          </p:nvSpPr>
          <p:spPr>
            <a:xfrm>
              <a:off x="824175" y="2795038"/>
              <a:ext cx="9282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03" name="Google Shape;103;p16"/>
            <p:cNvSpPr/>
            <p:nvPr/>
          </p:nvSpPr>
          <p:spPr>
            <a:xfrm>
              <a:off x="3860475" y="2795038"/>
              <a:ext cx="8157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Yes</a:t>
              </a:r>
              <a:endParaRPr/>
            </a:p>
          </p:txBody>
        </p:sp>
        <p:sp>
          <p:nvSpPr>
            <p:cNvPr id="104" name="Google Shape;104;p16"/>
            <p:cNvSpPr/>
            <p:nvPr/>
          </p:nvSpPr>
          <p:spPr>
            <a:xfrm>
              <a:off x="1752375" y="2795038"/>
              <a:ext cx="9282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sp>
          <p:nvSpPr>
            <p:cNvPr id="105" name="Google Shape;105;p16"/>
            <p:cNvSpPr/>
            <p:nvPr/>
          </p:nvSpPr>
          <p:spPr>
            <a:xfrm>
              <a:off x="2680575" y="2795038"/>
              <a:ext cx="9282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06" name="Google Shape;106;p16"/>
            <p:cNvSpPr/>
            <p:nvPr/>
          </p:nvSpPr>
          <p:spPr>
            <a:xfrm>
              <a:off x="824175" y="3111238"/>
              <a:ext cx="9282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07" name="Google Shape;107;p16"/>
            <p:cNvSpPr/>
            <p:nvPr/>
          </p:nvSpPr>
          <p:spPr>
            <a:xfrm>
              <a:off x="3860475" y="3111238"/>
              <a:ext cx="8157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a:t>
              </a:r>
              <a:endParaRPr/>
            </a:p>
          </p:txBody>
        </p:sp>
        <p:sp>
          <p:nvSpPr>
            <p:cNvPr id="108" name="Google Shape;108;p16"/>
            <p:cNvSpPr/>
            <p:nvPr/>
          </p:nvSpPr>
          <p:spPr>
            <a:xfrm>
              <a:off x="1752375" y="3111238"/>
              <a:ext cx="9282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109" name="Google Shape;109;p16"/>
            <p:cNvSpPr/>
            <p:nvPr/>
          </p:nvSpPr>
          <p:spPr>
            <a:xfrm>
              <a:off x="2680575" y="3111238"/>
              <a:ext cx="9282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10" name="Google Shape;110;p16"/>
            <p:cNvSpPr/>
            <p:nvPr/>
          </p:nvSpPr>
          <p:spPr>
            <a:xfrm>
              <a:off x="824175" y="3427438"/>
              <a:ext cx="9282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11" name="Google Shape;111;p16"/>
            <p:cNvSpPr/>
            <p:nvPr/>
          </p:nvSpPr>
          <p:spPr>
            <a:xfrm>
              <a:off x="3860475" y="3427438"/>
              <a:ext cx="8157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Yes</a:t>
              </a:r>
              <a:endParaRPr/>
            </a:p>
          </p:txBody>
        </p:sp>
        <p:sp>
          <p:nvSpPr>
            <p:cNvPr id="112" name="Google Shape;112;p16"/>
            <p:cNvSpPr/>
            <p:nvPr/>
          </p:nvSpPr>
          <p:spPr>
            <a:xfrm>
              <a:off x="1752375" y="3427438"/>
              <a:ext cx="9282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13" name="Google Shape;113;p16"/>
            <p:cNvSpPr/>
            <p:nvPr/>
          </p:nvSpPr>
          <p:spPr>
            <a:xfrm>
              <a:off x="2680575" y="3427438"/>
              <a:ext cx="9282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grpSp>
      <p:sp>
        <p:nvSpPr>
          <p:cNvPr id="114" name="Google Shape;114;p16"/>
          <p:cNvSpPr txBox="1"/>
          <p:nvPr/>
        </p:nvSpPr>
        <p:spPr>
          <a:xfrm>
            <a:off x="676700" y="4294375"/>
            <a:ext cx="49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15" name="Google Shape;115;p16"/>
          <p:cNvSpPr txBox="1"/>
          <p:nvPr>
            <p:ph type="title"/>
          </p:nvPr>
        </p:nvSpPr>
        <p:spPr>
          <a:xfrm>
            <a:off x="438075" y="4061150"/>
            <a:ext cx="8520600" cy="100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lang="en" sz="2020"/>
              <a:t>The computer looks at the relationship between the features and the target and develops a set of rules (a model) for how they are related. We can develop different rule sets based on different algorithms.</a:t>
            </a:r>
            <a:endParaRPr sz="2020"/>
          </a:p>
        </p:txBody>
      </p:sp>
      <p:sp>
        <p:nvSpPr>
          <p:cNvPr id="116" name="Google Shape;116;p16"/>
          <p:cNvSpPr/>
          <p:nvPr/>
        </p:nvSpPr>
        <p:spPr>
          <a:xfrm>
            <a:off x="4997100" y="2897625"/>
            <a:ext cx="7461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6"/>
          <p:cNvGrpSpPr/>
          <p:nvPr/>
        </p:nvGrpSpPr>
        <p:grpSpPr>
          <a:xfrm>
            <a:off x="5803900" y="1966775"/>
            <a:ext cx="2928700" cy="2094375"/>
            <a:chOff x="5803900" y="1966775"/>
            <a:chExt cx="2928700" cy="2094375"/>
          </a:xfrm>
        </p:grpSpPr>
        <p:grpSp>
          <p:nvGrpSpPr>
            <p:cNvPr id="118" name="Google Shape;118;p16"/>
            <p:cNvGrpSpPr/>
            <p:nvPr/>
          </p:nvGrpSpPr>
          <p:grpSpPr>
            <a:xfrm>
              <a:off x="5803900" y="2036788"/>
              <a:ext cx="1058350" cy="1005300"/>
              <a:chOff x="5803900" y="2036788"/>
              <a:chExt cx="1058350" cy="1005300"/>
            </a:xfrm>
          </p:grpSpPr>
          <p:sp>
            <p:nvSpPr>
              <p:cNvPr id="119" name="Google Shape;119;p16"/>
              <p:cNvSpPr/>
              <p:nvPr/>
            </p:nvSpPr>
            <p:spPr>
              <a:xfrm>
                <a:off x="5803900" y="2036788"/>
                <a:ext cx="989100" cy="10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6471950" y="2758825"/>
                <a:ext cx="390300" cy="283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a:t>
                </a:r>
                <a:endParaRPr b="1"/>
              </a:p>
            </p:txBody>
          </p:sp>
          <p:pic>
            <p:nvPicPr>
              <p:cNvPr id="121" name="Google Shape;121;p16"/>
              <p:cNvPicPr preferRelativeResize="0"/>
              <p:nvPr/>
            </p:nvPicPr>
            <p:blipFill>
              <a:blip r:embed="rId3">
                <a:alphaModFix/>
              </a:blip>
              <a:stretch>
                <a:fillRect/>
              </a:stretch>
            </p:blipFill>
            <p:spPr>
              <a:xfrm>
                <a:off x="5925400" y="2141799"/>
                <a:ext cx="746100" cy="746100"/>
              </a:xfrm>
              <a:prstGeom prst="rect">
                <a:avLst/>
              </a:prstGeom>
              <a:noFill/>
              <a:ln>
                <a:noFill/>
              </a:ln>
            </p:spPr>
          </p:pic>
        </p:grpSp>
        <p:grpSp>
          <p:nvGrpSpPr>
            <p:cNvPr id="122" name="Google Shape;122;p16"/>
            <p:cNvGrpSpPr/>
            <p:nvPr/>
          </p:nvGrpSpPr>
          <p:grpSpPr>
            <a:xfrm>
              <a:off x="7047200" y="1966775"/>
              <a:ext cx="1086600" cy="1046975"/>
              <a:chOff x="7047200" y="1966775"/>
              <a:chExt cx="1086600" cy="1046975"/>
            </a:xfrm>
          </p:grpSpPr>
          <p:sp>
            <p:nvSpPr>
              <p:cNvPr id="123" name="Google Shape;123;p16"/>
              <p:cNvSpPr/>
              <p:nvPr/>
            </p:nvSpPr>
            <p:spPr>
              <a:xfrm>
                <a:off x="7087900" y="2008438"/>
                <a:ext cx="989100" cy="10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7743500" y="2730550"/>
                <a:ext cx="390300" cy="283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t>
                </a:r>
                <a:endParaRPr b="1"/>
              </a:p>
            </p:txBody>
          </p:sp>
          <p:pic>
            <p:nvPicPr>
              <p:cNvPr id="125" name="Google Shape;125;p16"/>
              <p:cNvPicPr preferRelativeResize="0"/>
              <p:nvPr/>
            </p:nvPicPr>
            <p:blipFill rotWithShape="1">
              <a:blip r:embed="rId4">
                <a:alphaModFix/>
              </a:blip>
              <a:srcRect b="13051" l="0" r="0" t="0"/>
              <a:stretch/>
            </p:blipFill>
            <p:spPr>
              <a:xfrm>
                <a:off x="7047200" y="1966775"/>
                <a:ext cx="1070525" cy="930850"/>
              </a:xfrm>
              <a:prstGeom prst="rect">
                <a:avLst/>
              </a:prstGeom>
              <a:noFill/>
              <a:ln>
                <a:noFill/>
              </a:ln>
            </p:spPr>
          </p:pic>
        </p:grpSp>
        <p:grpSp>
          <p:nvGrpSpPr>
            <p:cNvPr id="126" name="Google Shape;126;p16"/>
            <p:cNvGrpSpPr/>
            <p:nvPr/>
          </p:nvGrpSpPr>
          <p:grpSpPr>
            <a:xfrm>
              <a:off x="6428450" y="3034800"/>
              <a:ext cx="1049750" cy="1026350"/>
              <a:chOff x="6428450" y="3034800"/>
              <a:chExt cx="1049750" cy="1026350"/>
            </a:xfrm>
          </p:grpSpPr>
          <p:sp>
            <p:nvSpPr>
              <p:cNvPr id="127" name="Google Shape;127;p16"/>
              <p:cNvSpPr/>
              <p:nvPr/>
            </p:nvSpPr>
            <p:spPr>
              <a:xfrm>
                <a:off x="6428450" y="3034800"/>
                <a:ext cx="989100" cy="10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7087900" y="3777950"/>
                <a:ext cx="390300" cy="283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a:t>
                </a:r>
                <a:endParaRPr b="1"/>
              </a:p>
            </p:txBody>
          </p:sp>
          <p:pic>
            <p:nvPicPr>
              <p:cNvPr id="129" name="Google Shape;129;p16"/>
              <p:cNvPicPr preferRelativeResize="0"/>
              <p:nvPr/>
            </p:nvPicPr>
            <p:blipFill>
              <a:blip r:embed="rId5">
                <a:alphaModFix/>
              </a:blip>
              <a:stretch>
                <a:fillRect/>
              </a:stretch>
            </p:blipFill>
            <p:spPr>
              <a:xfrm>
                <a:off x="6584600" y="3199050"/>
                <a:ext cx="676800" cy="676800"/>
              </a:xfrm>
              <a:prstGeom prst="rect">
                <a:avLst/>
              </a:prstGeom>
              <a:noFill/>
              <a:ln>
                <a:noFill/>
              </a:ln>
            </p:spPr>
          </p:pic>
        </p:grpSp>
        <p:grpSp>
          <p:nvGrpSpPr>
            <p:cNvPr id="130" name="Google Shape;130;p16"/>
            <p:cNvGrpSpPr/>
            <p:nvPr/>
          </p:nvGrpSpPr>
          <p:grpSpPr>
            <a:xfrm>
              <a:off x="7743500" y="3034788"/>
              <a:ext cx="989100" cy="1026363"/>
              <a:chOff x="7743500" y="3034788"/>
              <a:chExt cx="989100" cy="1026363"/>
            </a:xfrm>
          </p:grpSpPr>
          <p:sp>
            <p:nvSpPr>
              <p:cNvPr id="131" name="Google Shape;131;p16"/>
              <p:cNvSpPr/>
              <p:nvPr/>
            </p:nvSpPr>
            <p:spPr>
              <a:xfrm>
                <a:off x="7743500" y="3034788"/>
                <a:ext cx="989100" cy="10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6"/>
              <p:cNvPicPr preferRelativeResize="0"/>
              <p:nvPr/>
            </p:nvPicPr>
            <p:blipFill rotWithShape="1">
              <a:blip r:embed="rId6">
                <a:alphaModFix/>
              </a:blip>
              <a:srcRect b="14000" l="0" r="0" t="0"/>
              <a:stretch/>
            </p:blipFill>
            <p:spPr>
              <a:xfrm>
                <a:off x="7804250" y="3094150"/>
                <a:ext cx="867600" cy="746100"/>
              </a:xfrm>
              <a:prstGeom prst="rect">
                <a:avLst/>
              </a:prstGeom>
              <a:noFill/>
              <a:ln>
                <a:noFill/>
              </a:ln>
            </p:spPr>
          </p:pic>
          <p:sp>
            <p:nvSpPr>
              <p:cNvPr id="133" name="Google Shape;133;p16"/>
              <p:cNvSpPr/>
              <p:nvPr/>
            </p:nvSpPr>
            <p:spPr>
              <a:xfrm>
                <a:off x="8342300" y="3777950"/>
                <a:ext cx="390300" cy="283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
                </a:r>
                <a:endParaRPr b="1"/>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Map</a:t>
            </a:r>
            <a:endParaRPr/>
          </a:p>
        </p:txBody>
      </p:sp>
      <p:sp>
        <p:nvSpPr>
          <p:cNvPr id="139" name="Google Shape;139;p17"/>
          <p:cNvSpPr/>
          <p:nvPr/>
        </p:nvSpPr>
        <p:spPr>
          <a:xfrm>
            <a:off x="311700" y="2300450"/>
            <a:ext cx="1445100" cy="9870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Training Models</a:t>
            </a:r>
            <a:endParaRPr b="1"/>
          </a:p>
        </p:txBody>
      </p:sp>
      <p:sp>
        <p:nvSpPr>
          <p:cNvPr id="140" name="Google Shape;140;p17"/>
          <p:cNvSpPr/>
          <p:nvPr/>
        </p:nvSpPr>
        <p:spPr>
          <a:xfrm>
            <a:off x="2497300" y="2300450"/>
            <a:ext cx="1445100" cy="9870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Evaluate Performance</a:t>
            </a:r>
            <a:endParaRPr b="1"/>
          </a:p>
          <a:p>
            <a:pPr indent="0" lvl="0" marL="0" rtl="0" algn="ctr">
              <a:spcBef>
                <a:spcPts val="0"/>
              </a:spcBef>
              <a:spcAft>
                <a:spcPts val="0"/>
              </a:spcAft>
              <a:buNone/>
            </a:pPr>
            <a:r>
              <a:rPr b="1" lang="en"/>
              <a:t>On Train Dataset</a:t>
            </a:r>
            <a:endParaRPr b="1"/>
          </a:p>
        </p:txBody>
      </p:sp>
      <p:sp>
        <p:nvSpPr>
          <p:cNvPr id="141" name="Google Shape;141;p17"/>
          <p:cNvSpPr/>
          <p:nvPr/>
        </p:nvSpPr>
        <p:spPr>
          <a:xfrm>
            <a:off x="1851050" y="2685200"/>
            <a:ext cx="5520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4682900" y="2300450"/>
            <a:ext cx="1445100" cy="9870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Evaluate Performance</a:t>
            </a:r>
            <a:endParaRPr b="1"/>
          </a:p>
          <a:p>
            <a:pPr indent="0" lvl="0" marL="0" rtl="0" algn="ctr">
              <a:spcBef>
                <a:spcPts val="0"/>
              </a:spcBef>
              <a:spcAft>
                <a:spcPts val="0"/>
              </a:spcAft>
              <a:buNone/>
            </a:pPr>
            <a:r>
              <a:rPr b="1" lang="en"/>
              <a:t>On Validate Dataset</a:t>
            </a:r>
            <a:endParaRPr b="1"/>
          </a:p>
        </p:txBody>
      </p:sp>
      <p:sp>
        <p:nvSpPr>
          <p:cNvPr id="143" name="Google Shape;143;p17"/>
          <p:cNvSpPr/>
          <p:nvPr/>
        </p:nvSpPr>
        <p:spPr>
          <a:xfrm>
            <a:off x="4036650" y="2685200"/>
            <a:ext cx="5520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6868500" y="2300450"/>
            <a:ext cx="1445100" cy="9870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Evaluate Performance</a:t>
            </a:r>
            <a:endParaRPr b="1"/>
          </a:p>
          <a:p>
            <a:pPr indent="0" lvl="0" marL="0" rtl="0" algn="ctr">
              <a:spcBef>
                <a:spcPts val="0"/>
              </a:spcBef>
              <a:spcAft>
                <a:spcPts val="0"/>
              </a:spcAft>
              <a:buNone/>
            </a:pPr>
            <a:r>
              <a:rPr b="1" lang="en"/>
              <a:t>On Test Dataset</a:t>
            </a:r>
            <a:endParaRPr b="1"/>
          </a:p>
        </p:txBody>
      </p:sp>
      <p:sp>
        <p:nvSpPr>
          <p:cNvPr id="145" name="Google Shape;145;p17"/>
          <p:cNvSpPr/>
          <p:nvPr/>
        </p:nvSpPr>
        <p:spPr>
          <a:xfrm>
            <a:off x="6222250" y="2685200"/>
            <a:ext cx="5520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4682900" y="1874350"/>
            <a:ext cx="3630900" cy="3192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“Out-of-Sample Evaluation”</a:t>
            </a:r>
            <a:endParaRPr b="1"/>
          </a:p>
        </p:txBody>
      </p:sp>
      <p:sp>
        <p:nvSpPr>
          <p:cNvPr id="147" name="Google Shape;147;p17"/>
          <p:cNvSpPr/>
          <p:nvPr/>
        </p:nvSpPr>
        <p:spPr>
          <a:xfrm>
            <a:off x="2497200" y="1435750"/>
            <a:ext cx="1445100" cy="757800"/>
          </a:xfrm>
          <a:prstGeom prst="round2SameRect">
            <a:avLst>
              <a:gd fmla="val 16667" name="adj1"/>
              <a:gd fmla="val 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“In-Sample Evaluation”</a:t>
            </a:r>
            <a:endParaRPr b="1"/>
          </a:p>
        </p:txBody>
      </p:sp>
      <p:sp>
        <p:nvSpPr>
          <p:cNvPr id="148" name="Google Shape;148;p17"/>
          <p:cNvSpPr/>
          <p:nvPr/>
        </p:nvSpPr>
        <p:spPr>
          <a:xfrm rot="-6889938">
            <a:off x="3517848" y="3468046"/>
            <a:ext cx="1260109" cy="986966"/>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Evaluate Performance Using the Train Dataset</a:t>
            </a:r>
            <a:endParaRPr sz="2420"/>
          </a:p>
        </p:txBody>
      </p:sp>
      <p:grpSp>
        <p:nvGrpSpPr>
          <p:cNvPr id="154" name="Google Shape;154;p18"/>
          <p:cNvGrpSpPr/>
          <p:nvPr/>
        </p:nvGrpSpPr>
        <p:grpSpPr>
          <a:xfrm>
            <a:off x="824175" y="1153850"/>
            <a:ext cx="6593375" cy="676800"/>
            <a:chOff x="824175" y="1153850"/>
            <a:chExt cx="6593375" cy="676800"/>
          </a:xfrm>
        </p:grpSpPr>
        <p:sp>
          <p:nvSpPr>
            <p:cNvPr id="155" name="Google Shape;155;p18"/>
            <p:cNvSpPr/>
            <p:nvPr/>
          </p:nvSpPr>
          <p:spPr>
            <a:xfrm>
              <a:off x="824175" y="1153850"/>
              <a:ext cx="3852000" cy="676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a:t>
              </a:r>
              <a:endParaRPr/>
            </a:p>
          </p:txBody>
        </p:sp>
        <p:sp>
          <p:nvSpPr>
            <p:cNvPr id="156" name="Google Shape;156;p18"/>
            <p:cNvSpPr/>
            <p:nvPr/>
          </p:nvSpPr>
          <p:spPr>
            <a:xfrm>
              <a:off x="4676175" y="1153850"/>
              <a:ext cx="1683000" cy="6768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Validate</a:t>
              </a:r>
              <a:endParaRPr/>
            </a:p>
          </p:txBody>
        </p:sp>
        <p:sp>
          <p:nvSpPr>
            <p:cNvPr id="157" name="Google Shape;157;p18"/>
            <p:cNvSpPr/>
            <p:nvPr/>
          </p:nvSpPr>
          <p:spPr>
            <a:xfrm>
              <a:off x="6359150" y="1153850"/>
              <a:ext cx="1058400" cy="6768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endParaRPr/>
            </a:p>
          </p:txBody>
        </p:sp>
      </p:grpSp>
      <p:sp>
        <p:nvSpPr>
          <p:cNvPr id="158" name="Google Shape;158;p18"/>
          <p:cNvSpPr txBox="1"/>
          <p:nvPr/>
        </p:nvSpPr>
        <p:spPr>
          <a:xfrm>
            <a:off x="676700" y="4294375"/>
            <a:ext cx="49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59" name="Google Shape;159;p18"/>
          <p:cNvSpPr txBox="1"/>
          <p:nvPr>
            <p:ph type="title"/>
          </p:nvPr>
        </p:nvSpPr>
        <p:spPr>
          <a:xfrm>
            <a:off x="438075" y="4150925"/>
            <a:ext cx="8520600" cy="100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We then ask each model to make predictions on the same data they just learned from based on the rules they identified. Some models are identified as very poor performers.</a:t>
            </a:r>
            <a:endParaRPr sz="2020"/>
          </a:p>
        </p:txBody>
      </p:sp>
      <p:sp>
        <p:nvSpPr>
          <p:cNvPr id="160" name="Google Shape;160;p18"/>
          <p:cNvSpPr/>
          <p:nvPr/>
        </p:nvSpPr>
        <p:spPr>
          <a:xfrm>
            <a:off x="2227625" y="2776163"/>
            <a:ext cx="7461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8"/>
          <p:cNvGrpSpPr/>
          <p:nvPr/>
        </p:nvGrpSpPr>
        <p:grpSpPr>
          <a:xfrm>
            <a:off x="158725" y="2430100"/>
            <a:ext cx="2237000" cy="1264813"/>
            <a:chOff x="158725" y="2430100"/>
            <a:chExt cx="2237000" cy="1264813"/>
          </a:xfrm>
        </p:grpSpPr>
        <p:sp>
          <p:nvSpPr>
            <p:cNvPr id="162" name="Google Shape;162;p18"/>
            <p:cNvSpPr/>
            <p:nvPr/>
          </p:nvSpPr>
          <p:spPr>
            <a:xfrm>
              <a:off x="158725" y="2430100"/>
              <a:ext cx="746100" cy="3162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 A</a:t>
              </a:r>
              <a:endParaRPr sz="1300"/>
            </a:p>
          </p:txBody>
        </p:sp>
        <p:sp>
          <p:nvSpPr>
            <p:cNvPr id="163" name="Google Shape;163;p18"/>
            <p:cNvSpPr/>
            <p:nvPr/>
          </p:nvSpPr>
          <p:spPr>
            <a:xfrm>
              <a:off x="919325" y="2430113"/>
              <a:ext cx="715800" cy="3162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 B</a:t>
              </a:r>
              <a:endParaRPr sz="1300"/>
            </a:p>
          </p:txBody>
        </p:sp>
        <p:sp>
          <p:nvSpPr>
            <p:cNvPr id="164" name="Google Shape;164;p18"/>
            <p:cNvSpPr/>
            <p:nvPr/>
          </p:nvSpPr>
          <p:spPr>
            <a:xfrm>
              <a:off x="1649625" y="2430113"/>
              <a:ext cx="746100" cy="3162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 C</a:t>
              </a:r>
              <a:endParaRPr sz="1300"/>
            </a:p>
          </p:txBody>
        </p:sp>
        <p:sp>
          <p:nvSpPr>
            <p:cNvPr id="165" name="Google Shape;165;p18"/>
            <p:cNvSpPr/>
            <p:nvPr/>
          </p:nvSpPr>
          <p:spPr>
            <a:xfrm>
              <a:off x="158725" y="2746300"/>
              <a:ext cx="7461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66" name="Google Shape;166;p18"/>
            <p:cNvSpPr/>
            <p:nvPr/>
          </p:nvSpPr>
          <p:spPr>
            <a:xfrm>
              <a:off x="919325" y="2746313"/>
              <a:ext cx="7158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sp>
          <p:nvSpPr>
            <p:cNvPr id="167" name="Google Shape;167;p18"/>
            <p:cNvSpPr/>
            <p:nvPr/>
          </p:nvSpPr>
          <p:spPr>
            <a:xfrm>
              <a:off x="1649625" y="2746313"/>
              <a:ext cx="7461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168" name="Google Shape;168;p18"/>
            <p:cNvSpPr/>
            <p:nvPr/>
          </p:nvSpPr>
          <p:spPr>
            <a:xfrm>
              <a:off x="158725" y="3062500"/>
              <a:ext cx="7461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69" name="Google Shape;169;p18"/>
            <p:cNvSpPr/>
            <p:nvPr/>
          </p:nvSpPr>
          <p:spPr>
            <a:xfrm>
              <a:off x="919325" y="3062513"/>
              <a:ext cx="7158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170" name="Google Shape;170;p18"/>
            <p:cNvSpPr/>
            <p:nvPr/>
          </p:nvSpPr>
          <p:spPr>
            <a:xfrm>
              <a:off x="1649625" y="3062513"/>
              <a:ext cx="7461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71" name="Google Shape;171;p18"/>
            <p:cNvSpPr/>
            <p:nvPr/>
          </p:nvSpPr>
          <p:spPr>
            <a:xfrm>
              <a:off x="158725" y="3378700"/>
              <a:ext cx="7461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72" name="Google Shape;172;p18"/>
            <p:cNvSpPr/>
            <p:nvPr/>
          </p:nvSpPr>
          <p:spPr>
            <a:xfrm>
              <a:off x="919325" y="3378713"/>
              <a:ext cx="7158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73" name="Google Shape;173;p18"/>
            <p:cNvSpPr/>
            <p:nvPr/>
          </p:nvSpPr>
          <p:spPr>
            <a:xfrm>
              <a:off x="1649625" y="3378713"/>
              <a:ext cx="7461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grpSp>
      <p:grpSp>
        <p:nvGrpSpPr>
          <p:cNvPr id="174" name="Google Shape;174;p18"/>
          <p:cNvGrpSpPr/>
          <p:nvPr/>
        </p:nvGrpSpPr>
        <p:grpSpPr>
          <a:xfrm>
            <a:off x="8096025" y="2430113"/>
            <a:ext cx="815700" cy="1264800"/>
            <a:chOff x="8096025" y="2430113"/>
            <a:chExt cx="815700" cy="1264800"/>
          </a:xfrm>
        </p:grpSpPr>
        <p:sp>
          <p:nvSpPr>
            <p:cNvPr id="175" name="Google Shape;175;p18"/>
            <p:cNvSpPr/>
            <p:nvPr/>
          </p:nvSpPr>
          <p:spPr>
            <a:xfrm>
              <a:off x="8096025" y="2430113"/>
              <a:ext cx="815700" cy="3162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Target</a:t>
              </a:r>
              <a:endParaRPr sz="1300"/>
            </a:p>
          </p:txBody>
        </p:sp>
        <p:sp>
          <p:nvSpPr>
            <p:cNvPr id="176" name="Google Shape;176;p18"/>
            <p:cNvSpPr/>
            <p:nvPr/>
          </p:nvSpPr>
          <p:spPr>
            <a:xfrm>
              <a:off x="8096025" y="2746313"/>
              <a:ext cx="8157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Yes</a:t>
              </a:r>
              <a:endParaRPr/>
            </a:p>
          </p:txBody>
        </p:sp>
        <p:sp>
          <p:nvSpPr>
            <p:cNvPr id="177" name="Google Shape;177;p18"/>
            <p:cNvSpPr/>
            <p:nvPr/>
          </p:nvSpPr>
          <p:spPr>
            <a:xfrm>
              <a:off x="8096025" y="3062513"/>
              <a:ext cx="8157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a:t>
              </a:r>
              <a:endParaRPr/>
            </a:p>
          </p:txBody>
        </p:sp>
        <p:sp>
          <p:nvSpPr>
            <p:cNvPr id="178" name="Google Shape;178;p18"/>
            <p:cNvSpPr/>
            <p:nvPr/>
          </p:nvSpPr>
          <p:spPr>
            <a:xfrm>
              <a:off x="8096025" y="3378713"/>
              <a:ext cx="815700" cy="316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Yes</a:t>
              </a:r>
              <a:endParaRPr/>
            </a:p>
          </p:txBody>
        </p:sp>
      </p:grpSp>
      <p:sp>
        <p:nvSpPr>
          <p:cNvPr id="179" name="Google Shape;179;p18"/>
          <p:cNvSpPr/>
          <p:nvPr/>
        </p:nvSpPr>
        <p:spPr>
          <a:xfrm>
            <a:off x="5117175" y="2810863"/>
            <a:ext cx="7461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18"/>
          <p:cNvGrpSpPr/>
          <p:nvPr/>
        </p:nvGrpSpPr>
        <p:grpSpPr>
          <a:xfrm>
            <a:off x="6003950" y="2430125"/>
            <a:ext cx="1906425" cy="1264800"/>
            <a:chOff x="6003950" y="2430125"/>
            <a:chExt cx="1906425" cy="1264800"/>
          </a:xfrm>
        </p:grpSpPr>
        <p:sp>
          <p:nvSpPr>
            <p:cNvPr id="181" name="Google Shape;181;p18"/>
            <p:cNvSpPr/>
            <p:nvPr/>
          </p:nvSpPr>
          <p:spPr>
            <a:xfrm>
              <a:off x="6003950" y="2430125"/>
              <a:ext cx="476700" cy="316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A</a:t>
              </a:r>
              <a:endParaRPr sz="1300"/>
            </a:p>
          </p:txBody>
        </p:sp>
        <p:sp>
          <p:nvSpPr>
            <p:cNvPr id="182" name="Google Shape;182;p18"/>
            <p:cNvSpPr/>
            <p:nvPr/>
          </p:nvSpPr>
          <p:spPr>
            <a:xfrm>
              <a:off x="6003950" y="27463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Yes</a:t>
              </a:r>
              <a:endParaRPr>
                <a:solidFill>
                  <a:srgbClr val="38761D"/>
                </a:solidFill>
              </a:endParaRPr>
            </a:p>
          </p:txBody>
        </p:sp>
        <p:sp>
          <p:nvSpPr>
            <p:cNvPr id="183" name="Google Shape;183;p18"/>
            <p:cNvSpPr/>
            <p:nvPr/>
          </p:nvSpPr>
          <p:spPr>
            <a:xfrm>
              <a:off x="6003950" y="30625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80000"/>
                  </a:solidFill>
                </a:rPr>
                <a:t>Yes</a:t>
              </a:r>
              <a:endParaRPr>
                <a:solidFill>
                  <a:srgbClr val="980000"/>
                </a:solidFill>
              </a:endParaRPr>
            </a:p>
          </p:txBody>
        </p:sp>
        <p:sp>
          <p:nvSpPr>
            <p:cNvPr id="184" name="Google Shape;184;p18"/>
            <p:cNvSpPr/>
            <p:nvPr/>
          </p:nvSpPr>
          <p:spPr>
            <a:xfrm>
              <a:off x="6003950" y="33787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Yes</a:t>
              </a:r>
              <a:endParaRPr>
                <a:solidFill>
                  <a:srgbClr val="38761D"/>
                </a:solidFill>
              </a:endParaRPr>
            </a:p>
          </p:txBody>
        </p:sp>
        <p:sp>
          <p:nvSpPr>
            <p:cNvPr id="185" name="Google Shape;185;p18"/>
            <p:cNvSpPr/>
            <p:nvPr/>
          </p:nvSpPr>
          <p:spPr>
            <a:xfrm>
              <a:off x="6480650" y="2430125"/>
              <a:ext cx="476700" cy="316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B</a:t>
              </a:r>
              <a:endParaRPr sz="1300"/>
            </a:p>
          </p:txBody>
        </p:sp>
        <p:sp>
          <p:nvSpPr>
            <p:cNvPr id="186" name="Google Shape;186;p18"/>
            <p:cNvSpPr/>
            <p:nvPr/>
          </p:nvSpPr>
          <p:spPr>
            <a:xfrm>
              <a:off x="6480650" y="27463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80000"/>
                  </a:solidFill>
                </a:rPr>
                <a:t>No</a:t>
              </a:r>
              <a:endParaRPr>
                <a:solidFill>
                  <a:srgbClr val="980000"/>
                </a:solidFill>
              </a:endParaRPr>
            </a:p>
          </p:txBody>
        </p:sp>
        <p:sp>
          <p:nvSpPr>
            <p:cNvPr id="187" name="Google Shape;187;p18"/>
            <p:cNvSpPr/>
            <p:nvPr/>
          </p:nvSpPr>
          <p:spPr>
            <a:xfrm>
              <a:off x="6480650" y="30625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80000"/>
                  </a:solidFill>
                </a:rPr>
                <a:t>Yes</a:t>
              </a:r>
              <a:endParaRPr>
                <a:solidFill>
                  <a:srgbClr val="980000"/>
                </a:solidFill>
              </a:endParaRPr>
            </a:p>
          </p:txBody>
        </p:sp>
        <p:sp>
          <p:nvSpPr>
            <p:cNvPr id="188" name="Google Shape;188;p18"/>
            <p:cNvSpPr/>
            <p:nvPr/>
          </p:nvSpPr>
          <p:spPr>
            <a:xfrm>
              <a:off x="6480650" y="33787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80000"/>
                  </a:solidFill>
                </a:rPr>
                <a:t>No</a:t>
              </a:r>
              <a:endParaRPr>
                <a:solidFill>
                  <a:srgbClr val="980000"/>
                </a:solidFill>
              </a:endParaRPr>
            </a:p>
          </p:txBody>
        </p:sp>
        <p:sp>
          <p:nvSpPr>
            <p:cNvPr id="189" name="Google Shape;189;p18"/>
            <p:cNvSpPr/>
            <p:nvPr/>
          </p:nvSpPr>
          <p:spPr>
            <a:xfrm>
              <a:off x="6956975" y="2430125"/>
              <a:ext cx="476700" cy="316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C</a:t>
              </a:r>
              <a:endParaRPr sz="1300"/>
            </a:p>
          </p:txBody>
        </p:sp>
        <p:sp>
          <p:nvSpPr>
            <p:cNvPr id="190" name="Google Shape;190;p18"/>
            <p:cNvSpPr/>
            <p:nvPr/>
          </p:nvSpPr>
          <p:spPr>
            <a:xfrm>
              <a:off x="6956975" y="27463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Yes</a:t>
              </a:r>
              <a:endParaRPr>
                <a:solidFill>
                  <a:srgbClr val="38761D"/>
                </a:solidFill>
              </a:endParaRPr>
            </a:p>
          </p:txBody>
        </p:sp>
        <p:sp>
          <p:nvSpPr>
            <p:cNvPr id="191" name="Google Shape;191;p18"/>
            <p:cNvSpPr/>
            <p:nvPr/>
          </p:nvSpPr>
          <p:spPr>
            <a:xfrm>
              <a:off x="6956975" y="30625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80000"/>
                  </a:solidFill>
                </a:rPr>
                <a:t>Yes</a:t>
              </a:r>
              <a:endParaRPr>
                <a:solidFill>
                  <a:srgbClr val="980000"/>
                </a:solidFill>
              </a:endParaRPr>
            </a:p>
          </p:txBody>
        </p:sp>
        <p:sp>
          <p:nvSpPr>
            <p:cNvPr id="192" name="Google Shape;192;p18"/>
            <p:cNvSpPr/>
            <p:nvPr/>
          </p:nvSpPr>
          <p:spPr>
            <a:xfrm>
              <a:off x="6956975" y="33787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80000"/>
                  </a:solidFill>
                </a:rPr>
                <a:t>No</a:t>
              </a:r>
              <a:endParaRPr>
                <a:solidFill>
                  <a:srgbClr val="980000"/>
                </a:solidFill>
              </a:endParaRPr>
            </a:p>
          </p:txBody>
        </p:sp>
        <p:sp>
          <p:nvSpPr>
            <p:cNvPr id="193" name="Google Shape;193;p18"/>
            <p:cNvSpPr/>
            <p:nvPr/>
          </p:nvSpPr>
          <p:spPr>
            <a:xfrm>
              <a:off x="7433675" y="2430125"/>
              <a:ext cx="476700" cy="316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D</a:t>
              </a:r>
              <a:endParaRPr sz="1300"/>
            </a:p>
          </p:txBody>
        </p:sp>
        <p:sp>
          <p:nvSpPr>
            <p:cNvPr id="194" name="Google Shape;194;p18"/>
            <p:cNvSpPr/>
            <p:nvPr/>
          </p:nvSpPr>
          <p:spPr>
            <a:xfrm>
              <a:off x="7433675" y="27463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Yes</a:t>
              </a:r>
              <a:endParaRPr>
                <a:solidFill>
                  <a:srgbClr val="38761D"/>
                </a:solidFill>
              </a:endParaRPr>
            </a:p>
          </p:txBody>
        </p:sp>
        <p:sp>
          <p:nvSpPr>
            <p:cNvPr id="195" name="Google Shape;195;p18"/>
            <p:cNvSpPr/>
            <p:nvPr/>
          </p:nvSpPr>
          <p:spPr>
            <a:xfrm>
              <a:off x="7433675" y="30625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No</a:t>
              </a:r>
              <a:endParaRPr>
                <a:solidFill>
                  <a:srgbClr val="38761D"/>
                </a:solidFill>
              </a:endParaRPr>
            </a:p>
          </p:txBody>
        </p:sp>
        <p:sp>
          <p:nvSpPr>
            <p:cNvPr id="196" name="Google Shape;196;p18"/>
            <p:cNvSpPr/>
            <p:nvPr/>
          </p:nvSpPr>
          <p:spPr>
            <a:xfrm>
              <a:off x="7433675" y="33787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Yes</a:t>
              </a:r>
              <a:endParaRPr>
                <a:solidFill>
                  <a:srgbClr val="38761D"/>
                </a:solidFill>
              </a:endParaRPr>
            </a:p>
          </p:txBody>
        </p:sp>
      </p:grpSp>
      <p:grpSp>
        <p:nvGrpSpPr>
          <p:cNvPr id="197" name="Google Shape;197;p18"/>
          <p:cNvGrpSpPr/>
          <p:nvPr/>
        </p:nvGrpSpPr>
        <p:grpSpPr>
          <a:xfrm>
            <a:off x="2930375" y="2001475"/>
            <a:ext cx="2162700" cy="2122075"/>
            <a:chOff x="2930375" y="2001475"/>
            <a:chExt cx="2162700" cy="2122075"/>
          </a:xfrm>
        </p:grpSpPr>
        <p:grpSp>
          <p:nvGrpSpPr>
            <p:cNvPr id="198" name="Google Shape;198;p18"/>
            <p:cNvGrpSpPr/>
            <p:nvPr/>
          </p:nvGrpSpPr>
          <p:grpSpPr>
            <a:xfrm>
              <a:off x="2930375" y="2029813"/>
              <a:ext cx="1058350" cy="1005300"/>
              <a:chOff x="5803900" y="2036788"/>
              <a:chExt cx="1058350" cy="1005300"/>
            </a:xfrm>
          </p:grpSpPr>
          <p:sp>
            <p:nvSpPr>
              <p:cNvPr id="199" name="Google Shape;199;p18"/>
              <p:cNvSpPr/>
              <p:nvPr/>
            </p:nvSpPr>
            <p:spPr>
              <a:xfrm>
                <a:off x="5803900" y="2036788"/>
                <a:ext cx="989100" cy="10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6471950" y="2758825"/>
                <a:ext cx="390300" cy="283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a:t>
                </a:r>
                <a:endParaRPr b="1"/>
              </a:p>
            </p:txBody>
          </p:sp>
          <p:pic>
            <p:nvPicPr>
              <p:cNvPr id="201" name="Google Shape;201;p18"/>
              <p:cNvPicPr preferRelativeResize="0"/>
              <p:nvPr/>
            </p:nvPicPr>
            <p:blipFill>
              <a:blip r:embed="rId3">
                <a:alphaModFix/>
              </a:blip>
              <a:stretch>
                <a:fillRect/>
              </a:stretch>
            </p:blipFill>
            <p:spPr>
              <a:xfrm>
                <a:off x="5925400" y="2138049"/>
                <a:ext cx="746100" cy="746100"/>
              </a:xfrm>
              <a:prstGeom prst="rect">
                <a:avLst/>
              </a:prstGeom>
              <a:noFill/>
              <a:ln>
                <a:noFill/>
              </a:ln>
            </p:spPr>
          </p:pic>
        </p:grpSp>
        <p:grpSp>
          <p:nvGrpSpPr>
            <p:cNvPr id="202" name="Google Shape;202;p18"/>
            <p:cNvGrpSpPr/>
            <p:nvPr/>
          </p:nvGrpSpPr>
          <p:grpSpPr>
            <a:xfrm>
              <a:off x="4023475" y="2001475"/>
              <a:ext cx="1045900" cy="1005313"/>
              <a:chOff x="7087900" y="2008438"/>
              <a:chExt cx="1045900" cy="1005313"/>
            </a:xfrm>
          </p:grpSpPr>
          <p:sp>
            <p:nvSpPr>
              <p:cNvPr id="203" name="Google Shape;203;p18"/>
              <p:cNvSpPr/>
              <p:nvPr/>
            </p:nvSpPr>
            <p:spPr>
              <a:xfrm>
                <a:off x="7087900" y="2008438"/>
                <a:ext cx="989100" cy="10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7743500" y="2730550"/>
                <a:ext cx="390300" cy="283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t>
                </a:r>
                <a:endParaRPr b="1"/>
              </a:p>
            </p:txBody>
          </p:sp>
          <p:pic>
            <p:nvPicPr>
              <p:cNvPr id="205" name="Google Shape;205;p18"/>
              <p:cNvPicPr preferRelativeResize="0"/>
              <p:nvPr/>
            </p:nvPicPr>
            <p:blipFill>
              <a:blip r:embed="rId4">
                <a:alphaModFix/>
              </a:blip>
              <a:stretch>
                <a:fillRect/>
              </a:stretch>
            </p:blipFill>
            <p:spPr>
              <a:xfrm>
                <a:off x="7117023" y="2049425"/>
                <a:ext cx="930850" cy="930850"/>
              </a:xfrm>
              <a:prstGeom prst="rect">
                <a:avLst/>
              </a:prstGeom>
              <a:noFill/>
              <a:ln>
                <a:noFill/>
              </a:ln>
            </p:spPr>
          </p:pic>
        </p:grpSp>
        <p:grpSp>
          <p:nvGrpSpPr>
            <p:cNvPr id="206" name="Google Shape;206;p18"/>
            <p:cNvGrpSpPr/>
            <p:nvPr/>
          </p:nvGrpSpPr>
          <p:grpSpPr>
            <a:xfrm>
              <a:off x="2973725" y="3097188"/>
              <a:ext cx="1049750" cy="1026350"/>
              <a:chOff x="6428450" y="3034800"/>
              <a:chExt cx="1049750" cy="1026350"/>
            </a:xfrm>
          </p:grpSpPr>
          <p:sp>
            <p:nvSpPr>
              <p:cNvPr id="207" name="Google Shape;207;p18"/>
              <p:cNvSpPr/>
              <p:nvPr/>
            </p:nvSpPr>
            <p:spPr>
              <a:xfrm>
                <a:off x="6428450" y="3034800"/>
                <a:ext cx="989100" cy="10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7087900" y="3777950"/>
                <a:ext cx="390300" cy="283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a:t>
                </a:r>
                <a:endParaRPr b="1"/>
              </a:p>
            </p:txBody>
          </p:sp>
          <p:pic>
            <p:nvPicPr>
              <p:cNvPr id="209" name="Google Shape;209;p18"/>
              <p:cNvPicPr preferRelativeResize="0"/>
              <p:nvPr/>
            </p:nvPicPr>
            <p:blipFill>
              <a:blip r:embed="rId5">
                <a:alphaModFix/>
              </a:blip>
              <a:stretch>
                <a:fillRect/>
              </a:stretch>
            </p:blipFill>
            <p:spPr>
              <a:xfrm>
                <a:off x="6584600" y="3199050"/>
                <a:ext cx="676800" cy="676800"/>
              </a:xfrm>
              <a:prstGeom prst="rect">
                <a:avLst/>
              </a:prstGeom>
              <a:noFill/>
              <a:ln>
                <a:noFill/>
              </a:ln>
            </p:spPr>
          </p:pic>
        </p:grpSp>
        <p:grpSp>
          <p:nvGrpSpPr>
            <p:cNvPr id="210" name="Google Shape;210;p18"/>
            <p:cNvGrpSpPr/>
            <p:nvPr/>
          </p:nvGrpSpPr>
          <p:grpSpPr>
            <a:xfrm>
              <a:off x="4103975" y="3097188"/>
              <a:ext cx="989100" cy="1026363"/>
              <a:chOff x="4103975" y="3097188"/>
              <a:chExt cx="989100" cy="1026363"/>
            </a:xfrm>
          </p:grpSpPr>
          <p:sp>
            <p:nvSpPr>
              <p:cNvPr id="211" name="Google Shape;211;p18"/>
              <p:cNvSpPr/>
              <p:nvPr/>
            </p:nvSpPr>
            <p:spPr>
              <a:xfrm>
                <a:off x="4103975" y="3097188"/>
                <a:ext cx="989100" cy="10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18"/>
              <p:cNvPicPr preferRelativeResize="0"/>
              <p:nvPr/>
            </p:nvPicPr>
            <p:blipFill rotWithShape="1">
              <a:blip r:embed="rId6">
                <a:alphaModFix/>
              </a:blip>
              <a:srcRect b="14000" l="0" r="0" t="0"/>
              <a:stretch/>
            </p:blipFill>
            <p:spPr>
              <a:xfrm>
                <a:off x="4164725" y="3156550"/>
                <a:ext cx="867600" cy="746100"/>
              </a:xfrm>
              <a:prstGeom prst="rect">
                <a:avLst/>
              </a:prstGeom>
              <a:noFill/>
              <a:ln>
                <a:noFill/>
              </a:ln>
            </p:spPr>
          </p:pic>
          <p:sp>
            <p:nvSpPr>
              <p:cNvPr id="213" name="Google Shape;213;p18"/>
              <p:cNvSpPr/>
              <p:nvPr/>
            </p:nvSpPr>
            <p:spPr>
              <a:xfrm>
                <a:off x="4702775" y="3840350"/>
                <a:ext cx="390300" cy="283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
                </a:r>
                <a:endParaRPr b="1"/>
              </a:p>
            </p:txBody>
          </p:sp>
        </p:grpSp>
      </p:grpSp>
      <p:pic>
        <p:nvPicPr>
          <p:cNvPr id="214" name="Google Shape;214;p18"/>
          <p:cNvPicPr preferRelativeResize="0"/>
          <p:nvPr/>
        </p:nvPicPr>
        <p:blipFill>
          <a:blip r:embed="rId7">
            <a:alphaModFix/>
          </a:blip>
          <a:stretch>
            <a:fillRect/>
          </a:stretch>
        </p:blipFill>
        <p:spPr>
          <a:xfrm>
            <a:off x="4202488" y="2217788"/>
            <a:ext cx="572700" cy="572700"/>
          </a:xfrm>
          <a:prstGeom prst="rect">
            <a:avLst/>
          </a:prstGeom>
          <a:noFill/>
          <a:ln>
            <a:noFill/>
          </a:ln>
        </p:spPr>
      </p:pic>
      <p:pic>
        <p:nvPicPr>
          <p:cNvPr id="215" name="Google Shape;215;p18"/>
          <p:cNvPicPr preferRelativeResize="0"/>
          <p:nvPr/>
        </p:nvPicPr>
        <p:blipFill>
          <a:blip r:embed="rId7">
            <a:alphaModFix/>
          </a:blip>
          <a:stretch>
            <a:fillRect/>
          </a:stretch>
        </p:blipFill>
        <p:spPr>
          <a:xfrm>
            <a:off x="3168025" y="3378388"/>
            <a:ext cx="572700"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Map</a:t>
            </a:r>
            <a:endParaRPr/>
          </a:p>
        </p:txBody>
      </p:sp>
      <p:sp>
        <p:nvSpPr>
          <p:cNvPr id="221" name="Google Shape;221;p19"/>
          <p:cNvSpPr/>
          <p:nvPr/>
        </p:nvSpPr>
        <p:spPr>
          <a:xfrm>
            <a:off x="311700" y="2300450"/>
            <a:ext cx="1445100" cy="9870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Training Models</a:t>
            </a:r>
            <a:endParaRPr b="1"/>
          </a:p>
        </p:txBody>
      </p:sp>
      <p:sp>
        <p:nvSpPr>
          <p:cNvPr id="222" name="Google Shape;222;p19"/>
          <p:cNvSpPr/>
          <p:nvPr/>
        </p:nvSpPr>
        <p:spPr>
          <a:xfrm>
            <a:off x="2497300" y="2300450"/>
            <a:ext cx="1445100" cy="9870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Evaluate Performance</a:t>
            </a:r>
            <a:endParaRPr b="1"/>
          </a:p>
          <a:p>
            <a:pPr indent="0" lvl="0" marL="0" rtl="0" algn="ctr">
              <a:spcBef>
                <a:spcPts val="0"/>
              </a:spcBef>
              <a:spcAft>
                <a:spcPts val="0"/>
              </a:spcAft>
              <a:buNone/>
            </a:pPr>
            <a:r>
              <a:rPr b="1" lang="en"/>
              <a:t>On Train Dataset</a:t>
            </a:r>
            <a:endParaRPr b="1"/>
          </a:p>
        </p:txBody>
      </p:sp>
      <p:sp>
        <p:nvSpPr>
          <p:cNvPr id="223" name="Google Shape;223;p19"/>
          <p:cNvSpPr/>
          <p:nvPr/>
        </p:nvSpPr>
        <p:spPr>
          <a:xfrm>
            <a:off x="1851050" y="2685200"/>
            <a:ext cx="5520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4682900" y="2300450"/>
            <a:ext cx="1445100" cy="9870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Evaluate Performance</a:t>
            </a:r>
            <a:endParaRPr b="1"/>
          </a:p>
          <a:p>
            <a:pPr indent="0" lvl="0" marL="0" rtl="0" algn="ctr">
              <a:spcBef>
                <a:spcPts val="0"/>
              </a:spcBef>
              <a:spcAft>
                <a:spcPts val="0"/>
              </a:spcAft>
              <a:buNone/>
            </a:pPr>
            <a:r>
              <a:rPr b="1" lang="en"/>
              <a:t>On Validate Dataset</a:t>
            </a:r>
            <a:endParaRPr b="1"/>
          </a:p>
        </p:txBody>
      </p:sp>
      <p:sp>
        <p:nvSpPr>
          <p:cNvPr id="225" name="Google Shape;225;p19"/>
          <p:cNvSpPr/>
          <p:nvPr/>
        </p:nvSpPr>
        <p:spPr>
          <a:xfrm>
            <a:off x="4036650" y="2685200"/>
            <a:ext cx="5520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6868500" y="2300450"/>
            <a:ext cx="1445100" cy="9870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Evaluate Performance</a:t>
            </a:r>
            <a:endParaRPr b="1"/>
          </a:p>
          <a:p>
            <a:pPr indent="0" lvl="0" marL="0" rtl="0" algn="ctr">
              <a:spcBef>
                <a:spcPts val="0"/>
              </a:spcBef>
              <a:spcAft>
                <a:spcPts val="0"/>
              </a:spcAft>
              <a:buNone/>
            </a:pPr>
            <a:r>
              <a:rPr b="1" lang="en"/>
              <a:t>On Test Dataset</a:t>
            </a:r>
            <a:endParaRPr b="1"/>
          </a:p>
        </p:txBody>
      </p:sp>
      <p:sp>
        <p:nvSpPr>
          <p:cNvPr id="227" name="Google Shape;227;p19"/>
          <p:cNvSpPr/>
          <p:nvPr/>
        </p:nvSpPr>
        <p:spPr>
          <a:xfrm>
            <a:off x="6222250" y="2685200"/>
            <a:ext cx="5520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4682900" y="1874350"/>
            <a:ext cx="3630900" cy="319200"/>
          </a:xfrm>
          <a:prstGeom prst="round2SameRect">
            <a:avLst>
              <a:gd fmla="val 16667" name="adj1"/>
              <a:gd fmla="val 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“Out-of-Sample Evaluation”</a:t>
            </a:r>
            <a:endParaRPr b="1"/>
          </a:p>
        </p:txBody>
      </p:sp>
      <p:sp>
        <p:nvSpPr>
          <p:cNvPr id="229" name="Google Shape;229;p19"/>
          <p:cNvSpPr/>
          <p:nvPr/>
        </p:nvSpPr>
        <p:spPr>
          <a:xfrm>
            <a:off x="2497200" y="1435750"/>
            <a:ext cx="1445100" cy="7578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“In-Sample Evaluation”</a:t>
            </a:r>
            <a:endParaRPr b="1"/>
          </a:p>
        </p:txBody>
      </p:sp>
      <p:sp>
        <p:nvSpPr>
          <p:cNvPr id="230" name="Google Shape;230;p19"/>
          <p:cNvSpPr/>
          <p:nvPr/>
        </p:nvSpPr>
        <p:spPr>
          <a:xfrm rot="-6889938">
            <a:off x="5675973" y="3443096"/>
            <a:ext cx="1260109" cy="986966"/>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Evaluate Performance Using the Validate Dataset</a:t>
            </a:r>
            <a:endParaRPr sz="2420"/>
          </a:p>
        </p:txBody>
      </p:sp>
      <p:grpSp>
        <p:nvGrpSpPr>
          <p:cNvPr id="236" name="Google Shape;236;p20"/>
          <p:cNvGrpSpPr/>
          <p:nvPr/>
        </p:nvGrpSpPr>
        <p:grpSpPr>
          <a:xfrm>
            <a:off x="824175" y="1153850"/>
            <a:ext cx="6593375" cy="676800"/>
            <a:chOff x="824175" y="1153850"/>
            <a:chExt cx="6593375" cy="676800"/>
          </a:xfrm>
        </p:grpSpPr>
        <p:sp>
          <p:nvSpPr>
            <p:cNvPr id="237" name="Google Shape;237;p20"/>
            <p:cNvSpPr/>
            <p:nvPr/>
          </p:nvSpPr>
          <p:spPr>
            <a:xfrm>
              <a:off x="824175" y="1153850"/>
              <a:ext cx="3852000" cy="6768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a:t>
              </a:r>
              <a:endParaRPr/>
            </a:p>
          </p:txBody>
        </p:sp>
        <p:sp>
          <p:nvSpPr>
            <p:cNvPr id="238" name="Google Shape;238;p20"/>
            <p:cNvSpPr/>
            <p:nvPr/>
          </p:nvSpPr>
          <p:spPr>
            <a:xfrm>
              <a:off x="4676175" y="1153850"/>
              <a:ext cx="1683000" cy="6768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Validate</a:t>
              </a:r>
              <a:endParaRPr/>
            </a:p>
          </p:txBody>
        </p:sp>
        <p:sp>
          <p:nvSpPr>
            <p:cNvPr id="239" name="Google Shape;239;p20"/>
            <p:cNvSpPr/>
            <p:nvPr/>
          </p:nvSpPr>
          <p:spPr>
            <a:xfrm>
              <a:off x="6359150" y="1153850"/>
              <a:ext cx="1058400" cy="6768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endParaRPr/>
            </a:p>
          </p:txBody>
        </p:sp>
      </p:grpSp>
      <p:sp>
        <p:nvSpPr>
          <p:cNvPr id="240" name="Google Shape;240;p20"/>
          <p:cNvSpPr txBox="1"/>
          <p:nvPr/>
        </p:nvSpPr>
        <p:spPr>
          <a:xfrm>
            <a:off x="676700" y="4294375"/>
            <a:ext cx="49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41" name="Google Shape;241;p20"/>
          <p:cNvSpPr txBox="1"/>
          <p:nvPr>
            <p:ph type="title"/>
          </p:nvPr>
        </p:nvSpPr>
        <p:spPr>
          <a:xfrm>
            <a:off x="311700" y="3991825"/>
            <a:ext cx="8520600" cy="100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t>We then give data from our validation set to the models that survived the first check, and see what they predict. Only the ONE best performing model makes it past this stage.</a:t>
            </a:r>
            <a:endParaRPr sz="2020"/>
          </a:p>
        </p:txBody>
      </p:sp>
      <p:sp>
        <p:nvSpPr>
          <p:cNvPr id="242" name="Google Shape;242;p20"/>
          <p:cNvSpPr/>
          <p:nvPr/>
        </p:nvSpPr>
        <p:spPr>
          <a:xfrm>
            <a:off x="2621975" y="2776163"/>
            <a:ext cx="7461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20"/>
          <p:cNvGrpSpPr/>
          <p:nvPr/>
        </p:nvGrpSpPr>
        <p:grpSpPr>
          <a:xfrm>
            <a:off x="553075" y="2430100"/>
            <a:ext cx="2237000" cy="1264813"/>
            <a:chOff x="553075" y="2430100"/>
            <a:chExt cx="2237000" cy="1264813"/>
          </a:xfrm>
        </p:grpSpPr>
        <p:sp>
          <p:nvSpPr>
            <p:cNvPr id="244" name="Google Shape;244;p20"/>
            <p:cNvSpPr/>
            <p:nvPr/>
          </p:nvSpPr>
          <p:spPr>
            <a:xfrm>
              <a:off x="553075" y="2430100"/>
              <a:ext cx="746100" cy="3162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 A</a:t>
              </a:r>
              <a:endParaRPr sz="1300"/>
            </a:p>
          </p:txBody>
        </p:sp>
        <p:sp>
          <p:nvSpPr>
            <p:cNvPr id="245" name="Google Shape;245;p20"/>
            <p:cNvSpPr/>
            <p:nvPr/>
          </p:nvSpPr>
          <p:spPr>
            <a:xfrm>
              <a:off x="1313675" y="2430113"/>
              <a:ext cx="715800" cy="3162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 B</a:t>
              </a:r>
              <a:endParaRPr sz="1300"/>
            </a:p>
          </p:txBody>
        </p:sp>
        <p:sp>
          <p:nvSpPr>
            <p:cNvPr id="246" name="Google Shape;246;p20"/>
            <p:cNvSpPr/>
            <p:nvPr/>
          </p:nvSpPr>
          <p:spPr>
            <a:xfrm>
              <a:off x="2043975" y="2430113"/>
              <a:ext cx="746100" cy="3162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Feat. C</a:t>
              </a:r>
              <a:endParaRPr sz="1300"/>
            </a:p>
          </p:txBody>
        </p:sp>
        <p:sp>
          <p:nvSpPr>
            <p:cNvPr id="247" name="Google Shape;247;p20"/>
            <p:cNvSpPr/>
            <p:nvPr/>
          </p:nvSpPr>
          <p:spPr>
            <a:xfrm>
              <a:off x="553075" y="2746300"/>
              <a:ext cx="746100" cy="316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48" name="Google Shape;248;p20"/>
            <p:cNvSpPr/>
            <p:nvPr/>
          </p:nvSpPr>
          <p:spPr>
            <a:xfrm>
              <a:off x="1313675" y="2746313"/>
              <a:ext cx="715800" cy="316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sp>
          <p:nvSpPr>
            <p:cNvPr id="249" name="Google Shape;249;p20"/>
            <p:cNvSpPr/>
            <p:nvPr/>
          </p:nvSpPr>
          <p:spPr>
            <a:xfrm>
              <a:off x="2043975" y="2746313"/>
              <a:ext cx="746100" cy="316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50" name="Google Shape;250;p20"/>
            <p:cNvSpPr/>
            <p:nvPr/>
          </p:nvSpPr>
          <p:spPr>
            <a:xfrm>
              <a:off x="553075" y="3062500"/>
              <a:ext cx="746100" cy="316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51" name="Google Shape;251;p20"/>
            <p:cNvSpPr/>
            <p:nvPr/>
          </p:nvSpPr>
          <p:spPr>
            <a:xfrm>
              <a:off x="1313675" y="3062513"/>
              <a:ext cx="715800" cy="316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52" name="Google Shape;252;p20"/>
            <p:cNvSpPr/>
            <p:nvPr/>
          </p:nvSpPr>
          <p:spPr>
            <a:xfrm>
              <a:off x="2043975" y="3062513"/>
              <a:ext cx="746100" cy="316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53" name="Google Shape;253;p20"/>
            <p:cNvSpPr/>
            <p:nvPr/>
          </p:nvSpPr>
          <p:spPr>
            <a:xfrm>
              <a:off x="553075" y="3378700"/>
              <a:ext cx="746100" cy="316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254" name="Google Shape;254;p20"/>
            <p:cNvSpPr/>
            <p:nvPr/>
          </p:nvSpPr>
          <p:spPr>
            <a:xfrm>
              <a:off x="1313675" y="3378713"/>
              <a:ext cx="715800" cy="316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1.9</a:t>
              </a:r>
              <a:endParaRPr/>
            </a:p>
          </p:txBody>
        </p:sp>
        <p:sp>
          <p:nvSpPr>
            <p:cNvPr id="255" name="Google Shape;255;p20"/>
            <p:cNvSpPr/>
            <p:nvPr/>
          </p:nvSpPr>
          <p:spPr>
            <a:xfrm>
              <a:off x="2043975" y="3378713"/>
              <a:ext cx="746100" cy="316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grpSp>
      <p:grpSp>
        <p:nvGrpSpPr>
          <p:cNvPr id="256" name="Google Shape;256;p20"/>
          <p:cNvGrpSpPr/>
          <p:nvPr/>
        </p:nvGrpSpPr>
        <p:grpSpPr>
          <a:xfrm>
            <a:off x="8096025" y="2430113"/>
            <a:ext cx="815700" cy="1264800"/>
            <a:chOff x="8096025" y="2430113"/>
            <a:chExt cx="815700" cy="1264800"/>
          </a:xfrm>
        </p:grpSpPr>
        <p:sp>
          <p:nvSpPr>
            <p:cNvPr id="257" name="Google Shape;257;p20"/>
            <p:cNvSpPr/>
            <p:nvPr/>
          </p:nvSpPr>
          <p:spPr>
            <a:xfrm>
              <a:off x="8096025" y="2430113"/>
              <a:ext cx="815700" cy="3162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Target</a:t>
              </a:r>
              <a:endParaRPr sz="1300"/>
            </a:p>
          </p:txBody>
        </p:sp>
        <p:sp>
          <p:nvSpPr>
            <p:cNvPr id="258" name="Google Shape;258;p20"/>
            <p:cNvSpPr/>
            <p:nvPr/>
          </p:nvSpPr>
          <p:spPr>
            <a:xfrm>
              <a:off x="8096025" y="2746313"/>
              <a:ext cx="815700" cy="316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Yes</a:t>
              </a:r>
              <a:endParaRPr/>
            </a:p>
          </p:txBody>
        </p:sp>
        <p:sp>
          <p:nvSpPr>
            <p:cNvPr id="259" name="Google Shape;259;p20"/>
            <p:cNvSpPr/>
            <p:nvPr/>
          </p:nvSpPr>
          <p:spPr>
            <a:xfrm>
              <a:off x="8096025" y="3062513"/>
              <a:ext cx="815700" cy="316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Yes</a:t>
              </a:r>
              <a:endParaRPr/>
            </a:p>
          </p:txBody>
        </p:sp>
        <p:sp>
          <p:nvSpPr>
            <p:cNvPr id="260" name="Google Shape;260;p20"/>
            <p:cNvSpPr/>
            <p:nvPr/>
          </p:nvSpPr>
          <p:spPr>
            <a:xfrm>
              <a:off x="8096025" y="3378713"/>
              <a:ext cx="815700" cy="3162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a:t>
              </a:r>
              <a:endParaRPr/>
            </a:p>
          </p:txBody>
        </p:sp>
      </p:grpSp>
      <p:sp>
        <p:nvSpPr>
          <p:cNvPr id="261" name="Google Shape;261;p20"/>
          <p:cNvSpPr/>
          <p:nvPr/>
        </p:nvSpPr>
        <p:spPr>
          <a:xfrm>
            <a:off x="5958700" y="2776163"/>
            <a:ext cx="7461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20"/>
          <p:cNvGrpSpPr/>
          <p:nvPr/>
        </p:nvGrpSpPr>
        <p:grpSpPr>
          <a:xfrm>
            <a:off x="6940850" y="2430125"/>
            <a:ext cx="969525" cy="1264800"/>
            <a:chOff x="6940850" y="2430125"/>
            <a:chExt cx="969525" cy="1264800"/>
          </a:xfrm>
        </p:grpSpPr>
        <p:sp>
          <p:nvSpPr>
            <p:cNvPr id="263" name="Google Shape;263;p20"/>
            <p:cNvSpPr/>
            <p:nvPr/>
          </p:nvSpPr>
          <p:spPr>
            <a:xfrm>
              <a:off x="6940850" y="2430125"/>
              <a:ext cx="476700" cy="316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A</a:t>
              </a:r>
              <a:endParaRPr sz="1300"/>
            </a:p>
          </p:txBody>
        </p:sp>
        <p:sp>
          <p:nvSpPr>
            <p:cNvPr id="264" name="Google Shape;264;p20"/>
            <p:cNvSpPr/>
            <p:nvPr/>
          </p:nvSpPr>
          <p:spPr>
            <a:xfrm>
              <a:off x="6940850" y="27463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Yes</a:t>
              </a:r>
              <a:endParaRPr>
                <a:solidFill>
                  <a:srgbClr val="38761D"/>
                </a:solidFill>
              </a:endParaRPr>
            </a:p>
          </p:txBody>
        </p:sp>
        <p:sp>
          <p:nvSpPr>
            <p:cNvPr id="265" name="Google Shape;265;p20"/>
            <p:cNvSpPr/>
            <p:nvPr/>
          </p:nvSpPr>
          <p:spPr>
            <a:xfrm>
              <a:off x="6940850" y="30625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80000"/>
                  </a:solidFill>
                </a:rPr>
                <a:t>No</a:t>
              </a:r>
              <a:endParaRPr>
                <a:solidFill>
                  <a:srgbClr val="980000"/>
                </a:solidFill>
              </a:endParaRPr>
            </a:p>
          </p:txBody>
        </p:sp>
        <p:sp>
          <p:nvSpPr>
            <p:cNvPr id="266" name="Google Shape;266;p20"/>
            <p:cNvSpPr/>
            <p:nvPr/>
          </p:nvSpPr>
          <p:spPr>
            <a:xfrm>
              <a:off x="6940850" y="33787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No</a:t>
              </a:r>
              <a:endParaRPr>
                <a:solidFill>
                  <a:srgbClr val="38761D"/>
                </a:solidFill>
              </a:endParaRPr>
            </a:p>
          </p:txBody>
        </p:sp>
        <p:sp>
          <p:nvSpPr>
            <p:cNvPr id="267" name="Google Shape;267;p20"/>
            <p:cNvSpPr/>
            <p:nvPr/>
          </p:nvSpPr>
          <p:spPr>
            <a:xfrm>
              <a:off x="7433675" y="2430125"/>
              <a:ext cx="476700" cy="316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D</a:t>
              </a:r>
              <a:endParaRPr sz="1300"/>
            </a:p>
          </p:txBody>
        </p:sp>
        <p:sp>
          <p:nvSpPr>
            <p:cNvPr id="268" name="Google Shape;268;p20"/>
            <p:cNvSpPr/>
            <p:nvPr/>
          </p:nvSpPr>
          <p:spPr>
            <a:xfrm>
              <a:off x="7433675" y="27463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Yes</a:t>
              </a:r>
              <a:endParaRPr>
                <a:solidFill>
                  <a:srgbClr val="38761D"/>
                </a:solidFill>
              </a:endParaRPr>
            </a:p>
          </p:txBody>
        </p:sp>
        <p:sp>
          <p:nvSpPr>
            <p:cNvPr id="269" name="Google Shape;269;p20"/>
            <p:cNvSpPr/>
            <p:nvPr/>
          </p:nvSpPr>
          <p:spPr>
            <a:xfrm>
              <a:off x="7433675" y="30625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Yes</a:t>
              </a:r>
              <a:endParaRPr>
                <a:solidFill>
                  <a:srgbClr val="38761D"/>
                </a:solidFill>
              </a:endParaRPr>
            </a:p>
          </p:txBody>
        </p:sp>
        <p:sp>
          <p:nvSpPr>
            <p:cNvPr id="270" name="Google Shape;270;p20"/>
            <p:cNvSpPr/>
            <p:nvPr/>
          </p:nvSpPr>
          <p:spPr>
            <a:xfrm>
              <a:off x="7433675" y="3378725"/>
              <a:ext cx="476700" cy="316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No</a:t>
              </a:r>
              <a:endParaRPr>
                <a:solidFill>
                  <a:srgbClr val="38761D"/>
                </a:solidFill>
              </a:endParaRPr>
            </a:p>
          </p:txBody>
        </p:sp>
      </p:grpSp>
      <p:grpSp>
        <p:nvGrpSpPr>
          <p:cNvPr id="271" name="Google Shape;271;p20"/>
          <p:cNvGrpSpPr/>
          <p:nvPr/>
        </p:nvGrpSpPr>
        <p:grpSpPr>
          <a:xfrm>
            <a:off x="3509113" y="2549313"/>
            <a:ext cx="2189138" cy="1026375"/>
            <a:chOff x="3509113" y="2549313"/>
            <a:chExt cx="2189138" cy="1026375"/>
          </a:xfrm>
        </p:grpSpPr>
        <p:grpSp>
          <p:nvGrpSpPr>
            <p:cNvPr id="272" name="Google Shape;272;p20"/>
            <p:cNvGrpSpPr/>
            <p:nvPr/>
          </p:nvGrpSpPr>
          <p:grpSpPr>
            <a:xfrm>
              <a:off x="3509113" y="2549313"/>
              <a:ext cx="1058350" cy="1005300"/>
              <a:chOff x="5803900" y="2036788"/>
              <a:chExt cx="1058350" cy="1005300"/>
            </a:xfrm>
          </p:grpSpPr>
          <p:sp>
            <p:nvSpPr>
              <p:cNvPr id="273" name="Google Shape;273;p20"/>
              <p:cNvSpPr/>
              <p:nvPr/>
            </p:nvSpPr>
            <p:spPr>
              <a:xfrm>
                <a:off x="5803900" y="2036788"/>
                <a:ext cx="989100" cy="10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6471950" y="2758825"/>
                <a:ext cx="390300" cy="283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a:t>
                </a:r>
                <a:endParaRPr b="1"/>
              </a:p>
            </p:txBody>
          </p:sp>
          <p:pic>
            <p:nvPicPr>
              <p:cNvPr id="275" name="Google Shape;275;p20"/>
              <p:cNvPicPr preferRelativeResize="0"/>
              <p:nvPr/>
            </p:nvPicPr>
            <p:blipFill>
              <a:blip r:embed="rId3">
                <a:alphaModFix/>
              </a:blip>
              <a:stretch>
                <a:fillRect/>
              </a:stretch>
            </p:blipFill>
            <p:spPr>
              <a:xfrm>
                <a:off x="5925400" y="2138049"/>
                <a:ext cx="746100" cy="746100"/>
              </a:xfrm>
              <a:prstGeom prst="rect">
                <a:avLst/>
              </a:prstGeom>
              <a:noFill/>
              <a:ln>
                <a:noFill/>
              </a:ln>
            </p:spPr>
          </p:pic>
        </p:grpSp>
        <p:grpSp>
          <p:nvGrpSpPr>
            <p:cNvPr id="276" name="Google Shape;276;p20"/>
            <p:cNvGrpSpPr/>
            <p:nvPr/>
          </p:nvGrpSpPr>
          <p:grpSpPr>
            <a:xfrm>
              <a:off x="4709150" y="2549325"/>
              <a:ext cx="989100" cy="1026363"/>
              <a:chOff x="4103975" y="3097188"/>
              <a:chExt cx="989100" cy="1026363"/>
            </a:xfrm>
          </p:grpSpPr>
          <p:sp>
            <p:nvSpPr>
              <p:cNvPr id="277" name="Google Shape;277;p20"/>
              <p:cNvSpPr/>
              <p:nvPr/>
            </p:nvSpPr>
            <p:spPr>
              <a:xfrm>
                <a:off x="4103975" y="3097188"/>
                <a:ext cx="989100" cy="1005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8" name="Google Shape;278;p20"/>
              <p:cNvPicPr preferRelativeResize="0"/>
              <p:nvPr/>
            </p:nvPicPr>
            <p:blipFill rotWithShape="1">
              <a:blip r:embed="rId4">
                <a:alphaModFix/>
              </a:blip>
              <a:srcRect b="14000" l="0" r="0" t="0"/>
              <a:stretch/>
            </p:blipFill>
            <p:spPr>
              <a:xfrm>
                <a:off x="4164725" y="3156550"/>
                <a:ext cx="867600" cy="746100"/>
              </a:xfrm>
              <a:prstGeom prst="rect">
                <a:avLst/>
              </a:prstGeom>
              <a:noFill/>
              <a:ln>
                <a:noFill/>
              </a:ln>
            </p:spPr>
          </p:pic>
          <p:sp>
            <p:nvSpPr>
              <p:cNvPr id="279" name="Google Shape;279;p20"/>
              <p:cNvSpPr/>
              <p:nvPr/>
            </p:nvSpPr>
            <p:spPr>
              <a:xfrm>
                <a:off x="4702775" y="3840350"/>
                <a:ext cx="390300" cy="283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
                </a:r>
                <a:endParaRPr b="1"/>
              </a:p>
            </p:txBody>
          </p:sp>
        </p:grpSp>
      </p:grpSp>
      <p:pic>
        <p:nvPicPr>
          <p:cNvPr id="280" name="Google Shape;280;p20"/>
          <p:cNvPicPr preferRelativeResize="0"/>
          <p:nvPr/>
        </p:nvPicPr>
        <p:blipFill>
          <a:blip r:embed="rId5">
            <a:alphaModFix/>
          </a:blip>
          <a:stretch>
            <a:fillRect/>
          </a:stretch>
        </p:blipFill>
        <p:spPr>
          <a:xfrm>
            <a:off x="3733050" y="2776150"/>
            <a:ext cx="572700"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Map</a:t>
            </a:r>
            <a:endParaRPr/>
          </a:p>
        </p:txBody>
      </p:sp>
      <p:sp>
        <p:nvSpPr>
          <p:cNvPr id="286" name="Google Shape;286;p21"/>
          <p:cNvSpPr/>
          <p:nvPr/>
        </p:nvSpPr>
        <p:spPr>
          <a:xfrm>
            <a:off x="311700" y="2300450"/>
            <a:ext cx="1445100" cy="9870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Training Models</a:t>
            </a:r>
            <a:endParaRPr b="1"/>
          </a:p>
        </p:txBody>
      </p:sp>
      <p:sp>
        <p:nvSpPr>
          <p:cNvPr id="287" name="Google Shape;287;p21"/>
          <p:cNvSpPr/>
          <p:nvPr/>
        </p:nvSpPr>
        <p:spPr>
          <a:xfrm>
            <a:off x="2497300" y="2300450"/>
            <a:ext cx="1445100" cy="9870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Evaluate Performance</a:t>
            </a:r>
            <a:endParaRPr b="1"/>
          </a:p>
          <a:p>
            <a:pPr indent="0" lvl="0" marL="0" rtl="0" algn="ctr">
              <a:spcBef>
                <a:spcPts val="0"/>
              </a:spcBef>
              <a:spcAft>
                <a:spcPts val="0"/>
              </a:spcAft>
              <a:buNone/>
            </a:pPr>
            <a:r>
              <a:rPr b="1" lang="en"/>
              <a:t>On Train Dataset</a:t>
            </a:r>
            <a:endParaRPr b="1"/>
          </a:p>
        </p:txBody>
      </p:sp>
      <p:sp>
        <p:nvSpPr>
          <p:cNvPr id="288" name="Google Shape;288;p21"/>
          <p:cNvSpPr/>
          <p:nvPr/>
        </p:nvSpPr>
        <p:spPr>
          <a:xfrm>
            <a:off x="1851050" y="2685200"/>
            <a:ext cx="5520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a:off x="4682900" y="2300450"/>
            <a:ext cx="1445100" cy="9870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Evaluate Performance</a:t>
            </a:r>
            <a:endParaRPr b="1"/>
          </a:p>
          <a:p>
            <a:pPr indent="0" lvl="0" marL="0" rtl="0" algn="ctr">
              <a:spcBef>
                <a:spcPts val="0"/>
              </a:spcBef>
              <a:spcAft>
                <a:spcPts val="0"/>
              </a:spcAft>
              <a:buNone/>
            </a:pPr>
            <a:r>
              <a:rPr b="1" lang="en"/>
              <a:t>On Validate Dataset</a:t>
            </a:r>
            <a:endParaRPr b="1"/>
          </a:p>
        </p:txBody>
      </p:sp>
      <p:sp>
        <p:nvSpPr>
          <p:cNvPr id="290" name="Google Shape;290;p21"/>
          <p:cNvSpPr/>
          <p:nvPr/>
        </p:nvSpPr>
        <p:spPr>
          <a:xfrm>
            <a:off x="4036650" y="2685200"/>
            <a:ext cx="5520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a:off x="6868500" y="2300450"/>
            <a:ext cx="1445100" cy="9870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Evaluate Performance</a:t>
            </a:r>
            <a:endParaRPr b="1"/>
          </a:p>
          <a:p>
            <a:pPr indent="0" lvl="0" marL="0" rtl="0" algn="ctr">
              <a:spcBef>
                <a:spcPts val="0"/>
              </a:spcBef>
              <a:spcAft>
                <a:spcPts val="0"/>
              </a:spcAft>
              <a:buNone/>
            </a:pPr>
            <a:r>
              <a:rPr b="1" lang="en"/>
              <a:t>On Test Dataset</a:t>
            </a:r>
            <a:endParaRPr b="1"/>
          </a:p>
        </p:txBody>
      </p:sp>
      <p:sp>
        <p:nvSpPr>
          <p:cNvPr id="292" name="Google Shape;292;p21"/>
          <p:cNvSpPr/>
          <p:nvPr/>
        </p:nvSpPr>
        <p:spPr>
          <a:xfrm>
            <a:off x="6222250" y="2685200"/>
            <a:ext cx="552000" cy="21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
          <p:cNvSpPr/>
          <p:nvPr/>
        </p:nvSpPr>
        <p:spPr>
          <a:xfrm>
            <a:off x="4682900" y="1874350"/>
            <a:ext cx="3630900" cy="319200"/>
          </a:xfrm>
          <a:prstGeom prst="round2SameRect">
            <a:avLst>
              <a:gd fmla="val 16667" name="adj1"/>
              <a:gd fmla="val 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“Out-of-Sample Evaluation”</a:t>
            </a:r>
            <a:endParaRPr b="1"/>
          </a:p>
        </p:txBody>
      </p:sp>
      <p:sp>
        <p:nvSpPr>
          <p:cNvPr id="294" name="Google Shape;294;p21"/>
          <p:cNvSpPr/>
          <p:nvPr/>
        </p:nvSpPr>
        <p:spPr>
          <a:xfrm>
            <a:off x="2497200" y="1435750"/>
            <a:ext cx="1445100" cy="7578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“In-Sample Evaluation”</a:t>
            </a:r>
            <a:endParaRPr b="1"/>
          </a:p>
        </p:txBody>
      </p:sp>
      <p:sp>
        <p:nvSpPr>
          <p:cNvPr id="295" name="Google Shape;295;p21"/>
          <p:cNvSpPr/>
          <p:nvPr/>
        </p:nvSpPr>
        <p:spPr>
          <a:xfrm rot="-6889938">
            <a:off x="7859048" y="3418146"/>
            <a:ext cx="1260109" cy="986966"/>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