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74" r:id="rId7"/>
    <p:sldId id="288" r:id="rId8"/>
    <p:sldId id="290" r:id="rId9"/>
    <p:sldId id="265" r:id="rId10"/>
    <p:sldId id="287" r:id="rId11"/>
    <p:sldId id="291" r:id="rId12"/>
    <p:sldId id="292" r:id="rId13"/>
    <p:sldId id="286" r:id="rId14"/>
    <p:sldId id="260" r:id="rId15"/>
    <p:sldId id="289" r:id="rId1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5161" autoAdjust="0"/>
  </p:normalViewPr>
  <p:slideViewPr>
    <p:cSldViewPr snapToGrid="0" showGuides="1">
      <p:cViewPr varScale="1">
        <p:scale>
          <a:sx n="127" d="100"/>
          <a:sy n="127" d="100"/>
        </p:scale>
        <p:origin x="38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11/28/18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449E-EB1A-AF4F-8314-05EC5143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46" y="1315399"/>
            <a:ext cx="10113140" cy="1089529"/>
          </a:xfrm>
        </p:spPr>
        <p:txBody>
          <a:bodyPr/>
          <a:lstStyle/>
          <a:p>
            <a:r>
              <a:rPr lang="en-US" sz="3600" dirty="0"/>
              <a:t>Nexus Monthly User and Developer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3B09-9741-B64F-A66A-5C946897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5" y="2930645"/>
            <a:ext cx="3083995" cy="1127621"/>
          </a:xfrm>
        </p:spPr>
        <p:txBody>
          <a:bodyPr/>
          <a:lstStyle/>
          <a:p>
            <a:r>
              <a:rPr lang="en-US" dirty="0"/>
              <a:t>Jaron T. Krogel</a:t>
            </a:r>
          </a:p>
          <a:p>
            <a:r>
              <a:rPr lang="en-US" dirty="0"/>
              <a:t>16 November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5A184-406B-7B4F-9104-2CA2B1EE11E8}"/>
              </a:ext>
            </a:extLst>
          </p:cNvPr>
          <p:cNvSpPr txBox="1"/>
          <p:nvPr/>
        </p:nvSpPr>
        <p:spPr>
          <a:xfrm>
            <a:off x="966455" y="2164862"/>
            <a:ext cx="945964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Meeting 1: Using Multiple Machines and Job Bundling</a:t>
            </a:r>
          </a:p>
        </p:txBody>
      </p:sp>
    </p:spTree>
    <p:extLst>
      <p:ext uri="{BB962C8B-B14F-4D97-AF65-F5344CB8AC3E}">
        <p14:creationId xmlns:p14="http://schemas.microsoft.com/office/powerpoint/2010/main" val="217517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68" y="2902373"/>
            <a:ext cx="10050465" cy="701731"/>
          </a:xfrm>
        </p:spPr>
        <p:txBody>
          <a:bodyPr/>
          <a:lstStyle/>
          <a:p>
            <a:r>
              <a:rPr lang="en-US" sz="4400" dirty="0"/>
              <a:t>Question &amp; Answer + Updates</a:t>
            </a:r>
          </a:p>
        </p:txBody>
      </p:sp>
    </p:spTree>
    <p:extLst>
      <p:ext uri="{BB962C8B-B14F-4D97-AF65-F5344CB8AC3E}">
        <p14:creationId xmlns:p14="http://schemas.microsoft.com/office/powerpoint/2010/main" val="31202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 + Updates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10851C-CB0B-C343-802A-6B39187D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Q&amp;A for Nexus features, workflow how </a:t>
            </a:r>
            <a:r>
              <a:rPr lang="en-US" dirty="0" err="1"/>
              <a:t>to’s</a:t>
            </a:r>
            <a:r>
              <a:rPr lang="en-US" dirty="0"/>
              <a:t>, code details,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Updates on current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Order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NCSU, ORNL, SNL, UIUC, UPR, ANL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Monthly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17" y="1327915"/>
            <a:ext cx="11430000" cy="4047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Date/Time: Friday Dec. 14</a:t>
            </a:r>
            <a:r>
              <a:rPr lang="en-US" baseline="30000" dirty="0"/>
              <a:t>th</a:t>
            </a:r>
            <a:r>
              <a:rPr lang="en-US" dirty="0"/>
              <a:t> 1-2pm EST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BlueJeans</a:t>
            </a:r>
            <a:r>
              <a:rPr lang="en-US" dirty="0"/>
              <a:t> link: </a:t>
            </a: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bluejeans.com</a:t>
            </a:r>
            <a:r>
              <a:rPr lang="en-US" dirty="0">
                <a:solidFill>
                  <a:srgbClr val="0070C0"/>
                </a:solidFill>
              </a:rPr>
              <a:t>/190169126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Tentative topic: TBD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demo and/or topic requests welcome!</a:t>
            </a:r>
          </a:p>
        </p:txBody>
      </p:sp>
    </p:spTree>
    <p:extLst>
      <p:ext uri="{BB962C8B-B14F-4D97-AF65-F5344CB8AC3E}">
        <p14:creationId xmlns:p14="http://schemas.microsoft.com/office/powerpoint/2010/main" val="137552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Workflow demos: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Running workflows across multiple machines: Diamond DFT to VMC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Bundling jobs on HPC environments: Diamond “equation of state”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 about Nexus features, workflow how </a:t>
            </a:r>
            <a:r>
              <a:rPr lang="en-US" dirty="0" err="1"/>
              <a:t>to’s</a:t>
            </a:r>
            <a:r>
              <a:rPr lang="en-US" dirty="0"/>
              <a:t>, etc. + Updates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457A5-1CF3-A441-A103-22CFCD5211E6}"/>
              </a:ext>
            </a:extLst>
          </p:cNvPr>
          <p:cNvSpPr txBox="1"/>
          <p:nvPr/>
        </p:nvSpPr>
        <p:spPr>
          <a:xfrm>
            <a:off x="1002173" y="4953965"/>
            <a:ext cx="102851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Files located at: </a:t>
            </a:r>
            <a:r>
              <a:rPr lang="en-US" dirty="0" err="1">
                <a:latin typeface="Andale Mono" panose="020B0509000000000004" pitchFamily="49" charset="0"/>
              </a:rPr>
              <a:t>nexus_training</a:t>
            </a:r>
            <a:r>
              <a:rPr lang="en-US" dirty="0">
                <a:latin typeface="Andale Mono" panose="020B0509000000000004" pitchFamily="49" charset="0"/>
              </a:rPr>
              <a:t>/</a:t>
            </a:r>
            <a:r>
              <a:rPr lang="en-US" dirty="0" err="1">
                <a:latin typeface="Andale Mono" panose="020B0509000000000004" pitchFamily="49" charset="0"/>
              </a:rPr>
              <a:t>monthly_meetings</a:t>
            </a:r>
            <a:r>
              <a:rPr lang="en-US" dirty="0">
                <a:latin typeface="Andale Mono" panose="020B0509000000000004" pitchFamily="49" charset="0"/>
              </a:rPr>
              <a:t>/02_181116_multiple_machines/</a:t>
            </a:r>
          </a:p>
        </p:txBody>
      </p:sp>
    </p:spTree>
    <p:extLst>
      <p:ext uri="{BB962C8B-B14F-4D97-AF65-F5344CB8AC3E}">
        <p14:creationId xmlns:p14="http://schemas.microsoft.com/office/powerpoint/2010/main" val="159322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3257550" y="1021556"/>
            <a:ext cx="3217547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0.    ,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0.8925,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6475097" y="1021556"/>
            <a:ext cx="3148619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app='pw2qmcpack.x'),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threads=4,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6DBD3-D0D7-A842-8A00-CF2EA4957665}"/>
              </a:ext>
            </a:extLst>
          </p:cNvPr>
          <p:cNvSpPr txBox="1"/>
          <p:nvPr/>
        </p:nvSpPr>
        <p:spPr>
          <a:xfrm>
            <a:off x="1138691" y="973872"/>
            <a:ext cx="19271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Invoke interpreter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3E038-A511-B043-B320-F7577E555D52}"/>
              </a:ext>
            </a:extLst>
          </p:cNvPr>
          <p:cNvSpPr txBox="1"/>
          <p:nvPr/>
        </p:nvSpPr>
        <p:spPr>
          <a:xfrm>
            <a:off x="1502966" y="1448708"/>
            <a:ext cx="154882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Nexus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47A13-5BA5-7E44-A6F9-45C3A176EA0E}"/>
              </a:ext>
            </a:extLst>
          </p:cNvPr>
          <p:cNvSpPr txBox="1"/>
          <p:nvPr/>
        </p:nvSpPr>
        <p:spPr>
          <a:xfrm>
            <a:off x="1627620" y="2312976"/>
            <a:ext cx="13869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User settings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DB125-1B4A-354A-A9BC-7F88915E6C75}"/>
              </a:ext>
            </a:extLst>
          </p:cNvPr>
          <p:cNvSpPr txBox="1"/>
          <p:nvPr/>
        </p:nvSpPr>
        <p:spPr>
          <a:xfrm>
            <a:off x="951474" y="3717847"/>
            <a:ext cx="20697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Supercell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EA5A4-1CE5-5243-8234-B7A911EC5909}"/>
              </a:ext>
            </a:extLst>
          </p:cNvPr>
          <p:cNvSpPr txBox="1"/>
          <p:nvPr/>
        </p:nvSpPr>
        <p:spPr>
          <a:xfrm>
            <a:off x="659530" y="5613549"/>
            <a:ext cx="2374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2133D-E672-8F4A-9FA5-22B481D71334}"/>
              </a:ext>
            </a:extLst>
          </p:cNvPr>
          <p:cNvSpPr txBox="1"/>
          <p:nvPr/>
        </p:nvSpPr>
        <p:spPr>
          <a:xfrm>
            <a:off x="9847368" y="2859376"/>
            <a:ext cx="2374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composition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1DAD4-2ADD-B148-8A2A-F1D61D4E4176}"/>
              </a:ext>
            </a:extLst>
          </p:cNvPr>
          <p:cNvSpPr txBox="1"/>
          <p:nvPr/>
        </p:nvSpPr>
        <p:spPr>
          <a:xfrm>
            <a:off x="9847368" y="5070957"/>
            <a:ext cx="21403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execution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6006D3-A207-844E-A170-621887318B0D}"/>
              </a:ext>
            </a:extLst>
          </p:cNvPr>
          <p:cNvSpPr/>
          <p:nvPr/>
        </p:nvSpPr>
        <p:spPr>
          <a:xfrm>
            <a:off x="2988527" y="1021556"/>
            <a:ext cx="156117" cy="25881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2C4D1BA-2CF2-C545-8CD5-761BB521B15C}"/>
              </a:ext>
            </a:extLst>
          </p:cNvPr>
          <p:cNvSpPr/>
          <p:nvPr/>
        </p:nvSpPr>
        <p:spPr>
          <a:xfrm>
            <a:off x="2982850" y="1346859"/>
            <a:ext cx="161794" cy="541413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9D5E290-5FB5-034E-9CFF-9599E5733E01}"/>
              </a:ext>
            </a:extLst>
          </p:cNvPr>
          <p:cNvSpPr/>
          <p:nvPr/>
        </p:nvSpPr>
        <p:spPr>
          <a:xfrm>
            <a:off x="2958406" y="2056292"/>
            <a:ext cx="186238" cy="86532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2DE552C-B906-144B-9933-2E7810374C1D}"/>
              </a:ext>
            </a:extLst>
          </p:cNvPr>
          <p:cNvSpPr/>
          <p:nvPr/>
        </p:nvSpPr>
        <p:spPr>
          <a:xfrm>
            <a:off x="2945679" y="3089640"/>
            <a:ext cx="186238" cy="15864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BC2AE6A-1C8D-2F44-B22E-D512FFDFE382}"/>
              </a:ext>
            </a:extLst>
          </p:cNvPr>
          <p:cNvSpPr/>
          <p:nvPr/>
        </p:nvSpPr>
        <p:spPr>
          <a:xfrm>
            <a:off x="2957841" y="4819799"/>
            <a:ext cx="186238" cy="190331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6336885-8031-6D44-BF81-ACE3316BA8AC}"/>
              </a:ext>
            </a:extLst>
          </p:cNvPr>
          <p:cNvSpPr/>
          <p:nvPr/>
        </p:nvSpPr>
        <p:spPr>
          <a:xfrm flipH="1">
            <a:off x="9719604" y="1082416"/>
            <a:ext cx="196056" cy="3867853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71B6421-68B4-DD4E-90D5-176704B130E5}"/>
              </a:ext>
            </a:extLst>
          </p:cNvPr>
          <p:cNvSpPr/>
          <p:nvPr/>
        </p:nvSpPr>
        <p:spPr>
          <a:xfrm flipH="1">
            <a:off x="9719604" y="5070957"/>
            <a:ext cx="196056" cy="29670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961A078-43C5-9B4A-A03C-8F66781565C9}"/>
              </a:ext>
            </a:extLst>
          </p:cNvPr>
          <p:cNvSpPr/>
          <p:nvPr/>
        </p:nvSpPr>
        <p:spPr>
          <a:xfrm>
            <a:off x="1782618" y="4676584"/>
            <a:ext cx="921833" cy="3352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4CAE9-A934-C24F-AAE9-C4264F3E1D52}"/>
              </a:ext>
            </a:extLst>
          </p:cNvPr>
          <p:cNvSpPr txBox="1"/>
          <p:nvPr/>
        </p:nvSpPr>
        <p:spPr>
          <a:xfrm>
            <a:off x="1793731" y="4687258"/>
            <a:ext cx="89960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QE SCF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E57A8DD-7D7B-9C40-8DA1-217C39DA510D}"/>
              </a:ext>
            </a:extLst>
          </p:cNvPr>
          <p:cNvSpPr/>
          <p:nvPr/>
        </p:nvSpPr>
        <p:spPr>
          <a:xfrm>
            <a:off x="10125774" y="1025751"/>
            <a:ext cx="1266536" cy="53133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6B473B-1E0B-9A48-8329-F96A710F6012}"/>
              </a:ext>
            </a:extLst>
          </p:cNvPr>
          <p:cNvSpPr txBox="1"/>
          <p:nvPr/>
        </p:nvSpPr>
        <p:spPr>
          <a:xfrm>
            <a:off x="10125774" y="1021556"/>
            <a:ext cx="13019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   Orbital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Conversion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E31EAED-E453-A84F-9B4C-124641109485}"/>
              </a:ext>
            </a:extLst>
          </p:cNvPr>
          <p:cNvSpPr/>
          <p:nvPr/>
        </p:nvSpPr>
        <p:spPr>
          <a:xfrm>
            <a:off x="10090351" y="2113990"/>
            <a:ext cx="1266536" cy="53133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15835-27C9-FF40-BBE6-56A58F84B514}"/>
              </a:ext>
            </a:extLst>
          </p:cNvPr>
          <p:cNvSpPr txBox="1"/>
          <p:nvPr/>
        </p:nvSpPr>
        <p:spPr>
          <a:xfrm>
            <a:off x="10090351" y="2109795"/>
            <a:ext cx="13019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QMCPACK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      VMC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A9D6A-D26B-764F-B967-59D6BC2BE49B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597562" y="1280370"/>
            <a:ext cx="1528212" cy="8952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0A7F3-F66D-A44B-800A-B011274C5E2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237034" y="2377561"/>
            <a:ext cx="1853317" cy="0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B36D29-A122-2E40-8436-CB46A0C9C98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93336" y="4844224"/>
            <a:ext cx="652030" cy="2424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383A5910-157C-EA41-9DC5-AC2B10FD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04872"/>
            <a:ext cx="6305570" cy="539496"/>
          </a:xfrm>
        </p:spPr>
        <p:txBody>
          <a:bodyPr/>
          <a:lstStyle/>
          <a:p>
            <a:r>
              <a:rPr lang="en-US" dirty="0"/>
              <a:t>Anatomy of a Nexus Script</a:t>
            </a:r>
          </a:p>
        </p:txBody>
      </p:sp>
    </p:spTree>
    <p:extLst>
      <p:ext uri="{BB962C8B-B14F-4D97-AF65-F5344CB8AC3E}">
        <p14:creationId xmlns:p14="http://schemas.microsoft.com/office/powerpoint/2010/main" val="29418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Running on 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5237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539496"/>
          </a:xfrm>
        </p:spPr>
        <p:txBody>
          <a:bodyPr/>
          <a:lstStyle/>
          <a:p>
            <a:r>
              <a:rPr lang="en-US" dirty="0"/>
              <a:t>Diamond Example: DFT on Workstation, QMC on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569998" y="902609"/>
            <a:ext cx="3975768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#machine       = '</a:t>
            </a:r>
            <a:r>
              <a:rPr lang="en-US" sz="900" b="1" dirty="0" err="1">
                <a:latin typeface="Andale Mono" panose="020B0509000000000004" pitchFamily="49" charset="0"/>
              </a:rPr>
              <a:t>eos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#account       = 'mat151',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on_desktop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settings.machine</a:t>
            </a:r>
            <a:r>
              <a:rPr lang="en-US" sz="900" b="1" dirty="0">
                <a:latin typeface="Andale Mono" panose="020B0509000000000004" pitchFamily="49" charset="0"/>
              </a:rPr>
              <a:t>=='ws16'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on_cluster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settings.machine</a:t>
            </a:r>
            <a:r>
              <a:rPr lang="en-US" sz="900" b="1" dirty="0">
                <a:latin typeface="Andale Mono" panose="020B0509000000000004" pitchFamily="49" charset="0"/>
              </a:rPr>
              <a:t>=='</a:t>
            </a:r>
            <a:r>
              <a:rPr lang="en-US" sz="900" b="1" dirty="0" err="1">
                <a:latin typeface="Andale Mono" panose="020B0509000000000004" pitchFamily="49" charset="0"/>
              </a:rPr>
              <a:t>eos</a:t>
            </a:r>
            <a:r>
              <a:rPr lang="en-US" sz="900" b="1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if </a:t>
            </a:r>
            <a:r>
              <a:rPr lang="en-US" sz="900" dirty="0" err="1">
                <a:latin typeface="Andale Mono" panose="020B0509000000000004" pitchFamily="49" charset="0"/>
              </a:rPr>
              <a:t>on_desktop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scf_job</a:t>
            </a:r>
            <a:r>
              <a:rPr lang="en-US" sz="900" b="1" dirty="0">
                <a:latin typeface="Andale Mono" panose="020B0509000000000004" pitchFamily="49" charset="0"/>
              </a:rPr>
              <a:t>  = job(cores=16,app='</a:t>
            </a:r>
            <a:r>
              <a:rPr lang="en-US" sz="900" b="1" dirty="0" err="1">
                <a:latin typeface="Andale Mono" panose="020B0509000000000004" pitchFamily="49" charset="0"/>
              </a:rPr>
              <a:t>pw.x</a:t>
            </a:r>
            <a:r>
              <a:rPr lang="en-US" sz="900" b="1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conv_job</a:t>
            </a:r>
            <a:r>
              <a:rPr lang="en-US" sz="900" b="1" dirty="0">
                <a:latin typeface="Andale Mono" panose="020B0509000000000004" pitchFamily="49" charset="0"/>
              </a:rPr>
              <a:t> = job(cores=1,app='pw2qmcpack.x')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  = job(cores=1) # fake/placeholder job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elif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on_cluster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 = job(nodes=1) # fake/placeholder job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conv_job</a:t>
            </a:r>
            <a:r>
              <a:rPr lang="en-US" sz="900" dirty="0">
                <a:latin typeface="Andale Mono" panose="020B0509000000000004" pitchFamily="49" charset="0"/>
              </a:rPr>
              <a:t> = job(nodes=1) # fake/placeholder job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modules = '''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module load </a:t>
            </a:r>
            <a:r>
              <a:rPr lang="en-US" sz="900" b="1" dirty="0" err="1">
                <a:latin typeface="Andale Mono" panose="020B0509000000000004" pitchFamily="49" charset="0"/>
              </a:rPr>
              <a:t>PrgEnv</a:t>
            </a:r>
            <a:r>
              <a:rPr lang="en-US" sz="900" b="1" dirty="0">
                <a:latin typeface="Andale Mono" panose="020B0509000000000004" pitchFamily="49" charset="0"/>
              </a:rPr>
              <a:t>-intel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module load </a:t>
            </a:r>
            <a:r>
              <a:rPr lang="en-US" sz="900" b="1" dirty="0" err="1">
                <a:latin typeface="Andale Mono" panose="020B0509000000000004" pitchFamily="49" charset="0"/>
              </a:rPr>
              <a:t>gcc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module load cray-hdf5-parallel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module load </a:t>
            </a:r>
            <a:r>
              <a:rPr lang="en-US" sz="900" b="1" dirty="0" err="1">
                <a:latin typeface="Andale Mono" panose="020B0509000000000004" pitchFamily="49" charset="0"/>
              </a:rPr>
              <a:t>fftw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module load boost'''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qmcpack</a:t>
            </a:r>
            <a:r>
              <a:rPr lang="en-US" sz="900" b="1" dirty="0">
                <a:latin typeface="Andale Mono" panose="020B0509000000000004" pitchFamily="49" charset="0"/>
              </a:rPr>
              <a:t> = ‘/path/to/qmcpack-3.5.0/</a:t>
            </a:r>
            <a:r>
              <a:rPr lang="en-US" sz="900" b="1" dirty="0" err="1">
                <a:latin typeface="Andale Mono" panose="020B0509000000000004" pitchFamily="49" charset="0"/>
              </a:rPr>
              <a:t>qmcpack_soa_real</a:t>
            </a:r>
            <a:r>
              <a:rPr lang="en-US" sz="900" b="1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qmc_job</a:t>
            </a:r>
            <a:r>
              <a:rPr lang="en-US" sz="900" b="1" dirty="0">
                <a:latin typeface="Andale Mono" panose="020B0509000000000004" pitchFamily="49" charset="0"/>
              </a:rPr>
              <a:t>  = job(nodes   = 1,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  threads = 4,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  minutes = 30,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  queue   = 'debug',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  </a:t>
            </a:r>
            <a:r>
              <a:rPr lang="en-US" sz="900" b="1" dirty="0" err="1">
                <a:latin typeface="Andale Mono" panose="020B0509000000000004" pitchFamily="49" charset="0"/>
              </a:rPr>
              <a:t>presub</a:t>
            </a:r>
            <a:r>
              <a:rPr lang="en-US" sz="900" b="1" dirty="0">
                <a:latin typeface="Andale Mono" panose="020B0509000000000004" pitchFamily="49" charset="0"/>
              </a:rPr>
              <a:t>  = modules,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           app     = </a:t>
            </a:r>
            <a:r>
              <a:rPr lang="en-US" sz="900" b="1" dirty="0" err="1">
                <a:latin typeface="Andale Mono" panose="020B0509000000000004" pitchFamily="49" charset="0"/>
              </a:rPr>
              <a:t>qmcpack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print 'not on desktop or cluster!'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exit()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5545766" y="902609"/>
            <a:ext cx="3148619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job          = </a:t>
            </a:r>
            <a:r>
              <a:rPr lang="en-US" sz="900" b="1" dirty="0" err="1">
                <a:latin typeface="Andale Mono" panose="020B0509000000000004" pitchFamily="49" charset="0"/>
              </a:rPr>
              <a:t>scf_job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 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B6F88-23F4-A04E-9885-CEA5C2A62446}"/>
              </a:ext>
            </a:extLst>
          </p:cNvPr>
          <p:cNvSpPr txBox="1"/>
          <p:nvPr/>
        </p:nvSpPr>
        <p:spPr>
          <a:xfrm>
            <a:off x="8694385" y="902608"/>
            <a:ext cx="2735044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job          = </a:t>
            </a:r>
            <a:r>
              <a:rPr lang="en-US" sz="900" b="1" dirty="0" err="1">
                <a:latin typeface="Andale Mono" panose="020B0509000000000004" pitchFamily="49" charset="0"/>
              </a:rPr>
              <a:t>conv_job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block        = not </a:t>
            </a:r>
            <a:r>
              <a:rPr lang="en-US" sz="900" b="1" dirty="0" err="1">
                <a:latin typeface="Andale Mono" panose="020B0509000000000004" pitchFamily="49" charset="0"/>
              </a:rPr>
              <a:t>on_cluster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job          = </a:t>
            </a:r>
            <a:r>
              <a:rPr lang="en-US" sz="900" b="1" dirty="0" err="1">
                <a:latin typeface="Andale Mono" panose="020B0509000000000004" pitchFamily="49" charset="0"/>
              </a:rPr>
              <a:t>qmc_job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666716" y="588676"/>
            <a:ext cx="46281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01_multiple_machines_demo/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DB2633-A496-9642-9222-1124DD05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Diamond Example: DFT on Workstation, QMC on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E399D-E519-A947-A5D6-1AF238F1A7E0}"/>
              </a:ext>
            </a:extLst>
          </p:cNvPr>
          <p:cNvSpPr txBox="1"/>
          <p:nvPr/>
        </p:nvSpPr>
        <p:spPr>
          <a:xfrm>
            <a:off x="1163593" y="1391546"/>
            <a:ext cx="4584064" cy="333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enter demo directory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cd 01_multiple_machines_demo/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open demo file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emacs 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&amp;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graph of simulations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graph_sims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status of simulations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</a:t>
            </a:r>
            <a:r>
              <a:rPr lang="en-US" sz="900" dirty="0" err="1">
                <a:latin typeface="Andale Mono" panose="020B0509000000000004" pitchFamily="49" charset="0"/>
              </a:rPr>
              <a:t>dft</a:t>
            </a:r>
            <a:r>
              <a:rPr lang="en-US" sz="900" dirty="0">
                <a:latin typeface="Andale Mono" panose="020B0509000000000004" pitchFamily="49" charset="0"/>
              </a:rPr>
              <a:t> and conversion step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change machine from ws16 to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(edit machine in 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copy all files over to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rsync</a:t>
            </a:r>
            <a:r>
              <a:rPr lang="en-US" sz="900" dirty="0">
                <a:latin typeface="Andale Mono" panose="020B0509000000000004" pitchFamily="49" charset="0"/>
              </a:rPr>
              <a:t> -</a:t>
            </a:r>
            <a:r>
              <a:rPr lang="en-US" sz="900" dirty="0" err="1">
                <a:latin typeface="Andale Mono" panose="020B0509000000000004" pitchFamily="49" charset="0"/>
              </a:rPr>
              <a:t>av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pseudopotentials runs </a:t>
            </a:r>
            <a:r>
              <a:rPr lang="en-US" sz="900" dirty="0" err="1">
                <a:latin typeface="Andale Mono" panose="020B0509000000000004" pitchFamily="49" charset="0"/>
              </a:rPr>
              <a:t>jtkrogel@eos</a:t>
            </a:r>
            <a:r>
              <a:rPr lang="en-US" sz="900" dirty="0">
                <a:latin typeface="Andale Mono" panose="020B0509000000000004" pitchFamily="49" charset="0"/>
              </a:rPr>
              <a:t>:/</a:t>
            </a:r>
            <a:r>
              <a:rPr lang="en-US" sz="900" dirty="0" err="1">
                <a:latin typeface="Andale Mono" panose="020B0509000000000004" pitchFamily="49" charset="0"/>
              </a:rPr>
              <a:t>lustre</a:t>
            </a:r>
            <a:r>
              <a:rPr lang="en-US" sz="900" dirty="0">
                <a:latin typeface="Andale Mono" panose="020B0509000000000004" pitchFamily="49" charset="0"/>
              </a:rPr>
              <a:t>/atlas/</a:t>
            </a:r>
            <a:r>
              <a:rPr lang="en-US" sz="900" dirty="0" err="1">
                <a:latin typeface="Andale Mono" panose="020B0509000000000004" pitchFamily="49" charset="0"/>
              </a:rPr>
              <a:t>proj</a:t>
            </a:r>
            <a:r>
              <a:rPr lang="en-US" sz="900" dirty="0">
                <a:latin typeface="Andale Mono" panose="020B0509000000000004" pitchFamily="49" charset="0"/>
              </a:rPr>
              <a:t>-shared/mat151/</a:t>
            </a:r>
            <a:r>
              <a:rPr lang="en-US" sz="900" dirty="0" err="1">
                <a:latin typeface="Andale Mono" panose="020B0509000000000004" pitchFamily="49" charset="0"/>
              </a:rPr>
              <a:t>jtkrogel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nexus_user_dev</a:t>
            </a:r>
            <a:r>
              <a:rPr lang="en-US" sz="900" dirty="0">
                <a:latin typeface="Andale Mono" panose="020B0509000000000004" pitchFamily="49" charset="0"/>
              </a:rPr>
              <a:t>/01_multiple_machines_demo/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login to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ssh</a:t>
            </a:r>
            <a:r>
              <a:rPr lang="en-US" sz="900" dirty="0">
                <a:latin typeface="Andale Mono" panose="020B0509000000000004" pitchFamily="49" charset="0"/>
              </a:rPr>
              <a:t> -Y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D8329-DC84-CE40-9B80-015A0E84540E}"/>
              </a:ext>
            </a:extLst>
          </p:cNvPr>
          <p:cNvSpPr txBox="1"/>
          <p:nvPr/>
        </p:nvSpPr>
        <p:spPr>
          <a:xfrm>
            <a:off x="5747657" y="1386572"/>
            <a:ext cx="4584064" cy="333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enter demo directory on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cd :/</a:t>
            </a:r>
            <a:r>
              <a:rPr lang="en-US" sz="900" dirty="0" err="1">
                <a:latin typeface="Andale Mono" panose="020B0509000000000004" pitchFamily="49" charset="0"/>
              </a:rPr>
              <a:t>lustre</a:t>
            </a:r>
            <a:r>
              <a:rPr lang="en-US" sz="900" dirty="0">
                <a:latin typeface="Andale Mono" panose="020B0509000000000004" pitchFamily="49" charset="0"/>
              </a:rPr>
              <a:t>/atlas/</a:t>
            </a:r>
            <a:r>
              <a:rPr lang="en-US" sz="900" dirty="0" err="1">
                <a:latin typeface="Andale Mono" panose="020B0509000000000004" pitchFamily="49" charset="0"/>
              </a:rPr>
              <a:t>proj</a:t>
            </a:r>
            <a:r>
              <a:rPr lang="en-US" sz="900" dirty="0">
                <a:latin typeface="Andale Mono" panose="020B0509000000000004" pitchFamily="49" charset="0"/>
              </a:rPr>
              <a:t>-shared/mat151/</a:t>
            </a:r>
            <a:r>
              <a:rPr lang="en-US" sz="900" dirty="0" err="1">
                <a:latin typeface="Andale Mono" panose="020B0509000000000004" pitchFamily="49" charset="0"/>
              </a:rPr>
              <a:t>jtkrogel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nexus_user_dev</a:t>
            </a:r>
            <a:r>
              <a:rPr lang="en-US" sz="900" dirty="0">
                <a:latin typeface="Andale Mono" panose="020B0509000000000004" pitchFamily="49" charset="0"/>
              </a:rPr>
              <a:t>/01_multiple_machines_demo/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that run status was preserved during transfer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(let this run, switch to new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r>
              <a:rPr lang="en-US" sz="900" dirty="0">
                <a:latin typeface="Andale Mono" panose="020B0509000000000004" pitchFamily="49" charset="0"/>
              </a:rPr>
              <a:t> terminal)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view submitted job in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r>
              <a:rPr lang="en-US" sz="900" dirty="0">
                <a:latin typeface="Andale Mono" panose="020B0509000000000004" pitchFamily="49" charset="0"/>
              </a:rPr>
              <a:t> queue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qstat</a:t>
            </a:r>
            <a:r>
              <a:rPr lang="en-US" sz="900" dirty="0">
                <a:latin typeface="Andale Mono" panose="020B0509000000000004" pitchFamily="49" charset="0"/>
              </a:rPr>
              <a:t> -u </a:t>
            </a:r>
            <a:r>
              <a:rPr lang="en-US" sz="900" dirty="0" err="1">
                <a:latin typeface="Andale Mono" panose="020B0509000000000004" pitchFamily="49" charset="0"/>
              </a:rPr>
              <a:t>jtkrogel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view files generated by nexus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ls 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view submission file generated by nexus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cat 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vmc.qsub.in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once 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finishes above, view status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get total energy of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run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qmca</a:t>
            </a:r>
            <a:r>
              <a:rPr lang="en-US" sz="900" dirty="0">
                <a:latin typeface="Andale Mono" panose="020B0509000000000004" pitchFamily="49" charset="0"/>
              </a:rPr>
              <a:t> -q </a:t>
            </a:r>
            <a:r>
              <a:rPr lang="en-US" sz="900" dirty="0" err="1">
                <a:latin typeface="Andale Mono" panose="020B0509000000000004" pitchFamily="49" charset="0"/>
              </a:rPr>
              <a:t>ev</a:t>
            </a:r>
            <a:r>
              <a:rPr lang="en-US" sz="900" dirty="0">
                <a:latin typeface="Andale Mono" panose="020B0509000000000004" pitchFamily="49" charset="0"/>
              </a:rPr>
              <a:t> 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/*scalar*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B7C2B-7987-B843-8E14-E85CB60ACD3D}"/>
              </a:ext>
            </a:extLst>
          </p:cNvPr>
          <p:cNvSpPr txBox="1"/>
          <p:nvPr/>
        </p:nvSpPr>
        <p:spPr>
          <a:xfrm>
            <a:off x="4614975" y="926891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</p:spTree>
    <p:extLst>
      <p:ext uri="{BB962C8B-B14F-4D97-AF65-F5344CB8AC3E}">
        <p14:creationId xmlns:p14="http://schemas.microsoft.com/office/powerpoint/2010/main" val="104840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Job Bundling for HPC Environments</a:t>
            </a:r>
          </a:p>
        </p:txBody>
      </p:sp>
    </p:spTree>
    <p:extLst>
      <p:ext uri="{BB962C8B-B14F-4D97-AF65-F5344CB8AC3E}">
        <p14:creationId xmlns:p14="http://schemas.microsoft.com/office/powerpoint/2010/main" val="71455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3115"/>
            <a:ext cx="11430000" cy="539496"/>
          </a:xfrm>
        </p:spPr>
        <p:txBody>
          <a:bodyPr/>
          <a:lstStyle/>
          <a:p>
            <a:r>
              <a:rPr lang="en-US" dirty="0"/>
              <a:t>Diamond Example: Lattice Scan + Job Bundling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700203" y="813817"/>
            <a:ext cx="3975768" cy="595086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nexus import bundle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'./pseudopotentials’,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#machine       = '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#account       = 'mat151',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on_desktop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settings.machine</a:t>
            </a:r>
            <a:r>
              <a:rPr lang="en-US" sz="900" dirty="0">
                <a:latin typeface="Andale Mono" panose="020B0509000000000004" pitchFamily="49" charset="0"/>
              </a:rPr>
              <a:t>=='ws16'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on_cluster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settings.machine</a:t>
            </a:r>
            <a:r>
              <a:rPr lang="en-US" sz="900" dirty="0">
                <a:latin typeface="Andale Mono" panose="020B0509000000000004" pitchFamily="49" charset="0"/>
              </a:rPr>
              <a:t>=='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if </a:t>
            </a:r>
            <a:r>
              <a:rPr lang="en-US" sz="900" dirty="0" err="1">
                <a:latin typeface="Andale Mono" panose="020B0509000000000004" pitchFamily="49" charset="0"/>
              </a:rPr>
              <a:t>on_desktop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conv_job</a:t>
            </a:r>
            <a:r>
              <a:rPr lang="en-US" sz="900" dirty="0">
                <a:latin typeface="Andale Mono" panose="020B0509000000000004" pitchFamily="49" charset="0"/>
              </a:rPr>
              <a:t> = job(cores=1,app='pw2qmcpack.x')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  = job(cores=1) # fake/placeholder job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elif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on_cluster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 = job(nodes=1) # fake/placeholder job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conv_job</a:t>
            </a:r>
            <a:r>
              <a:rPr lang="en-US" sz="900" dirty="0">
                <a:latin typeface="Andale Mono" panose="020B0509000000000004" pitchFamily="49" charset="0"/>
              </a:rPr>
              <a:t> = job(nodes=1) # fake/placeholder job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modules = '''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module load </a:t>
            </a:r>
            <a:r>
              <a:rPr lang="en-US" sz="900" dirty="0" err="1">
                <a:latin typeface="Andale Mono" panose="020B0509000000000004" pitchFamily="49" charset="0"/>
              </a:rPr>
              <a:t>PrgEnv</a:t>
            </a:r>
            <a:r>
              <a:rPr lang="en-US" sz="900" dirty="0">
                <a:latin typeface="Andale Mono" panose="020B0509000000000004" pitchFamily="49" charset="0"/>
              </a:rPr>
              <a:t>-intel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module load </a:t>
            </a:r>
            <a:r>
              <a:rPr lang="en-US" sz="900" dirty="0" err="1">
                <a:latin typeface="Andale Mono" panose="020B0509000000000004" pitchFamily="49" charset="0"/>
              </a:rPr>
              <a:t>gcc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module load cray-hdf5-parallel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module load </a:t>
            </a:r>
            <a:r>
              <a:rPr lang="en-US" sz="900" dirty="0" err="1">
                <a:latin typeface="Andale Mono" panose="020B0509000000000004" pitchFamily="49" charset="0"/>
              </a:rPr>
              <a:t>fftw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module load boost'''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 = ‘/path/to/qmcpack-3.5.0/</a:t>
            </a:r>
            <a:r>
              <a:rPr lang="en-US" sz="900" dirty="0" err="1">
                <a:latin typeface="Andale Mono" panose="020B0509000000000004" pitchFamily="49" charset="0"/>
              </a:rPr>
              <a:t>qmcpack_soa_real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  = job(nodes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threads = 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minutes = 30,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queue   = 'debug',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</a:t>
            </a:r>
            <a:r>
              <a:rPr lang="en-US" sz="900" dirty="0" err="1">
                <a:latin typeface="Andale Mono" panose="020B0509000000000004" pitchFamily="49" charset="0"/>
              </a:rPr>
              <a:t>presub</a:t>
            </a:r>
            <a:r>
              <a:rPr lang="en-US" sz="900" dirty="0">
                <a:latin typeface="Andale Mono" panose="020B0509000000000004" pitchFamily="49" charset="0"/>
              </a:rPr>
              <a:t>  = modules,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app     = 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print 'not on desktop or cluster!'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exit()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397B3-A997-E643-86D2-713A7DF3C3FD}"/>
              </a:ext>
            </a:extLst>
          </p:cNvPr>
          <p:cNvSpPr txBox="1"/>
          <p:nvPr/>
        </p:nvSpPr>
        <p:spPr>
          <a:xfrm>
            <a:off x="4675971" y="813817"/>
            <a:ext cx="3975768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scalings</a:t>
            </a:r>
            <a:r>
              <a:rPr lang="en-US" sz="900" b="1" dirty="0">
                <a:latin typeface="Andale Mono" panose="020B0509000000000004" pitchFamily="49" charset="0"/>
              </a:rPr>
              <a:t> = [0.95,1.00,1.05,1.10]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qmc_runs</a:t>
            </a:r>
            <a:r>
              <a:rPr lang="en-US" sz="900" b="1" dirty="0">
                <a:latin typeface="Andale Mono" panose="020B0509000000000004" pitchFamily="49" charset="0"/>
              </a:rPr>
              <a:t> = []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for scaling in </a:t>
            </a:r>
            <a:r>
              <a:rPr lang="en-US" sz="900" b="1" dirty="0" err="1">
                <a:latin typeface="Andale Mono" panose="020B0509000000000004" pitchFamily="49" charset="0"/>
              </a:rPr>
              <a:t>scalings</a:t>
            </a:r>
            <a:r>
              <a:rPr lang="en-US" sz="900" b="1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dia16_struct = </a:t>
            </a:r>
            <a:r>
              <a:rPr lang="en-US" sz="900" b="1" dirty="0" err="1">
                <a:latin typeface="Andale Mono" panose="020B0509000000000004" pitchFamily="49" charset="0"/>
              </a:rPr>
              <a:t>generate_structure</a:t>
            </a:r>
            <a:r>
              <a:rPr lang="en-US" sz="900" b="1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dia16_struct.rescale(scaling)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structure = dia16_struct,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C   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basepath</a:t>
            </a:r>
            <a:r>
              <a:rPr lang="en-US" sz="900" b="1" dirty="0">
                <a:latin typeface="Andale Mono" panose="020B0509000000000004" pitchFamily="49" charset="0"/>
              </a:rPr>
              <a:t> = 'diamond/scale_{0:3.2f}'.format(scaling)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path         = </a:t>
            </a:r>
            <a:r>
              <a:rPr lang="en-US" sz="900" b="1" dirty="0" err="1">
                <a:latin typeface="Andale Mono" panose="020B0509000000000004" pitchFamily="49" charset="0"/>
              </a:rPr>
              <a:t>basepath</a:t>
            </a:r>
            <a:r>
              <a:rPr lang="en-US" sz="900" b="1" dirty="0">
                <a:latin typeface="Andale Mono" panose="020B0509000000000004" pitchFamily="49" charset="0"/>
              </a:rPr>
              <a:t>+'/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job          =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 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B6F88-23F4-A04E-9885-CEA5C2A62446}"/>
              </a:ext>
            </a:extLst>
          </p:cNvPr>
          <p:cNvSpPr txBox="1"/>
          <p:nvPr/>
        </p:nvSpPr>
        <p:spPr>
          <a:xfrm>
            <a:off x="8651739" y="813816"/>
            <a:ext cx="3010761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path         = </a:t>
            </a:r>
            <a:r>
              <a:rPr lang="en-US" sz="900" b="1" dirty="0" err="1">
                <a:latin typeface="Andale Mono" panose="020B0509000000000004" pitchFamily="49" charset="0"/>
              </a:rPr>
              <a:t>basepath</a:t>
            </a:r>
            <a:r>
              <a:rPr lang="en-US" sz="900" b="1" dirty="0">
                <a:latin typeface="Andale Mono" panose="020B0509000000000004" pitchFamily="49" charset="0"/>
              </a:rPr>
              <a:t>+'/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job          = </a:t>
            </a:r>
            <a:r>
              <a:rPr lang="en-US" sz="900" dirty="0" err="1">
                <a:latin typeface="Andale Mono" panose="020B0509000000000004" pitchFamily="49" charset="0"/>
              </a:rPr>
              <a:t>conv_job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block        = not </a:t>
            </a:r>
            <a:r>
              <a:rPr lang="en-US" sz="900" dirty="0" err="1">
                <a:latin typeface="Andale Mono" panose="020B0509000000000004" pitchFamily="49" charset="0"/>
              </a:rPr>
              <a:t>on_cluster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path         = </a:t>
            </a:r>
            <a:r>
              <a:rPr lang="en-US" sz="900" b="1" dirty="0" err="1">
                <a:latin typeface="Andale Mono" panose="020B0509000000000004" pitchFamily="49" charset="0"/>
              </a:rPr>
              <a:t>basepath</a:t>
            </a:r>
            <a:r>
              <a:rPr lang="en-US" sz="900" b="1" dirty="0">
                <a:latin typeface="Andale Mono" panose="020B0509000000000004" pitchFamily="49" charset="0"/>
              </a:rPr>
              <a:t>+'/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b="1" dirty="0">
                <a:latin typeface="Andale Mono" panose="020B0509000000000004" pitchFamily="49" charset="0"/>
              </a:rPr>
              <a:t>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dependencies = 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qmc_runs.append</a:t>
            </a:r>
            <a:r>
              <a:rPr lang="en-US" sz="900" b="1" dirty="0">
                <a:latin typeface="Andale Mono" panose="020B0509000000000004" pitchFamily="49" charset="0"/>
              </a:rPr>
              <a:t>(</a:t>
            </a:r>
            <a:r>
              <a:rPr lang="en-US" sz="900" b="1" dirty="0" err="1">
                <a:latin typeface="Andale Mono" panose="020B0509000000000004" pitchFamily="49" charset="0"/>
              </a:rPr>
              <a:t>qmc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#end for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if </a:t>
            </a:r>
            <a:r>
              <a:rPr lang="en-US" sz="900" b="1" dirty="0" err="1">
                <a:latin typeface="Andale Mono" panose="020B0509000000000004" pitchFamily="49" charset="0"/>
              </a:rPr>
              <a:t>on_cluster</a:t>
            </a:r>
            <a:r>
              <a:rPr lang="en-US" sz="900" b="1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bqmc</a:t>
            </a:r>
            <a:r>
              <a:rPr lang="en-US" sz="900" b="1" dirty="0">
                <a:latin typeface="Andale Mono" panose="020B0509000000000004" pitchFamily="49" charset="0"/>
              </a:rPr>
              <a:t> = bundle(</a:t>
            </a:r>
            <a:r>
              <a:rPr lang="en-US" sz="900" b="1" dirty="0" err="1">
                <a:latin typeface="Andale Mono" panose="020B0509000000000004" pitchFamily="49" charset="0"/>
              </a:rPr>
              <a:t>qmc_runs</a:t>
            </a:r>
            <a:r>
              <a:rPr lang="en-US" sz="900" b="1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#end if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0B740-3310-8F4A-A1FF-3C7AD814E6A8}"/>
              </a:ext>
            </a:extLst>
          </p:cNvPr>
          <p:cNvSpPr txBox="1"/>
          <p:nvPr/>
        </p:nvSpPr>
        <p:spPr>
          <a:xfrm>
            <a:off x="3666716" y="508292"/>
            <a:ext cx="401103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02_job_bundling_demo/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7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3E399D-E519-A947-A5D6-1AF238F1A7E0}"/>
              </a:ext>
            </a:extLst>
          </p:cNvPr>
          <p:cNvSpPr txBox="1"/>
          <p:nvPr/>
        </p:nvSpPr>
        <p:spPr>
          <a:xfrm>
            <a:off x="1163593" y="1391546"/>
            <a:ext cx="4584064" cy="3831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enter demo directory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cd 02_job_bundling_demo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open demo file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emacs 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&amp;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graph of simulations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 note multiple workflows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graph_sims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status of simulations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</a:t>
            </a:r>
            <a:r>
              <a:rPr lang="en-US" sz="900" dirty="0" err="1">
                <a:latin typeface="Andale Mono" panose="020B0509000000000004" pitchFamily="49" charset="0"/>
              </a:rPr>
              <a:t>dft</a:t>
            </a:r>
            <a:r>
              <a:rPr lang="en-US" sz="900" dirty="0">
                <a:latin typeface="Andale Mono" panose="020B0509000000000004" pitchFamily="49" charset="0"/>
              </a:rPr>
              <a:t> and conversion step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change machine from ws16 to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(edit machine in 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graph of simulations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 note addition of bundled simulation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graph_sims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copy all files over to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rsync</a:t>
            </a:r>
            <a:r>
              <a:rPr lang="en-US" sz="900" dirty="0">
                <a:latin typeface="Andale Mono" panose="020B0509000000000004" pitchFamily="49" charset="0"/>
              </a:rPr>
              <a:t> -</a:t>
            </a:r>
            <a:r>
              <a:rPr lang="en-US" sz="900" dirty="0" err="1">
                <a:latin typeface="Andale Mono" panose="020B0509000000000004" pitchFamily="49" charset="0"/>
              </a:rPr>
              <a:t>av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pseudopotentials runs </a:t>
            </a:r>
            <a:r>
              <a:rPr lang="en-US" sz="900" dirty="0" err="1">
                <a:latin typeface="Andale Mono" panose="020B0509000000000004" pitchFamily="49" charset="0"/>
              </a:rPr>
              <a:t>jtkrogel@eos</a:t>
            </a:r>
            <a:r>
              <a:rPr lang="en-US" sz="900" dirty="0">
                <a:latin typeface="Andale Mono" panose="020B0509000000000004" pitchFamily="49" charset="0"/>
              </a:rPr>
              <a:t>:/</a:t>
            </a:r>
            <a:r>
              <a:rPr lang="en-US" sz="900" dirty="0" err="1">
                <a:latin typeface="Andale Mono" panose="020B0509000000000004" pitchFamily="49" charset="0"/>
              </a:rPr>
              <a:t>lustre</a:t>
            </a:r>
            <a:r>
              <a:rPr lang="en-US" sz="900" dirty="0">
                <a:latin typeface="Andale Mono" panose="020B0509000000000004" pitchFamily="49" charset="0"/>
              </a:rPr>
              <a:t>/atlas/</a:t>
            </a:r>
            <a:r>
              <a:rPr lang="en-US" sz="900" dirty="0" err="1">
                <a:latin typeface="Andale Mono" panose="020B0509000000000004" pitchFamily="49" charset="0"/>
              </a:rPr>
              <a:t>proj</a:t>
            </a:r>
            <a:r>
              <a:rPr lang="en-US" sz="900" dirty="0">
                <a:latin typeface="Andale Mono" panose="020B0509000000000004" pitchFamily="49" charset="0"/>
              </a:rPr>
              <a:t>-shared/mat151/</a:t>
            </a:r>
            <a:r>
              <a:rPr lang="en-US" sz="900" dirty="0" err="1">
                <a:latin typeface="Andale Mono" panose="020B0509000000000004" pitchFamily="49" charset="0"/>
              </a:rPr>
              <a:t>jtkrogel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nexus_user_dev</a:t>
            </a:r>
            <a:r>
              <a:rPr lang="en-US" sz="900" dirty="0">
                <a:latin typeface="Andale Mono" panose="020B0509000000000004" pitchFamily="49" charset="0"/>
              </a:rPr>
              <a:t>/02_job_bundling_demo/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login to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ssh</a:t>
            </a:r>
            <a:r>
              <a:rPr lang="en-US" sz="900" dirty="0">
                <a:latin typeface="Andale Mono" panose="020B0509000000000004" pitchFamily="49" charset="0"/>
              </a:rPr>
              <a:t> -Y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D8329-DC84-CE40-9B80-015A0E84540E}"/>
              </a:ext>
            </a:extLst>
          </p:cNvPr>
          <p:cNvSpPr txBox="1"/>
          <p:nvPr/>
        </p:nvSpPr>
        <p:spPr>
          <a:xfrm>
            <a:off x="5747657" y="1386572"/>
            <a:ext cx="4584064" cy="3831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enter demo directory on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cd :/</a:t>
            </a:r>
            <a:r>
              <a:rPr lang="en-US" sz="900" dirty="0" err="1">
                <a:latin typeface="Andale Mono" panose="020B0509000000000004" pitchFamily="49" charset="0"/>
              </a:rPr>
              <a:t>lustre</a:t>
            </a:r>
            <a:r>
              <a:rPr lang="en-US" sz="900" dirty="0">
                <a:latin typeface="Andale Mono" panose="020B0509000000000004" pitchFamily="49" charset="0"/>
              </a:rPr>
              <a:t>/atlas/</a:t>
            </a:r>
            <a:r>
              <a:rPr lang="en-US" sz="900" dirty="0" err="1">
                <a:latin typeface="Andale Mono" panose="020B0509000000000004" pitchFamily="49" charset="0"/>
              </a:rPr>
              <a:t>proj</a:t>
            </a:r>
            <a:r>
              <a:rPr lang="en-US" sz="900" dirty="0">
                <a:latin typeface="Andale Mono" panose="020B0509000000000004" pitchFamily="49" charset="0"/>
              </a:rPr>
              <a:t>-shared/mat151/</a:t>
            </a:r>
            <a:r>
              <a:rPr lang="en-US" sz="900" dirty="0" err="1">
                <a:latin typeface="Andale Mono" panose="020B0509000000000004" pitchFamily="49" charset="0"/>
              </a:rPr>
              <a:t>jtkrogel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nexus_user_dev</a:t>
            </a:r>
            <a:r>
              <a:rPr lang="en-US" sz="900" dirty="0">
                <a:latin typeface="Andale Mono" panose="020B0509000000000004" pitchFamily="49" charset="0"/>
              </a:rPr>
              <a:t>/01_multiple_machines_demo/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check that run status was preserved during transfer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 note presence and directory of bundled simulation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run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(let this run, switch to new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r>
              <a:rPr lang="en-US" sz="900" dirty="0">
                <a:latin typeface="Andale Mono" panose="020B0509000000000004" pitchFamily="49" charset="0"/>
              </a:rPr>
              <a:t> terminal)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view submitted job in </a:t>
            </a:r>
            <a:r>
              <a:rPr lang="en-US" sz="900" dirty="0" err="1">
                <a:latin typeface="Andale Mono" panose="020B0509000000000004" pitchFamily="49" charset="0"/>
              </a:rPr>
              <a:t>eos</a:t>
            </a:r>
            <a:r>
              <a:rPr lang="en-US" sz="900" dirty="0">
                <a:latin typeface="Andale Mono" panose="020B0509000000000004" pitchFamily="49" charset="0"/>
              </a:rPr>
              <a:t> queue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 should be a single bundled job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qstat</a:t>
            </a:r>
            <a:r>
              <a:rPr lang="en-US" sz="900" dirty="0">
                <a:latin typeface="Andale Mono" panose="020B0509000000000004" pitchFamily="49" charset="0"/>
              </a:rPr>
              <a:t> -u </a:t>
            </a:r>
            <a:r>
              <a:rPr lang="en-US" sz="900" dirty="0" err="1">
                <a:latin typeface="Andale Mono" panose="020B0509000000000004" pitchFamily="49" charset="0"/>
              </a:rPr>
              <a:t>jtkrogel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view files generated by nexus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 this is only for the first directory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ls runs/diamond/scale_0.95/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view submission file generated by nexus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  others are made single, only bundled is submitted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cat runs/diamond/scale_0.95/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  <a:r>
              <a:rPr lang="en-US" sz="900" dirty="0" err="1">
                <a:latin typeface="Andale Mono" panose="020B0509000000000004" pitchFamily="49" charset="0"/>
              </a:rPr>
              <a:t>bundle.qsub.in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once 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finishes above, view status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r>
              <a:rPr lang="en-US" sz="900" dirty="0">
                <a:latin typeface="Andale Mono" panose="020B0509000000000004" pitchFamily="49" charset="0"/>
              </a:rPr>
              <a:t>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get total energy of </a:t>
            </a: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run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qmca</a:t>
            </a:r>
            <a:r>
              <a:rPr lang="en-US" sz="900" dirty="0">
                <a:latin typeface="Andale Mono" panose="020B0509000000000004" pitchFamily="49" charset="0"/>
              </a:rPr>
              <a:t> -q </a:t>
            </a:r>
            <a:r>
              <a:rPr lang="en-US" sz="900" dirty="0" err="1">
                <a:latin typeface="Andale Mono" panose="020B0509000000000004" pitchFamily="49" charset="0"/>
              </a:rPr>
              <a:t>ev</a:t>
            </a:r>
            <a:r>
              <a:rPr lang="en-US" sz="900" dirty="0">
                <a:latin typeface="Andale Mono" panose="020B0509000000000004" pitchFamily="49" charset="0"/>
              </a:rPr>
              <a:t> runs/diamond/scale_*/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/*scalar*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B7C2B-7987-B843-8E14-E85CB60ACD3D}"/>
              </a:ext>
            </a:extLst>
          </p:cNvPr>
          <p:cNvSpPr txBox="1"/>
          <p:nvPr/>
        </p:nvSpPr>
        <p:spPr>
          <a:xfrm>
            <a:off x="4614975" y="926891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CD2D2A-2617-0643-8A11-84D1E104D553}"/>
              </a:ext>
            </a:extLst>
          </p:cNvPr>
          <p:cNvSpPr txBox="1">
            <a:spLocks/>
          </p:cNvSpPr>
          <p:nvPr/>
        </p:nvSpPr>
        <p:spPr bwMode="auto">
          <a:xfrm>
            <a:off x="429767" y="354708"/>
            <a:ext cx="11430000" cy="53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Diamond Example: Lattice Scan + Job Bundling</a:t>
            </a:r>
          </a:p>
        </p:txBody>
      </p:sp>
    </p:spTree>
    <p:extLst>
      <p:ext uri="{BB962C8B-B14F-4D97-AF65-F5344CB8AC3E}">
        <p14:creationId xmlns:p14="http://schemas.microsoft.com/office/powerpoint/2010/main" val="2292303726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2659</Words>
  <Application>Microsoft Macintosh PowerPoint</Application>
  <PresentationFormat>Widescreen</PresentationFormat>
  <Paragraphs>500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Andale Mono</vt:lpstr>
      <vt:lpstr>Arial</vt:lpstr>
      <vt:lpstr>Arial Black</vt:lpstr>
      <vt:lpstr>Century Gothic</vt:lpstr>
      <vt:lpstr>Times New Roman</vt:lpstr>
      <vt:lpstr>ORNL</vt:lpstr>
      <vt:lpstr>Nexus Monthly User and Developer Meeting</vt:lpstr>
      <vt:lpstr>Agenda for this Meeting</vt:lpstr>
      <vt:lpstr>Anatomy of a Nexus Script</vt:lpstr>
      <vt:lpstr>Workflow Demo:  Running on Multiple Machines</vt:lpstr>
      <vt:lpstr>Diamond Example: DFT on Workstation, QMC on Cluster</vt:lpstr>
      <vt:lpstr>Diamond Example: DFT on Workstation, QMC on Cluster</vt:lpstr>
      <vt:lpstr>Workflow Demo:  Job Bundling for HPC Environments</vt:lpstr>
      <vt:lpstr>Diamond Example: Lattice Scan + Job Bundling</vt:lpstr>
      <vt:lpstr>PowerPoint Presentation</vt:lpstr>
      <vt:lpstr>Question &amp; Answer + Updates</vt:lpstr>
      <vt:lpstr>Question &amp; Answer + Updates</vt:lpstr>
      <vt:lpstr>Next Monthly Meeting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Jaron T. Krogel</dc:creator>
  <cp:keywords/>
  <dc:description/>
  <cp:lastModifiedBy/>
  <cp:revision>1</cp:revision>
  <cp:lastPrinted>2018-10-19T16:14:52Z</cp:lastPrinted>
  <dcterms:created xsi:type="dcterms:W3CDTF">2018-10-12T19:02:19Z</dcterms:created>
  <dcterms:modified xsi:type="dcterms:W3CDTF">2018-11-28T21:51:31Z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