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8" r:id="rId6"/>
    <p:sldId id="262" r:id="rId7"/>
    <p:sldId id="257" r:id="rId8"/>
    <p:sldId id="259" r:id="rId9"/>
    <p:sldId id="274" r:id="rId10"/>
    <p:sldId id="288" r:id="rId11"/>
    <p:sldId id="273" r:id="rId12"/>
    <p:sldId id="268" r:id="rId13"/>
    <p:sldId id="264" r:id="rId14"/>
    <p:sldId id="265" r:id="rId15"/>
    <p:sldId id="269" r:id="rId16"/>
    <p:sldId id="270" r:id="rId17"/>
    <p:sldId id="272" r:id="rId18"/>
    <p:sldId id="287" r:id="rId19"/>
    <p:sldId id="275" r:id="rId20"/>
    <p:sldId id="276" r:id="rId21"/>
    <p:sldId id="277" r:id="rId22"/>
    <p:sldId id="278" r:id="rId23"/>
    <p:sldId id="286" r:id="rId24"/>
    <p:sldId id="260" r:id="rId25"/>
    <p:sldId id="279" r:id="rId26"/>
    <p:sldId id="263" r:id="rId27"/>
    <p:sldId id="280" r:id="rId28"/>
    <p:sldId id="281" r:id="rId29"/>
    <p:sldId id="282" r:id="rId30"/>
    <p:sldId id="283" r:id="rId31"/>
    <p:sldId id="284" r:id="rId32"/>
    <p:sldId id="285" r:id="rId33"/>
    <p:sldId id="289" r:id="rId3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7" autoAdjust="0"/>
    <p:restoredTop sz="95161" autoAdjust="0"/>
  </p:normalViewPr>
  <p:slideViewPr>
    <p:cSldViewPr snapToGrid="0" showGuides="1">
      <p:cViewPr varScale="1">
        <p:scale>
          <a:sx n="133" d="100"/>
          <a:sy n="133" d="100"/>
        </p:scale>
        <p:origin x="24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10/12/18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449E-EB1A-AF4F-8314-05EC5143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46" y="1315399"/>
            <a:ext cx="10113140" cy="1089529"/>
          </a:xfrm>
        </p:spPr>
        <p:txBody>
          <a:bodyPr/>
          <a:lstStyle/>
          <a:p>
            <a:r>
              <a:rPr lang="en-US" sz="3600" dirty="0"/>
              <a:t>Nexus Monthly User and Developer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3B09-9741-B64F-A66A-5C946897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5" y="2930645"/>
            <a:ext cx="3083995" cy="1127621"/>
          </a:xfrm>
        </p:spPr>
        <p:txBody>
          <a:bodyPr/>
          <a:lstStyle/>
          <a:p>
            <a:r>
              <a:rPr lang="en-US" dirty="0"/>
              <a:t>Jaron T. Krogel</a:t>
            </a:r>
          </a:p>
          <a:p>
            <a:r>
              <a:rPr lang="en-US" dirty="0"/>
              <a:t>19 October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5A184-406B-7B4F-9104-2CA2B1EE11E8}"/>
              </a:ext>
            </a:extLst>
          </p:cNvPr>
          <p:cNvSpPr txBox="1"/>
          <p:nvPr/>
        </p:nvSpPr>
        <p:spPr>
          <a:xfrm>
            <a:off x="966455" y="2164862"/>
            <a:ext cx="492154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Meeting 1: Nexus Overview</a:t>
            </a:r>
          </a:p>
        </p:txBody>
      </p:sp>
    </p:spTree>
    <p:extLst>
      <p:ext uri="{BB962C8B-B14F-4D97-AF65-F5344CB8AC3E}">
        <p14:creationId xmlns:p14="http://schemas.microsoft.com/office/powerpoint/2010/main" val="217517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D23B-AF76-484F-94FE-F4DE31248330}"/>
              </a:ext>
            </a:extLst>
          </p:cNvPr>
          <p:cNvSpPr txBox="1"/>
          <p:nvPr/>
        </p:nvSpPr>
        <p:spPr>
          <a:xfrm>
            <a:off x="570140" y="1241425"/>
            <a:ext cx="4257897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&gt;./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r>
              <a:rPr lang="en-US" sz="1600" dirty="0">
                <a:latin typeface="Andale Mono" panose="020B0509000000000004" pitchFamily="49" charset="0"/>
              </a:rPr>
              <a:t> --</a:t>
            </a:r>
            <a:r>
              <a:rPr lang="en-US" sz="1600" dirty="0" err="1">
                <a:latin typeface="Andale Mono" panose="020B0509000000000004" pitchFamily="49" charset="0"/>
              </a:rPr>
              <a:t>graph_sims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338EF-CCA0-C54E-9D4A-0362B7A65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3" t="11040" r="9705" b="10242"/>
          <a:stretch/>
        </p:blipFill>
        <p:spPr>
          <a:xfrm>
            <a:off x="2666979" y="1734758"/>
            <a:ext cx="7084692" cy="39798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84E293C-DBF3-BE4F-A573-9F88830A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Workflow: Graphing Simulation Workflows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FAE32-3D20-4C44-AD58-895E4DDE4D92}"/>
              </a:ext>
            </a:extLst>
          </p:cNvPr>
          <p:cNvSpPr txBox="1"/>
          <p:nvPr/>
        </p:nvSpPr>
        <p:spPr>
          <a:xfrm>
            <a:off x="4207398" y="5937812"/>
            <a:ext cx="384592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Requires </a:t>
            </a:r>
            <a:r>
              <a:rPr lang="en-US" dirty="0" err="1">
                <a:latin typeface="Andale Mono" panose="020B0509000000000004" pitchFamily="49" charset="0"/>
              </a:rPr>
              <a:t>pydot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latin typeface="Andale Mono" panose="020B0509000000000004" pitchFamily="49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0545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D23B-AF76-484F-94FE-F4DE31248330}"/>
              </a:ext>
            </a:extLst>
          </p:cNvPr>
          <p:cNvSpPr txBox="1"/>
          <p:nvPr/>
        </p:nvSpPr>
        <p:spPr>
          <a:xfrm>
            <a:off x="504904" y="1127143"/>
            <a:ext cx="4504759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 ./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r>
              <a:rPr lang="en-US" sz="1600" dirty="0">
                <a:latin typeface="Andale Mono" panose="020B0509000000000004" pitchFamily="49" charset="0"/>
              </a:rPr>
              <a:t> --</a:t>
            </a:r>
            <a:r>
              <a:rPr lang="en-US" sz="1600" dirty="0" err="1">
                <a:latin typeface="Andale Mono" panose="020B0509000000000004" pitchFamily="49" charset="0"/>
              </a:rPr>
              <a:t>status_only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EF06-53CC-4F4E-8A30-025D78AE8080}"/>
              </a:ext>
            </a:extLst>
          </p:cNvPr>
          <p:cNvSpPr txBox="1"/>
          <p:nvPr/>
        </p:nvSpPr>
        <p:spPr>
          <a:xfrm>
            <a:off x="3414772" y="1679167"/>
            <a:ext cx="5724644" cy="46628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3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6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9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12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15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cascade status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setup, </a:t>
            </a:r>
            <a:r>
              <a:rPr lang="en-US" sz="1000" dirty="0" err="1">
                <a:latin typeface="Andale Mono" panose="020B0509000000000004" pitchFamily="49" charset="0"/>
              </a:rPr>
              <a:t>sent_files</a:t>
            </a:r>
            <a:r>
              <a:rPr lang="en-US" sz="1000" dirty="0">
                <a:latin typeface="Andale Mono" panose="020B0509000000000004" pitchFamily="49" charset="0"/>
              </a:rPr>
              <a:t>, submitted, finished, </a:t>
            </a:r>
            <a:r>
              <a:rPr lang="en-US" sz="1000" dirty="0" err="1">
                <a:latin typeface="Andale Mono" panose="020B0509000000000004" pitchFamily="49" charset="0"/>
              </a:rPr>
              <a:t>got_output</a:t>
            </a:r>
            <a:r>
              <a:rPr lang="en-US" sz="1000" dirty="0">
                <a:latin typeface="Andale Mono" panose="020B0509000000000004" pitchFamily="49" charset="0"/>
              </a:rPr>
              <a:t>, analyzed, failed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</a:t>
            </a:r>
            <a:r>
              <a:rPr lang="en-US" sz="1000" dirty="0" err="1">
                <a:latin typeface="Andale Mono" panose="020B0509000000000004" pitchFamily="49" charset="0"/>
              </a:rPr>
              <a:t>scf</a:t>
            </a:r>
            <a:r>
              <a:rPr lang="en-US" sz="1000" dirty="0">
                <a:latin typeface="Andale Mono" panose="020B0509000000000004" pitchFamily="49" charset="0"/>
              </a:rPr>
              <a:t>     ./runs/st_0.000_sh_1.120/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pol     ./runs/st_0.000_sh_1.120/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</a:t>
            </a:r>
            <a:r>
              <a:rPr lang="en-US" sz="1000" dirty="0" err="1">
                <a:latin typeface="Andale Mono" panose="020B0509000000000004" pitchFamily="49" charset="0"/>
              </a:rPr>
              <a:t>scf</a:t>
            </a:r>
            <a:r>
              <a:rPr lang="en-US" sz="1000" dirty="0">
                <a:latin typeface="Andale Mono" panose="020B0509000000000004" pitchFamily="49" charset="0"/>
              </a:rPr>
              <a:t>     ./runs/st_0.000_sh_1.125/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pol     ./runs/st_0.000_sh_1.125/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./runs/st_0.005_sh_1.120/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</a:t>
            </a:r>
            <a:r>
              <a:rPr lang="en-US" sz="1000" dirty="0" err="1">
                <a:latin typeface="Andale Mono" panose="020B0509000000000004" pitchFamily="49" charset="0"/>
              </a:rPr>
              <a:t>scf</a:t>
            </a:r>
            <a:r>
              <a:rPr lang="en-US" sz="1000" dirty="0">
                <a:latin typeface="Andale Mono" panose="020B0509000000000004" pitchFamily="49" charset="0"/>
              </a:rPr>
              <a:t>     ./runs/st_0.005_sh_1.120/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pol     ./runs/st_0.005_sh_1.120/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./runs/st_0.005_sh_1.125/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</a:t>
            </a:r>
            <a:r>
              <a:rPr lang="en-US" sz="1000" dirty="0" err="1">
                <a:latin typeface="Andale Mono" panose="020B0509000000000004" pitchFamily="49" charset="0"/>
              </a:rPr>
              <a:t>scf</a:t>
            </a:r>
            <a:r>
              <a:rPr lang="en-US" sz="1000" dirty="0">
                <a:latin typeface="Andale Mono" panose="020B0509000000000004" pitchFamily="49" charset="0"/>
              </a:rPr>
              <a:t>     ./runs/st_0.005_sh_1.125/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pol     ./runs/st_0.005_sh_1.125/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./runs/st_0.010_sh_1.120/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</a:t>
            </a:r>
            <a:r>
              <a:rPr lang="en-US" sz="1000" dirty="0" err="1">
                <a:latin typeface="Andale Mono" panose="020B0509000000000004" pitchFamily="49" charset="0"/>
              </a:rPr>
              <a:t>scf</a:t>
            </a:r>
            <a:r>
              <a:rPr lang="en-US" sz="1000" dirty="0">
                <a:latin typeface="Andale Mono" panose="020B0509000000000004" pitchFamily="49" charset="0"/>
              </a:rPr>
              <a:t>     ./runs/st_0.010_sh_1.120/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pol     ./runs/st_0.010_sh_1.120/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./runs/st_0.010_sh_1.125/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</a:t>
            </a:r>
            <a:r>
              <a:rPr lang="en-US" sz="1000" dirty="0" err="1">
                <a:latin typeface="Andale Mono" panose="020B0509000000000004" pitchFamily="49" charset="0"/>
              </a:rPr>
              <a:t>scf</a:t>
            </a:r>
            <a:r>
              <a:rPr lang="en-US" sz="1000" dirty="0">
                <a:latin typeface="Andale Mono" panose="020B0509000000000004" pitchFamily="49" charset="0"/>
              </a:rPr>
              <a:t>     ./runs/st_0.010_sh_1.125/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pol     ./runs/st_0.010_sh_1.125/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setup, </a:t>
            </a:r>
            <a:r>
              <a:rPr lang="en-US" sz="1000" dirty="0" err="1">
                <a:latin typeface="Andale Mono" panose="020B0509000000000004" pitchFamily="49" charset="0"/>
              </a:rPr>
              <a:t>sent_files</a:t>
            </a:r>
            <a:r>
              <a:rPr lang="en-US" sz="1000" dirty="0">
                <a:latin typeface="Andale Mono" panose="020B0509000000000004" pitchFamily="49" charset="0"/>
              </a:rPr>
              <a:t>, submitted, finished, </a:t>
            </a:r>
            <a:r>
              <a:rPr lang="en-US" sz="1000" dirty="0" err="1">
                <a:latin typeface="Andale Mono" panose="020B0509000000000004" pitchFamily="49" charset="0"/>
              </a:rPr>
              <a:t>got_output</a:t>
            </a:r>
            <a:r>
              <a:rPr lang="en-US" sz="1000" dirty="0">
                <a:latin typeface="Andale Mono" panose="020B0509000000000004" pitchFamily="49" charset="0"/>
              </a:rPr>
              <a:t>, analyzed, failed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7030B0-8BE2-1644-AEBF-8F6AC363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Workflow: Displaying Workflow Status</a:t>
            </a:r>
          </a:p>
        </p:txBody>
      </p:sp>
    </p:spTree>
    <p:extLst>
      <p:ext uri="{BB962C8B-B14F-4D97-AF65-F5344CB8AC3E}">
        <p14:creationId xmlns:p14="http://schemas.microsoft.com/office/powerpoint/2010/main" val="104840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D23B-AF76-484F-94FE-F4DE31248330}"/>
              </a:ext>
            </a:extLst>
          </p:cNvPr>
          <p:cNvSpPr txBox="1"/>
          <p:nvPr/>
        </p:nvSpPr>
        <p:spPr>
          <a:xfrm>
            <a:off x="510691" y="1228171"/>
            <a:ext cx="6356227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 ./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r>
              <a:rPr lang="en-US" sz="1600" dirty="0">
                <a:latin typeface="Andale Mono" panose="020B0509000000000004" pitchFamily="49" charset="0"/>
              </a:rPr>
              <a:t> --</a:t>
            </a:r>
            <a:r>
              <a:rPr lang="en-US" sz="1600" dirty="0" err="1">
                <a:latin typeface="Andale Mono" panose="020B0509000000000004" pitchFamily="49" charset="0"/>
              </a:rPr>
              <a:t>status_only</a:t>
            </a:r>
            <a:r>
              <a:rPr lang="en-US" sz="1600" dirty="0">
                <a:latin typeface="Andale Mono" panose="020B0509000000000004" pitchFamily="49" charset="0"/>
              </a:rPr>
              <a:t> --status=ready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EF06-53CC-4F4E-8A30-025D78AE8080}"/>
              </a:ext>
            </a:extLst>
          </p:cNvPr>
          <p:cNvSpPr txBox="1"/>
          <p:nvPr/>
        </p:nvSpPr>
        <p:spPr>
          <a:xfrm>
            <a:off x="3282445" y="2306785"/>
            <a:ext cx="5724644" cy="3000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3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6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9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12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15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cascade status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setup, </a:t>
            </a:r>
            <a:r>
              <a:rPr lang="en-US" sz="1000" dirty="0" err="1">
                <a:latin typeface="Andale Mono" panose="020B0509000000000004" pitchFamily="49" charset="0"/>
              </a:rPr>
              <a:t>sent_files</a:t>
            </a:r>
            <a:r>
              <a:rPr lang="en-US" sz="1000" dirty="0">
                <a:latin typeface="Andale Mono" panose="020B0509000000000004" pitchFamily="49" charset="0"/>
              </a:rPr>
              <a:t>, submitted, finished, </a:t>
            </a:r>
            <a:r>
              <a:rPr lang="en-US" sz="1000" dirty="0" err="1">
                <a:latin typeface="Andale Mono" panose="020B0509000000000004" pitchFamily="49" charset="0"/>
              </a:rPr>
              <a:t>got_output</a:t>
            </a:r>
            <a:r>
              <a:rPr lang="en-US" sz="1000" dirty="0">
                <a:latin typeface="Andale Mono" panose="020B0509000000000004" pitchFamily="49" charset="0"/>
              </a:rPr>
              <a:t>, analyzed, failed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./runs/st_0.005_sh_1.120/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./runs/st_0.005_sh_1.125/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./runs/st_0.010_sh_1.120/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000000  0  ------    geo     ./runs/st_0.010_sh_1.125/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setup, </a:t>
            </a:r>
            <a:r>
              <a:rPr lang="en-US" sz="1000" dirty="0" err="1">
                <a:latin typeface="Andale Mono" panose="020B0509000000000004" pitchFamily="49" charset="0"/>
              </a:rPr>
              <a:t>sent_files</a:t>
            </a:r>
            <a:r>
              <a:rPr lang="en-US" sz="1000" dirty="0">
                <a:latin typeface="Andale Mono" panose="020B0509000000000004" pitchFamily="49" charset="0"/>
              </a:rPr>
              <a:t>, submitted, finished, </a:t>
            </a:r>
            <a:r>
              <a:rPr lang="en-US" sz="1000" dirty="0" err="1">
                <a:latin typeface="Andale Mono" panose="020B0509000000000004" pitchFamily="49" charset="0"/>
              </a:rPr>
              <a:t>got_output</a:t>
            </a:r>
            <a:r>
              <a:rPr lang="en-US" sz="1000" dirty="0">
                <a:latin typeface="Andale Mono" panose="020B0509000000000004" pitchFamily="49" charset="0"/>
              </a:rPr>
              <a:t>, analyzed, failed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5C92BC-0978-6444-AA91-BABCAFA3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Workflow: Display Simulations to Run Next</a:t>
            </a:r>
          </a:p>
        </p:txBody>
      </p:sp>
    </p:spTree>
    <p:extLst>
      <p:ext uri="{BB962C8B-B14F-4D97-AF65-F5344CB8AC3E}">
        <p14:creationId xmlns:p14="http://schemas.microsoft.com/office/powerpoint/2010/main" val="32590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D23B-AF76-484F-94FE-F4DE31248330}"/>
              </a:ext>
            </a:extLst>
          </p:cNvPr>
          <p:cNvSpPr txBox="1"/>
          <p:nvPr/>
        </p:nvSpPr>
        <p:spPr>
          <a:xfrm>
            <a:off x="557482" y="989403"/>
            <a:ext cx="2653290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&gt;./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F63AC-2E14-2A4E-9A6A-2F9BBB1DD7B3}"/>
              </a:ext>
            </a:extLst>
          </p:cNvPr>
          <p:cNvSpPr txBox="1"/>
          <p:nvPr/>
        </p:nvSpPr>
        <p:spPr>
          <a:xfrm>
            <a:off x="2689026" y="1485999"/>
            <a:ext cx="3339376" cy="46628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3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6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9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12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15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elapsed time 0.0 s  memory 71.97 MB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</a:t>
            </a:r>
            <a:r>
              <a:rPr lang="en-US" sz="1000" b="1" dirty="0">
                <a:latin typeface="Andale Mono" panose="020B0509000000000004" pitchFamily="49" charset="0"/>
              </a:rPr>
              <a:t>Entering ./runs/st_0.000_sh_1.120/ 0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latin typeface="Andale Mono" panose="020B0509000000000004" pitchFamily="49" charset="0"/>
              </a:rPr>
              <a:t>      writing input files  0 geo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latin typeface="Andale Mono" panose="020B0509000000000004" pitchFamily="49" charset="0"/>
              </a:rPr>
              <a:t>    Entering ./runs/st_0.000_sh_1.120/ 0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latin typeface="Andale Mono" panose="020B0509000000000004" pitchFamily="49" charset="0"/>
              </a:rPr>
              <a:t>      sending required files  0 geo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latin typeface="Andale Mono" panose="020B0509000000000004" pitchFamily="49" charset="0"/>
              </a:rPr>
              <a:t>      submitting job  0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./runs/st_0.000_sh_1.125/ 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writing input files  3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./runs/st_0.000_sh_1.125/ 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sending required files  3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submitting job  3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./runs/st_0.005_sh_1.120/ 6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writing input files  6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./runs/st_0.005_sh_1.120/ 6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sending required files  6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submitting job  6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./runs/st_0.005_sh_1.125/ 9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writing input files  9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2B4A7-C74D-A041-9196-7E542449BB29}"/>
              </a:ext>
            </a:extLst>
          </p:cNvPr>
          <p:cNvSpPr txBox="1"/>
          <p:nvPr/>
        </p:nvSpPr>
        <p:spPr>
          <a:xfrm>
            <a:off x="6028402" y="1485999"/>
            <a:ext cx="3339376" cy="46628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./runs/st_0.005_sh_1.125/ 9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sending required files  9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submitting job  9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./runs/st_0.010_sh_1.120/ 12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writing input files  12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./runs/st_0.010_sh_1.120/ 12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sending required files  12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submitting job  12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./runs/st_0.010_sh_1.125/ 15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writing input files  15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./runs/st_0.010_sh_1.125/ 15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sending required files  15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submitting job  15 geo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</a:t>
            </a:r>
            <a:r>
              <a:rPr lang="en-US" sz="1000" b="1" dirty="0">
                <a:latin typeface="Andale Mono" panose="020B0509000000000004" pitchFamily="49" charset="0"/>
              </a:rPr>
              <a:t>Entering ./runs/st_0.000_sh_1.120/ 1</a:t>
            </a:r>
          </a:p>
          <a:p>
            <a:pPr>
              <a:lnSpc>
                <a:spcPct val="90000"/>
              </a:lnSpc>
            </a:pPr>
            <a:r>
              <a:rPr lang="en-US" sz="1000" b="1" dirty="0">
                <a:latin typeface="Andale Mono" panose="020B0509000000000004" pitchFamily="49" charset="0"/>
              </a:rPr>
              <a:t>      Executing:  </a:t>
            </a:r>
            <a:r>
              <a:rPr lang="en-US" sz="1000" b="1" dirty="0" err="1">
                <a:latin typeface="Andale Mono" panose="020B0509000000000004" pitchFamily="49" charset="0"/>
              </a:rPr>
              <a:t>qsub</a:t>
            </a:r>
            <a:r>
              <a:rPr lang="en-US" sz="1000" b="1" dirty="0">
                <a:latin typeface="Andale Mono" panose="020B0509000000000004" pitchFamily="49" charset="0"/>
              </a:rPr>
              <a:t> </a:t>
            </a:r>
            <a:r>
              <a:rPr lang="en-US" sz="1000" b="1" dirty="0" err="1">
                <a:latin typeface="Andale Mono" panose="020B0509000000000004" pitchFamily="49" charset="0"/>
              </a:rPr>
              <a:t>geo.qsub.in</a:t>
            </a:r>
            <a:endParaRPr lang="en-US" sz="10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b="1" dirty="0">
                <a:latin typeface="Andale Mono" panose="020B0509000000000004" pitchFamily="49" charset="0"/>
              </a:rPr>
              <a:t>        </a:t>
            </a:r>
            <a:r>
              <a:rPr lang="en-US" sz="1000" b="1" dirty="0" err="1">
                <a:latin typeface="Andale Mono" panose="020B0509000000000004" pitchFamily="49" charset="0"/>
              </a:rPr>
              <a:t>pid</a:t>
            </a:r>
            <a:r>
              <a:rPr lang="en-US" sz="1000" b="1" dirty="0">
                <a:latin typeface="Andale Mono" panose="020B0509000000000004" pitchFamily="49" charset="0"/>
              </a:rPr>
              <a:t>: 218367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./runs/st_0.000_sh_1.125/ 4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Executing:  </a:t>
            </a:r>
            <a:r>
              <a:rPr lang="en-US" sz="1000" dirty="0" err="1">
                <a:latin typeface="Andale Mono" panose="020B0509000000000004" pitchFamily="49" charset="0"/>
              </a:rPr>
              <a:t>qsub</a:t>
            </a:r>
            <a:r>
              <a:rPr lang="en-US" sz="1000" dirty="0">
                <a:latin typeface="Andale Mono" panose="020B0509000000000004" pitchFamily="49" charset="0"/>
              </a:rPr>
              <a:t> </a:t>
            </a:r>
            <a:r>
              <a:rPr lang="en-US" sz="1000" dirty="0" err="1">
                <a:latin typeface="Andale Mono" panose="020B0509000000000004" pitchFamily="49" charset="0"/>
              </a:rPr>
              <a:t>geo.qsub.in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</a:t>
            </a:r>
            <a:r>
              <a:rPr lang="en-US" sz="1000" dirty="0" err="1">
                <a:latin typeface="Andale Mono" panose="020B0509000000000004" pitchFamily="49" charset="0"/>
              </a:rPr>
              <a:t>pid</a:t>
            </a:r>
            <a:r>
              <a:rPr lang="en-US" sz="1000" dirty="0">
                <a:latin typeface="Andale Mono" panose="020B0509000000000004" pitchFamily="49" charset="0"/>
              </a:rPr>
              <a:t>: 218368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./runs/st_0.005_sh_1.120/ 7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Executing:  </a:t>
            </a:r>
            <a:r>
              <a:rPr lang="en-US" sz="1000" dirty="0" err="1">
                <a:latin typeface="Andale Mono" panose="020B0509000000000004" pitchFamily="49" charset="0"/>
              </a:rPr>
              <a:t>qsub</a:t>
            </a:r>
            <a:r>
              <a:rPr lang="en-US" sz="1000" dirty="0">
                <a:latin typeface="Andale Mono" panose="020B0509000000000004" pitchFamily="49" charset="0"/>
              </a:rPr>
              <a:t> </a:t>
            </a:r>
            <a:r>
              <a:rPr lang="en-US" sz="1000" dirty="0" err="1">
                <a:latin typeface="Andale Mono" panose="020B0509000000000004" pitchFamily="49" charset="0"/>
              </a:rPr>
              <a:t>geo.qsub.in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</a:t>
            </a:r>
            <a:r>
              <a:rPr lang="en-US" sz="1000" dirty="0" err="1">
                <a:latin typeface="Andale Mono" panose="020B0509000000000004" pitchFamily="49" charset="0"/>
              </a:rPr>
              <a:t>pid</a:t>
            </a:r>
            <a:r>
              <a:rPr lang="en-US" sz="1000" dirty="0">
                <a:latin typeface="Andale Mono" panose="020B0509000000000004" pitchFamily="49" charset="0"/>
              </a:rPr>
              <a:t>: 218369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./runs/st_0.005_sh_1.125/ 10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Executing:  </a:t>
            </a:r>
            <a:r>
              <a:rPr lang="en-US" sz="1000" dirty="0" err="1">
                <a:latin typeface="Andale Mono" panose="020B0509000000000004" pitchFamily="49" charset="0"/>
              </a:rPr>
              <a:t>qsub</a:t>
            </a:r>
            <a:r>
              <a:rPr lang="en-US" sz="1000" dirty="0">
                <a:latin typeface="Andale Mono" panose="020B0509000000000004" pitchFamily="49" charset="0"/>
              </a:rPr>
              <a:t> </a:t>
            </a:r>
            <a:r>
              <a:rPr lang="en-US" sz="1000" dirty="0" err="1">
                <a:latin typeface="Andale Mono" panose="020B0509000000000004" pitchFamily="49" charset="0"/>
              </a:rPr>
              <a:t>geo.qsub.in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</a:t>
            </a:r>
            <a:r>
              <a:rPr lang="en-US" sz="1000" dirty="0" err="1">
                <a:latin typeface="Andale Mono" panose="020B0509000000000004" pitchFamily="49" charset="0"/>
              </a:rPr>
              <a:t>pid</a:t>
            </a:r>
            <a:r>
              <a:rPr lang="en-US" sz="1000" dirty="0">
                <a:latin typeface="Andale Mono" panose="020B0509000000000004" pitchFamily="49" charset="0"/>
              </a:rPr>
              <a:t>: 218370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./runs/st_0.010_sh_1.120/ 13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Executing:  </a:t>
            </a:r>
            <a:r>
              <a:rPr lang="en-US" sz="1000" dirty="0" err="1">
                <a:latin typeface="Andale Mono" panose="020B0509000000000004" pitchFamily="49" charset="0"/>
              </a:rPr>
              <a:t>qsub</a:t>
            </a:r>
            <a:r>
              <a:rPr lang="en-US" sz="1000" dirty="0">
                <a:latin typeface="Andale Mono" panose="020B0509000000000004" pitchFamily="49" charset="0"/>
              </a:rPr>
              <a:t> </a:t>
            </a:r>
            <a:r>
              <a:rPr lang="en-US" sz="1000" dirty="0" err="1">
                <a:latin typeface="Andale Mono" panose="020B0509000000000004" pitchFamily="49" charset="0"/>
              </a:rPr>
              <a:t>geo.qsub.in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</a:t>
            </a:r>
            <a:r>
              <a:rPr lang="en-US" sz="1000" dirty="0" err="1">
                <a:latin typeface="Andale Mono" panose="020B0509000000000004" pitchFamily="49" charset="0"/>
              </a:rPr>
              <a:t>pid</a:t>
            </a:r>
            <a:r>
              <a:rPr lang="en-US" sz="1000" dirty="0">
                <a:latin typeface="Andale Mono" panose="020B0509000000000004" pitchFamily="49" charset="0"/>
              </a:rPr>
              <a:t>: 218371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Entering ./runs/st_0.010_sh_1.125/ 16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Executing:  </a:t>
            </a:r>
            <a:r>
              <a:rPr lang="en-US" sz="1000" dirty="0" err="1">
                <a:latin typeface="Andale Mono" panose="020B0509000000000004" pitchFamily="49" charset="0"/>
              </a:rPr>
              <a:t>qsub</a:t>
            </a:r>
            <a:r>
              <a:rPr lang="en-US" sz="1000" dirty="0">
                <a:latin typeface="Andale Mono" panose="020B0509000000000004" pitchFamily="49" charset="0"/>
              </a:rPr>
              <a:t> </a:t>
            </a:r>
            <a:r>
              <a:rPr lang="en-US" sz="1000" dirty="0" err="1">
                <a:latin typeface="Andale Mono" panose="020B0509000000000004" pitchFamily="49" charset="0"/>
              </a:rPr>
              <a:t>geo.qsub.in</a:t>
            </a: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    </a:t>
            </a:r>
            <a:r>
              <a:rPr lang="en-US" sz="1000" dirty="0" err="1">
                <a:latin typeface="Andale Mono" panose="020B0509000000000004" pitchFamily="49" charset="0"/>
              </a:rPr>
              <a:t>pid</a:t>
            </a:r>
            <a:r>
              <a:rPr lang="en-US" sz="1000" dirty="0">
                <a:latin typeface="Andale Mono" panose="020B0509000000000004" pitchFamily="49" charset="0"/>
              </a:rPr>
              <a:t>: 218372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73B361-F76F-3949-8498-7BC95D62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Workflow: Execute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72770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D23B-AF76-484F-94FE-F4DE31248330}"/>
              </a:ext>
            </a:extLst>
          </p:cNvPr>
          <p:cNvSpPr txBox="1"/>
          <p:nvPr/>
        </p:nvSpPr>
        <p:spPr>
          <a:xfrm>
            <a:off x="499116" y="1335333"/>
            <a:ext cx="6479659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&gt;./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r>
              <a:rPr lang="en-US" sz="1600" dirty="0">
                <a:latin typeface="Andale Mono" panose="020B0509000000000004" pitchFamily="49" charset="0"/>
              </a:rPr>
              <a:t> --</a:t>
            </a:r>
            <a:r>
              <a:rPr lang="en-US" sz="1600" dirty="0" err="1">
                <a:latin typeface="Andale Mono" panose="020B0509000000000004" pitchFamily="49" charset="0"/>
              </a:rPr>
              <a:t>status_only</a:t>
            </a:r>
            <a:r>
              <a:rPr lang="en-US" sz="1600" dirty="0">
                <a:latin typeface="Andale Mono" panose="020B0509000000000004" pitchFamily="49" charset="0"/>
              </a:rPr>
              <a:t> --status=active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EF06-53CC-4F4E-8A30-025D78AE8080}"/>
              </a:ext>
            </a:extLst>
          </p:cNvPr>
          <p:cNvSpPr txBox="1"/>
          <p:nvPr/>
        </p:nvSpPr>
        <p:spPr>
          <a:xfrm>
            <a:off x="3360506" y="2324147"/>
            <a:ext cx="5724644" cy="3000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3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6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9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12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cascade 15 checking in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cascade status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setup, </a:t>
            </a:r>
            <a:r>
              <a:rPr lang="en-US" sz="1000" dirty="0" err="1">
                <a:latin typeface="Andale Mono" panose="020B0509000000000004" pitchFamily="49" charset="0"/>
              </a:rPr>
              <a:t>sent_files</a:t>
            </a:r>
            <a:r>
              <a:rPr lang="en-US" sz="1000" dirty="0">
                <a:latin typeface="Andale Mono" panose="020B0509000000000004" pitchFamily="49" charset="0"/>
              </a:rPr>
              <a:t>, submitted, finished, </a:t>
            </a:r>
            <a:r>
              <a:rPr lang="en-US" sz="1000" dirty="0" err="1">
                <a:latin typeface="Andale Mono" panose="020B0509000000000004" pitchFamily="49" charset="0"/>
              </a:rPr>
              <a:t>got_output</a:t>
            </a:r>
            <a:r>
              <a:rPr lang="en-US" sz="1000" dirty="0">
                <a:latin typeface="Andale Mono" panose="020B0509000000000004" pitchFamily="49" charset="0"/>
              </a:rPr>
              <a:t>, analyzed, failed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111000  0  218367    geo     ./runs/st_0.000_sh_1.120/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111000  0  218368    geo     ./runs/st_0.000_sh_1.125/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111000  0  218369    geo     ./runs/st_0.005_sh_1.120/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111000  0  218370    geo     ./runs/st_0.005_sh_1.125/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111000  0  218371    geo     ./runs/st_0.010_sh_1.120/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111000  0  218372    geo     ./runs/st_0.010_sh_1.125/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ndale Mono" panose="020B0509000000000004" pitchFamily="49" charset="0"/>
              </a:rPr>
              <a:t>    setup, </a:t>
            </a:r>
            <a:r>
              <a:rPr lang="en-US" sz="1000" dirty="0" err="1">
                <a:latin typeface="Andale Mono" panose="020B0509000000000004" pitchFamily="49" charset="0"/>
              </a:rPr>
              <a:t>sent_files</a:t>
            </a:r>
            <a:r>
              <a:rPr lang="en-US" sz="1000" dirty="0">
                <a:latin typeface="Andale Mono" panose="020B0509000000000004" pitchFamily="49" charset="0"/>
              </a:rPr>
              <a:t>, submitted, finished, </a:t>
            </a:r>
            <a:r>
              <a:rPr lang="en-US" sz="1000" dirty="0" err="1">
                <a:latin typeface="Andale Mono" panose="020B0509000000000004" pitchFamily="49" charset="0"/>
              </a:rPr>
              <a:t>got_output</a:t>
            </a:r>
            <a:r>
              <a:rPr lang="en-US" sz="1000" dirty="0">
                <a:latin typeface="Andale Mono" panose="020B0509000000000004" pitchFamily="49" charset="0"/>
              </a:rPr>
              <a:t>, analyzed, failed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1C5C7-C069-8E41-9148-3C87EE22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Workflow: Display Active Simulations</a:t>
            </a:r>
          </a:p>
        </p:txBody>
      </p:sp>
    </p:spTree>
    <p:extLst>
      <p:ext uri="{BB962C8B-B14F-4D97-AF65-F5344CB8AC3E}">
        <p14:creationId xmlns:p14="http://schemas.microsoft.com/office/powerpoint/2010/main" val="372022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Stepping Through Workflows</a:t>
            </a:r>
          </a:p>
        </p:txBody>
      </p:sp>
    </p:spTree>
    <p:extLst>
      <p:ext uri="{BB962C8B-B14F-4D97-AF65-F5344CB8AC3E}">
        <p14:creationId xmlns:p14="http://schemas.microsoft.com/office/powerpoint/2010/main" val="71455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6" y="228023"/>
            <a:ext cx="11234409" cy="535531"/>
          </a:xfrm>
        </p:spPr>
        <p:txBody>
          <a:bodyPr/>
          <a:lstStyle/>
          <a:p>
            <a:r>
              <a:rPr lang="en-US" dirty="0"/>
              <a:t>Stepping through workflows: Pausing at Submission Step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3257550" y="1009273"/>
            <a:ext cx="3217547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0.    ,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0.8925,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skip_submit</a:t>
            </a:r>
            <a:r>
              <a:rPr lang="en-US" sz="900" b="1" dirty="0">
                <a:latin typeface="Andale Mono" panose="020B0509000000000004" pitchFamily="49" charset="0"/>
              </a:rPr>
              <a:t>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6475097" y="1009273"/>
            <a:ext cx="3148619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skip_submit</a:t>
            </a:r>
            <a:r>
              <a:rPr lang="en-US" sz="900" b="1" dirty="0">
                <a:latin typeface="Andale Mono" panose="020B0509000000000004" pitchFamily="49" charset="0"/>
              </a:rPr>
              <a:t>  = True,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app='pw2qmcpack.x'),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skip_submit</a:t>
            </a:r>
            <a:r>
              <a:rPr lang="en-US" sz="900" b="1" dirty="0">
                <a:latin typeface="Andale Mono" panose="020B0509000000000004" pitchFamily="49" charset="0"/>
              </a:rPr>
              <a:t>  = True,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threads=4,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2874A-E04F-F149-B010-B630A65849AA}"/>
              </a:ext>
            </a:extLst>
          </p:cNvPr>
          <p:cNvSpPr txBox="1"/>
          <p:nvPr/>
        </p:nvSpPr>
        <p:spPr>
          <a:xfrm>
            <a:off x="429766" y="4544845"/>
            <a:ext cx="254389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Inputs will be written for SCF step, but job will not be submitted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10412F-24D7-3B47-9E04-80D3976841A7}"/>
              </a:ext>
            </a:extLst>
          </p:cNvPr>
          <p:cNvCxnSpPr>
            <a:cxnSpLocks/>
          </p:cNvCxnSpPr>
          <p:nvPr/>
        </p:nvCxnSpPr>
        <p:spPr>
          <a:xfrm>
            <a:off x="2789590" y="4945712"/>
            <a:ext cx="808537" cy="0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6E5D89-A623-D741-9570-DFBCDC52B304}"/>
              </a:ext>
            </a:extLst>
          </p:cNvPr>
          <p:cNvSpPr txBox="1"/>
          <p:nvPr/>
        </p:nvSpPr>
        <p:spPr>
          <a:xfrm>
            <a:off x="4340507" y="695341"/>
            <a:ext cx="38876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03_skip_submit_demo/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5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F2E4B5A-66D2-5B4E-8678-482FD5595821}"/>
              </a:ext>
            </a:extLst>
          </p:cNvPr>
          <p:cNvSpPr/>
          <p:nvPr/>
        </p:nvSpPr>
        <p:spPr>
          <a:xfrm>
            <a:off x="-2150" y="274320"/>
            <a:ext cx="285261" cy="658368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69862" y="1253049"/>
            <a:ext cx="3046606" cy="233602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64.15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Entering ./runs/diamond/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writing input files  0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>
                <a:latin typeface="Andale Mono" panose="020B0509000000000004" pitchFamily="49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sending required files  0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3116468" y="1253049"/>
            <a:ext cx="2995961" cy="395646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64.14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submitting job  0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Entering ./runs/diamond/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>
                <a:latin typeface="Andale Mono" panose="020B0509000000000004" pitchFamily="49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Executing: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export OMP_NUM_THREADS=1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16 </a:t>
            </a:r>
            <a:r>
              <a:rPr lang="en-US" sz="900" b="1" dirty="0" err="1">
                <a:latin typeface="Andale Mono" panose="020B0509000000000004" pitchFamily="49" charset="0"/>
              </a:rPr>
              <a:t>pw.x</a:t>
            </a:r>
            <a:r>
              <a:rPr lang="en-US" sz="900" b="1" dirty="0">
                <a:latin typeface="Andale Mono" panose="020B0509000000000004" pitchFamily="49" charset="0"/>
              </a:rPr>
              <a:t> -input </a:t>
            </a:r>
            <a:r>
              <a:rPr lang="en-US" sz="900" b="1" dirty="0" err="1">
                <a:latin typeface="Andale Mono" panose="020B0509000000000004" pitchFamily="49" charset="0"/>
              </a:rPr>
              <a:t>scf.in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3.0 s  memory 64.19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copying results  0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analyzing  0 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6.1 s  memory 64.26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Entering ./runs/diamond/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>
                <a:latin typeface="Andale Mono" panose="020B0509000000000004" pitchFamily="49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writing input files  1 conv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sending required files  1 conv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4765C-3B74-D646-ABC4-3D81373D70F3}"/>
              </a:ext>
            </a:extLst>
          </p:cNvPr>
          <p:cNvSpPr txBox="1"/>
          <p:nvPr/>
        </p:nvSpPr>
        <p:spPr>
          <a:xfrm>
            <a:off x="69860" y="3585710"/>
            <a:ext cx="3046607" cy="59093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&gt;ls 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b="1" dirty="0" err="1">
                <a:latin typeface="Andale Mono" panose="020B0509000000000004" pitchFamily="49" charset="0"/>
              </a:rPr>
              <a:t>scf.in</a:t>
            </a:r>
            <a:r>
              <a:rPr lang="en-US" sz="900" dirty="0">
                <a:latin typeface="Andale Mono" panose="020B0509000000000004" pitchFamily="49" charset="0"/>
              </a:rPr>
              <a:t>         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pwscf_output</a:t>
            </a:r>
            <a:r>
              <a:rPr lang="en-US" sz="900" b="1" dirty="0">
                <a:solidFill>
                  <a:srgbClr val="0070C0"/>
                </a:solidFill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sim_scf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B3F56-8AF7-6444-B7AE-67B232FF0D69}"/>
              </a:ext>
            </a:extLst>
          </p:cNvPr>
          <p:cNvSpPr txBox="1"/>
          <p:nvPr/>
        </p:nvSpPr>
        <p:spPr>
          <a:xfrm>
            <a:off x="3116343" y="5206153"/>
            <a:ext cx="2995962" cy="71558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&gt;ls 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     </a:t>
            </a:r>
            <a:r>
              <a:rPr lang="en-US" sz="900" b="1" dirty="0" err="1">
                <a:latin typeface="Andale Mono" panose="020B0509000000000004" pitchFamily="49" charset="0"/>
              </a:rPr>
              <a:t>scf.err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sim_conv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conv.in</a:t>
            </a:r>
            <a:r>
              <a:rPr lang="en-US" sz="900" b="1" dirty="0">
                <a:latin typeface="Andale Mono" panose="020B0509000000000004" pitchFamily="49" charset="0"/>
              </a:rPr>
              <a:t>       </a:t>
            </a:r>
            <a:r>
              <a:rPr lang="en-US" sz="900" dirty="0" err="1">
                <a:latin typeface="Andale Mono" panose="020B0509000000000004" pitchFamily="49" charset="0"/>
              </a:rPr>
              <a:t>scf.in</a:t>
            </a: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sim_scf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pwscf_output</a:t>
            </a:r>
            <a:r>
              <a:rPr lang="en-US" sz="900" b="1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scf.out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6E940-29D2-1049-8B76-7F378E6F9697}"/>
              </a:ext>
            </a:extLst>
          </p:cNvPr>
          <p:cNvSpPr txBox="1"/>
          <p:nvPr/>
        </p:nvSpPr>
        <p:spPr>
          <a:xfrm>
            <a:off x="6112429" y="1253049"/>
            <a:ext cx="2992417" cy="395646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64.15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submitting job  1 conv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Entering ./runs/diamond/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export OMP_NUM_THREADS=1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1 pw2qmcpack.x&lt;</a:t>
            </a:r>
            <a:r>
              <a:rPr lang="en-US" sz="900" b="1" dirty="0" err="1">
                <a:latin typeface="Andale Mono" panose="020B0509000000000004" pitchFamily="49" charset="0"/>
              </a:rPr>
              <a:t>conv.in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3.0 s  memory 64.20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copying results  1 conv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analyzing  1 conv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6.1 s  memory 64.21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Entering ./runs/diamond/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writing input files  2 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sending required files  2 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5E6A11-3319-864C-A54E-D2D54550D477}"/>
              </a:ext>
            </a:extLst>
          </p:cNvPr>
          <p:cNvSpPr/>
          <p:nvPr/>
        </p:nvSpPr>
        <p:spPr>
          <a:xfrm>
            <a:off x="2468215" y="2771033"/>
            <a:ext cx="57240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806BA-13FD-EE4B-B99F-3F529EE4C84F}"/>
              </a:ext>
            </a:extLst>
          </p:cNvPr>
          <p:cNvSpPr txBox="1"/>
          <p:nvPr/>
        </p:nvSpPr>
        <p:spPr>
          <a:xfrm>
            <a:off x="2452257" y="2731983"/>
            <a:ext cx="62549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SCF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03D653-7A6D-064B-B15A-1314DA9AE041}"/>
              </a:ext>
            </a:extLst>
          </p:cNvPr>
          <p:cNvSpPr/>
          <p:nvPr/>
        </p:nvSpPr>
        <p:spPr>
          <a:xfrm>
            <a:off x="5479501" y="2804078"/>
            <a:ext cx="57240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B7216-64CC-D243-8661-8D822B90DBCE}"/>
              </a:ext>
            </a:extLst>
          </p:cNvPr>
          <p:cNvSpPr txBox="1"/>
          <p:nvPr/>
        </p:nvSpPr>
        <p:spPr>
          <a:xfrm>
            <a:off x="5520449" y="2765028"/>
            <a:ext cx="5116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SCF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Run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23910A8-801D-C549-A746-B0B7D6AE06E5}"/>
              </a:ext>
            </a:extLst>
          </p:cNvPr>
          <p:cNvSpPr/>
          <p:nvPr/>
        </p:nvSpPr>
        <p:spPr>
          <a:xfrm>
            <a:off x="5488445" y="4375563"/>
            <a:ext cx="57240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484B7-9F0F-D54C-9096-C837539A7982}"/>
              </a:ext>
            </a:extLst>
          </p:cNvPr>
          <p:cNvSpPr txBox="1"/>
          <p:nvPr/>
        </p:nvSpPr>
        <p:spPr>
          <a:xfrm>
            <a:off x="5457258" y="4336513"/>
            <a:ext cx="65595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Conv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Write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333FFB-944C-1C42-8CA7-977C861816FF}"/>
              </a:ext>
            </a:extLst>
          </p:cNvPr>
          <p:cNvSpPr/>
          <p:nvPr/>
        </p:nvSpPr>
        <p:spPr>
          <a:xfrm>
            <a:off x="8488131" y="2792518"/>
            <a:ext cx="57240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68960A-9563-E44A-8413-259C4FE11373}"/>
              </a:ext>
            </a:extLst>
          </p:cNvPr>
          <p:cNvSpPr txBox="1"/>
          <p:nvPr/>
        </p:nvSpPr>
        <p:spPr>
          <a:xfrm>
            <a:off x="8456944" y="2753468"/>
            <a:ext cx="65595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Conv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Run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147C84-AB2D-F949-9B6E-E19A6B7BCAEE}"/>
              </a:ext>
            </a:extLst>
          </p:cNvPr>
          <p:cNvSpPr/>
          <p:nvPr/>
        </p:nvSpPr>
        <p:spPr>
          <a:xfrm>
            <a:off x="8495928" y="4391374"/>
            <a:ext cx="57240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DBE027-C75C-8947-9FF9-25AEC29D2A83}"/>
              </a:ext>
            </a:extLst>
          </p:cNvPr>
          <p:cNvSpPr txBox="1"/>
          <p:nvPr/>
        </p:nvSpPr>
        <p:spPr>
          <a:xfrm>
            <a:off x="8479970" y="4352324"/>
            <a:ext cx="62549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VMC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Write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A004EA-107E-1846-AF75-17DB36BFEEB2}"/>
              </a:ext>
            </a:extLst>
          </p:cNvPr>
          <p:cNvSpPr/>
          <p:nvPr/>
        </p:nvSpPr>
        <p:spPr>
          <a:xfrm>
            <a:off x="11486099" y="2805010"/>
            <a:ext cx="57240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728E2-49A3-304B-A22F-B3C52D84F129}"/>
              </a:ext>
            </a:extLst>
          </p:cNvPr>
          <p:cNvSpPr txBox="1"/>
          <p:nvPr/>
        </p:nvSpPr>
        <p:spPr>
          <a:xfrm>
            <a:off x="11471744" y="2765960"/>
            <a:ext cx="62228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VMC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Run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A2235-1969-9441-B527-84A047712368}"/>
              </a:ext>
            </a:extLst>
          </p:cNvPr>
          <p:cNvSpPr txBox="1"/>
          <p:nvPr/>
        </p:nvSpPr>
        <p:spPr>
          <a:xfrm>
            <a:off x="6112243" y="5206153"/>
            <a:ext cx="2993032" cy="146347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ls 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pwscf_output</a:t>
            </a:r>
            <a:r>
              <a:rPr lang="en-US" sz="900" b="1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sim_conv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conv.err</a:t>
            </a: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scf.err</a:t>
            </a:r>
            <a:r>
              <a:rPr lang="en-US" sz="900" dirty="0">
                <a:latin typeface="Andale Mono" panose="020B0509000000000004" pitchFamily="49" charset="0"/>
              </a:rPr>
              <a:t>     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sim_scf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conv.in</a:t>
            </a: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scf.in</a:t>
            </a:r>
            <a:r>
              <a:rPr lang="en-US" sz="900" dirty="0">
                <a:latin typeface="Andale Mono" panose="020B0509000000000004" pitchFamily="49" charset="0"/>
              </a:rPr>
              <a:t>       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conv.out</a:t>
            </a: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scf.out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&gt;ls 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C.BFD.xml</a:t>
            </a:r>
            <a:r>
              <a:rPr lang="en-US" sz="900" b="1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vmc.in.xml</a:t>
            </a:r>
            <a:r>
              <a:rPr lang="en-US" sz="900" dirty="0">
                <a:latin typeface="Andale Mono" panose="020B0509000000000004" pitchFamily="49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sim_vmc</a:t>
            </a:r>
            <a:r>
              <a:rPr lang="en-US" sz="900" b="1" dirty="0">
                <a:solidFill>
                  <a:srgbClr val="0070C0"/>
                </a:solidFill>
                <a:latin typeface="Andale Mono" panose="020B0509000000000004" pitchFamily="49" charset="0"/>
              </a:rPr>
              <a:t>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4E128-FF33-E94C-9CD5-348AF480CCC7}"/>
              </a:ext>
            </a:extLst>
          </p:cNvPr>
          <p:cNvSpPr txBox="1"/>
          <p:nvPr/>
        </p:nvSpPr>
        <p:spPr>
          <a:xfrm>
            <a:off x="9105750" y="1253049"/>
            <a:ext cx="2995961" cy="445506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&gt;./</a:t>
            </a:r>
            <a:r>
              <a:rPr lang="en-US" sz="900" dirty="0" err="1">
                <a:latin typeface="Andale Mono" panose="020B0509000000000004" pitchFamily="49" charset="0"/>
              </a:rPr>
              <a:t>diamond.py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satisfied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64.14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submitting job  2 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Entering ./runs/diamond/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r>
              <a:rPr lang="en-US" sz="900" b="1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export OMP_NUM_THREADS=4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    </a:t>
            </a:r>
            <a:r>
              <a:rPr lang="en-US" sz="900" b="1" dirty="0" err="1">
                <a:latin typeface="Andale Mono" panose="020B0509000000000004" pitchFamily="49" charset="0"/>
              </a:rPr>
              <a:t>mpirun</a:t>
            </a:r>
            <a:r>
              <a:rPr lang="en-US" sz="900" b="1" dirty="0">
                <a:latin typeface="Andale Mono" panose="020B0509000000000004" pitchFamily="49" charset="0"/>
              </a:rPr>
              <a:t> -np 4 </a:t>
            </a:r>
            <a:r>
              <a:rPr lang="en-US" sz="900" b="1" dirty="0" err="1">
                <a:latin typeface="Andale Mono" panose="020B0509000000000004" pitchFamily="49" charset="0"/>
              </a:rPr>
              <a:t>qmcpack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vmc.in.xml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3.0 s  memory 2415.31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6.0 s  memory 286.72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9.1 s  memory 286.72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12.1 s  memory 286.72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15.1 s  memory 286.74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18.1 s  memory 286.75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21.2 s  memory 286.76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24.2 s  memory 286.76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27.2 s  memory 286.76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30.2 s  memory 286.77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33.3 s  memory 64.19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copying results  2 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analyzing  2 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78014-1D76-B74B-A9D6-F5277FB9DD9C}"/>
              </a:ext>
            </a:extLst>
          </p:cNvPr>
          <p:cNvSpPr txBox="1"/>
          <p:nvPr/>
        </p:nvSpPr>
        <p:spPr>
          <a:xfrm>
            <a:off x="9104848" y="5708115"/>
            <a:ext cx="2996864" cy="84023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&gt;ls 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vmc.info.xml</a:t>
            </a: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b="1" dirty="0">
                <a:latin typeface="Andale Mono" panose="020B0509000000000004" pitchFamily="49" charset="0"/>
              </a:rPr>
              <a:t>vmc.s000.qmc.xml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C.pp.dat</a:t>
            </a:r>
            <a:r>
              <a:rPr lang="en-US" sz="900" b="1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vmc.in.xml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>
                <a:latin typeface="Andale Mono" panose="020B0509000000000004" pitchFamily="49" charset="0"/>
              </a:rPr>
              <a:t>vmc.s000.scalar.dat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sim_vmc</a:t>
            </a:r>
            <a:r>
              <a:rPr lang="en-US" sz="900" b="1" dirty="0">
                <a:solidFill>
                  <a:srgbClr val="0070C0"/>
                </a:solidFill>
                <a:latin typeface="Andale Mono" panose="020B0509000000000004" pitchFamily="49" charset="0"/>
              </a:rPr>
              <a:t>   </a:t>
            </a:r>
            <a:r>
              <a:rPr lang="en-US" sz="900" b="1" dirty="0" err="1">
                <a:latin typeface="Andale Mono" panose="020B0509000000000004" pitchFamily="49" charset="0"/>
              </a:rPr>
              <a:t>vmc.out</a:t>
            </a:r>
            <a:r>
              <a:rPr lang="en-US" sz="900" b="1" dirty="0">
                <a:latin typeface="Andale Mono" panose="020B0509000000000004" pitchFamily="49" charset="0"/>
              </a:rPr>
              <a:t>        vmc.s000.stat.h5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vmc.err</a:t>
            </a:r>
            <a:r>
              <a:rPr lang="en-US" sz="900" b="1" dirty="0">
                <a:latin typeface="Andale Mono" panose="020B0509000000000004" pitchFamily="49" charset="0"/>
              </a:rPr>
              <a:t>   vmc.s000.cont.xml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283263-959F-4842-9F1E-9D53645BF7CB}"/>
              </a:ext>
            </a:extLst>
          </p:cNvPr>
          <p:cNvSpPr txBox="1"/>
          <p:nvPr/>
        </p:nvSpPr>
        <p:spPr>
          <a:xfrm>
            <a:off x="571889" y="939117"/>
            <a:ext cx="20425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skip_submit</a:t>
            </a:r>
            <a:r>
              <a:rPr lang="en-US" sz="1600" dirty="0">
                <a:latin typeface="+mn-lt"/>
              </a:rPr>
              <a:t> all 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5D435-8E4D-EC42-8CC4-806872ED59FB}"/>
              </a:ext>
            </a:extLst>
          </p:cNvPr>
          <p:cNvSpPr txBox="1"/>
          <p:nvPr/>
        </p:nvSpPr>
        <p:spPr>
          <a:xfrm>
            <a:off x="3523320" y="919592"/>
            <a:ext cx="218200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scf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skip_submit</a:t>
            </a:r>
            <a:r>
              <a:rPr lang="en-US" sz="1600" dirty="0">
                <a:latin typeface="+mn-lt"/>
              </a:rPr>
              <a:t> 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0A777-9ECA-3A40-B2F9-2FA606FCB60A}"/>
              </a:ext>
            </a:extLst>
          </p:cNvPr>
          <p:cNvSpPr txBox="1"/>
          <p:nvPr/>
        </p:nvSpPr>
        <p:spPr>
          <a:xfrm>
            <a:off x="6402151" y="935259"/>
            <a:ext cx="24112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conv </a:t>
            </a:r>
            <a:r>
              <a:rPr lang="en-US" sz="1600" dirty="0" err="1">
                <a:latin typeface="+mn-lt"/>
              </a:rPr>
              <a:t>skip_submit</a:t>
            </a:r>
            <a:r>
              <a:rPr lang="en-US" sz="1600" dirty="0">
                <a:latin typeface="+mn-lt"/>
              </a:rPr>
              <a:t> 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49D9E-FCFD-7E4B-ACBB-A5404CDC94B6}"/>
              </a:ext>
            </a:extLst>
          </p:cNvPr>
          <p:cNvSpPr txBox="1"/>
          <p:nvPr/>
        </p:nvSpPr>
        <p:spPr>
          <a:xfrm>
            <a:off x="9512276" y="919592"/>
            <a:ext cx="234391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vmc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skip_submit</a:t>
            </a:r>
            <a:r>
              <a:rPr lang="en-US" sz="1600" dirty="0">
                <a:latin typeface="+mn-lt"/>
              </a:rPr>
              <a:t> False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BEB6458-883B-7C4A-AA0B-C088DBF8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6" y="228023"/>
            <a:ext cx="11234409" cy="535531"/>
          </a:xfrm>
        </p:spPr>
        <p:txBody>
          <a:bodyPr/>
          <a:lstStyle/>
          <a:p>
            <a:r>
              <a:rPr lang="en-US" dirty="0"/>
              <a:t>Stepping through workflows: Pausing at Submission Step </a:t>
            </a:r>
          </a:p>
        </p:txBody>
      </p:sp>
    </p:spTree>
    <p:extLst>
      <p:ext uri="{BB962C8B-B14F-4D97-AF65-F5344CB8AC3E}">
        <p14:creationId xmlns:p14="http://schemas.microsoft.com/office/powerpoint/2010/main" val="367197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6" y="65977"/>
            <a:ext cx="11557931" cy="535531"/>
          </a:xfrm>
        </p:spPr>
        <p:txBody>
          <a:bodyPr/>
          <a:lstStyle/>
          <a:p>
            <a:r>
              <a:rPr lang="en-US" dirty="0"/>
              <a:t>Stepping through workflows: generate inputs + DIY submit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3257550" y="871093"/>
            <a:ext cx="3079689" cy="595086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generate_only</a:t>
            </a:r>
            <a:r>
              <a:rPr lang="en-US" sz="900" b="1" dirty="0">
                <a:latin typeface="Andale Mono" panose="020B0509000000000004" pitchFamily="49" charset="0"/>
              </a:rPr>
              <a:t> = 1,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sleep         = .3,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‘oic5'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&lt; skipping job details that go here... &gt;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0.    ,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0.8925,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6475097" y="871093"/>
            <a:ext cx="4044697" cy="54522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conv_job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dependencies = (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,'other'),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</a:t>
            </a:r>
            <a:r>
              <a:rPr lang="en-US" sz="900" dirty="0" err="1">
                <a:latin typeface="Andale Mono" panose="020B0509000000000004" pitchFamily="49" charset="0"/>
              </a:rPr>
              <a:t>qmc_job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orbitals_h5  = '../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/</a:t>
            </a:r>
            <a:r>
              <a:rPr lang="en-US" sz="900" b="1" dirty="0" err="1">
                <a:latin typeface="Andale Mono" panose="020B0509000000000004" pitchFamily="49" charset="0"/>
              </a:rPr>
              <a:t>pwscf_output</a:t>
            </a:r>
            <a:r>
              <a:rPr lang="en-US" sz="900" b="1" dirty="0">
                <a:latin typeface="Andale Mono" panose="020B0509000000000004" pitchFamily="49" charset="0"/>
              </a:rPr>
              <a:t>/pwscf.pwscf.h5',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dependencies = (</a:t>
            </a:r>
            <a:r>
              <a:rPr lang="en-US" sz="900" b="1" dirty="0" err="1">
                <a:latin typeface="Andale Mono" panose="020B0509000000000004" pitchFamily="49" charset="0"/>
              </a:rPr>
              <a:t>conv,'other</a:t>
            </a:r>
            <a:r>
              <a:rPr lang="en-US" sz="900" b="1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A813-92E3-DB49-8809-365433005CC5}"/>
              </a:ext>
            </a:extLst>
          </p:cNvPr>
          <p:cNvSpPr/>
          <p:nvPr/>
        </p:nvSpPr>
        <p:spPr>
          <a:xfrm>
            <a:off x="4510201" y="532539"/>
            <a:ext cx="4134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04_generate_only_demo/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3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2592005" y="871093"/>
            <a:ext cx="3286477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62.30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Would have executed:  </a:t>
            </a:r>
            <a:r>
              <a:rPr lang="en-US" sz="900" b="1" dirty="0" err="1">
                <a:latin typeface="Andale Mono" panose="020B0509000000000004" pitchFamily="49" charset="0"/>
              </a:rPr>
              <a:t>qsub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scf.qsub.in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0.7 s  memory 62.39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1.3 s  memory 62.42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1 conv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1 conv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1 conv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Would have executed:  </a:t>
            </a:r>
            <a:r>
              <a:rPr lang="en-US" sz="900" b="1" dirty="0" err="1">
                <a:latin typeface="Andale Mono" panose="020B0509000000000004" pitchFamily="49" charset="0"/>
              </a:rPr>
              <a:t>qsub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conv.qsub.in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1.9 s  memory 62.43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1 conv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1 conv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2.5 s  memory 62.43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2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2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2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b="1" dirty="0">
                <a:latin typeface="Andale Mono" panose="020B0509000000000004" pitchFamily="49" charset="0"/>
              </a:rPr>
              <a:t>Would have executed:  </a:t>
            </a:r>
            <a:r>
              <a:rPr lang="en-US" sz="900" b="1" dirty="0" err="1">
                <a:latin typeface="Andale Mono" panose="020B0509000000000004" pitchFamily="49" charset="0"/>
              </a:rPr>
              <a:t>qsub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vmc.qsub.in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3.2 s  memory 62.52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2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2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6006322" y="871093"/>
            <a:ext cx="3618026" cy="12141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&gt;ls 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conv.qsub.in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scf.in</a:t>
            </a:r>
            <a:r>
              <a:rPr lang="en-US" sz="900" dirty="0">
                <a:latin typeface="Andale Mono" panose="020B0509000000000004" pitchFamily="49" charset="0"/>
              </a:rPr>
              <a:t>     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sim_conv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conv.in</a:t>
            </a:r>
            <a:r>
              <a:rPr lang="en-US" sz="900" b="1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pwscf_output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scf.qsub.in</a:t>
            </a:r>
            <a:r>
              <a:rPr lang="en-US" sz="900" b="1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sim_scf</a:t>
            </a:r>
            <a:endParaRPr lang="en-US" sz="900" b="1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&gt;ls runs/diamond/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b="1" dirty="0" err="1">
                <a:latin typeface="Andale Mono" panose="020B0509000000000004" pitchFamily="49" charset="0"/>
              </a:rPr>
              <a:t>vmc.in.xml</a:t>
            </a:r>
            <a:r>
              <a:rPr lang="en-US" sz="900" dirty="0">
                <a:latin typeface="Andale Mono" panose="020B0509000000000004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solidFill>
                  <a:srgbClr val="0070C0"/>
                </a:solidFill>
                <a:latin typeface="Andale Mono" panose="020B0509000000000004" pitchFamily="49" charset="0"/>
              </a:rPr>
              <a:t>sim_vmc</a:t>
            </a:r>
            <a:r>
              <a:rPr lang="en-US" sz="900" b="1" dirty="0">
                <a:solidFill>
                  <a:srgbClr val="0070C0"/>
                </a:solidFill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vmc.qsub.in</a:t>
            </a:r>
            <a:r>
              <a:rPr lang="en-US" sz="900" b="1" dirty="0">
                <a:latin typeface="Andale Mono" panose="020B0509000000000004" pitchFamily="49" charset="0"/>
              </a:rPr>
              <a:t>  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E99FE-75C5-8A4D-A9E8-CD53E5DCDA4B}"/>
              </a:ext>
            </a:extLst>
          </p:cNvPr>
          <p:cNvSpPr txBox="1"/>
          <p:nvPr/>
        </p:nvSpPr>
        <p:spPr>
          <a:xfrm>
            <a:off x="6006321" y="2227261"/>
            <a:ext cx="3618027" cy="258532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submit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manually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>
                <a:latin typeface="Andale Mono" panose="020B0509000000000004" pitchFamily="49" charset="0"/>
              </a:rPr>
              <a:t>cd runs/diamond/</a:t>
            </a: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 err="1">
                <a:latin typeface="Andale Mono" panose="020B0509000000000004" pitchFamily="49" charset="0"/>
              </a:rPr>
              <a:t>qsub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scf.qsub.in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218394.b21l01.oic.ornl.gov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&gt;grep ‘! ’ </a:t>
            </a:r>
            <a:r>
              <a:rPr lang="en-US" sz="900" dirty="0" err="1">
                <a:latin typeface="Andale Mono" panose="020B0509000000000004" pitchFamily="49" charset="0"/>
              </a:rPr>
              <a:t>scf.out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!    total energy   =     -22.52257768 Ry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submit conv manually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 err="1">
                <a:latin typeface="Andale Mono" panose="020B0509000000000004" pitchFamily="49" charset="0"/>
              </a:rPr>
              <a:t>qsub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conv.qsub.in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218395.b21l01.oic.ornl.gov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&gt;grep ‘JOB DONE’ </a:t>
            </a:r>
            <a:r>
              <a:rPr lang="en-US" sz="900" dirty="0" err="1">
                <a:latin typeface="Andale Mono" panose="020B0509000000000004" pitchFamily="49" charset="0"/>
              </a:rPr>
              <a:t>conv.out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JOB DONE.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submit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manually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>
                <a:latin typeface="Andale Mono" panose="020B0509000000000004" pitchFamily="49" charset="0"/>
              </a:rPr>
              <a:t>cd ../</a:t>
            </a:r>
            <a:r>
              <a:rPr lang="en-US" sz="900" b="1" dirty="0" err="1">
                <a:latin typeface="Andale Mono" panose="020B0509000000000004" pitchFamily="49" charset="0"/>
              </a:rPr>
              <a:t>vmc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b="1" dirty="0" err="1">
                <a:latin typeface="Andale Mono" panose="020B0509000000000004" pitchFamily="49" charset="0"/>
              </a:rPr>
              <a:t>qsub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b="1" dirty="0" err="1">
                <a:latin typeface="Andale Mono" panose="020B0509000000000004" pitchFamily="49" charset="0"/>
              </a:rPr>
              <a:t>vmc.qsub.in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218396.b21l01.oic.ornl.gov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&gt;</a:t>
            </a:r>
            <a:r>
              <a:rPr lang="en-US" sz="900" dirty="0" err="1">
                <a:latin typeface="Andale Mono" panose="020B0509000000000004" pitchFamily="49" charset="0"/>
              </a:rPr>
              <a:t>qmca</a:t>
            </a:r>
            <a:r>
              <a:rPr lang="en-US" sz="900" dirty="0">
                <a:latin typeface="Andale Mono" panose="020B0509000000000004" pitchFamily="49" charset="0"/>
              </a:rPr>
              <a:t> –q e *scalar*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 series 0 </a:t>
            </a:r>
            <a:r>
              <a:rPr lang="en-US" sz="900" dirty="0" err="1">
                <a:latin typeface="Andale Mono" panose="020B0509000000000004" pitchFamily="49" charset="0"/>
              </a:rPr>
              <a:t>LocalEnergy</a:t>
            </a:r>
            <a:r>
              <a:rPr lang="en-US" sz="900" dirty="0">
                <a:latin typeface="Andale Mono" panose="020B0509000000000004" pitchFamily="49" charset="0"/>
              </a:rPr>
              <a:t> = -87.835842 +/- 0.020231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CDFDF8-D1D1-9F4A-BAC8-DC85FC58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6" y="65977"/>
            <a:ext cx="11557931" cy="535531"/>
          </a:xfrm>
        </p:spPr>
        <p:txBody>
          <a:bodyPr/>
          <a:lstStyle/>
          <a:p>
            <a:r>
              <a:rPr lang="en-US" dirty="0"/>
              <a:t>Stepping through workflows: generate inputs + DIY submit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222C0-105A-CB4C-9C7E-1C81A4B14969}"/>
              </a:ext>
            </a:extLst>
          </p:cNvPr>
          <p:cNvSpPr txBox="1"/>
          <p:nvPr/>
        </p:nvSpPr>
        <p:spPr>
          <a:xfrm>
            <a:off x="557482" y="989403"/>
            <a:ext cx="1789272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&gt;./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8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Agenda for Monthly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17" y="1327915"/>
            <a:ext cx="11430000" cy="4047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User focused workflow demo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 about Nexus features, workflow how </a:t>
            </a:r>
            <a:r>
              <a:rPr lang="en-US" dirty="0" err="1"/>
              <a:t>to’s</a:t>
            </a:r>
            <a:r>
              <a:rPr lang="en-US" dirty="0"/>
              <a:t>, etc.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demo/discussion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Feature(s) from user perspective (usage examples)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Feature(s) from developer perspective (code tour)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6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68" y="2902373"/>
            <a:ext cx="10050465" cy="701731"/>
          </a:xfrm>
        </p:spPr>
        <p:txBody>
          <a:bodyPr/>
          <a:lstStyle/>
          <a:p>
            <a:r>
              <a:rPr lang="en-US" sz="4400" dirty="0"/>
              <a:t>Question &amp; Answer + Updates</a:t>
            </a:r>
          </a:p>
        </p:txBody>
      </p:sp>
    </p:spTree>
    <p:extLst>
      <p:ext uri="{BB962C8B-B14F-4D97-AF65-F5344CB8AC3E}">
        <p14:creationId xmlns:p14="http://schemas.microsoft.com/office/powerpoint/2010/main" val="31202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 + Updates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10851C-CB0B-C343-802A-6B39187D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Q&amp;A for Nexus features, workflow how </a:t>
            </a:r>
            <a:r>
              <a:rPr lang="en-US" dirty="0" err="1"/>
              <a:t>to’s</a:t>
            </a:r>
            <a:r>
              <a:rPr lang="en-US" dirty="0"/>
              <a:t>, code details,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Updates on current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Order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ANL, NCSU, ORNL, SNL, UIUC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68" y="2902373"/>
            <a:ext cx="10050465" cy="701731"/>
          </a:xfrm>
        </p:spPr>
        <p:txBody>
          <a:bodyPr/>
          <a:lstStyle/>
          <a:p>
            <a:r>
              <a:rPr lang="en-US" sz="4400" dirty="0"/>
              <a:t>Overview of Core Nexus Classes</a:t>
            </a:r>
          </a:p>
        </p:txBody>
      </p:sp>
    </p:spTree>
    <p:extLst>
      <p:ext uri="{BB962C8B-B14F-4D97-AF65-F5344CB8AC3E}">
        <p14:creationId xmlns:p14="http://schemas.microsoft.com/office/powerpoint/2010/main" val="114091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4DE5B9B-22AE-FB42-A2F1-E61678175E99}"/>
              </a:ext>
            </a:extLst>
          </p:cNvPr>
          <p:cNvSpPr/>
          <p:nvPr/>
        </p:nvSpPr>
        <p:spPr>
          <a:xfrm>
            <a:off x="3535616" y="1286364"/>
            <a:ext cx="7613291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8F9358-FA0A-524F-B841-456926412FFD}"/>
              </a:ext>
            </a:extLst>
          </p:cNvPr>
          <p:cNvSpPr/>
          <p:nvPr/>
        </p:nvSpPr>
        <p:spPr>
          <a:xfrm>
            <a:off x="881465" y="1286364"/>
            <a:ext cx="2053207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Nexus Classes: Hierarchy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EB6BD6-2D63-2B48-91C1-DC5B1B327C39}"/>
              </a:ext>
            </a:extLst>
          </p:cNvPr>
          <p:cNvSpPr/>
          <p:nvPr/>
        </p:nvSpPr>
        <p:spPr>
          <a:xfrm>
            <a:off x="1310746" y="1636714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58C1-11D7-484A-9D77-F8AD87593D23}"/>
              </a:ext>
            </a:extLst>
          </p:cNvPr>
          <p:cNvSpPr txBox="1"/>
          <p:nvPr/>
        </p:nvSpPr>
        <p:spPr>
          <a:xfrm>
            <a:off x="1264988" y="1809560"/>
            <a:ext cx="1308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obj</a:t>
            </a:r>
            <a:endParaRPr lang="en-US" sz="1600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17608E-675E-4A45-AFEE-2C373D484FEE}"/>
              </a:ext>
            </a:extLst>
          </p:cNvPr>
          <p:cNvSpPr/>
          <p:nvPr/>
        </p:nvSpPr>
        <p:spPr>
          <a:xfrm>
            <a:off x="1310746" y="3120189"/>
            <a:ext cx="1249811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98822-544C-E543-B7E6-E24B7B8287BE}"/>
              </a:ext>
            </a:extLst>
          </p:cNvPr>
          <p:cNvSpPr txBox="1"/>
          <p:nvPr/>
        </p:nvSpPr>
        <p:spPr>
          <a:xfrm>
            <a:off x="1264987" y="3293035"/>
            <a:ext cx="12955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DevBase</a:t>
            </a:r>
            <a:endParaRPr lang="en-US" sz="16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9721F-814B-374F-9864-E06F3535C781}"/>
              </a:ext>
            </a:extLst>
          </p:cNvPr>
          <p:cNvSpPr/>
          <p:nvPr/>
        </p:nvSpPr>
        <p:spPr>
          <a:xfrm>
            <a:off x="1310746" y="459663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C32-DDC4-0F48-A92A-3BDEADC5F5F9}"/>
              </a:ext>
            </a:extLst>
          </p:cNvPr>
          <p:cNvSpPr txBox="1"/>
          <p:nvPr/>
        </p:nvSpPr>
        <p:spPr>
          <a:xfrm>
            <a:off x="1264987" y="476948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NexusCore</a:t>
            </a:r>
            <a:endParaRPr lang="en-US" sz="1600" dirty="0"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37B2F5-A058-6342-A890-CF3AB69B1A1E}"/>
              </a:ext>
            </a:extLst>
          </p:cNvPr>
          <p:cNvSpPr/>
          <p:nvPr/>
        </p:nvSpPr>
        <p:spPr>
          <a:xfrm>
            <a:off x="3948960" y="1628540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1622-D9CC-A94B-8D7F-3D42A1E65FAD}"/>
              </a:ext>
            </a:extLst>
          </p:cNvPr>
          <p:cNvSpPr txBox="1"/>
          <p:nvPr/>
        </p:nvSpPr>
        <p:spPr>
          <a:xfrm>
            <a:off x="3926078" y="1787536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Settings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83D240-86F2-8540-A93A-8B72E898008A}"/>
              </a:ext>
            </a:extLst>
          </p:cNvPr>
          <p:cNvSpPr/>
          <p:nvPr/>
        </p:nvSpPr>
        <p:spPr>
          <a:xfrm>
            <a:off x="3935652" y="3120189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908AE-6A27-F142-A06D-EB9DCD03BE46}"/>
              </a:ext>
            </a:extLst>
          </p:cNvPr>
          <p:cNvSpPr txBox="1"/>
          <p:nvPr/>
        </p:nvSpPr>
        <p:spPr>
          <a:xfrm>
            <a:off x="3935652" y="3274333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Structure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4F8CDA-DB07-6C47-A52A-B63EC6B94E9A}"/>
              </a:ext>
            </a:extLst>
          </p:cNvPr>
          <p:cNvSpPr/>
          <p:nvPr/>
        </p:nvSpPr>
        <p:spPr>
          <a:xfrm>
            <a:off x="3932191" y="4596634"/>
            <a:ext cx="1633922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DF957-7F63-074C-9147-E4D32AFCD44F}"/>
              </a:ext>
            </a:extLst>
          </p:cNvPr>
          <p:cNvSpPr txBox="1"/>
          <p:nvPr/>
        </p:nvSpPr>
        <p:spPr>
          <a:xfrm>
            <a:off x="3926078" y="4760179"/>
            <a:ext cx="16796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PhysicalSystem</a:t>
            </a:r>
            <a:endParaRPr lang="en-US" sz="1600" dirty="0">
              <a:latin typeface="+mn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A587A8-7E3A-3146-A569-11B0BA70F7E9}"/>
              </a:ext>
            </a:extLst>
          </p:cNvPr>
          <p:cNvSpPr/>
          <p:nvPr/>
        </p:nvSpPr>
        <p:spPr>
          <a:xfrm>
            <a:off x="6316239" y="163671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25B8D-1F47-C94D-906F-89B44A525EF1}"/>
              </a:ext>
            </a:extLst>
          </p:cNvPr>
          <p:cNvSpPr txBox="1"/>
          <p:nvPr/>
        </p:nvSpPr>
        <p:spPr>
          <a:xfrm>
            <a:off x="6270480" y="180956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Simulation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16386C-BA47-B246-BA41-5C6C739EF78B}"/>
              </a:ext>
            </a:extLst>
          </p:cNvPr>
          <p:cNvSpPr/>
          <p:nvPr/>
        </p:nvSpPr>
        <p:spPr>
          <a:xfrm>
            <a:off x="6302931" y="3120189"/>
            <a:ext cx="169149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37543-C42A-B640-BA07-72B1C8D98F96}"/>
              </a:ext>
            </a:extLst>
          </p:cNvPr>
          <p:cNvSpPr txBox="1"/>
          <p:nvPr/>
        </p:nvSpPr>
        <p:spPr>
          <a:xfrm>
            <a:off x="6302932" y="3293035"/>
            <a:ext cx="17372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SimulationInput</a:t>
            </a:r>
            <a:endParaRPr lang="en-US" sz="1600" dirty="0">
              <a:latin typeface="+mn-l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F5869DC-76ED-9A49-A63F-5632997D5F99}"/>
              </a:ext>
            </a:extLst>
          </p:cNvPr>
          <p:cNvSpPr/>
          <p:nvPr/>
        </p:nvSpPr>
        <p:spPr>
          <a:xfrm>
            <a:off x="6316238" y="4601183"/>
            <a:ext cx="2001415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B9657-4059-6945-97CD-4E7C9F7C1DC6}"/>
              </a:ext>
            </a:extLst>
          </p:cNvPr>
          <p:cNvSpPr txBox="1"/>
          <p:nvPr/>
        </p:nvSpPr>
        <p:spPr>
          <a:xfrm>
            <a:off x="6270480" y="4774029"/>
            <a:ext cx="20945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SimulationAnalyzer</a:t>
            </a:r>
            <a:endParaRPr lang="en-US" sz="1600" dirty="0">
              <a:latin typeface="+mn-l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E50413-C6DD-0243-A3D1-6F73D6E42980}"/>
              </a:ext>
            </a:extLst>
          </p:cNvPr>
          <p:cNvSpPr/>
          <p:nvPr/>
        </p:nvSpPr>
        <p:spPr>
          <a:xfrm>
            <a:off x="8999139" y="1628540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A13DE-B2E7-7646-A24F-283C8C8C4B4D}"/>
              </a:ext>
            </a:extLst>
          </p:cNvPr>
          <p:cNvSpPr txBox="1"/>
          <p:nvPr/>
        </p:nvSpPr>
        <p:spPr>
          <a:xfrm>
            <a:off x="8953380" y="1801386"/>
            <a:ext cx="13088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Job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D927A1B-73AF-AE45-AEBF-68B924586B65}"/>
              </a:ext>
            </a:extLst>
          </p:cNvPr>
          <p:cNvSpPr/>
          <p:nvPr/>
        </p:nvSpPr>
        <p:spPr>
          <a:xfrm>
            <a:off x="8985833" y="3109534"/>
            <a:ext cx="126311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80167-5EC9-C34E-838E-3E4DBF64771F}"/>
              </a:ext>
            </a:extLst>
          </p:cNvPr>
          <p:cNvSpPr txBox="1"/>
          <p:nvPr/>
        </p:nvSpPr>
        <p:spPr>
          <a:xfrm>
            <a:off x="8940073" y="3282380"/>
            <a:ext cx="13088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Machine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F539A0-E013-354C-AE40-44CDF3E893A0}"/>
              </a:ext>
            </a:extLst>
          </p:cNvPr>
          <p:cNvSpPr/>
          <p:nvPr/>
        </p:nvSpPr>
        <p:spPr>
          <a:xfrm>
            <a:off x="8999139" y="4596634"/>
            <a:ext cx="177045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D88F0-E5D4-2F4D-B9AB-BF2080EEE3E0}"/>
              </a:ext>
            </a:extLst>
          </p:cNvPr>
          <p:cNvSpPr txBox="1"/>
          <p:nvPr/>
        </p:nvSpPr>
        <p:spPr>
          <a:xfrm>
            <a:off x="8953380" y="4769480"/>
            <a:ext cx="181621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ProjectManager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B7A88-7DDB-D04E-B555-9ADA73BB067E}"/>
              </a:ext>
            </a:extLst>
          </p:cNvPr>
          <p:cNvSpPr txBox="1"/>
          <p:nvPr/>
        </p:nvSpPr>
        <p:spPr>
          <a:xfrm>
            <a:off x="1147054" y="915614"/>
            <a:ext cx="159050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Base Classes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03D06-FE59-2748-81EA-8D763E596E62}"/>
              </a:ext>
            </a:extLst>
          </p:cNvPr>
          <p:cNvSpPr txBox="1"/>
          <p:nvPr/>
        </p:nvSpPr>
        <p:spPr>
          <a:xfrm>
            <a:off x="5929873" y="913239"/>
            <a:ext cx="24833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Core Nexus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32FCFA-1514-DA4B-9084-D931C160694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935652" y="2268638"/>
            <a:ext cx="6653" cy="8515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47D8B4-20C7-9546-887F-DF58254682F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1935652" y="3752113"/>
            <a:ext cx="6654" cy="84452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1D325F-4281-E24B-B91D-E6764DEBF24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942306" y="5228558"/>
            <a:ext cx="0" cy="7504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067319-3B8B-A94E-9048-E1C99BD57DE9}"/>
              </a:ext>
            </a:extLst>
          </p:cNvPr>
          <p:cNvCxnSpPr>
            <a:cxnSpLocks/>
          </p:cNvCxnSpPr>
          <p:nvPr/>
        </p:nvCxnSpPr>
        <p:spPr>
          <a:xfrm>
            <a:off x="1935651" y="5978990"/>
            <a:ext cx="13019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598E76-2C07-2045-9EF6-F35E77024328}"/>
              </a:ext>
            </a:extLst>
          </p:cNvPr>
          <p:cNvCxnSpPr>
            <a:cxnSpLocks/>
          </p:cNvCxnSpPr>
          <p:nvPr/>
        </p:nvCxnSpPr>
        <p:spPr>
          <a:xfrm>
            <a:off x="3237644" y="995680"/>
            <a:ext cx="1" cy="49833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32F586-7739-0C4C-888E-AE3010AD8EAC}"/>
              </a:ext>
            </a:extLst>
          </p:cNvPr>
          <p:cNvCxnSpPr>
            <a:cxnSpLocks/>
          </p:cNvCxnSpPr>
          <p:nvPr/>
        </p:nvCxnSpPr>
        <p:spPr>
          <a:xfrm>
            <a:off x="3237644" y="995680"/>
            <a:ext cx="126136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B8E9A4-5121-E043-A7D8-1F09009DD6B0}"/>
              </a:ext>
            </a:extLst>
          </p:cNvPr>
          <p:cNvCxnSpPr>
            <a:cxnSpLocks/>
          </p:cNvCxnSpPr>
          <p:nvPr/>
        </p:nvCxnSpPr>
        <p:spPr>
          <a:xfrm>
            <a:off x="4499008" y="995680"/>
            <a:ext cx="0" cy="2795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4DE5B9B-22AE-FB42-A2F1-E61678175E99}"/>
              </a:ext>
            </a:extLst>
          </p:cNvPr>
          <p:cNvSpPr/>
          <p:nvPr/>
        </p:nvSpPr>
        <p:spPr>
          <a:xfrm>
            <a:off x="3535616" y="1286364"/>
            <a:ext cx="7613291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8F9358-FA0A-524F-B841-456926412FFD}"/>
              </a:ext>
            </a:extLst>
          </p:cNvPr>
          <p:cNvSpPr/>
          <p:nvPr/>
        </p:nvSpPr>
        <p:spPr>
          <a:xfrm>
            <a:off x="881465" y="1286364"/>
            <a:ext cx="2053207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Nexus Classes: Intended for Direct Instantiation/Use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EB6BD6-2D63-2B48-91C1-DC5B1B327C39}"/>
              </a:ext>
            </a:extLst>
          </p:cNvPr>
          <p:cNvSpPr/>
          <p:nvPr/>
        </p:nvSpPr>
        <p:spPr>
          <a:xfrm>
            <a:off x="1310746" y="1636714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58C1-11D7-484A-9D77-F8AD87593D23}"/>
              </a:ext>
            </a:extLst>
          </p:cNvPr>
          <p:cNvSpPr txBox="1"/>
          <p:nvPr/>
        </p:nvSpPr>
        <p:spPr>
          <a:xfrm>
            <a:off x="1264988" y="1809560"/>
            <a:ext cx="1308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obj</a:t>
            </a:r>
            <a:endParaRPr lang="en-US" sz="1600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17608E-675E-4A45-AFEE-2C373D484FEE}"/>
              </a:ext>
            </a:extLst>
          </p:cNvPr>
          <p:cNvSpPr/>
          <p:nvPr/>
        </p:nvSpPr>
        <p:spPr>
          <a:xfrm>
            <a:off x="1310746" y="3120189"/>
            <a:ext cx="1249811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98822-544C-E543-B7E6-E24B7B8287BE}"/>
              </a:ext>
            </a:extLst>
          </p:cNvPr>
          <p:cNvSpPr txBox="1"/>
          <p:nvPr/>
        </p:nvSpPr>
        <p:spPr>
          <a:xfrm>
            <a:off x="1264987" y="3293035"/>
            <a:ext cx="12955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DevBase</a:t>
            </a:r>
            <a:endParaRPr lang="en-US" sz="16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9721F-814B-374F-9864-E06F3535C781}"/>
              </a:ext>
            </a:extLst>
          </p:cNvPr>
          <p:cNvSpPr/>
          <p:nvPr/>
        </p:nvSpPr>
        <p:spPr>
          <a:xfrm>
            <a:off x="1310746" y="459663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C32-DDC4-0F48-A92A-3BDEADC5F5F9}"/>
              </a:ext>
            </a:extLst>
          </p:cNvPr>
          <p:cNvSpPr txBox="1"/>
          <p:nvPr/>
        </p:nvSpPr>
        <p:spPr>
          <a:xfrm>
            <a:off x="1264987" y="476948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NexusCore</a:t>
            </a:r>
            <a:endParaRPr lang="en-US" sz="1600" dirty="0"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37B2F5-A058-6342-A890-CF3AB69B1A1E}"/>
              </a:ext>
            </a:extLst>
          </p:cNvPr>
          <p:cNvSpPr/>
          <p:nvPr/>
        </p:nvSpPr>
        <p:spPr>
          <a:xfrm>
            <a:off x="3948960" y="1628540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1622-D9CC-A94B-8D7F-3D42A1E65FAD}"/>
              </a:ext>
            </a:extLst>
          </p:cNvPr>
          <p:cNvSpPr txBox="1"/>
          <p:nvPr/>
        </p:nvSpPr>
        <p:spPr>
          <a:xfrm>
            <a:off x="3926078" y="1787536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Settings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83D240-86F2-8540-A93A-8B72E898008A}"/>
              </a:ext>
            </a:extLst>
          </p:cNvPr>
          <p:cNvSpPr/>
          <p:nvPr/>
        </p:nvSpPr>
        <p:spPr>
          <a:xfrm>
            <a:off x="3935652" y="3120189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908AE-6A27-F142-A06D-EB9DCD03BE46}"/>
              </a:ext>
            </a:extLst>
          </p:cNvPr>
          <p:cNvSpPr txBox="1"/>
          <p:nvPr/>
        </p:nvSpPr>
        <p:spPr>
          <a:xfrm>
            <a:off x="3935652" y="3274333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Structure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4F8CDA-DB07-6C47-A52A-B63EC6B94E9A}"/>
              </a:ext>
            </a:extLst>
          </p:cNvPr>
          <p:cNvSpPr/>
          <p:nvPr/>
        </p:nvSpPr>
        <p:spPr>
          <a:xfrm>
            <a:off x="3932191" y="4596634"/>
            <a:ext cx="1633922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DF957-7F63-074C-9147-E4D32AFCD44F}"/>
              </a:ext>
            </a:extLst>
          </p:cNvPr>
          <p:cNvSpPr txBox="1"/>
          <p:nvPr/>
        </p:nvSpPr>
        <p:spPr>
          <a:xfrm>
            <a:off x="3926078" y="4760179"/>
            <a:ext cx="16796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PhysicalSystem</a:t>
            </a:r>
            <a:endParaRPr lang="en-US" sz="1600" dirty="0">
              <a:latin typeface="+mn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A587A8-7E3A-3146-A569-11B0BA70F7E9}"/>
              </a:ext>
            </a:extLst>
          </p:cNvPr>
          <p:cNvSpPr/>
          <p:nvPr/>
        </p:nvSpPr>
        <p:spPr>
          <a:xfrm>
            <a:off x="6316239" y="163671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25B8D-1F47-C94D-906F-89B44A525EF1}"/>
              </a:ext>
            </a:extLst>
          </p:cNvPr>
          <p:cNvSpPr txBox="1"/>
          <p:nvPr/>
        </p:nvSpPr>
        <p:spPr>
          <a:xfrm>
            <a:off x="6270480" y="180956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Simulation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16386C-BA47-B246-BA41-5C6C739EF78B}"/>
              </a:ext>
            </a:extLst>
          </p:cNvPr>
          <p:cNvSpPr/>
          <p:nvPr/>
        </p:nvSpPr>
        <p:spPr>
          <a:xfrm>
            <a:off x="6302931" y="3120189"/>
            <a:ext cx="169149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37543-C42A-B640-BA07-72B1C8D98F96}"/>
              </a:ext>
            </a:extLst>
          </p:cNvPr>
          <p:cNvSpPr txBox="1"/>
          <p:nvPr/>
        </p:nvSpPr>
        <p:spPr>
          <a:xfrm>
            <a:off x="6302932" y="3293035"/>
            <a:ext cx="17372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SimulationInput</a:t>
            </a:r>
            <a:endParaRPr lang="en-US" sz="1600" dirty="0">
              <a:latin typeface="+mn-l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F5869DC-76ED-9A49-A63F-5632997D5F99}"/>
              </a:ext>
            </a:extLst>
          </p:cNvPr>
          <p:cNvSpPr/>
          <p:nvPr/>
        </p:nvSpPr>
        <p:spPr>
          <a:xfrm>
            <a:off x="6316238" y="4601183"/>
            <a:ext cx="2001415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B9657-4059-6945-97CD-4E7C9F7C1DC6}"/>
              </a:ext>
            </a:extLst>
          </p:cNvPr>
          <p:cNvSpPr txBox="1"/>
          <p:nvPr/>
        </p:nvSpPr>
        <p:spPr>
          <a:xfrm>
            <a:off x="6270480" y="4774029"/>
            <a:ext cx="20945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SimulationAnalyzer</a:t>
            </a:r>
            <a:endParaRPr lang="en-US" sz="1600" dirty="0">
              <a:latin typeface="+mn-l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E50413-C6DD-0243-A3D1-6F73D6E42980}"/>
              </a:ext>
            </a:extLst>
          </p:cNvPr>
          <p:cNvSpPr/>
          <p:nvPr/>
        </p:nvSpPr>
        <p:spPr>
          <a:xfrm>
            <a:off x="8999139" y="1628540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A13DE-B2E7-7646-A24F-283C8C8C4B4D}"/>
              </a:ext>
            </a:extLst>
          </p:cNvPr>
          <p:cNvSpPr txBox="1"/>
          <p:nvPr/>
        </p:nvSpPr>
        <p:spPr>
          <a:xfrm>
            <a:off x="8953380" y="1801386"/>
            <a:ext cx="13088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Job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D927A1B-73AF-AE45-AEBF-68B924586B65}"/>
              </a:ext>
            </a:extLst>
          </p:cNvPr>
          <p:cNvSpPr/>
          <p:nvPr/>
        </p:nvSpPr>
        <p:spPr>
          <a:xfrm>
            <a:off x="8985833" y="3109534"/>
            <a:ext cx="126311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80167-5EC9-C34E-838E-3E4DBF64771F}"/>
              </a:ext>
            </a:extLst>
          </p:cNvPr>
          <p:cNvSpPr txBox="1"/>
          <p:nvPr/>
        </p:nvSpPr>
        <p:spPr>
          <a:xfrm>
            <a:off x="8940073" y="3282380"/>
            <a:ext cx="13088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Machine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F539A0-E013-354C-AE40-44CDF3E893A0}"/>
              </a:ext>
            </a:extLst>
          </p:cNvPr>
          <p:cNvSpPr/>
          <p:nvPr/>
        </p:nvSpPr>
        <p:spPr>
          <a:xfrm>
            <a:off x="8999139" y="4596634"/>
            <a:ext cx="177045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D88F0-E5D4-2F4D-B9AB-BF2080EEE3E0}"/>
              </a:ext>
            </a:extLst>
          </p:cNvPr>
          <p:cNvSpPr txBox="1"/>
          <p:nvPr/>
        </p:nvSpPr>
        <p:spPr>
          <a:xfrm>
            <a:off x="8953380" y="4769480"/>
            <a:ext cx="181621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ProjectManager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B7A88-7DDB-D04E-B555-9ADA73BB067E}"/>
              </a:ext>
            </a:extLst>
          </p:cNvPr>
          <p:cNvSpPr txBox="1"/>
          <p:nvPr/>
        </p:nvSpPr>
        <p:spPr>
          <a:xfrm>
            <a:off x="1147054" y="915614"/>
            <a:ext cx="159050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Base Classes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03D06-FE59-2748-81EA-8D763E596E62}"/>
              </a:ext>
            </a:extLst>
          </p:cNvPr>
          <p:cNvSpPr txBox="1"/>
          <p:nvPr/>
        </p:nvSpPr>
        <p:spPr>
          <a:xfrm>
            <a:off x="5929873" y="913239"/>
            <a:ext cx="24833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Core Nexus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32FCFA-1514-DA4B-9084-D931C160694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935652" y="2268638"/>
            <a:ext cx="6653" cy="8515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47D8B4-20C7-9546-887F-DF58254682F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1935652" y="3752113"/>
            <a:ext cx="6654" cy="84452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1D325F-4281-E24B-B91D-E6764DEBF24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942306" y="5228558"/>
            <a:ext cx="0" cy="7504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067319-3B8B-A94E-9048-E1C99BD57DE9}"/>
              </a:ext>
            </a:extLst>
          </p:cNvPr>
          <p:cNvCxnSpPr>
            <a:cxnSpLocks/>
          </p:cNvCxnSpPr>
          <p:nvPr/>
        </p:nvCxnSpPr>
        <p:spPr>
          <a:xfrm>
            <a:off x="1935651" y="5978990"/>
            <a:ext cx="13019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598E76-2C07-2045-9EF6-F35E77024328}"/>
              </a:ext>
            </a:extLst>
          </p:cNvPr>
          <p:cNvCxnSpPr>
            <a:cxnSpLocks/>
          </p:cNvCxnSpPr>
          <p:nvPr/>
        </p:nvCxnSpPr>
        <p:spPr>
          <a:xfrm>
            <a:off x="3237644" y="995680"/>
            <a:ext cx="1" cy="49833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32F586-7739-0C4C-888E-AE3010AD8EAC}"/>
              </a:ext>
            </a:extLst>
          </p:cNvPr>
          <p:cNvCxnSpPr>
            <a:cxnSpLocks/>
          </p:cNvCxnSpPr>
          <p:nvPr/>
        </p:nvCxnSpPr>
        <p:spPr>
          <a:xfrm>
            <a:off x="3237644" y="995680"/>
            <a:ext cx="126136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B8E9A4-5121-E043-A7D8-1F09009DD6B0}"/>
              </a:ext>
            </a:extLst>
          </p:cNvPr>
          <p:cNvCxnSpPr>
            <a:cxnSpLocks/>
          </p:cNvCxnSpPr>
          <p:nvPr/>
        </p:nvCxnSpPr>
        <p:spPr>
          <a:xfrm>
            <a:off x="4499008" y="995680"/>
            <a:ext cx="0" cy="2795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F89E20-0E7E-5B4D-A0A6-009D14A1C528}"/>
              </a:ext>
            </a:extLst>
          </p:cNvPr>
          <p:cNvSpPr/>
          <p:nvPr/>
        </p:nvSpPr>
        <p:spPr>
          <a:xfrm>
            <a:off x="1076960" y="2968013"/>
            <a:ext cx="166059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AE714B-BF6C-574B-93D0-9EF9D52349A0}"/>
              </a:ext>
            </a:extLst>
          </p:cNvPr>
          <p:cNvSpPr/>
          <p:nvPr/>
        </p:nvSpPr>
        <p:spPr>
          <a:xfrm>
            <a:off x="1089129" y="4475716"/>
            <a:ext cx="166059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1A6C3-CF5A-B34A-8F81-E0599EE591CD}"/>
              </a:ext>
            </a:extLst>
          </p:cNvPr>
          <p:cNvSpPr/>
          <p:nvPr/>
        </p:nvSpPr>
        <p:spPr>
          <a:xfrm>
            <a:off x="6117501" y="1507622"/>
            <a:ext cx="166059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574137-829B-8249-BF9B-5F06249E9517}"/>
              </a:ext>
            </a:extLst>
          </p:cNvPr>
          <p:cNvSpPr/>
          <p:nvPr/>
        </p:nvSpPr>
        <p:spPr>
          <a:xfrm>
            <a:off x="6235937" y="3013121"/>
            <a:ext cx="1849938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7E7EF-5690-9B4D-91EE-412CAC4F2C2B}"/>
              </a:ext>
            </a:extLst>
          </p:cNvPr>
          <p:cNvSpPr/>
          <p:nvPr/>
        </p:nvSpPr>
        <p:spPr>
          <a:xfrm>
            <a:off x="6117501" y="4457957"/>
            <a:ext cx="229574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FFBDB1-D355-1E4D-A923-D34678B45261}"/>
              </a:ext>
            </a:extLst>
          </p:cNvPr>
          <p:cNvSpPr/>
          <p:nvPr/>
        </p:nvSpPr>
        <p:spPr>
          <a:xfrm>
            <a:off x="8552514" y="2988616"/>
            <a:ext cx="229574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2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4DE5B9B-22AE-FB42-A2F1-E61678175E99}"/>
              </a:ext>
            </a:extLst>
          </p:cNvPr>
          <p:cNvSpPr/>
          <p:nvPr/>
        </p:nvSpPr>
        <p:spPr>
          <a:xfrm>
            <a:off x="3535616" y="1286364"/>
            <a:ext cx="7613291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8F9358-FA0A-524F-B841-456926412FFD}"/>
              </a:ext>
            </a:extLst>
          </p:cNvPr>
          <p:cNvSpPr/>
          <p:nvPr/>
        </p:nvSpPr>
        <p:spPr>
          <a:xfrm>
            <a:off x="881465" y="1286364"/>
            <a:ext cx="2053207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Nexus Classes: Intended as Base for Development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EB6BD6-2D63-2B48-91C1-DC5B1B327C39}"/>
              </a:ext>
            </a:extLst>
          </p:cNvPr>
          <p:cNvSpPr/>
          <p:nvPr/>
        </p:nvSpPr>
        <p:spPr>
          <a:xfrm>
            <a:off x="1310746" y="1636714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58C1-11D7-484A-9D77-F8AD87593D23}"/>
              </a:ext>
            </a:extLst>
          </p:cNvPr>
          <p:cNvSpPr txBox="1"/>
          <p:nvPr/>
        </p:nvSpPr>
        <p:spPr>
          <a:xfrm>
            <a:off x="1264988" y="1809560"/>
            <a:ext cx="1308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obj</a:t>
            </a:r>
            <a:endParaRPr lang="en-US" sz="1600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17608E-675E-4A45-AFEE-2C373D484FEE}"/>
              </a:ext>
            </a:extLst>
          </p:cNvPr>
          <p:cNvSpPr/>
          <p:nvPr/>
        </p:nvSpPr>
        <p:spPr>
          <a:xfrm>
            <a:off x="1310746" y="3120189"/>
            <a:ext cx="1249811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98822-544C-E543-B7E6-E24B7B8287BE}"/>
              </a:ext>
            </a:extLst>
          </p:cNvPr>
          <p:cNvSpPr txBox="1"/>
          <p:nvPr/>
        </p:nvSpPr>
        <p:spPr>
          <a:xfrm>
            <a:off x="1264987" y="3293035"/>
            <a:ext cx="12955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DevBase</a:t>
            </a:r>
            <a:endParaRPr lang="en-US" sz="16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9721F-814B-374F-9864-E06F3535C781}"/>
              </a:ext>
            </a:extLst>
          </p:cNvPr>
          <p:cNvSpPr/>
          <p:nvPr/>
        </p:nvSpPr>
        <p:spPr>
          <a:xfrm>
            <a:off x="1310746" y="459663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C32-DDC4-0F48-A92A-3BDEADC5F5F9}"/>
              </a:ext>
            </a:extLst>
          </p:cNvPr>
          <p:cNvSpPr txBox="1"/>
          <p:nvPr/>
        </p:nvSpPr>
        <p:spPr>
          <a:xfrm>
            <a:off x="1264987" y="476948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NexusCore</a:t>
            </a:r>
            <a:endParaRPr lang="en-US" sz="1600" dirty="0"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37B2F5-A058-6342-A890-CF3AB69B1A1E}"/>
              </a:ext>
            </a:extLst>
          </p:cNvPr>
          <p:cNvSpPr/>
          <p:nvPr/>
        </p:nvSpPr>
        <p:spPr>
          <a:xfrm>
            <a:off x="3948960" y="1628540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1622-D9CC-A94B-8D7F-3D42A1E65FAD}"/>
              </a:ext>
            </a:extLst>
          </p:cNvPr>
          <p:cNvSpPr txBox="1"/>
          <p:nvPr/>
        </p:nvSpPr>
        <p:spPr>
          <a:xfrm>
            <a:off x="3926078" y="1787536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Settings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83D240-86F2-8540-A93A-8B72E898008A}"/>
              </a:ext>
            </a:extLst>
          </p:cNvPr>
          <p:cNvSpPr/>
          <p:nvPr/>
        </p:nvSpPr>
        <p:spPr>
          <a:xfrm>
            <a:off x="3935652" y="3120189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908AE-6A27-F142-A06D-EB9DCD03BE46}"/>
              </a:ext>
            </a:extLst>
          </p:cNvPr>
          <p:cNvSpPr txBox="1"/>
          <p:nvPr/>
        </p:nvSpPr>
        <p:spPr>
          <a:xfrm>
            <a:off x="3935652" y="3274333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Structure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4F8CDA-DB07-6C47-A52A-B63EC6B94E9A}"/>
              </a:ext>
            </a:extLst>
          </p:cNvPr>
          <p:cNvSpPr/>
          <p:nvPr/>
        </p:nvSpPr>
        <p:spPr>
          <a:xfrm>
            <a:off x="3932191" y="4596634"/>
            <a:ext cx="1633922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DF957-7F63-074C-9147-E4D32AFCD44F}"/>
              </a:ext>
            </a:extLst>
          </p:cNvPr>
          <p:cNvSpPr txBox="1"/>
          <p:nvPr/>
        </p:nvSpPr>
        <p:spPr>
          <a:xfrm>
            <a:off x="3926078" y="4760179"/>
            <a:ext cx="16796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PhysicalSystem</a:t>
            </a:r>
            <a:endParaRPr lang="en-US" sz="1600" dirty="0">
              <a:latin typeface="+mn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A587A8-7E3A-3146-A569-11B0BA70F7E9}"/>
              </a:ext>
            </a:extLst>
          </p:cNvPr>
          <p:cNvSpPr/>
          <p:nvPr/>
        </p:nvSpPr>
        <p:spPr>
          <a:xfrm>
            <a:off x="6316239" y="163671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25B8D-1F47-C94D-906F-89B44A525EF1}"/>
              </a:ext>
            </a:extLst>
          </p:cNvPr>
          <p:cNvSpPr txBox="1"/>
          <p:nvPr/>
        </p:nvSpPr>
        <p:spPr>
          <a:xfrm>
            <a:off x="6270480" y="180956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Simulation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16386C-BA47-B246-BA41-5C6C739EF78B}"/>
              </a:ext>
            </a:extLst>
          </p:cNvPr>
          <p:cNvSpPr/>
          <p:nvPr/>
        </p:nvSpPr>
        <p:spPr>
          <a:xfrm>
            <a:off x="6302931" y="3120189"/>
            <a:ext cx="169149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37543-C42A-B640-BA07-72B1C8D98F96}"/>
              </a:ext>
            </a:extLst>
          </p:cNvPr>
          <p:cNvSpPr txBox="1"/>
          <p:nvPr/>
        </p:nvSpPr>
        <p:spPr>
          <a:xfrm>
            <a:off x="6302932" y="3293035"/>
            <a:ext cx="17372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SimulationInput</a:t>
            </a:r>
            <a:endParaRPr lang="en-US" sz="1600" dirty="0">
              <a:latin typeface="+mn-l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F5869DC-76ED-9A49-A63F-5632997D5F99}"/>
              </a:ext>
            </a:extLst>
          </p:cNvPr>
          <p:cNvSpPr/>
          <p:nvPr/>
        </p:nvSpPr>
        <p:spPr>
          <a:xfrm>
            <a:off x="6316238" y="4601183"/>
            <a:ext cx="2001415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B9657-4059-6945-97CD-4E7C9F7C1DC6}"/>
              </a:ext>
            </a:extLst>
          </p:cNvPr>
          <p:cNvSpPr txBox="1"/>
          <p:nvPr/>
        </p:nvSpPr>
        <p:spPr>
          <a:xfrm>
            <a:off x="6270480" y="4774029"/>
            <a:ext cx="20945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SimulationAnalyzer</a:t>
            </a:r>
            <a:endParaRPr lang="en-US" sz="1600" dirty="0">
              <a:latin typeface="+mn-l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E50413-C6DD-0243-A3D1-6F73D6E42980}"/>
              </a:ext>
            </a:extLst>
          </p:cNvPr>
          <p:cNvSpPr/>
          <p:nvPr/>
        </p:nvSpPr>
        <p:spPr>
          <a:xfrm>
            <a:off x="8999139" y="1628540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A13DE-B2E7-7646-A24F-283C8C8C4B4D}"/>
              </a:ext>
            </a:extLst>
          </p:cNvPr>
          <p:cNvSpPr txBox="1"/>
          <p:nvPr/>
        </p:nvSpPr>
        <p:spPr>
          <a:xfrm>
            <a:off x="8953380" y="1801386"/>
            <a:ext cx="13088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Job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D927A1B-73AF-AE45-AEBF-68B924586B65}"/>
              </a:ext>
            </a:extLst>
          </p:cNvPr>
          <p:cNvSpPr/>
          <p:nvPr/>
        </p:nvSpPr>
        <p:spPr>
          <a:xfrm>
            <a:off x="8985833" y="3109534"/>
            <a:ext cx="126311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80167-5EC9-C34E-838E-3E4DBF64771F}"/>
              </a:ext>
            </a:extLst>
          </p:cNvPr>
          <p:cNvSpPr txBox="1"/>
          <p:nvPr/>
        </p:nvSpPr>
        <p:spPr>
          <a:xfrm>
            <a:off x="8940073" y="3282380"/>
            <a:ext cx="13088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Machine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F539A0-E013-354C-AE40-44CDF3E893A0}"/>
              </a:ext>
            </a:extLst>
          </p:cNvPr>
          <p:cNvSpPr/>
          <p:nvPr/>
        </p:nvSpPr>
        <p:spPr>
          <a:xfrm>
            <a:off x="8999139" y="4596634"/>
            <a:ext cx="177045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D88F0-E5D4-2F4D-B9AB-BF2080EEE3E0}"/>
              </a:ext>
            </a:extLst>
          </p:cNvPr>
          <p:cNvSpPr txBox="1"/>
          <p:nvPr/>
        </p:nvSpPr>
        <p:spPr>
          <a:xfrm>
            <a:off x="8953380" y="4769480"/>
            <a:ext cx="181621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ProjectManager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B7A88-7DDB-D04E-B555-9ADA73BB067E}"/>
              </a:ext>
            </a:extLst>
          </p:cNvPr>
          <p:cNvSpPr txBox="1"/>
          <p:nvPr/>
        </p:nvSpPr>
        <p:spPr>
          <a:xfrm>
            <a:off x="1147054" y="915614"/>
            <a:ext cx="159050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Base Classes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03D06-FE59-2748-81EA-8D763E596E62}"/>
              </a:ext>
            </a:extLst>
          </p:cNvPr>
          <p:cNvSpPr txBox="1"/>
          <p:nvPr/>
        </p:nvSpPr>
        <p:spPr>
          <a:xfrm>
            <a:off x="5929873" y="913239"/>
            <a:ext cx="24833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Core Nexus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32FCFA-1514-DA4B-9084-D931C160694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1935652" y="2268638"/>
            <a:ext cx="6653" cy="8515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47D8B4-20C7-9546-887F-DF58254682F0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1935652" y="3752113"/>
            <a:ext cx="6654" cy="84452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1D325F-4281-E24B-B91D-E6764DEBF24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942306" y="5228558"/>
            <a:ext cx="0" cy="7504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067319-3B8B-A94E-9048-E1C99BD57DE9}"/>
              </a:ext>
            </a:extLst>
          </p:cNvPr>
          <p:cNvCxnSpPr>
            <a:cxnSpLocks/>
          </p:cNvCxnSpPr>
          <p:nvPr/>
        </p:nvCxnSpPr>
        <p:spPr>
          <a:xfrm>
            <a:off x="1935651" y="5978990"/>
            <a:ext cx="130199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598E76-2C07-2045-9EF6-F35E77024328}"/>
              </a:ext>
            </a:extLst>
          </p:cNvPr>
          <p:cNvCxnSpPr>
            <a:cxnSpLocks/>
          </p:cNvCxnSpPr>
          <p:nvPr/>
        </p:nvCxnSpPr>
        <p:spPr>
          <a:xfrm>
            <a:off x="3237644" y="995680"/>
            <a:ext cx="1" cy="49833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32F586-7739-0C4C-888E-AE3010AD8EAC}"/>
              </a:ext>
            </a:extLst>
          </p:cNvPr>
          <p:cNvCxnSpPr>
            <a:cxnSpLocks/>
          </p:cNvCxnSpPr>
          <p:nvPr/>
        </p:nvCxnSpPr>
        <p:spPr>
          <a:xfrm>
            <a:off x="3237644" y="995680"/>
            <a:ext cx="126136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CB8E9A4-5121-E043-A7D8-1F09009DD6B0}"/>
              </a:ext>
            </a:extLst>
          </p:cNvPr>
          <p:cNvCxnSpPr>
            <a:cxnSpLocks/>
          </p:cNvCxnSpPr>
          <p:nvPr/>
        </p:nvCxnSpPr>
        <p:spPr>
          <a:xfrm>
            <a:off x="4499008" y="995680"/>
            <a:ext cx="0" cy="2795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F89E20-0E7E-5B4D-A0A6-009D14A1C528}"/>
              </a:ext>
            </a:extLst>
          </p:cNvPr>
          <p:cNvSpPr/>
          <p:nvPr/>
        </p:nvSpPr>
        <p:spPr>
          <a:xfrm>
            <a:off x="1067322" y="1538614"/>
            <a:ext cx="166059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AE714B-BF6C-574B-93D0-9EF9D52349A0}"/>
              </a:ext>
            </a:extLst>
          </p:cNvPr>
          <p:cNvSpPr/>
          <p:nvPr/>
        </p:nvSpPr>
        <p:spPr>
          <a:xfrm>
            <a:off x="1089129" y="4475716"/>
            <a:ext cx="166059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1A6C3-CF5A-B34A-8F81-E0599EE591CD}"/>
              </a:ext>
            </a:extLst>
          </p:cNvPr>
          <p:cNvSpPr/>
          <p:nvPr/>
        </p:nvSpPr>
        <p:spPr>
          <a:xfrm>
            <a:off x="3756710" y="1467908"/>
            <a:ext cx="166059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574137-829B-8249-BF9B-5F06249E9517}"/>
              </a:ext>
            </a:extLst>
          </p:cNvPr>
          <p:cNvSpPr/>
          <p:nvPr/>
        </p:nvSpPr>
        <p:spPr>
          <a:xfrm>
            <a:off x="3824183" y="3002466"/>
            <a:ext cx="1849938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7E7EF-5690-9B4D-91EE-412CAC4F2C2B}"/>
              </a:ext>
            </a:extLst>
          </p:cNvPr>
          <p:cNvSpPr/>
          <p:nvPr/>
        </p:nvSpPr>
        <p:spPr>
          <a:xfrm>
            <a:off x="3803910" y="4561310"/>
            <a:ext cx="229574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FFBDB1-D355-1E4D-A923-D34678B45261}"/>
              </a:ext>
            </a:extLst>
          </p:cNvPr>
          <p:cNvSpPr/>
          <p:nvPr/>
        </p:nvSpPr>
        <p:spPr>
          <a:xfrm>
            <a:off x="8482825" y="1550104"/>
            <a:ext cx="229574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EE651C-013B-D741-9990-C07754BFE187}"/>
              </a:ext>
            </a:extLst>
          </p:cNvPr>
          <p:cNvSpPr/>
          <p:nvPr/>
        </p:nvSpPr>
        <p:spPr>
          <a:xfrm>
            <a:off x="8736496" y="4489566"/>
            <a:ext cx="2295744" cy="87376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4DE5B9B-22AE-FB42-A2F1-E61678175E99}"/>
              </a:ext>
            </a:extLst>
          </p:cNvPr>
          <p:cNvSpPr/>
          <p:nvPr/>
        </p:nvSpPr>
        <p:spPr>
          <a:xfrm>
            <a:off x="3535616" y="1286364"/>
            <a:ext cx="7796171" cy="47486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8F9358-FA0A-524F-B841-456926412FFD}"/>
              </a:ext>
            </a:extLst>
          </p:cNvPr>
          <p:cNvSpPr/>
          <p:nvPr/>
        </p:nvSpPr>
        <p:spPr>
          <a:xfrm>
            <a:off x="881465" y="1286364"/>
            <a:ext cx="2053207" cy="47486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Nexus Classes: Description/Use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EB6BD6-2D63-2B48-91C1-DC5B1B327C39}"/>
              </a:ext>
            </a:extLst>
          </p:cNvPr>
          <p:cNvSpPr/>
          <p:nvPr/>
        </p:nvSpPr>
        <p:spPr>
          <a:xfrm>
            <a:off x="1310746" y="1636714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58C1-11D7-484A-9D77-F8AD87593D23}"/>
              </a:ext>
            </a:extLst>
          </p:cNvPr>
          <p:cNvSpPr txBox="1"/>
          <p:nvPr/>
        </p:nvSpPr>
        <p:spPr>
          <a:xfrm>
            <a:off x="1264988" y="1809560"/>
            <a:ext cx="1308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obj</a:t>
            </a:r>
            <a:endParaRPr lang="en-US" sz="1600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17608E-675E-4A45-AFEE-2C373D484FEE}"/>
              </a:ext>
            </a:extLst>
          </p:cNvPr>
          <p:cNvSpPr/>
          <p:nvPr/>
        </p:nvSpPr>
        <p:spPr>
          <a:xfrm>
            <a:off x="1310746" y="3120189"/>
            <a:ext cx="1249811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98822-544C-E543-B7E6-E24B7B8287BE}"/>
              </a:ext>
            </a:extLst>
          </p:cNvPr>
          <p:cNvSpPr txBox="1"/>
          <p:nvPr/>
        </p:nvSpPr>
        <p:spPr>
          <a:xfrm>
            <a:off x="1264987" y="3293035"/>
            <a:ext cx="12955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DevBase</a:t>
            </a:r>
            <a:endParaRPr lang="en-US" sz="16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9721F-814B-374F-9864-E06F3535C781}"/>
              </a:ext>
            </a:extLst>
          </p:cNvPr>
          <p:cNvSpPr/>
          <p:nvPr/>
        </p:nvSpPr>
        <p:spPr>
          <a:xfrm>
            <a:off x="1310746" y="459663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C32-DDC4-0F48-A92A-3BDEADC5F5F9}"/>
              </a:ext>
            </a:extLst>
          </p:cNvPr>
          <p:cNvSpPr txBox="1"/>
          <p:nvPr/>
        </p:nvSpPr>
        <p:spPr>
          <a:xfrm>
            <a:off x="1264987" y="476948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NexusCore</a:t>
            </a:r>
            <a:endParaRPr lang="en-US" sz="1600" dirty="0"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37B2F5-A058-6342-A890-CF3AB69B1A1E}"/>
              </a:ext>
            </a:extLst>
          </p:cNvPr>
          <p:cNvSpPr/>
          <p:nvPr/>
        </p:nvSpPr>
        <p:spPr>
          <a:xfrm>
            <a:off x="3948960" y="1628540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1622-D9CC-A94B-8D7F-3D42A1E65FAD}"/>
              </a:ext>
            </a:extLst>
          </p:cNvPr>
          <p:cNvSpPr txBox="1"/>
          <p:nvPr/>
        </p:nvSpPr>
        <p:spPr>
          <a:xfrm>
            <a:off x="3926078" y="1787536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Settings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83D240-86F2-8540-A93A-8B72E898008A}"/>
              </a:ext>
            </a:extLst>
          </p:cNvPr>
          <p:cNvSpPr/>
          <p:nvPr/>
        </p:nvSpPr>
        <p:spPr>
          <a:xfrm>
            <a:off x="3935652" y="3120189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908AE-6A27-F142-A06D-EB9DCD03BE46}"/>
              </a:ext>
            </a:extLst>
          </p:cNvPr>
          <p:cNvSpPr txBox="1"/>
          <p:nvPr/>
        </p:nvSpPr>
        <p:spPr>
          <a:xfrm>
            <a:off x="3935652" y="3274333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Structure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4F8CDA-DB07-6C47-A52A-B63EC6B94E9A}"/>
              </a:ext>
            </a:extLst>
          </p:cNvPr>
          <p:cNvSpPr/>
          <p:nvPr/>
        </p:nvSpPr>
        <p:spPr>
          <a:xfrm>
            <a:off x="3932191" y="4596634"/>
            <a:ext cx="1633922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DF957-7F63-074C-9147-E4D32AFCD44F}"/>
              </a:ext>
            </a:extLst>
          </p:cNvPr>
          <p:cNvSpPr txBox="1"/>
          <p:nvPr/>
        </p:nvSpPr>
        <p:spPr>
          <a:xfrm>
            <a:off x="3926078" y="4760179"/>
            <a:ext cx="16796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PhysicalSystem</a:t>
            </a:r>
            <a:endParaRPr lang="en-US" sz="1600" dirty="0">
              <a:latin typeface="+mn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A587A8-7E3A-3146-A569-11B0BA70F7E9}"/>
              </a:ext>
            </a:extLst>
          </p:cNvPr>
          <p:cNvSpPr/>
          <p:nvPr/>
        </p:nvSpPr>
        <p:spPr>
          <a:xfrm>
            <a:off x="6316239" y="163671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25B8D-1F47-C94D-906F-89B44A525EF1}"/>
              </a:ext>
            </a:extLst>
          </p:cNvPr>
          <p:cNvSpPr txBox="1"/>
          <p:nvPr/>
        </p:nvSpPr>
        <p:spPr>
          <a:xfrm>
            <a:off x="6270480" y="180956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Simulation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16386C-BA47-B246-BA41-5C6C739EF78B}"/>
              </a:ext>
            </a:extLst>
          </p:cNvPr>
          <p:cNvSpPr/>
          <p:nvPr/>
        </p:nvSpPr>
        <p:spPr>
          <a:xfrm>
            <a:off x="6302931" y="3120189"/>
            <a:ext cx="169149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37543-C42A-B640-BA07-72B1C8D98F96}"/>
              </a:ext>
            </a:extLst>
          </p:cNvPr>
          <p:cNvSpPr txBox="1"/>
          <p:nvPr/>
        </p:nvSpPr>
        <p:spPr>
          <a:xfrm>
            <a:off x="6302932" y="3293035"/>
            <a:ext cx="17372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SimulationInput</a:t>
            </a:r>
            <a:endParaRPr lang="en-US" sz="1600" dirty="0">
              <a:latin typeface="+mn-l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F5869DC-76ED-9A49-A63F-5632997D5F99}"/>
              </a:ext>
            </a:extLst>
          </p:cNvPr>
          <p:cNvSpPr/>
          <p:nvPr/>
        </p:nvSpPr>
        <p:spPr>
          <a:xfrm>
            <a:off x="6316238" y="4601183"/>
            <a:ext cx="2001415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B9657-4059-6945-97CD-4E7C9F7C1DC6}"/>
              </a:ext>
            </a:extLst>
          </p:cNvPr>
          <p:cNvSpPr txBox="1"/>
          <p:nvPr/>
        </p:nvSpPr>
        <p:spPr>
          <a:xfrm>
            <a:off x="6270480" y="4774029"/>
            <a:ext cx="20945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SimulationAnalyzer</a:t>
            </a:r>
            <a:endParaRPr lang="en-US" sz="1600" dirty="0">
              <a:latin typeface="+mn-l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E50413-C6DD-0243-A3D1-6F73D6E42980}"/>
              </a:ext>
            </a:extLst>
          </p:cNvPr>
          <p:cNvSpPr/>
          <p:nvPr/>
        </p:nvSpPr>
        <p:spPr>
          <a:xfrm>
            <a:off x="8999139" y="1628540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A13DE-B2E7-7646-A24F-283C8C8C4B4D}"/>
              </a:ext>
            </a:extLst>
          </p:cNvPr>
          <p:cNvSpPr txBox="1"/>
          <p:nvPr/>
        </p:nvSpPr>
        <p:spPr>
          <a:xfrm>
            <a:off x="8953380" y="1801386"/>
            <a:ext cx="13088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Job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D927A1B-73AF-AE45-AEBF-68B924586B65}"/>
              </a:ext>
            </a:extLst>
          </p:cNvPr>
          <p:cNvSpPr/>
          <p:nvPr/>
        </p:nvSpPr>
        <p:spPr>
          <a:xfrm>
            <a:off x="8985833" y="3109534"/>
            <a:ext cx="126311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80167-5EC9-C34E-838E-3E4DBF64771F}"/>
              </a:ext>
            </a:extLst>
          </p:cNvPr>
          <p:cNvSpPr txBox="1"/>
          <p:nvPr/>
        </p:nvSpPr>
        <p:spPr>
          <a:xfrm>
            <a:off x="8940073" y="3282380"/>
            <a:ext cx="13088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Machine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F539A0-E013-354C-AE40-44CDF3E893A0}"/>
              </a:ext>
            </a:extLst>
          </p:cNvPr>
          <p:cNvSpPr/>
          <p:nvPr/>
        </p:nvSpPr>
        <p:spPr>
          <a:xfrm>
            <a:off x="8999139" y="4596634"/>
            <a:ext cx="177045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D88F0-E5D4-2F4D-B9AB-BF2080EEE3E0}"/>
              </a:ext>
            </a:extLst>
          </p:cNvPr>
          <p:cNvSpPr txBox="1"/>
          <p:nvPr/>
        </p:nvSpPr>
        <p:spPr>
          <a:xfrm>
            <a:off x="8953380" y="4769480"/>
            <a:ext cx="181621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ProjectManager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B7A88-7DDB-D04E-B555-9ADA73BB067E}"/>
              </a:ext>
            </a:extLst>
          </p:cNvPr>
          <p:cNvSpPr txBox="1"/>
          <p:nvPr/>
        </p:nvSpPr>
        <p:spPr>
          <a:xfrm>
            <a:off x="1147054" y="915614"/>
            <a:ext cx="159050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Base Classes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03D06-FE59-2748-81EA-8D763E596E62}"/>
              </a:ext>
            </a:extLst>
          </p:cNvPr>
          <p:cNvSpPr txBox="1"/>
          <p:nvPr/>
        </p:nvSpPr>
        <p:spPr>
          <a:xfrm>
            <a:off x="5929873" y="913239"/>
            <a:ext cx="24833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Core Nexus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57553-8C22-A648-A8A9-DFE3D77D0BF8}"/>
              </a:ext>
            </a:extLst>
          </p:cNvPr>
          <p:cNvSpPr txBox="1"/>
          <p:nvPr/>
        </p:nvSpPr>
        <p:spPr>
          <a:xfrm>
            <a:off x="863883" y="2303100"/>
            <a:ext cx="214353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Generic container 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607CA-762A-5949-BB4F-FAF8704223C6}"/>
              </a:ext>
            </a:extLst>
          </p:cNvPr>
          <p:cNvSpPr txBox="1"/>
          <p:nvPr/>
        </p:nvSpPr>
        <p:spPr>
          <a:xfrm>
            <a:off x="892978" y="3782985"/>
            <a:ext cx="20986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Base class for Nexus and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related tools (e.g. </a:t>
            </a:r>
            <a:r>
              <a:rPr lang="en-US" sz="1200" dirty="0" err="1">
                <a:latin typeface="+mn-lt"/>
              </a:rPr>
              <a:t>qmca</a:t>
            </a:r>
            <a:r>
              <a:rPr lang="en-US" sz="1200" dirty="0">
                <a:latin typeface="+mn-lt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7B9C2A-9B88-B842-BEFC-496E272DDD0D}"/>
              </a:ext>
            </a:extLst>
          </p:cNvPr>
          <p:cNvSpPr txBox="1"/>
          <p:nvPr/>
        </p:nvSpPr>
        <p:spPr>
          <a:xfrm>
            <a:off x="1010226" y="5279640"/>
            <a:ext cx="17956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Base class marking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central Nexus classes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34BA29-0B47-A44B-BC68-3E8F2687BAF5}"/>
              </a:ext>
            </a:extLst>
          </p:cNvPr>
          <p:cNvSpPr txBox="1"/>
          <p:nvPr/>
        </p:nvSpPr>
        <p:spPr>
          <a:xfrm>
            <a:off x="3608363" y="2291957"/>
            <a:ext cx="211147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Applies user settings, sets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global Nexus information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6D98-F170-4C4F-A62A-F9C92BBDFD79}"/>
              </a:ext>
            </a:extLst>
          </p:cNvPr>
          <p:cNvSpPr txBox="1"/>
          <p:nvPr/>
        </p:nvSpPr>
        <p:spPr>
          <a:xfrm>
            <a:off x="3624873" y="3784118"/>
            <a:ext cx="22557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Represents atomic structure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and simulation cell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967163-A5AA-EE4A-92EF-D8125C2096A4}"/>
              </a:ext>
            </a:extLst>
          </p:cNvPr>
          <p:cNvSpPr txBox="1"/>
          <p:nvPr/>
        </p:nvSpPr>
        <p:spPr>
          <a:xfrm>
            <a:off x="3608363" y="5279640"/>
            <a:ext cx="21900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Adds electron/particle info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on top of atomic structure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46AE60-F562-DD4E-81E1-B7B8961F666D}"/>
              </a:ext>
            </a:extLst>
          </p:cNvPr>
          <p:cNvSpPr txBox="1"/>
          <p:nvPr/>
        </p:nvSpPr>
        <p:spPr>
          <a:xfrm>
            <a:off x="6036603" y="2285923"/>
            <a:ext cx="2411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Handles simulation execution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and simulation dependencies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090D55-80BE-C542-BFED-F7C9A81DE630}"/>
              </a:ext>
            </a:extLst>
          </p:cNvPr>
          <p:cNvSpPr txBox="1"/>
          <p:nvPr/>
        </p:nvSpPr>
        <p:spPr>
          <a:xfrm>
            <a:off x="6036603" y="3779813"/>
            <a:ext cx="228139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Handles input file read/write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0B7B2-C0A5-914C-A76C-018782E5BE59}"/>
              </a:ext>
            </a:extLst>
          </p:cNvPr>
          <p:cNvSpPr txBox="1"/>
          <p:nvPr/>
        </p:nvSpPr>
        <p:spPr>
          <a:xfrm>
            <a:off x="6036603" y="5279640"/>
            <a:ext cx="24897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Handles output data read and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further data analysis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9F0F7-62CE-8E4F-BB57-B780259315CB}"/>
              </a:ext>
            </a:extLst>
          </p:cNvPr>
          <p:cNvSpPr txBox="1"/>
          <p:nvPr/>
        </p:nvSpPr>
        <p:spPr>
          <a:xfrm>
            <a:off x="8678749" y="2285923"/>
            <a:ext cx="25026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Contains job execution details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(# nodes, # hours, queue, </a:t>
            </a:r>
            <a:r>
              <a:rPr lang="en-US" sz="1200" dirty="0" err="1">
                <a:latin typeface="+mn-lt"/>
              </a:rPr>
              <a:t>etc</a:t>
            </a:r>
            <a:r>
              <a:rPr lang="en-US" sz="1200" dirty="0">
                <a:latin typeface="+mn-lt"/>
              </a:rPr>
              <a:t>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50D090-AB5D-8B42-9C27-738ED8B710B2}"/>
              </a:ext>
            </a:extLst>
          </p:cNvPr>
          <p:cNvSpPr txBox="1"/>
          <p:nvPr/>
        </p:nvSpPr>
        <p:spPr>
          <a:xfrm>
            <a:off x="8678749" y="3787187"/>
            <a:ext cx="24865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Manages internal/external job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queue and job submission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040F2-BE7C-814A-BC6E-6C3D1E52105C}"/>
              </a:ext>
            </a:extLst>
          </p:cNvPr>
          <p:cNvSpPr txBox="1"/>
          <p:nvPr/>
        </p:nvSpPr>
        <p:spPr>
          <a:xfrm>
            <a:off x="8678749" y="5265157"/>
            <a:ext cx="27045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Manages workflow identification, 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execution,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03642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4DE5B9B-22AE-FB42-A2F1-E61678175E99}"/>
              </a:ext>
            </a:extLst>
          </p:cNvPr>
          <p:cNvSpPr/>
          <p:nvPr/>
        </p:nvSpPr>
        <p:spPr>
          <a:xfrm>
            <a:off x="3535616" y="1286364"/>
            <a:ext cx="7730304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8F9358-FA0A-524F-B841-456926412FFD}"/>
              </a:ext>
            </a:extLst>
          </p:cNvPr>
          <p:cNvSpPr/>
          <p:nvPr/>
        </p:nvSpPr>
        <p:spPr>
          <a:xfrm>
            <a:off x="881465" y="1286364"/>
            <a:ext cx="2053207" cy="434227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Nexus Classes: File Locations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BEB6BD6-2D63-2B48-91C1-DC5B1B327C39}"/>
              </a:ext>
            </a:extLst>
          </p:cNvPr>
          <p:cNvSpPr/>
          <p:nvPr/>
        </p:nvSpPr>
        <p:spPr>
          <a:xfrm>
            <a:off x="1310746" y="1636714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58C1-11D7-484A-9D77-F8AD87593D23}"/>
              </a:ext>
            </a:extLst>
          </p:cNvPr>
          <p:cNvSpPr txBox="1"/>
          <p:nvPr/>
        </p:nvSpPr>
        <p:spPr>
          <a:xfrm>
            <a:off x="1264988" y="1809560"/>
            <a:ext cx="1308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obj</a:t>
            </a:r>
            <a:endParaRPr lang="en-US" sz="1600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17608E-675E-4A45-AFEE-2C373D484FEE}"/>
              </a:ext>
            </a:extLst>
          </p:cNvPr>
          <p:cNvSpPr/>
          <p:nvPr/>
        </p:nvSpPr>
        <p:spPr>
          <a:xfrm>
            <a:off x="1310746" y="3120189"/>
            <a:ext cx="1249811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98822-544C-E543-B7E6-E24B7B8287BE}"/>
              </a:ext>
            </a:extLst>
          </p:cNvPr>
          <p:cNvSpPr txBox="1"/>
          <p:nvPr/>
        </p:nvSpPr>
        <p:spPr>
          <a:xfrm>
            <a:off x="1264987" y="3293035"/>
            <a:ext cx="12955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DevBase</a:t>
            </a:r>
            <a:endParaRPr lang="en-US" sz="16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9721F-814B-374F-9864-E06F3535C781}"/>
              </a:ext>
            </a:extLst>
          </p:cNvPr>
          <p:cNvSpPr/>
          <p:nvPr/>
        </p:nvSpPr>
        <p:spPr>
          <a:xfrm>
            <a:off x="1310746" y="459663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C32-DDC4-0F48-A92A-3BDEADC5F5F9}"/>
              </a:ext>
            </a:extLst>
          </p:cNvPr>
          <p:cNvSpPr txBox="1"/>
          <p:nvPr/>
        </p:nvSpPr>
        <p:spPr>
          <a:xfrm>
            <a:off x="1264987" y="476948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NexusCore</a:t>
            </a:r>
            <a:endParaRPr lang="en-US" sz="1600" dirty="0">
              <a:latin typeface="+mn-l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37B2F5-A058-6342-A890-CF3AB69B1A1E}"/>
              </a:ext>
            </a:extLst>
          </p:cNvPr>
          <p:cNvSpPr/>
          <p:nvPr/>
        </p:nvSpPr>
        <p:spPr>
          <a:xfrm>
            <a:off x="3948960" y="1628540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F1622-D9CC-A94B-8D7F-3D42A1E65FAD}"/>
              </a:ext>
            </a:extLst>
          </p:cNvPr>
          <p:cNvSpPr txBox="1"/>
          <p:nvPr/>
        </p:nvSpPr>
        <p:spPr>
          <a:xfrm>
            <a:off x="3926078" y="1787536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Settings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83D240-86F2-8540-A93A-8B72E898008A}"/>
              </a:ext>
            </a:extLst>
          </p:cNvPr>
          <p:cNvSpPr/>
          <p:nvPr/>
        </p:nvSpPr>
        <p:spPr>
          <a:xfrm>
            <a:off x="3935652" y="3120189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908AE-6A27-F142-A06D-EB9DCD03BE46}"/>
              </a:ext>
            </a:extLst>
          </p:cNvPr>
          <p:cNvSpPr txBox="1"/>
          <p:nvPr/>
        </p:nvSpPr>
        <p:spPr>
          <a:xfrm>
            <a:off x="3935652" y="3274333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Structure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4F8CDA-DB07-6C47-A52A-B63EC6B94E9A}"/>
              </a:ext>
            </a:extLst>
          </p:cNvPr>
          <p:cNvSpPr/>
          <p:nvPr/>
        </p:nvSpPr>
        <p:spPr>
          <a:xfrm>
            <a:off x="3932191" y="4596634"/>
            <a:ext cx="1633922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DF957-7F63-074C-9147-E4D32AFCD44F}"/>
              </a:ext>
            </a:extLst>
          </p:cNvPr>
          <p:cNvSpPr txBox="1"/>
          <p:nvPr/>
        </p:nvSpPr>
        <p:spPr>
          <a:xfrm>
            <a:off x="3926078" y="4760179"/>
            <a:ext cx="16796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PhysicalSystem</a:t>
            </a:r>
            <a:endParaRPr lang="en-US" sz="1600" dirty="0">
              <a:latin typeface="+mn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A587A8-7E3A-3146-A569-11B0BA70F7E9}"/>
              </a:ext>
            </a:extLst>
          </p:cNvPr>
          <p:cNvSpPr/>
          <p:nvPr/>
        </p:nvSpPr>
        <p:spPr>
          <a:xfrm>
            <a:off x="6316239" y="1636714"/>
            <a:ext cx="126311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25B8D-1F47-C94D-906F-89B44A525EF1}"/>
              </a:ext>
            </a:extLst>
          </p:cNvPr>
          <p:cNvSpPr txBox="1"/>
          <p:nvPr/>
        </p:nvSpPr>
        <p:spPr>
          <a:xfrm>
            <a:off x="6270480" y="1809560"/>
            <a:ext cx="130887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Simulation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16386C-BA47-B246-BA41-5C6C739EF78B}"/>
              </a:ext>
            </a:extLst>
          </p:cNvPr>
          <p:cNvSpPr/>
          <p:nvPr/>
        </p:nvSpPr>
        <p:spPr>
          <a:xfrm>
            <a:off x="6302931" y="3120189"/>
            <a:ext cx="169149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37543-C42A-B640-BA07-72B1C8D98F96}"/>
              </a:ext>
            </a:extLst>
          </p:cNvPr>
          <p:cNvSpPr txBox="1"/>
          <p:nvPr/>
        </p:nvSpPr>
        <p:spPr>
          <a:xfrm>
            <a:off x="6302932" y="3293035"/>
            <a:ext cx="17372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SimulationInput</a:t>
            </a:r>
            <a:endParaRPr lang="en-US" sz="1600" dirty="0">
              <a:latin typeface="+mn-l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F5869DC-76ED-9A49-A63F-5632997D5F99}"/>
              </a:ext>
            </a:extLst>
          </p:cNvPr>
          <p:cNvSpPr/>
          <p:nvPr/>
        </p:nvSpPr>
        <p:spPr>
          <a:xfrm>
            <a:off x="6316238" y="4601183"/>
            <a:ext cx="2001415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2B9657-4059-6945-97CD-4E7C9F7C1DC6}"/>
              </a:ext>
            </a:extLst>
          </p:cNvPr>
          <p:cNvSpPr txBox="1"/>
          <p:nvPr/>
        </p:nvSpPr>
        <p:spPr>
          <a:xfrm>
            <a:off x="6270480" y="4774029"/>
            <a:ext cx="209458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SimulationAnalyzer</a:t>
            </a:r>
            <a:endParaRPr lang="en-US" sz="1600" dirty="0">
              <a:latin typeface="+mn-lt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E50413-C6DD-0243-A3D1-6F73D6E42980}"/>
              </a:ext>
            </a:extLst>
          </p:cNvPr>
          <p:cNvSpPr/>
          <p:nvPr/>
        </p:nvSpPr>
        <p:spPr>
          <a:xfrm>
            <a:off x="8999139" y="1628540"/>
            <a:ext cx="1263117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A13DE-B2E7-7646-A24F-283C8C8C4B4D}"/>
              </a:ext>
            </a:extLst>
          </p:cNvPr>
          <p:cNvSpPr txBox="1"/>
          <p:nvPr/>
        </p:nvSpPr>
        <p:spPr>
          <a:xfrm>
            <a:off x="8953380" y="1801386"/>
            <a:ext cx="130887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Job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D927A1B-73AF-AE45-AEBF-68B924586B65}"/>
              </a:ext>
            </a:extLst>
          </p:cNvPr>
          <p:cNvSpPr/>
          <p:nvPr/>
        </p:nvSpPr>
        <p:spPr>
          <a:xfrm>
            <a:off x="8985833" y="3109534"/>
            <a:ext cx="1263116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280167-5EC9-C34E-838E-3E4DBF64771F}"/>
              </a:ext>
            </a:extLst>
          </p:cNvPr>
          <p:cNvSpPr txBox="1"/>
          <p:nvPr/>
        </p:nvSpPr>
        <p:spPr>
          <a:xfrm>
            <a:off x="8940073" y="3282380"/>
            <a:ext cx="13088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Machine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DF539A0-E013-354C-AE40-44CDF3E893A0}"/>
              </a:ext>
            </a:extLst>
          </p:cNvPr>
          <p:cNvSpPr/>
          <p:nvPr/>
        </p:nvSpPr>
        <p:spPr>
          <a:xfrm>
            <a:off x="8999139" y="4596634"/>
            <a:ext cx="1770459" cy="63192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D88F0-E5D4-2F4D-B9AB-BF2080EEE3E0}"/>
              </a:ext>
            </a:extLst>
          </p:cNvPr>
          <p:cNvSpPr txBox="1"/>
          <p:nvPr/>
        </p:nvSpPr>
        <p:spPr>
          <a:xfrm>
            <a:off x="8953380" y="4769480"/>
            <a:ext cx="181621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err="1">
                <a:latin typeface="+mn-lt"/>
              </a:rPr>
              <a:t>ProjectManager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B7A88-7DDB-D04E-B555-9ADA73BB067E}"/>
              </a:ext>
            </a:extLst>
          </p:cNvPr>
          <p:cNvSpPr txBox="1"/>
          <p:nvPr/>
        </p:nvSpPr>
        <p:spPr>
          <a:xfrm>
            <a:off x="1147054" y="915614"/>
            <a:ext cx="159050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Base Classes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03D06-FE59-2748-81EA-8D763E596E62}"/>
              </a:ext>
            </a:extLst>
          </p:cNvPr>
          <p:cNvSpPr txBox="1"/>
          <p:nvPr/>
        </p:nvSpPr>
        <p:spPr>
          <a:xfrm>
            <a:off x="5929873" y="913239"/>
            <a:ext cx="248337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Core Nexus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3D71A-785D-1B4A-AE9C-EE4885716218}"/>
              </a:ext>
            </a:extLst>
          </p:cNvPr>
          <p:cNvSpPr txBox="1"/>
          <p:nvPr/>
        </p:nvSpPr>
        <p:spPr>
          <a:xfrm>
            <a:off x="3421373" y="5961952"/>
            <a:ext cx="576311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Files listed above are located at </a:t>
            </a:r>
            <a:r>
              <a:rPr lang="en-US" dirty="0">
                <a:latin typeface="Andale Mono" panose="020B0509000000000004" pitchFamily="49" charset="0"/>
              </a:rPr>
              <a:t>nexus/library/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188EC-47E9-FA46-8FF5-8E6580A498C3}"/>
              </a:ext>
            </a:extLst>
          </p:cNvPr>
          <p:cNvSpPr txBox="1"/>
          <p:nvPr/>
        </p:nvSpPr>
        <p:spPr>
          <a:xfrm>
            <a:off x="1198579" y="2346375"/>
            <a:ext cx="141897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generic.py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D140BA-C7F2-BE45-B6CD-D13482289727}"/>
              </a:ext>
            </a:extLst>
          </p:cNvPr>
          <p:cNvSpPr txBox="1"/>
          <p:nvPr/>
        </p:nvSpPr>
        <p:spPr>
          <a:xfrm>
            <a:off x="1109383" y="3822820"/>
            <a:ext cx="16658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developer.py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E8536-F784-8E4C-BACB-33D8FBD041E8}"/>
              </a:ext>
            </a:extLst>
          </p:cNvPr>
          <p:cNvSpPr txBox="1"/>
          <p:nvPr/>
        </p:nvSpPr>
        <p:spPr>
          <a:xfrm>
            <a:off x="1047667" y="5271633"/>
            <a:ext cx="17892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nexus_base.py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08AB18-C114-C140-86FA-C1DC518AB528}"/>
              </a:ext>
            </a:extLst>
          </p:cNvPr>
          <p:cNvSpPr txBox="1"/>
          <p:nvPr/>
        </p:nvSpPr>
        <p:spPr>
          <a:xfrm>
            <a:off x="3981153" y="2346375"/>
            <a:ext cx="11721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nexus.py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24C694-1555-C54C-93E7-F61C6D64CE6C}"/>
              </a:ext>
            </a:extLst>
          </p:cNvPr>
          <p:cNvSpPr txBox="1"/>
          <p:nvPr/>
        </p:nvSpPr>
        <p:spPr>
          <a:xfrm>
            <a:off x="3757170" y="3822820"/>
            <a:ext cx="16658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structure.py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3AC6B2-BF8D-7044-837C-09E0D32209D4}"/>
              </a:ext>
            </a:extLst>
          </p:cNvPr>
          <p:cNvSpPr txBox="1"/>
          <p:nvPr/>
        </p:nvSpPr>
        <p:spPr>
          <a:xfrm>
            <a:off x="3562704" y="5267495"/>
            <a:ext cx="24064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physical_system.py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78D55B-9899-2542-9080-042422299021}"/>
              </a:ext>
            </a:extLst>
          </p:cNvPr>
          <p:cNvSpPr txBox="1"/>
          <p:nvPr/>
        </p:nvSpPr>
        <p:spPr>
          <a:xfrm>
            <a:off x="6270480" y="2346375"/>
            <a:ext cx="17892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simulation.py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7ACD12-3F1B-9945-A796-E8E850DE5DC9}"/>
              </a:ext>
            </a:extLst>
          </p:cNvPr>
          <p:cNvSpPr txBox="1"/>
          <p:nvPr/>
        </p:nvSpPr>
        <p:spPr>
          <a:xfrm>
            <a:off x="6276923" y="3822820"/>
            <a:ext cx="17892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simulation.py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293E9A-00B4-B74D-B5F1-E2B6A06181E1}"/>
              </a:ext>
            </a:extLst>
          </p:cNvPr>
          <p:cNvSpPr txBox="1"/>
          <p:nvPr/>
        </p:nvSpPr>
        <p:spPr>
          <a:xfrm>
            <a:off x="6281285" y="5273907"/>
            <a:ext cx="17892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simulation.py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426E74-5F8E-064D-9A05-0E542696F2DD}"/>
              </a:ext>
            </a:extLst>
          </p:cNvPr>
          <p:cNvSpPr txBox="1"/>
          <p:nvPr/>
        </p:nvSpPr>
        <p:spPr>
          <a:xfrm>
            <a:off x="8859492" y="2346375"/>
            <a:ext cx="15424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machines.py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AEDAB3-3685-E64A-88DA-AEB1572CA1B6}"/>
              </a:ext>
            </a:extLst>
          </p:cNvPr>
          <p:cNvSpPr txBox="1"/>
          <p:nvPr/>
        </p:nvSpPr>
        <p:spPr>
          <a:xfrm>
            <a:off x="8864327" y="3828528"/>
            <a:ext cx="15424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machines.py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44E658-2311-F04B-811D-3AC1C44A52CE}"/>
              </a:ext>
            </a:extLst>
          </p:cNvPr>
          <p:cNvSpPr txBox="1"/>
          <p:nvPr/>
        </p:nvSpPr>
        <p:spPr>
          <a:xfrm>
            <a:off x="8859492" y="5273907"/>
            <a:ext cx="24064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project_manager.py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58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5" y="129860"/>
            <a:ext cx="8558446" cy="535531"/>
          </a:xfrm>
        </p:spPr>
        <p:txBody>
          <a:bodyPr/>
          <a:lstStyle/>
          <a:p>
            <a:r>
              <a:rPr lang="en-US" dirty="0"/>
              <a:t>Core Classes as Viewed Inside User Scripts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2553124" y="1366979"/>
            <a:ext cx="3286477" cy="470436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read_structure,get_machine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b = '\n'+40*'='+'\n'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#machine     = 'titan',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#account     = 'XYZ123',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if </a:t>
            </a:r>
            <a:r>
              <a:rPr lang="en-US" sz="900" dirty="0" err="1">
                <a:latin typeface="Andale Mono" panose="020B0509000000000004" pitchFamily="49" charset="0"/>
              </a:rPr>
              <a:t>settings.machine</a:t>
            </a:r>
            <a:r>
              <a:rPr lang="en-US" sz="900" dirty="0">
                <a:latin typeface="Andale Mono" panose="020B0509000000000004" pitchFamily="49" charset="0"/>
              </a:rPr>
              <a:t>=='ws16':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elif</a:t>
            </a:r>
            <a:r>
              <a:rPr lang="en-US" sz="900" dirty="0">
                <a:latin typeface="Andale Mono" panose="020B0509000000000004" pitchFamily="49" charset="0"/>
              </a:rPr>
              <a:t> </a:t>
            </a:r>
            <a:r>
              <a:rPr lang="en-US" sz="900" dirty="0" err="1">
                <a:latin typeface="Andale Mono" panose="020B0509000000000004" pitchFamily="49" charset="0"/>
              </a:rPr>
              <a:t>settings.machine</a:t>
            </a:r>
            <a:r>
              <a:rPr lang="en-US" sz="900" dirty="0">
                <a:latin typeface="Andale Mono" panose="020B0509000000000004" pitchFamily="49" charset="0"/>
              </a:rPr>
              <a:t>=='titan':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titan = </a:t>
            </a:r>
            <a:r>
              <a:rPr lang="en-US" sz="900" dirty="0" err="1">
                <a:latin typeface="Andale Mono" panose="020B0509000000000004" pitchFamily="49" charset="0"/>
              </a:rPr>
              <a:t>get_machine</a:t>
            </a:r>
            <a:r>
              <a:rPr lang="en-US" sz="900" dirty="0">
                <a:latin typeface="Andale Mono" panose="020B0509000000000004" pitchFamily="49" charset="0"/>
              </a:rPr>
              <a:t>('titan')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titan.queue_size</a:t>
            </a:r>
            <a:r>
              <a:rPr lang="en-US" sz="900" dirty="0">
                <a:latin typeface="Andale Mono" panose="020B0509000000000004" pitchFamily="49" charset="0"/>
              </a:rPr>
              <a:t> =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 = job(nodes=1,hours=1,app='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print 'no jobs for machine!'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if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 = </a:t>
            </a:r>
            <a:r>
              <a:rPr lang="en-US" sz="900" dirty="0" err="1">
                <a:latin typeface="Andale Mono" panose="020B0509000000000004" pitchFamily="49" charset="0"/>
              </a:rPr>
              <a:t>read_structure</a:t>
            </a:r>
            <a:r>
              <a:rPr lang="en-US" sz="900" dirty="0">
                <a:latin typeface="Andale Mono" panose="020B0509000000000004" pitchFamily="49" charset="0"/>
              </a:rPr>
              <a:t>('d16bulk.POSCAR')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s.remove</a:t>
            </a:r>
            <a:r>
              <a:rPr lang="en-US" sz="900" dirty="0">
                <a:latin typeface="Andale Mono" panose="020B0509000000000004" pitchFamily="49" charset="0"/>
              </a:rPr>
              <a:t>([[0.8925,0.8925,0.8925]])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  <a:r>
              <a:rPr lang="en-US" sz="900" dirty="0" err="1">
                <a:latin typeface="Andale Mono" panose="020B0509000000000004" pitchFamily="49" charset="0"/>
              </a:rPr>
              <a:t>b+'structure</a:t>
            </a:r>
            <a:r>
              <a:rPr lang="en-US" sz="900" dirty="0">
                <a:latin typeface="Andale Mono" panose="020B0509000000000004" pitchFamily="49" charset="0"/>
              </a:rPr>
              <a:t> w/ vacancy\</a:t>
            </a:r>
            <a:r>
              <a:rPr lang="en-US" sz="900" dirty="0" err="1">
                <a:latin typeface="Andale Mono" panose="020B0509000000000004" pitchFamily="49" charset="0"/>
              </a:rPr>
              <a:t>n',s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s.write</a:t>
            </a:r>
            <a:r>
              <a:rPr lang="en-US" sz="900" dirty="0">
                <a:latin typeface="Andale Mono" panose="020B0509000000000004" pitchFamily="49" charset="0"/>
              </a:rPr>
              <a:t>('d16vac.xsf')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dia16vac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structure = s,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   = 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  <a:r>
              <a:rPr lang="en-US" sz="900" dirty="0" err="1">
                <a:latin typeface="Andale Mono" panose="020B0509000000000004" pitchFamily="49" charset="0"/>
              </a:rPr>
              <a:t>b+'net</a:t>
            </a:r>
            <a:r>
              <a:rPr lang="en-US" sz="900" dirty="0">
                <a:latin typeface="Andale Mono" panose="020B0509000000000004" pitchFamily="49" charset="0"/>
              </a:rPr>
              <a:t> charge:',dia16vac.net_charge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7993520" y="1366979"/>
            <a:ext cx="3229893" cy="370716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= </a:t>
            </a:r>
            <a:r>
              <a:rPr lang="en-US" sz="900" dirty="0" err="1">
                <a:latin typeface="Andale Mono" panose="020B0509000000000004" pitchFamily="49" charset="0"/>
              </a:rPr>
              <a:t>scf_job</a:t>
            </a:r>
            <a:r>
              <a:rPr lang="en-US" sz="900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= 0.2,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degauss     = 0.01,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= 1e-6,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= dia16vac,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     = (3,3,3),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    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b+'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directory:',</a:t>
            </a:r>
            <a:r>
              <a:rPr lang="en-US" sz="900" dirty="0" err="1">
                <a:latin typeface="Andale Mono" panose="020B0509000000000004" pitchFamily="49" charset="0"/>
              </a:rPr>
              <a:t>scf.locdir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si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scf.input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b+'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input data\n',</a:t>
            </a:r>
            <a:r>
              <a:rPr lang="en-US" sz="900" dirty="0" err="1">
                <a:latin typeface="Andale Mono" panose="020B0509000000000004" pitchFamily="49" charset="0"/>
              </a:rPr>
              <a:t>si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b+'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input file\n',</a:t>
            </a:r>
            <a:r>
              <a:rPr lang="en-US" sz="900" dirty="0" err="1">
                <a:latin typeface="Andale Mono" panose="020B0509000000000004" pitchFamily="49" charset="0"/>
              </a:rPr>
              <a:t>si.write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pm = </a:t>
            </a: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  <a:r>
              <a:rPr lang="en-US" sz="900" dirty="0" err="1">
                <a:latin typeface="Andale Mono" panose="020B0509000000000004" pitchFamily="49" charset="0"/>
              </a:rPr>
              <a:t>b+'status</a:t>
            </a:r>
            <a:r>
              <a:rPr lang="en-US" sz="900" dirty="0">
                <a:latin typeface="Andale Mono" panose="020B0509000000000004" pitchFamily="49" charset="0"/>
              </a:rPr>
              <a:t> after execute:'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pm.write_simulation_status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sa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scf.load_analyzer_image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  <a:r>
              <a:rPr lang="en-US" sz="900" dirty="0" err="1">
                <a:latin typeface="Andale Mono" panose="020B0509000000000004" pitchFamily="49" charset="0"/>
              </a:rPr>
              <a:t>b+'DFT</a:t>
            </a:r>
            <a:r>
              <a:rPr lang="en-US" sz="900" dirty="0">
                <a:latin typeface="Andale Mono" panose="020B0509000000000004" pitchFamily="49" charset="0"/>
              </a:rPr>
              <a:t> Energy:',</a:t>
            </a:r>
            <a:r>
              <a:rPr lang="en-US" sz="900" dirty="0" err="1">
                <a:latin typeface="Andale Mono" panose="020B0509000000000004" pitchFamily="49" charset="0"/>
              </a:rPr>
              <a:t>sa.E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F19B72-35F5-034D-9AD6-56DBBD79E45F}"/>
              </a:ext>
            </a:extLst>
          </p:cNvPr>
          <p:cNvSpPr/>
          <p:nvPr/>
        </p:nvSpPr>
        <p:spPr>
          <a:xfrm>
            <a:off x="1247730" y="2396454"/>
            <a:ext cx="902810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2225D-F024-8D4D-A942-21D347DA281A}"/>
              </a:ext>
            </a:extLst>
          </p:cNvPr>
          <p:cNvSpPr txBox="1"/>
          <p:nvPr/>
        </p:nvSpPr>
        <p:spPr>
          <a:xfrm>
            <a:off x="1208459" y="2445685"/>
            <a:ext cx="94208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Settings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E8CB2A9-7190-4B42-85BE-2062604FA5D7}"/>
              </a:ext>
            </a:extLst>
          </p:cNvPr>
          <p:cNvSpPr/>
          <p:nvPr/>
        </p:nvSpPr>
        <p:spPr>
          <a:xfrm>
            <a:off x="1567405" y="3396919"/>
            <a:ext cx="532270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6D672-43CF-D24D-9740-37AE98C42AB7}"/>
              </a:ext>
            </a:extLst>
          </p:cNvPr>
          <p:cNvSpPr txBox="1"/>
          <p:nvPr/>
        </p:nvSpPr>
        <p:spPr>
          <a:xfrm>
            <a:off x="1515796" y="3436625"/>
            <a:ext cx="58388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Job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78FF37F-0C62-C545-A4B8-795F40D99E45}"/>
              </a:ext>
            </a:extLst>
          </p:cNvPr>
          <p:cNvSpPr/>
          <p:nvPr/>
        </p:nvSpPr>
        <p:spPr>
          <a:xfrm>
            <a:off x="1247731" y="3959553"/>
            <a:ext cx="865490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5548F-8684-7049-A62F-C550ED35B445}"/>
              </a:ext>
            </a:extLst>
          </p:cNvPr>
          <p:cNvSpPr txBox="1"/>
          <p:nvPr/>
        </p:nvSpPr>
        <p:spPr>
          <a:xfrm>
            <a:off x="1198232" y="4008784"/>
            <a:ext cx="9678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Machine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DE84F75-21C0-7D48-BC8D-414AE90D7FE0}"/>
              </a:ext>
            </a:extLst>
          </p:cNvPr>
          <p:cNvSpPr/>
          <p:nvPr/>
        </p:nvSpPr>
        <p:spPr>
          <a:xfrm>
            <a:off x="1210411" y="4562196"/>
            <a:ext cx="902810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20606-A9D2-B441-BF9D-DCF3F912F218}"/>
              </a:ext>
            </a:extLst>
          </p:cNvPr>
          <p:cNvSpPr txBox="1"/>
          <p:nvPr/>
        </p:nvSpPr>
        <p:spPr>
          <a:xfrm>
            <a:off x="1171140" y="4611427"/>
            <a:ext cx="96780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Structure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412910-894F-784B-BEDA-CCFA8448F895}"/>
              </a:ext>
            </a:extLst>
          </p:cNvPr>
          <p:cNvSpPr/>
          <p:nvPr/>
        </p:nvSpPr>
        <p:spPr>
          <a:xfrm>
            <a:off x="733420" y="5117427"/>
            <a:ext cx="1379801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58DE4-F73A-2846-94AD-BD9D293BB145}"/>
              </a:ext>
            </a:extLst>
          </p:cNvPr>
          <p:cNvSpPr txBox="1"/>
          <p:nvPr/>
        </p:nvSpPr>
        <p:spPr>
          <a:xfrm>
            <a:off x="694150" y="5166658"/>
            <a:ext cx="14718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latin typeface="+mn-lt"/>
              </a:rPr>
              <a:t>PhysicalSystem</a:t>
            </a:r>
            <a:endParaRPr lang="en-US" sz="1400" dirty="0">
              <a:latin typeface="+mn-l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A402AB4-41C4-6D44-8534-38DD70706F5F}"/>
              </a:ext>
            </a:extLst>
          </p:cNvPr>
          <p:cNvSpPr/>
          <p:nvPr/>
        </p:nvSpPr>
        <p:spPr>
          <a:xfrm>
            <a:off x="6610775" y="1426959"/>
            <a:ext cx="955038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F6EE5-7565-F64A-A377-1ABDFE54D774}"/>
              </a:ext>
            </a:extLst>
          </p:cNvPr>
          <p:cNvSpPr txBox="1"/>
          <p:nvPr/>
        </p:nvSpPr>
        <p:spPr>
          <a:xfrm>
            <a:off x="6571504" y="1476190"/>
            <a:ext cx="108236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+mn-lt"/>
              </a:rPr>
              <a:t>Simulation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676A560-E37B-534F-B0D1-44A91806ACC2}"/>
              </a:ext>
            </a:extLst>
          </p:cNvPr>
          <p:cNvSpPr/>
          <p:nvPr/>
        </p:nvSpPr>
        <p:spPr>
          <a:xfrm>
            <a:off x="6144784" y="3654197"/>
            <a:ext cx="1422016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501C3-D956-C14F-BBFC-02DB4FAAB03F}"/>
              </a:ext>
            </a:extLst>
          </p:cNvPr>
          <p:cNvSpPr txBox="1"/>
          <p:nvPr/>
        </p:nvSpPr>
        <p:spPr>
          <a:xfrm>
            <a:off x="6105512" y="3703428"/>
            <a:ext cx="150132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latin typeface="+mn-lt"/>
              </a:rPr>
              <a:t>SimulationInput</a:t>
            </a:r>
            <a:endParaRPr lang="en-US" sz="1400" dirty="0">
              <a:latin typeface="+mn-l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A73F131-BD25-944F-AA56-C615450B898B}"/>
              </a:ext>
            </a:extLst>
          </p:cNvPr>
          <p:cNvSpPr/>
          <p:nvPr/>
        </p:nvSpPr>
        <p:spPr>
          <a:xfrm>
            <a:off x="6068161" y="4128703"/>
            <a:ext cx="1518657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B9E88C-8A52-FC40-96E0-618295816580}"/>
              </a:ext>
            </a:extLst>
          </p:cNvPr>
          <p:cNvSpPr txBox="1"/>
          <p:nvPr/>
        </p:nvSpPr>
        <p:spPr>
          <a:xfrm>
            <a:off x="6028891" y="4177934"/>
            <a:ext cx="162497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latin typeface="+mn-lt"/>
              </a:rPr>
              <a:t>ProjectManager</a:t>
            </a:r>
            <a:endParaRPr lang="en-US" sz="1400" dirty="0">
              <a:latin typeface="+mn-lt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459346-0964-EC49-AA6C-C6B6ED77548A}"/>
              </a:ext>
            </a:extLst>
          </p:cNvPr>
          <p:cNvSpPr/>
          <p:nvPr/>
        </p:nvSpPr>
        <p:spPr>
          <a:xfrm>
            <a:off x="6013316" y="4625777"/>
            <a:ext cx="1700470" cy="38469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68421B-18C3-A04E-9E54-43D3BBFC83D0}"/>
              </a:ext>
            </a:extLst>
          </p:cNvPr>
          <p:cNvSpPr txBox="1"/>
          <p:nvPr/>
        </p:nvSpPr>
        <p:spPr>
          <a:xfrm>
            <a:off x="5974045" y="4675008"/>
            <a:ext cx="180648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latin typeface="+mn-lt"/>
              </a:rPr>
              <a:t>SimulationAnalyzer</a:t>
            </a:r>
            <a:endParaRPr lang="en-US" sz="1400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966C4F-B5D5-9243-BD20-35FBB8B16C3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150540" y="2588801"/>
            <a:ext cx="49106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735FDF-B7AC-2D46-B523-36AF7B445DC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150540" y="2588801"/>
            <a:ext cx="676660" cy="82059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F93AD3-4C48-324B-A7B2-935B49C108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9676" y="3579741"/>
            <a:ext cx="79253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62D1EE-4B14-D94A-AF65-FBFC70E1260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13221" y="3894650"/>
            <a:ext cx="778992" cy="2572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FB2C7C-2A88-FE4A-B1A4-86AE9DCAEE5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113221" y="4754544"/>
            <a:ext cx="52837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A708F2-1B9D-D746-9F63-009FB46F5664}"/>
              </a:ext>
            </a:extLst>
          </p:cNvPr>
          <p:cNvCxnSpPr>
            <a:cxnSpLocks/>
          </p:cNvCxnSpPr>
          <p:nvPr/>
        </p:nvCxnSpPr>
        <p:spPr>
          <a:xfrm>
            <a:off x="2113221" y="5309775"/>
            <a:ext cx="52837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FE2137-18F9-F24C-9E0E-547695795F4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65813" y="1619307"/>
            <a:ext cx="49445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6E59FD-881A-8646-A141-BB3C674A4CFB}"/>
              </a:ext>
            </a:extLst>
          </p:cNvPr>
          <p:cNvCxnSpPr>
            <a:cxnSpLocks/>
          </p:cNvCxnSpPr>
          <p:nvPr/>
        </p:nvCxnSpPr>
        <p:spPr>
          <a:xfrm>
            <a:off x="7586818" y="3841070"/>
            <a:ext cx="49445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CE9286-C24D-E34D-B2EC-BCB633569D1C}"/>
              </a:ext>
            </a:extLst>
          </p:cNvPr>
          <p:cNvCxnSpPr>
            <a:cxnSpLocks/>
          </p:cNvCxnSpPr>
          <p:nvPr/>
        </p:nvCxnSpPr>
        <p:spPr>
          <a:xfrm>
            <a:off x="7589164" y="4327923"/>
            <a:ext cx="49445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30929B-4BA1-6B47-8551-0DF741B53572}"/>
              </a:ext>
            </a:extLst>
          </p:cNvPr>
          <p:cNvCxnSpPr>
            <a:cxnSpLocks/>
          </p:cNvCxnSpPr>
          <p:nvPr/>
        </p:nvCxnSpPr>
        <p:spPr>
          <a:xfrm>
            <a:off x="7713786" y="4825764"/>
            <a:ext cx="36748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6165685-FAF4-3441-8394-B183AFC193A5}"/>
              </a:ext>
            </a:extLst>
          </p:cNvPr>
          <p:cNvSpPr txBox="1"/>
          <p:nvPr/>
        </p:nvSpPr>
        <p:spPr>
          <a:xfrm>
            <a:off x="4433104" y="978350"/>
            <a:ext cx="401103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05_core_classes_demo/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324696" y="801860"/>
            <a:ext cx="3217547" cy="532761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structure w/ vacancy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axes            = [[ 3.57  3.57  0.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[ 0.    3.57  3.57]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[ 3.57  0.    3.57]]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background_charge</a:t>
            </a:r>
            <a:r>
              <a:rPr lang="en-US" sz="900" dirty="0">
                <a:latin typeface="Andale Mono" panose="020B0509000000000004" pitchFamily="49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bconds</a:t>
            </a:r>
            <a:r>
              <a:rPr lang="en-US" sz="900" dirty="0">
                <a:latin typeface="Andale Mono" panose="020B0509000000000004" pitchFamily="49" charset="0"/>
              </a:rPr>
              <a:t>          = ['p' 'p' 'p']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center          = [ 3.57  3.57  3.57]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dim             =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         = ['C' 'C' 'C' 'C' 'C'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'C' 'C' 'C' 'C' 'C'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'C' 'C' 'C' 'C' 'C']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folded_structure</a:t>
            </a:r>
            <a:r>
              <a:rPr lang="en-US" sz="900" dirty="0">
                <a:latin typeface="Andale Mono" panose="020B0509000000000004" pitchFamily="49" charset="0"/>
              </a:rPr>
              <a:t>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frozen         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kaxes</a:t>
            </a:r>
            <a:r>
              <a:rPr lang="en-US" sz="900" dirty="0">
                <a:latin typeface="Andale Mono" panose="020B0509000000000004" pitchFamily="49" charset="0"/>
              </a:rPr>
              <a:t>          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[ 0.87999794  0.87999794 -0.87999794]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[-0.87999794  0.87999794  0.87999794]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[ 0.87999794 -0.87999794  0.87999794]]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kpoints</a:t>
            </a:r>
            <a:r>
              <a:rPr lang="en-US" sz="900" dirty="0">
                <a:latin typeface="Andale Mono" panose="020B0509000000000004" pitchFamily="49" charset="0"/>
              </a:rPr>
              <a:t>         = []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kweights</a:t>
            </a:r>
            <a:r>
              <a:rPr lang="en-US" sz="900" dirty="0">
                <a:latin typeface="Andale Mono" panose="020B0509000000000004" pitchFamily="49" charset="0"/>
              </a:rPr>
              <a:t>        = []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mag             = []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        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[ 0.      0.      0.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[ 1.785   1.785   0.  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[ 2.6775  2.6775  0.8925]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[ 0.      1.785   1.785 ]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[ 0.8925  2.6775  2.6775]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[ 1.785   3.57    1.785 ]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[ 2.6775  4.4625  2.6775]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[ 1.785   0.      1.785 ]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[ 2.6775  0.8925  2.6775]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[ 3.57    1.785   1.785 ]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[ 4.4625  2.6775  2.6775]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[ 1.785   1.785   3.57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[ 2.6775  2.6775  4.4625]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[ 3.57    3.57    3.57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[ 4.4625  4.4625  4.4625]]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scale          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units           = A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net charge: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directory: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3542242" y="801860"/>
            <a:ext cx="2648585" cy="607550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input data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atomic_positions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atoms           = [...]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positions       = [...]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specifier       = </a:t>
            </a:r>
            <a:r>
              <a:rPr lang="en-US" sz="900" dirty="0" err="1">
                <a:latin typeface="Andale Mono" panose="020B0509000000000004" pitchFamily="49" charset="0"/>
              </a:rPr>
              <a:t>alat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atomic_positions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atomic_species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atoms           = ['C’]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masses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               = 12.011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masses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pseudopotentials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               = 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pseudopotentials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atomic_species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cell_parameters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      = cubic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vectors         = [...]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cell_parameters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   =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  = </a:t>
            </a:r>
            <a:r>
              <a:rPr lang="en-US" sz="900" dirty="0" err="1">
                <a:latin typeface="Andale Mono" panose="020B0509000000000004" pitchFamily="49" charset="0"/>
              </a:rPr>
              <a:t>pwscf_output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   = </a:t>
            </a:r>
            <a:r>
              <a:rPr lang="en-US" sz="900" dirty="0" err="1">
                <a:latin typeface="Andale Mono" panose="020B0509000000000004" pitchFamily="49" charset="0"/>
              </a:rPr>
              <a:t>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  = ./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 = 1e-06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electron_maxstep</a:t>
            </a:r>
            <a:r>
              <a:rPr lang="en-US" sz="900" dirty="0">
                <a:latin typeface="Andale Mono" panose="020B0509000000000004" pitchFamily="49" charset="0"/>
              </a:rPr>
              <a:t> = 1000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 = 0.2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grid            = (3, 3, 3)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shift           = (0, 0, 0)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      = automatic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k_points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(1)      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degauss         = 0.01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200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= None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   = 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tot_charge</a:t>
            </a:r>
            <a:r>
              <a:rPr lang="en-US" sz="900" dirty="0">
                <a:latin typeface="Andale Mono" panose="020B0509000000000004" pitchFamily="49" charset="0"/>
              </a:rPr>
              <a:t>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A2282-4778-2645-88CE-8C6EFB236135}"/>
              </a:ext>
            </a:extLst>
          </p:cNvPr>
          <p:cNvSpPr txBox="1"/>
          <p:nvPr/>
        </p:nvSpPr>
        <p:spPr>
          <a:xfrm>
            <a:off x="6190827" y="801859"/>
            <a:ext cx="2973493" cy="595086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input file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calculation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  = '</a:t>
            </a:r>
            <a:r>
              <a:rPr lang="en-US" sz="900" dirty="0" err="1">
                <a:latin typeface="Andale Mono" panose="020B0509000000000004" pitchFamily="49" charset="0"/>
              </a:rPr>
              <a:t>pwscf_output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prefix          = '</a:t>
            </a:r>
            <a:r>
              <a:rPr lang="en-US" sz="900" dirty="0" err="1">
                <a:latin typeface="Andale Mono" panose="020B0509000000000004" pitchFamily="49" charset="0"/>
              </a:rPr>
              <a:t>pwscf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  = './'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(1)      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degauss         = 0.01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200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tot_charge</a:t>
            </a:r>
            <a:r>
              <a:rPr lang="en-US" sz="900" dirty="0">
                <a:latin typeface="Andale Mono" panose="020B0509000000000004" pitchFamily="49" charset="0"/>
              </a:rPr>
              <a:t>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 = 1e-06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electron_maxstep</a:t>
            </a:r>
            <a:r>
              <a:rPr lang="en-US" sz="900" dirty="0">
                <a:latin typeface="Andale Mono" panose="020B0509000000000004" pitchFamily="49" charset="0"/>
              </a:rPr>
              <a:t> = 1000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 = 0.2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ATOMIC_SPECIES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12.011 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ATOMIC_POSITIONS </a:t>
            </a:r>
            <a:r>
              <a:rPr lang="en-US" sz="900" dirty="0" err="1">
                <a:latin typeface="Andale Mono" panose="020B0509000000000004" pitchFamily="49" charset="0"/>
              </a:rPr>
              <a:t>alat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0.00000000  0.00000000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3.37316115  3.37316115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5.05974172  5.05974172  1.68658057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0.00000000  3.37316115  3.37316115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1.68658057  5.05974172  5.05974172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3.37316115  6.74632229  3.37316115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5.05974172  8.43290286  5.05974172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3.37316115  0.00000000  3.37316115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5.05974172  1.68658057  5.05974172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6.74632229  3.37316115  3.37316115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8.43290286  5.05974172  5.05974172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3.37316115  3.37316115  6.74632229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5.05974172  5.05974172  8.43290286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6.74632229  6.74632229  6.74632229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8.43290286  8.43290286  8.43290286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K_POINTS automatic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3 3 3  0 0 0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CELL_PARAMETERS cubic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6.74632229  6.74632229  0.00000000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0.00000000  6.74632229  6.74632229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6.74632229  0.00000000  6.74632229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F5FB-C93D-E74F-90BA-AA2DC947C1E8}"/>
              </a:ext>
            </a:extLst>
          </p:cNvPr>
          <p:cNvSpPr txBox="1"/>
          <p:nvPr/>
        </p:nvSpPr>
        <p:spPr>
          <a:xfrm>
            <a:off x="9164320" y="801858"/>
            <a:ext cx="2973493" cy="595086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starting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for file collisions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loading cascade images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cascade 0 checking in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checking cascade dependencies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all simulation dependencies ...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starting runs: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~~~~~~~~~~~~~~~~~~~~~~~~~~~~~~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0.0 s  memory 64.01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writing input files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sending required files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submitting job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Executing: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export OMP_NUM_THREADS=1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-np 16 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 -input </a:t>
            </a:r>
            <a:r>
              <a:rPr lang="en-US" sz="900" dirty="0" err="1">
                <a:latin typeface="Andale Mono" panose="020B0509000000000004" pitchFamily="49" charset="0"/>
              </a:rPr>
              <a:t>scf.in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3.0 s  memory 783.43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6.1 s  memory 943.62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9.1 s  memory 970.92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12.1 s  memory 987.89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15.1 s  memory 1008.28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18.2 s  memory 1027.84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elapsed time 21.2 s  memory 64.11 MB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copying results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Entering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analyzing  0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Project finished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status after execute: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cascade status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setup,sent_files,submitted,finished</a:t>
            </a:r>
            <a:r>
              <a:rPr lang="en-US" sz="900" dirty="0">
                <a:latin typeface="Andale Mono" panose="020B0509000000000004" pitchFamily="49" charset="0"/>
              </a:rPr>
              <a:t>,...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111111  0  28418    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    ./runs/diamond/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setup,sent_files,submitted,finished</a:t>
            </a:r>
            <a:r>
              <a:rPr lang="en-US" sz="900" dirty="0">
                <a:latin typeface="Andale Mono" panose="020B0509000000000004" pitchFamily="49" charset="0"/>
              </a:rPr>
              <a:t>,...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DFT Energy: -170.26013064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B022A1-068E-5045-AEF2-49873C14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5" y="129860"/>
            <a:ext cx="8558446" cy="535531"/>
          </a:xfrm>
        </p:spPr>
        <p:txBody>
          <a:bodyPr/>
          <a:lstStyle/>
          <a:p>
            <a:r>
              <a:rPr lang="en-US" dirty="0"/>
              <a:t>Core Classes as Viewed Inside User Scripts</a:t>
            </a:r>
          </a:p>
        </p:txBody>
      </p:sp>
    </p:spTree>
    <p:extLst>
      <p:ext uri="{BB962C8B-B14F-4D97-AF65-F5344CB8AC3E}">
        <p14:creationId xmlns:p14="http://schemas.microsoft.com/office/powerpoint/2010/main" val="32271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Workflow demos: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Command line settings: Mapping magnet./polar. landscape of BFO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Stepping through workflows: Simple diamond DFT to VMC</a:t>
            </a:r>
          </a:p>
          <a:p>
            <a:pPr>
              <a:lnSpc>
                <a:spcPct val="150000"/>
              </a:lnSpc>
            </a:pPr>
            <a:r>
              <a:rPr lang="en-US" dirty="0"/>
              <a:t>Q&amp;A about Nexus features, workflow how </a:t>
            </a:r>
            <a:r>
              <a:rPr lang="en-US" dirty="0" err="1"/>
              <a:t>to’s</a:t>
            </a:r>
            <a:r>
              <a:rPr lang="en-US" dirty="0"/>
              <a:t>, etc. + Updates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core Nexus classes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Class hierarchy and file layout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Core classes as viewed within user scripts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2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Monthly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17" y="1327915"/>
            <a:ext cx="11430000" cy="4047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Date/Time: Friday Nov. 16</a:t>
            </a:r>
            <a:r>
              <a:rPr lang="en-US" baseline="30000" dirty="0"/>
              <a:t>th</a:t>
            </a:r>
            <a:r>
              <a:rPr lang="en-US" dirty="0"/>
              <a:t> 1-2pm EST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BlueJeans</a:t>
            </a:r>
            <a:r>
              <a:rPr lang="en-US" dirty="0"/>
              <a:t> link: </a:t>
            </a: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bluejeans.com</a:t>
            </a:r>
            <a:r>
              <a:rPr lang="en-US" dirty="0">
                <a:solidFill>
                  <a:srgbClr val="0070C0"/>
                </a:solidFill>
              </a:rPr>
              <a:t>/190169126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Tentative topic: Nexus development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demo and/or topic requests welcome!</a:t>
            </a:r>
          </a:p>
        </p:txBody>
      </p:sp>
    </p:spTree>
    <p:extLst>
      <p:ext uri="{BB962C8B-B14F-4D97-AF65-F5344CB8AC3E}">
        <p14:creationId xmlns:p14="http://schemas.microsoft.com/office/powerpoint/2010/main" val="13755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Nexus (background)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63C277-3F1E-244A-9745-A2371269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46015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Nexus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scientific workflow automation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Object oriented 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Started ~Oct. 2011 (7 years ago!)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Now ~60,000 lines of code, &gt;300 significant classes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Documentation: </a:t>
            </a: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docs.qmcpack.org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nexus_user_guide.pdf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Much more is needed!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F34E6-CBE4-FF43-BB1C-5B72C8D0BC96}"/>
              </a:ext>
            </a:extLst>
          </p:cNvPr>
          <p:cNvSpPr txBox="1"/>
          <p:nvPr/>
        </p:nvSpPr>
        <p:spPr>
          <a:xfrm>
            <a:off x="1319515" y="5868365"/>
            <a:ext cx="98716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Files located at: </a:t>
            </a:r>
            <a:r>
              <a:rPr lang="en-US" dirty="0" err="1">
                <a:latin typeface="Andale Mono" panose="020B0509000000000004" pitchFamily="49" charset="0"/>
              </a:rPr>
              <a:t>nexus_training</a:t>
            </a:r>
            <a:r>
              <a:rPr lang="en-US" dirty="0">
                <a:latin typeface="Andale Mono" panose="020B0509000000000004" pitchFamily="49" charset="0"/>
              </a:rPr>
              <a:t>/</a:t>
            </a:r>
            <a:r>
              <a:rPr lang="en-US" dirty="0" err="1">
                <a:latin typeface="Andale Mono" panose="020B0509000000000004" pitchFamily="49" charset="0"/>
              </a:rPr>
              <a:t>monthly_meetings</a:t>
            </a:r>
            <a:r>
              <a:rPr lang="en-US" dirty="0">
                <a:latin typeface="Andale Mono" panose="020B0509000000000004" pitchFamily="49" charset="0"/>
              </a:rPr>
              <a:t>/01_181019_nexus_overview/</a:t>
            </a:r>
          </a:p>
        </p:txBody>
      </p:sp>
    </p:spTree>
    <p:extLst>
      <p:ext uri="{BB962C8B-B14F-4D97-AF65-F5344CB8AC3E}">
        <p14:creationId xmlns:p14="http://schemas.microsoft.com/office/powerpoint/2010/main" val="380137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04872"/>
            <a:ext cx="6305570" cy="539496"/>
          </a:xfrm>
        </p:spPr>
        <p:txBody>
          <a:bodyPr/>
          <a:lstStyle/>
          <a:p>
            <a:r>
              <a:rPr lang="en-US" dirty="0"/>
              <a:t>Anatomy of a Nexus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3257550" y="1021556"/>
            <a:ext cx="3217547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0.    ,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0.8925,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6475097" y="1021556"/>
            <a:ext cx="3148619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app='pw2qmcpack.x'),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threads=4,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6DBD3-D0D7-A842-8A00-CF2EA4957665}"/>
              </a:ext>
            </a:extLst>
          </p:cNvPr>
          <p:cNvSpPr txBox="1"/>
          <p:nvPr/>
        </p:nvSpPr>
        <p:spPr>
          <a:xfrm>
            <a:off x="1138691" y="973872"/>
            <a:ext cx="19271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Invoke interpreter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3E038-A511-B043-B320-F7577E555D52}"/>
              </a:ext>
            </a:extLst>
          </p:cNvPr>
          <p:cNvSpPr txBox="1"/>
          <p:nvPr/>
        </p:nvSpPr>
        <p:spPr>
          <a:xfrm>
            <a:off x="1502966" y="1448708"/>
            <a:ext cx="154882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Nexus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47A13-5BA5-7E44-A6F9-45C3A176EA0E}"/>
              </a:ext>
            </a:extLst>
          </p:cNvPr>
          <p:cNvSpPr txBox="1"/>
          <p:nvPr/>
        </p:nvSpPr>
        <p:spPr>
          <a:xfrm>
            <a:off x="1627620" y="2312976"/>
            <a:ext cx="13869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User settings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DB125-1B4A-354A-A9BC-7F88915E6C75}"/>
              </a:ext>
            </a:extLst>
          </p:cNvPr>
          <p:cNvSpPr txBox="1"/>
          <p:nvPr/>
        </p:nvSpPr>
        <p:spPr>
          <a:xfrm>
            <a:off x="951474" y="3717847"/>
            <a:ext cx="20697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Supercell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EA5A4-1CE5-5243-8234-B7A911EC5909}"/>
              </a:ext>
            </a:extLst>
          </p:cNvPr>
          <p:cNvSpPr txBox="1"/>
          <p:nvPr/>
        </p:nvSpPr>
        <p:spPr>
          <a:xfrm>
            <a:off x="659530" y="5613549"/>
            <a:ext cx="2374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2133D-E672-8F4A-9FA5-22B481D71334}"/>
              </a:ext>
            </a:extLst>
          </p:cNvPr>
          <p:cNvSpPr txBox="1"/>
          <p:nvPr/>
        </p:nvSpPr>
        <p:spPr>
          <a:xfrm>
            <a:off x="9847368" y="2859376"/>
            <a:ext cx="2374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composition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1DAD4-2ADD-B148-8A2A-F1D61D4E4176}"/>
              </a:ext>
            </a:extLst>
          </p:cNvPr>
          <p:cNvSpPr txBox="1"/>
          <p:nvPr/>
        </p:nvSpPr>
        <p:spPr>
          <a:xfrm>
            <a:off x="9847368" y="5070957"/>
            <a:ext cx="21403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execution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6006D3-A207-844E-A170-621887318B0D}"/>
              </a:ext>
            </a:extLst>
          </p:cNvPr>
          <p:cNvSpPr/>
          <p:nvPr/>
        </p:nvSpPr>
        <p:spPr>
          <a:xfrm>
            <a:off x="2988527" y="1021556"/>
            <a:ext cx="156117" cy="25881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2C4D1BA-2CF2-C545-8CD5-761BB521B15C}"/>
              </a:ext>
            </a:extLst>
          </p:cNvPr>
          <p:cNvSpPr/>
          <p:nvPr/>
        </p:nvSpPr>
        <p:spPr>
          <a:xfrm>
            <a:off x="2982850" y="1346859"/>
            <a:ext cx="161794" cy="541413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9D5E290-5FB5-034E-9CFF-9599E5733E01}"/>
              </a:ext>
            </a:extLst>
          </p:cNvPr>
          <p:cNvSpPr/>
          <p:nvPr/>
        </p:nvSpPr>
        <p:spPr>
          <a:xfrm>
            <a:off x="2958406" y="2056292"/>
            <a:ext cx="186238" cy="86532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2DE552C-B906-144B-9933-2E7810374C1D}"/>
              </a:ext>
            </a:extLst>
          </p:cNvPr>
          <p:cNvSpPr/>
          <p:nvPr/>
        </p:nvSpPr>
        <p:spPr>
          <a:xfrm>
            <a:off x="2945679" y="3089640"/>
            <a:ext cx="186238" cy="15864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BC2AE6A-1C8D-2F44-B22E-D512FFDFE382}"/>
              </a:ext>
            </a:extLst>
          </p:cNvPr>
          <p:cNvSpPr/>
          <p:nvPr/>
        </p:nvSpPr>
        <p:spPr>
          <a:xfrm>
            <a:off x="2957841" y="4819799"/>
            <a:ext cx="186238" cy="190331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6336885-8031-6D44-BF81-ACE3316BA8AC}"/>
              </a:ext>
            </a:extLst>
          </p:cNvPr>
          <p:cNvSpPr/>
          <p:nvPr/>
        </p:nvSpPr>
        <p:spPr>
          <a:xfrm flipH="1">
            <a:off x="9719604" y="1082416"/>
            <a:ext cx="196056" cy="3867853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71B6421-68B4-DD4E-90D5-176704B130E5}"/>
              </a:ext>
            </a:extLst>
          </p:cNvPr>
          <p:cNvSpPr/>
          <p:nvPr/>
        </p:nvSpPr>
        <p:spPr>
          <a:xfrm flipH="1">
            <a:off x="9719604" y="5070957"/>
            <a:ext cx="196056" cy="29670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734BD-98CB-3F4B-921C-56446B1A3874}"/>
              </a:ext>
            </a:extLst>
          </p:cNvPr>
          <p:cNvSpPr txBox="1"/>
          <p:nvPr/>
        </p:nvSpPr>
        <p:spPr>
          <a:xfrm>
            <a:off x="4030989" y="703857"/>
            <a:ext cx="45047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01_nexus_script_elements/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2E310-32B6-DC49-A00E-F5A7B4404AAC}"/>
              </a:ext>
            </a:extLst>
          </p:cNvPr>
          <p:cNvSpPr txBox="1"/>
          <p:nvPr/>
        </p:nvSpPr>
        <p:spPr>
          <a:xfrm>
            <a:off x="3257550" y="1021556"/>
            <a:ext cx="3217547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generate_pw2qmcpack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generate_qmcpack,vmc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0.    ,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0.8925,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D2E2A-1349-0749-8AAD-6DF99E4C9281}"/>
              </a:ext>
            </a:extLst>
          </p:cNvPr>
          <p:cNvSpPr txBox="1"/>
          <p:nvPr/>
        </p:nvSpPr>
        <p:spPr>
          <a:xfrm>
            <a:off x="6475097" y="1021556"/>
            <a:ext cx="3148619" cy="570156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conv = generate_pw2qmcpack(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'conv',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app='pw2qmcpack.x'),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write_psir</a:t>
            </a:r>
            <a:r>
              <a:rPr lang="en-US" sz="900" dirty="0">
                <a:latin typeface="Andale Mono" panose="020B0509000000000004" pitchFamily="49" charset="0"/>
              </a:rPr>
              <a:t>  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,'orbitals'),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qmc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generate_qmcpack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threads=4,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app='</a:t>
            </a:r>
            <a:r>
              <a:rPr lang="en-US" sz="900" dirty="0" err="1">
                <a:latin typeface="Andale Mono" panose="020B0509000000000004" pitchFamily="49" charset="0"/>
              </a:rPr>
              <a:t>qmcpack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'basic',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C.BFD.xml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jastrows</a:t>
            </a:r>
            <a:r>
              <a:rPr lang="en-US" sz="900" dirty="0">
                <a:latin typeface="Andale Mono" panose="020B0509000000000004" pitchFamily="49" charset="0"/>
              </a:rPr>
              <a:t>     = [],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calculations = 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vmc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walkers     =  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warmupsteps</a:t>
            </a:r>
            <a:r>
              <a:rPr lang="en-US" sz="900" dirty="0">
                <a:latin typeface="Andale Mono" panose="020B0509000000000004" pitchFamily="49" charset="0"/>
              </a:rPr>
              <a:t> =  20,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blocks      = 200,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steps       =  10,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</a:t>
            </a:r>
            <a:r>
              <a:rPr lang="en-US" sz="900" dirty="0" err="1">
                <a:latin typeface="Andale Mono" panose="020B0509000000000004" pitchFamily="49" charset="0"/>
              </a:rPr>
              <a:t>substeps</a:t>
            </a:r>
            <a:r>
              <a:rPr lang="en-US" sz="900" dirty="0">
                <a:latin typeface="Andale Mono" panose="020B0509000000000004" pitchFamily="49" charset="0"/>
              </a:rPr>
              <a:t>    =  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timestep    =  .4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dependencies = (</a:t>
            </a:r>
            <a:r>
              <a:rPr lang="en-US" sz="900" dirty="0" err="1">
                <a:latin typeface="Andale Mono" panose="020B0509000000000004" pitchFamily="49" charset="0"/>
              </a:rPr>
              <a:t>conv,'orbitals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6DBD3-D0D7-A842-8A00-CF2EA4957665}"/>
              </a:ext>
            </a:extLst>
          </p:cNvPr>
          <p:cNvSpPr txBox="1"/>
          <p:nvPr/>
        </p:nvSpPr>
        <p:spPr>
          <a:xfrm>
            <a:off x="1138691" y="973872"/>
            <a:ext cx="192713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Invoke interpreter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3E038-A511-B043-B320-F7577E555D52}"/>
              </a:ext>
            </a:extLst>
          </p:cNvPr>
          <p:cNvSpPr txBox="1"/>
          <p:nvPr/>
        </p:nvSpPr>
        <p:spPr>
          <a:xfrm>
            <a:off x="1502966" y="1448708"/>
            <a:ext cx="154882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Nexus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47A13-5BA5-7E44-A6F9-45C3A176EA0E}"/>
              </a:ext>
            </a:extLst>
          </p:cNvPr>
          <p:cNvSpPr txBox="1"/>
          <p:nvPr/>
        </p:nvSpPr>
        <p:spPr>
          <a:xfrm>
            <a:off x="1627620" y="2312976"/>
            <a:ext cx="138691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User settings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DB125-1B4A-354A-A9BC-7F88915E6C75}"/>
              </a:ext>
            </a:extLst>
          </p:cNvPr>
          <p:cNvSpPr txBox="1"/>
          <p:nvPr/>
        </p:nvSpPr>
        <p:spPr>
          <a:xfrm>
            <a:off x="951474" y="3717847"/>
            <a:ext cx="20697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Supercell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EA5A4-1CE5-5243-8234-B7A911EC5909}"/>
              </a:ext>
            </a:extLst>
          </p:cNvPr>
          <p:cNvSpPr txBox="1"/>
          <p:nvPr/>
        </p:nvSpPr>
        <p:spPr>
          <a:xfrm>
            <a:off x="659530" y="5613549"/>
            <a:ext cx="2374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2133D-E672-8F4A-9FA5-22B481D71334}"/>
              </a:ext>
            </a:extLst>
          </p:cNvPr>
          <p:cNvSpPr txBox="1"/>
          <p:nvPr/>
        </p:nvSpPr>
        <p:spPr>
          <a:xfrm>
            <a:off x="9847368" y="2859376"/>
            <a:ext cx="2374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composition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1DAD4-2ADD-B148-8A2A-F1D61D4E4176}"/>
              </a:ext>
            </a:extLst>
          </p:cNvPr>
          <p:cNvSpPr txBox="1"/>
          <p:nvPr/>
        </p:nvSpPr>
        <p:spPr>
          <a:xfrm>
            <a:off x="9847368" y="5070957"/>
            <a:ext cx="21403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Workflow execution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6006D3-A207-844E-A170-621887318B0D}"/>
              </a:ext>
            </a:extLst>
          </p:cNvPr>
          <p:cNvSpPr/>
          <p:nvPr/>
        </p:nvSpPr>
        <p:spPr>
          <a:xfrm>
            <a:off x="2988527" y="1021556"/>
            <a:ext cx="156117" cy="258814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2C4D1BA-2CF2-C545-8CD5-761BB521B15C}"/>
              </a:ext>
            </a:extLst>
          </p:cNvPr>
          <p:cNvSpPr/>
          <p:nvPr/>
        </p:nvSpPr>
        <p:spPr>
          <a:xfrm>
            <a:off x="2982850" y="1346859"/>
            <a:ext cx="161794" cy="541413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9D5E290-5FB5-034E-9CFF-9599E5733E01}"/>
              </a:ext>
            </a:extLst>
          </p:cNvPr>
          <p:cNvSpPr/>
          <p:nvPr/>
        </p:nvSpPr>
        <p:spPr>
          <a:xfrm>
            <a:off x="2958406" y="2056292"/>
            <a:ext cx="186238" cy="86532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2DE552C-B906-144B-9933-2E7810374C1D}"/>
              </a:ext>
            </a:extLst>
          </p:cNvPr>
          <p:cNvSpPr/>
          <p:nvPr/>
        </p:nvSpPr>
        <p:spPr>
          <a:xfrm>
            <a:off x="2945679" y="3089640"/>
            <a:ext cx="186238" cy="158643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BC2AE6A-1C8D-2F44-B22E-D512FFDFE382}"/>
              </a:ext>
            </a:extLst>
          </p:cNvPr>
          <p:cNvSpPr/>
          <p:nvPr/>
        </p:nvSpPr>
        <p:spPr>
          <a:xfrm>
            <a:off x="2957841" y="4819799"/>
            <a:ext cx="186238" cy="1903318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6336885-8031-6D44-BF81-ACE3316BA8AC}"/>
              </a:ext>
            </a:extLst>
          </p:cNvPr>
          <p:cNvSpPr/>
          <p:nvPr/>
        </p:nvSpPr>
        <p:spPr>
          <a:xfrm flipH="1">
            <a:off x="9719604" y="1082416"/>
            <a:ext cx="196056" cy="3867853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B71B6421-68B4-DD4E-90D5-176704B130E5}"/>
              </a:ext>
            </a:extLst>
          </p:cNvPr>
          <p:cNvSpPr/>
          <p:nvPr/>
        </p:nvSpPr>
        <p:spPr>
          <a:xfrm flipH="1">
            <a:off x="9719604" y="5070957"/>
            <a:ext cx="196056" cy="29670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961A078-43C5-9B4A-A03C-8F66781565C9}"/>
              </a:ext>
            </a:extLst>
          </p:cNvPr>
          <p:cNvSpPr/>
          <p:nvPr/>
        </p:nvSpPr>
        <p:spPr>
          <a:xfrm>
            <a:off x="1782618" y="4676584"/>
            <a:ext cx="921833" cy="3352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4CAE9-A934-C24F-AAE9-C4264F3E1D52}"/>
              </a:ext>
            </a:extLst>
          </p:cNvPr>
          <p:cNvSpPr txBox="1"/>
          <p:nvPr/>
        </p:nvSpPr>
        <p:spPr>
          <a:xfrm>
            <a:off x="1793731" y="4687258"/>
            <a:ext cx="89960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QE SCF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E57A8DD-7D7B-9C40-8DA1-217C39DA510D}"/>
              </a:ext>
            </a:extLst>
          </p:cNvPr>
          <p:cNvSpPr/>
          <p:nvPr/>
        </p:nvSpPr>
        <p:spPr>
          <a:xfrm>
            <a:off x="10125774" y="1025751"/>
            <a:ext cx="1266536" cy="53133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6B473B-1E0B-9A48-8329-F96A710F6012}"/>
              </a:ext>
            </a:extLst>
          </p:cNvPr>
          <p:cNvSpPr txBox="1"/>
          <p:nvPr/>
        </p:nvSpPr>
        <p:spPr>
          <a:xfrm>
            <a:off x="10125774" y="1021556"/>
            <a:ext cx="13019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   Orbital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Conversion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E31EAED-E453-A84F-9B4C-124641109485}"/>
              </a:ext>
            </a:extLst>
          </p:cNvPr>
          <p:cNvSpPr/>
          <p:nvPr/>
        </p:nvSpPr>
        <p:spPr>
          <a:xfrm>
            <a:off x="10090351" y="2113990"/>
            <a:ext cx="1266536" cy="531336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15835-27C9-FF40-BBE6-56A58F84B514}"/>
              </a:ext>
            </a:extLst>
          </p:cNvPr>
          <p:cNvSpPr txBox="1"/>
          <p:nvPr/>
        </p:nvSpPr>
        <p:spPr>
          <a:xfrm>
            <a:off x="10090351" y="2109795"/>
            <a:ext cx="130195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QMCPACK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+mn-lt"/>
              </a:rPr>
              <a:t>      VMC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A9D6A-D26B-764F-B967-59D6BC2BE49B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597562" y="1280370"/>
            <a:ext cx="1528212" cy="8952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0A7F3-F66D-A44B-800A-B011274C5E2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237034" y="2377561"/>
            <a:ext cx="1853317" cy="0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B36D29-A122-2E40-8436-CB46A0C9C98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693336" y="4844224"/>
            <a:ext cx="652030" cy="2424"/>
          </a:xfrm>
          <a:prstGeom prst="straightConnector1">
            <a:avLst/>
          </a:prstGeom>
          <a:ln w="28575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383A5910-157C-EA41-9DC5-AC2B10FD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04872"/>
            <a:ext cx="6305570" cy="539496"/>
          </a:xfrm>
        </p:spPr>
        <p:txBody>
          <a:bodyPr/>
          <a:lstStyle/>
          <a:p>
            <a:r>
              <a:rPr lang="en-US" dirty="0"/>
              <a:t>Anatomy of a Nexus Script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B1939D-49D2-594B-8EF1-156D7E355320}"/>
              </a:ext>
            </a:extLst>
          </p:cNvPr>
          <p:cNvSpPr txBox="1"/>
          <p:nvPr/>
        </p:nvSpPr>
        <p:spPr>
          <a:xfrm>
            <a:off x="4030989" y="703857"/>
            <a:ext cx="45047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01_nexus_script_elements/</a:t>
            </a:r>
            <a:r>
              <a:rPr lang="en-US" sz="1600" dirty="0" err="1">
                <a:latin typeface="Andale Mono" panose="020B0509000000000004" pitchFamily="49" charset="0"/>
              </a:rPr>
              <a:t>diamond.py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311128"/>
          </a:xfrm>
        </p:spPr>
        <p:txBody>
          <a:bodyPr/>
          <a:lstStyle/>
          <a:p>
            <a:r>
              <a:rPr lang="en-US" sz="4400" dirty="0"/>
              <a:t>Workflow Demo: </a:t>
            </a:r>
            <a:br>
              <a:rPr lang="en-US" sz="4400" dirty="0"/>
            </a:br>
            <a:r>
              <a:rPr lang="en-US" sz="4400" dirty="0"/>
              <a:t>Command Line Settings</a:t>
            </a:r>
          </a:p>
        </p:txBody>
      </p:sp>
    </p:spTree>
    <p:extLst>
      <p:ext uri="{BB962C8B-B14F-4D97-AF65-F5344CB8AC3E}">
        <p14:creationId xmlns:p14="http://schemas.microsoft.com/office/powerpoint/2010/main" val="52376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3A72B-EEBD-FC46-AC2D-6785C024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37" y="652197"/>
            <a:ext cx="5994940" cy="4627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A0801A-0F57-C747-A643-4570D9FBFFFD}"/>
              </a:ext>
            </a:extLst>
          </p:cNvPr>
          <p:cNvSpPr txBox="1"/>
          <p:nvPr/>
        </p:nvSpPr>
        <p:spPr>
          <a:xfrm>
            <a:off x="5995687" y="5279359"/>
            <a:ext cx="498566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Magnetic energy landscape of BFO under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compressive (-) and tensile (+) strain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2B675-8F90-F141-96FA-675530347221}"/>
              </a:ext>
            </a:extLst>
          </p:cNvPr>
          <p:cNvSpPr txBox="1"/>
          <p:nvPr/>
        </p:nvSpPr>
        <p:spPr>
          <a:xfrm>
            <a:off x="619245" y="1083434"/>
            <a:ext cx="480079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 modeled after high-throughput effort with Valentino Cooper and Hemant Dixit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Interesting task to map magnetic energy landscape of strained BFO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 strain: hard spin axis [111] direction, easy spin degenerate in (111) plane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Compressive strain: hard spin [001], easy spin [110]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Tensile strain: hard spin [100],           easy spin [-110]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6048 VASP calculations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CD535-317A-7D44-B166-BA3DB5F4AD7F}"/>
              </a:ext>
            </a:extLst>
          </p:cNvPr>
          <p:cNvSpPr txBox="1"/>
          <p:nvPr/>
        </p:nvSpPr>
        <p:spPr>
          <a:xfrm>
            <a:off x="5995687" y="5912448"/>
            <a:ext cx="553228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Hemant Dixit, et al. Scientific reports 5 12969 (2015)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2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1D23B-AF76-484F-94FE-F4DE31248330}"/>
              </a:ext>
            </a:extLst>
          </p:cNvPr>
          <p:cNvSpPr txBox="1"/>
          <p:nvPr/>
        </p:nvSpPr>
        <p:spPr>
          <a:xfrm>
            <a:off x="593110" y="1386524"/>
            <a:ext cx="3640740" cy="3139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&gt;./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r>
              <a:rPr lang="en-US" sz="1600" dirty="0">
                <a:latin typeface="Andale Mono" panose="020B0509000000000004" pitchFamily="49" charset="0"/>
              </a:rPr>
              <a:t> --help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EF06-53CC-4F4E-8A30-025D78AE8080}"/>
              </a:ext>
            </a:extLst>
          </p:cNvPr>
          <p:cNvSpPr txBox="1"/>
          <p:nvPr/>
        </p:nvSpPr>
        <p:spPr>
          <a:xfrm>
            <a:off x="593110" y="1859330"/>
            <a:ext cx="5561138" cy="35825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Options: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--version             show program's version number and exit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-h, --help            show this help message and exit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      Report status of all simulations and then exit.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--status=STATUS       Controls displayed simulation status information.  May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be set to one of 'standard', 'active', 'failed', or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'ready'.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      Write inputs to all simulations and then exit.  Note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that no dependencies are processed, e.g. if one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simulation depends on another for an orbital file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location or for a relaxed structure, this information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will not be present in the generated input file for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that simulation since no simulations are actually run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with this option.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graph_sims</a:t>
            </a:r>
            <a:r>
              <a:rPr lang="en-US" sz="900" dirty="0">
                <a:latin typeface="Andale Mono" panose="020B0509000000000004" pitchFamily="49" charset="0"/>
              </a:rPr>
              <a:t>          Display a graph of simulation workflows, then exit.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progress_tty</a:t>
            </a:r>
            <a:r>
              <a:rPr lang="en-US" sz="900" dirty="0">
                <a:latin typeface="Andale Mono" panose="020B0509000000000004" pitchFamily="49" charset="0"/>
              </a:rPr>
              <a:t>        Print abbreviated polling messages.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--sleep=SLEEP         Number of seconds between polls.  At each poll,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simulations are actually run provided all simulations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they depend on have successfully completed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(default=3).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--machine=MACHINE     (Required) Name of the machine the simulations will be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run on.  Workstations with between 1 and 128 cores may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be specified by 'ws1' to 'ws128' (works for any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machine where only </a:t>
            </a:r>
            <a:r>
              <a:rPr lang="en-US" sz="900" dirty="0" err="1">
                <a:latin typeface="Andale Mono" panose="020B0509000000000004" pitchFamily="49" charset="0"/>
              </a:rPr>
              <a:t>mpirun</a:t>
            </a:r>
            <a:r>
              <a:rPr lang="en-US" sz="900" dirty="0">
                <a:latin typeface="Andale Mono" panose="020B0509000000000004" pitchFamily="49" charset="0"/>
              </a:rPr>
              <a:t> is used).  For a complete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listing of currently available machines (including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those at HPC centers) please see the manual.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--account=ACCOUNT     Account name required to submit jobs at some HPC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centers.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6A399-95CB-A941-A6BF-7768B47643D2}"/>
              </a:ext>
            </a:extLst>
          </p:cNvPr>
          <p:cNvSpPr txBox="1"/>
          <p:nvPr/>
        </p:nvSpPr>
        <p:spPr>
          <a:xfrm>
            <a:off x="6154248" y="1859329"/>
            <a:ext cx="5561138" cy="35825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--runs=RUNS           Directory to perform all runs in.  Simulation paths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are appended to this directory (default=runs).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--results=RESULTS     Directory to copy out lightweight results data.  If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set to '', results will not be stored outside of the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runs directory (default=results).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local_directory</a:t>
            </a:r>
            <a:r>
              <a:rPr lang="en-US" sz="900" dirty="0">
                <a:latin typeface="Andale Mono" panose="020B0509000000000004" pitchFamily="49" charset="0"/>
              </a:rPr>
              <a:t>=LOCAL_DIRECTORY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Base path where runs and results directories will be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created (default=./).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=PSEUDO_DIR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Path to directory containing pseudopotential files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(required if running with pseudopotentials).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basis_dir</a:t>
            </a:r>
            <a:r>
              <a:rPr lang="en-US" sz="900" dirty="0">
                <a:latin typeface="Andale Mono" panose="020B0509000000000004" pitchFamily="49" charset="0"/>
              </a:rPr>
              <a:t>=BASIS_DIR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Path to directory containing basis set files (useful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if running gaussian based QMC workflows).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ericfmt</a:t>
            </a:r>
            <a:r>
              <a:rPr lang="en-US" sz="900" dirty="0">
                <a:latin typeface="Andale Mono" panose="020B0509000000000004" pitchFamily="49" charset="0"/>
              </a:rPr>
              <a:t>=ERICFMT     Path to the </a:t>
            </a:r>
            <a:r>
              <a:rPr lang="en-US" sz="900" dirty="0" err="1">
                <a:latin typeface="Andale Mono" panose="020B0509000000000004" pitchFamily="49" charset="0"/>
              </a:rPr>
              <a:t>ericfmt</a:t>
            </a:r>
            <a:r>
              <a:rPr lang="en-US" sz="900" dirty="0">
                <a:latin typeface="Andale Mono" panose="020B0509000000000004" pitchFamily="49" charset="0"/>
              </a:rPr>
              <a:t> file used with GAMESS (required if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running GAMESS).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mcppath</a:t>
            </a:r>
            <a:r>
              <a:rPr lang="en-US" sz="900" dirty="0">
                <a:latin typeface="Andale Mono" panose="020B0509000000000004" pitchFamily="49" charset="0"/>
              </a:rPr>
              <a:t>=MCPPATH     Path to the </a:t>
            </a:r>
            <a:r>
              <a:rPr lang="en-US" sz="900" dirty="0" err="1">
                <a:latin typeface="Andale Mono" panose="020B0509000000000004" pitchFamily="49" charset="0"/>
              </a:rPr>
              <a:t>mcpdata</a:t>
            </a:r>
            <a:r>
              <a:rPr lang="en-US" sz="900" dirty="0">
                <a:latin typeface="Andale Mono" panose="020B0509000000000004" pitchFamily="49" charset="0"/>
              </a:rPr>
              <a:t> file used with GAMESS (optional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for most workflows)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vdw_table</a:t>
            </a:r>
            <a:r>
              <a:rPr lang="en-US" sz="900" dirty="0">
                <a:latin typeface="Andale Mono" panose="020B0509000000000004" pitchFamily="49" charset="0"/>
              </a:rPr>
              <a:t>=VDW_TABLE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Path to the </a:t>
            </a:r>
            <a:r>
              <a:rPr lang="en-US" sz="900" dirty="0" err="1">
                <a:latin typeface="Andale Mono" panose="020B0509000000000004" pitchFamily="49" charset="0"/>
              </a:rPr>
              <a:t>vdw_table</a:t>
            </a:r>
            <a:r>
              <a:rPr lang="en-US" sz="900" dirty="0">
                <a:latin typeface="Andale Mono" panose="020B0509000000000004" pitchFamily="49" charset="0"/>
              </a:rPr>
              <a:t> file used with Quantum Espresso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(required only if running Quantum Espresso with van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der Waals functionals).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--</a:t>
            </a:r>
            <a:r>
              <a:rPr lang="en-US" sz="900" dirty="0" err="1">
                <a:latin typeface="Andale Mono" panose="020B0509000000000004" pitchFamily="49" charset="0"/>
              </a:rPr>
              <a:t>qprc</a:t>
            </a:r>
            <a:r>
              <a:rPr lang="en-US" sz="900" dirty="0">
                <a:latin typeface="Andale Mono" panose="020B0509000000000004" pitchFamily="49" charset="0"/>
              </a:rPr>
              <a:t>=QPRC           Path to the </a:t>
            </a:r>
            <a:r>
              <a:rPr lang="en-US" sz="900" dirty="0" err="1">
                <a:latin typeface="Andale Mono" panose="020B0509000000000004" pitchFamily="49" charset="0"/>
              </a:rPr>
              <a:t>quantum_package.rc</a:t>
            </a:r>
            <a:r>
              <a:rPr lang="en-US" sz="900" dirty="0">
                <a:latin typeface="Andale Mono" panose="020B0509000000000004" pitchFamily="49" charset="0"/>
              </a:rPr>
              <a:t> file used with Quantum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Package.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FDE880-FB15-F143-80C0-74D93BD9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/>
          <a:p>
            <a:r>
              <a:rPr lang="en-US" dirty="0"/>
              <a:t>BiFeO</a:t>
            </a:r>
            <a:r>
              <a:rPr lang="en-US" baseline="-25000" dirty="0"/>
              <a:t>3</a:t>
            </a:r>
            <a:r>
              <a:rPr lang="en-US" dirty="0"/>
              <a:t> Workflow: Command Line Help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8FC3A-F275-4B4E-A1FA-4053DAAC91DF}"/>
              </a:ext>
            </a:extLst>
          </p:cNvPr>
          <p:cNvSpPr/>
          <p:nvPr/>
        </p:nvSpPr>
        <p:spPr>
          <a:xfrm>
            <a:off x="487575" y="889096"/>
            <a:ext cx="4875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ndale Mono" panose="020B0509000000000004" pitchFamily="49" charset="0"/>
              </a:rPr>
              <a:t>02_command_line_demo/</a:t>
            </a:r>
            <a:r>
              <a:rPr lang="en-US" sz="1600" dirty="0" err="1">
                <a:latin typeface="Andale Mono" panose="020B0509000000000004" pitchFamily="49" charset="0"/>
              </a:rPr>
              <a:t>bfo_strain_pol.py</a:t>
            </a:r>
            <a:endParaRPr lang="en-US" sz="16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42937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7101</Words>
  <Application>Microsoft Macintosh PowerPoint</Application>
  <PresentationFormat>Widescreen</PresentationFormat>
  <Paragraphs>1241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Andale Mono</vt:lpstr>
      <vt:lpstr>Arial</vt:lpstr>
      <vt:lpstr>Arial Black</vt:lpstr>
      <vt:lpstr>Century Gothic</vt:lpstr>
      <vt:lpstr>Times New Roman</vt:lpstr>
      <vt:lpstr>ORNL</vt:lpstr>
      <vt:lpstr>Nexus Monthly User and Developer Meeting</vt:lpstr>
      <vt:lpstr>Preliminary Agenda for Monthly Meetings</vt:lpstr>
      <vt:lpstr>Agenda for this Meeting</vt:lpstr>
      <vt:lpstr>Overview of Nexus (background)</vt:lpstr>
      <vt:lpstr>Anatomy of a Nexus Script</vt:lpstr>
      <vt:lpstr>Anatomy of a Nexus Script</vt:lpstr>
      <vt:lpstr>Workflow Demo:  Command Line Settings</vt:lpstr>
      <vt:lpstr>BiFeO3 Workflow</vt:lpstr>
      <vt:lpstr>BiFeO3 Workflow: Command Line Help</vt:lpstr>
      <vt:lpstr>BiFeO3 Workflow: Graphing Simulation Workflows</vt:lpstr>
      <vt:lpstr>BiFeO3 Workflow: Displaying Workflow Status</vt:lpstr>
      <vt:lpstr>BiFeO3 Workflow: Display Simulations to Run Next</vt:lpstr>
      <vt:lpstr>BiFeO3 Workflow: Execute the Workflow</vt:lpstr>
      <vt:lpstr>BiFeO3 Workflow: Display Active Simulations</vt:lpstr>
      <vt:lpstr>Workflow Demo:  Stepping Through Workflows</vt:lpstr>
      <vt:lpstr>Stepping through workflows: Pausing at Submission Step </vt:lpstr>
      <vt:lpstr>Stepping through workflows: Pausing at Submission Step </vt:lpstr>
      <vt:lpstr>Stepping through workflows: generate inputs + DIY submit </vt:lpstr>
      <vt:lpstr>Stepping through workflows: generate inputs + DIY submit </vt:lpstr>
      <vt:lpstr>Question &amp; Answer + Updates</vt:lpstr>
      <vt:lpstr>Question &amp; Answer + Updates</vt:lpstr>
      <vt:lpstr>Overview of Core Nexus Classes</vt:lpstr>
      <vt:lpstr>Core Nexus Classes: Hierarchy</vt:lpstr>
      <vt:lpstr>Core Nexus Classes: Intended for Direct Instantiation/Use</vt:lpstr>
      <vt:lpstr>Core Nexus Classes: Intended as Base for Development </vt:lpstr>
      <vt:lpstr>Core Nexus Classes: Description/Use</vt:lpstr>
      <vt:lpstr>Core Nexus Classes: File Locations</vt:lpstr>
      <vt:lpstr>Core Classes as Viewed Inside User Scripts</vt:lpstr>
      <vt:lpstr>Core Classes as Viewed Inside User Scripts</vt:lpstr>
      <vt:lpstr>Next Monthly Meeting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Jaron T. Krogel</dc:creator>
  <cp:keywords/>
  <dc:description/>
  <cp:lastModifiedBy/>
  <cp:revision>1</cp:revision>
  <dcterms:created xsi:type="dcterms:W3CDTF">2018-10-12T19:02:19Z</dcterms:created>
  <dcterms:modified xsi:type="dcterms:W3CDTF">2018-10-19T16:14:19Z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