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90" r:id="rId6"/>
    <p:sldId id="288" r:id="rId7"/>
    <p:sldId id="292" r:id="rId8"/>
    <p:sldId id="291" r:id="rId9"/>
    <p:sldId id="293" r:id="rId10"/>
    <p:sldId id="295" r:id="rId11"/>
    <p:sldId id="294" r:id="rId12"/>
    <p:sldId id="296" r:id="rId13"/>
    <p:sldId id="305" r:id="rId14"/>
    <p:sldId id="303" r:id="rId15"/>
    <p:sldId id="297" r:id="rId16"/>
    <p:sldId id="299" r:id="rId17"/>
    <p:sldId id="306" r:id="rId18"/>
    <p:sldId id="300" r:id="rId19"/>
    <p:sldId id="301" r:id="rId20"/>
    <p:sldId id="302" r:id="rId21"/>
    <p:sldId id="304" r:id="rId22"/>
    <p:sldId id="286" r:id="rId23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4F643-5F4B-854B-8AD9-1A052A815C4F}" v="2" dt="2019-02-15T17:50:27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49" autoAdjust="0"/>
    <p:restoredTop sz="95161" autoAdjust="0"/>
  </p:normalViewPr>
  <p:slideViewPr>
    <p:cSldViewPr snapToGrid="0" showGuides="1">
      <p:cViewPr varScale="1">
        <p:scale>
          <a:sx n="157" d="100"/>
          <a:sy n="157" d="100"/>
        </p:scale>
        <p:origin x="61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itas, Kayahan" userId="78d18d28-e1ab-4d33-b7a7-7325431f6d7b" providerId="ADAL" clId="{A034F643-5F4B-854B-8AD9-1A052A815C4F}"/>
    <pc:docChg chg="modSld">
      <pc:chgData name="Saritas, Kayahan" userId="78d18d28-e1ab-4d33-b7a7-7325431f6d7b" providerId="ADAL" clId="{A034F643-5F4B-854B-8AD9-1A052A815C4F}" dt="2019-02-15T17:50:38.421" v="11" actId="1076"/>
      <pc:docMkLst>
        <pc:docMk/>
      </pc:docMkLst>
      <pc:sldChg chg="modSp">
        <pc:chgData name="Saritas, Kayahan" userId="78d18d28-e1ab-4d33-b7a7-7325431f6d7b" providerId="ADAL" clId="{A034F643-5F4B-854B-8AD9-1A052A815C4F}" dt="2019-02-15T17:48:52.840" v="0" actId="20577"/>
        <pc:sldMkLst>
          <pc:docMk/>
          <pc:sldMk cId="3391077433" sldId="290"/>
        </pc:sldMkLst>
        <pc:spChg chg="mod">
          <ac:chgData name="Saritas, Kayahan" userId="78d18d28-e1ab-4d33-b7a7-7325431f6d7b" providerId="ADAL" clId="{A034F643-5F4B-854B-8AD9-1A052A815C4F}" dt="2019-02-15T17:48:52.840" v="0" actId="20577"/>
          <ac:spMkLst>
            <pc:docMk/>
            <pc:sldMk cId="3391077433" sldId="290"/>
            <ac:spMk id="3" creationId="{9F924509-891A-ED40-BB6E-F3DE7452326D}"/>
          </ac:spMkLst>
        </pc:spChg>
      </pc:sldChg>
      <pc:sldChg chg="addSp modSp">
        <pc:chgData name="Saritas, Kayahan" userId="78d18d28-e1ab-4d33-b7a7-7325431f6d7b" providerId="ADAL" clId="{A034F643-5F4B-854B-8AD9-1A052A815C4F}" dt="2019-02-15T17:50:38.421" v="11" actId="1076"/>
        <pc:sldMkLst>
          <pc:docMk/>
          <pc:sldMk cId="3328469730" sldId="301"/>
        </pc:sldMkLst>
        <pc:spChg chg="add mod">
          <ac:chgData name="Saritas, Kayahan" userId="78d18d28-e1ab-4d33-b7a7-7325431f6d7b" providerId="ADAL" clId="{A034F643-5F4B-854B-8AD9-1A052A815C4F}" dt="2019-02-15T17:50:38.421" v="11" actId="1076"/>
          <ac:spMkLst>
            <pc:docMk/>
            <pc:sldMk cId="3328469730" sldId="301"/>
            <ac:spMk id="2" creationId="{8F30D7B9-F2C9-E840-A528-49D7C8DC949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2/15/19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2/15/19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3AC615-0875-4C80-B019-11A28EDCB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Open slide master to edit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x.doi.org/10.1016/j.commatsci.2016.10.01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449E-EB1A-AF4F-8314-05EC5143D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146" y="1315399"/>
            <a:ext cx="10113140" cy="1089529"/>
          </a:xfrm>
        </p:spPr>
        <p:txBody>
          <a:bodyPr/>
          <a:lstStyle/>
          <a:p>
            <a:r>
              <a:rPr lang="en-US" sz="3600" dirty="0"/>
              <a:t>Nexus Monthly User and Developer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F3B09-9741-B64F-A66A-5C946897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455" y="2930645"/>
            <a:ext cx="4542247" cy="1127621"/>
          </a:xfrm>
        </p:spPr>
        <p:txBody>
          <a:bodyPr/>
          <a:lstStyle/>
          <a:p>
            <a:r>
              <a:rPr lang="en-US" dirty="0"/>
              <a:t>Kayahan Saritas, Jaron T. </a:t>
            </a:r>
            <a:r>
              <a:rPr lang="en-US" dirty="0" err="1"/>
              <a:t>Krogel</a:t>
            </a:r>
            <a:r>
              <a:rPr lang="en-US" dirty="0"/>
              <a:t>	</a:t>
            </a:r>
          </a:p>
          <a:p>
            <a:r>
              <a:rPr lang="en-US" dirty="0"/>
              <a:t>15 February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5A184-406B-7B4F-9104-2CA2B1EE11E8}"/>
              </a:ext>
            </a:extLst>
          </p:cNvPr>
          <p:cNvSpPr txBox="1"/>
          <p:nvPr/>
        </p:nvSpPr>
        <p:spPr>
          <a:xfrm>
            <a:off x="966455" y="2164862"/>
            <a:ext cx="631775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Meeting 4: Excited state workflows</a:t>
            </a:r>
          </a:p>
        </p:txBody>
      </p:sp>
    </p:spTree>
    <p:extLst>
      <p:ext uri="{BB962C8B-B14F-4D97-AF65-F5344CB8AC3E}">
        <p14:creationId xmlns:p14="http://schemas.microsoft.com/office/powerpoint/2010/main" val="217517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D397B3-A997-E643-86D2-713A7DF3C3FD}"/>
              </a:ext>
            </a:extLst>
          </p:cNvPr>
          <p:cNvSpPr txBox="1"/>
          <p:nvPr/>
        </p:nvSpPr>
        <p:spPr>
          <a:xfrm>
            <a:off x="6476325" y="114463"/>
            <a:ext cx="4871847" cy="644945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conv = generate_pw2qmcpack(...)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opt 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(...)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qmc_ground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dirty="0">
                <a:latin typeface="Andale Mono" panose="020B0509000000000004" pitchFamily="49" charset="0"/>
              </a:rPr>
              <a:t>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det_format</a:t>
            </a:r>
            <a:r>
              <a:rPr lang="en-US" sz="900" b="1" dirty="0">
                <a:latin typeface="Andale Mono" panose="020B0509000000000004" pitchFamily="49" charset="0"/>
              </a:rPr>
              <a:t>     = 'old',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  = '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  = '</a:t>
            </a:r>
            <a:r>
              <a:rPr lang="en-US" sz="900" dirty="0" err="1">
                <a:latin typeface="Andale Mono" panose="020B0509000000000004" pitchFamily="49" charset="0"/>
              </a:rPr>
              <a:t>vmc_ground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  = job(cores=16,threads=16,app='</a:t>
            </a:r>
            <a:r>
              <a:rPr lang="en-US" sz="900" b="1" dirty="0" err="1">
                <a:latin typeface="Andale Mono" panose="020B0509000000000004" pitchFamily="49" charset="0"/>
              </a:rPr>
              <a:t>qmcpack_complex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  = 'basic',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spin_polarized</a:t>
            </a:r>
            <a:r>
              <a:rPr lang="en-US" sz="900" dirty="0">
                <a:latin typeface="Andale Mono" panose="020B0509000000000004" pitchFamily="49" charset="0"/>
              </a:rPr>
              <a:t>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  = </a:t>
            </a:r>
            <a:r>
              <a:rPr lang="en-US" sz="900" dirty="0" err="1">
                <a:latin typeface="Andale Mono" panose="020B0509000000000004" pitchFamily="49" charset="0"/>
              </a:rPr>
              <a:t>dia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  = ['</a:t>
            </a:r>
            <a:r>
              <a:rPr lang="en-US" sz="900" dirty="0" err="1">
                <a:latin typeface="Andale Mono" panose="020B0509000000000004" pitchFamily="49" charset="0"/>
              </a:rPr>
              <a:t>C.BFD.xml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jastrows</a:t>
            </a:r>
            <a:r>
              <a:rPr lang="en-US" sz="900" dirty="0">
                <a:latin typeface="Andale Mono" panose="020B0509000000000004" pitchFamily="49" charset="0"/>
              </a:rPr>
              <a:t>       = [],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calculations   = [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</a:t>
            </a:r>
            <a:r>
              <a:rPr lang="en-US" sz="900" dirty="0" err="1">
                <a:latin typeface="Andale Mono" panose="020B0509000000000004" pitchFamily="49" charset="0"/>
              </a:rPr>
              <a:t>warmupsteps</a:t>
            </a:r>
            <a:r>
              <a:rPr lang="en-US" sz="900" dirty="0">
                <a:latin typeface="Andale Mono" panose="020B0509000000000004" pitchFamily="49" charset="0"/>
              </a:rPr>
              <a:t> =  20,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blocks      = 800,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steps       =   5,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</a:t>
            </a:r>
            <a:r>
              <a:rPr lang="en-US" sz="900" dirty="0" err="1">
                <a:latin typeface="Andale Mono" panose="020B0509000000000004" pitchFamily="49" charset="0"/>
              </a:rPr>
              <a:t>substeps</a:t>
            </a:r>
            <a:r>
              <a:rPr lang="en-US" sz="900" dirty="0">
                <a:latin typeface="Andale Mono" panose="020B0509000000000004" pitchFamily="49" charset="0"/>
              </a:rPr>
              <a:t>    =  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timestep    =  .4,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[(</a:t>
            </a:r>
            <a:r>
              <a:rPr lang="en-US" sz="900" dirty="0" err="1">
                <a:latin typeface="Andale Mono" panose="020B0509000000000004" pitchFamily="49" charset="0"/>
              </a:rPr>
              <a:t>conv,'orbitals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(opt,'</a:t>
            </a:r>
            <a:r>
              <a:rPr lang="en-US" sz="900" dirty="0" err="1">
                <a:latin typeface="Andale Mono" panose="020B0509000000000004" pitchFamily="49" charset="0"/>
              </a:rPr>
              <a:t>jastrow</a:t>
            </a:r>
            <a:r>
              <a:rPr lang="en-US" sz="900" dirty="0">
                <a:latin typeface="Andale Mono" panose="020B0509000000000004" pitchFamily="49" charset="0"/>
              </a:rPr>
              <a:t>')],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qmc_optical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det_format</a:t>
            </a:r>
            <a:r>
              <a:rPr lang="en-US" sz="900" b="1" dirty="0">
                <a:latin typeface="Andale Mono" panose="020B0509000000000004" pitchFamily="49" charset="0"/>
              </a:rPr>
              <a:t>     = 'old',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  = '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  = '</a:t>
            </a:r>
            <a:r>
              <a:rPr lang="en-US" sz="900" dirty="0" err="1">
                <a:latin typeface="Andale Mono" panose="020B0509000000000004" pitchFamily="49" charset="0"/>
              </a:rPr>
              <a:t>vmc_optical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  = job(cores=16,threads=16,app='</a:t>
            </a:r>
            <a:r>
              <a:rPr lang="en-US" sz="900" b="1" dirty="0" err="1">
                <a:latin typeface="Andale Mono" panose="020B0509000000000004" pitchFamily="49" charset="0"/>
              </a:rPr>
              <a:t>qmcpack_complex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  = 'basic',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spin_polarized</a:t>
            </a:r>
            <a:r>
              <a:rPr lang="en-US" sz="900" dirty="0">
                <a:latin typeface="Andale Mono" panose="020B0509000000000004" pitchFamily="49" charset="0"/>
              </a:rPr>
              <a:t>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  = </a:t>
            </a:r>
            <a:r>
              <a:rPr lang="en-US" sz="900" dirty="0" err="1">
                <a:latin typeface="Andale Mono" panose="020B0509000000000004" pitchFamily="49" charset="0"/>
              </a:rPr>
              <a:t>dia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excitation  </a:t>
            </a:r>
            <a:r>
              <a:rPr lang="en-US" sz="900" dirty="0">
                <a:latin typeface="Andale Mono" panose="020B0509000000000004" pitchFamily="49" charset="0"/>
              </a:rPr>
              <a:t>   = </a:t>
            </a:r>
            <a:r>
              <a:rPr lang="en-US" sz="900" b="1" dirty="0">
                <a:latin typeface="Andale Mono" panose="020B0509000000000004" pitchFamily="49" charset="0"/>
              </a:rPr>
              <a:t>['up', '0 3 4 4'], #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  = ['</a:t>
            </a:r>
            <a:r>
              <a:rPr lang="en-US" sz="900" dirty="0" err="1">
                <a:latin typeface="Andale Mono" panose="020B0509000000000004" pitchFamily="49" charset="0"/>
              </a:rPr>
              <a:t>C.BFD.xml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jastrows</a:t>
            </a:r>
            <a:r>
              <a:rPr lang="en-US" sz="900" dirty="0">
                <a:latin typeface="Andale Mono" panose="020B0509000000000004" pitchFamily="49" charset="0"/>
              </a:rPr>
              <a:t>       = [],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calculations   = [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</a:t>
            </a:r>
            <a:r>
              <a:rPr lang="en-US" sz="900" dirty="0" err="1">
                <a:latin typeface="Andale Mono" panose="020B0509000000000004" pitchFamily="49" charset="0"/>
              </a:rPr>
              <a:t>warmupsteps</a:t>
            </a:r>
            <a:r>
              <a:rPr lang="en-US" sz="900" dirty="0">
                <a:latin typeface="Andale Mono" panose="020B0509000000000004" pitchFamily="49" charset="0"/>
              </a:rPr>
              <a:t> =  20,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blocks      = 800,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steps       =   5,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</a:t>
            </a:r>
            <a:r>
              <a:rPr lang="en-US" sz="900" dirty="0" err="1">
                <a:latin typeface="Andale Mono" panose="020B0509000000000004" pitchFamily="49" charset="0"/>
              </a:rPr>
              <a:t>substeps</a:t>
            </a:r>
            <a:r>
              <a:rPr lang="en-US" sz="900" dirty="0">
                <a:latin typeface="Andale Mono" panose="020B0509000000000004" pitchFamily="49" charset="0"/>
              </a:rPr>
              <a:t>    =  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timestep    =  .4,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[(</a:t>
            </a:r>
            <a:r>
              <a:rPr lang="en-US" sz="900" dirty="0" err="1">
                <a:latin typeface="Andale Mono" panose="020B0509000000000004" pitchFamily="49" charset="0"/>
              </a:rPr>
              <a:t>conv,'orbitals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(opt,'</a:t>
            </a:r>
            <a:r>
              <a:rPr lang="en-US" sz="900" dirty="0" err="1">
                <a:latin typeface="Andale Mono" panose="020B0509000000000004" pitchFamily="49" charset="0"/>
              </a:rPr>
              <a:t>jastrow</a:t>
            </a:r>
            <a:r>
              <a:rPr lang="en-US" sz="900" dirty="0">
                <a:latin typeface="Andale Mono" panose="020B0509000000000004" pitchFamily="49" charset="0"/>
              </a:rPr>
              <a:t>')],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run_project</a:t>
            </a:r>
            <a:r>
              <a:rPr lang="en-US" sz="900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AECA87-49FF-A245-8B05-5BCF0360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539496"/>
          </a:xfrm>
        </p:spPr>
        <p:txBody>
          <a:bodyPr/>
          <a:lstStyle/>
          <a:p>
            <a:r>
              <a:rPr lang="en-US" dirty="0"/>
              <a:t>Diamond DMC optical gap: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CAD3D-3C1A-764E-91EA-CF269DF4B76A}"/>
              </a:ext>
            </a:extLst>
          </p:cNvPr>
          <p:cNvSpPr txBox="1"/>
          <p:nvPr/>
        </p:nvSpPr>
        <p:spPr>
          <a:xfrm>
            <a:off x="761675" y="675001"/>
            <a:ext cx="450475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labs/lab5_excited_states/</a:t>
            </a:r>
            <a:r>
              <a:rPr lang="en-US" sz="1600" dirty="0" err="1">
                <a:latin typeface="Andale Mono" panose="020B0509000000000004" pitchFamily="49" charset="0"/>
              </a:rPr>
              <a:t>optical.py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A5AA43-6DCC-6E43-9EFB-9FCC3E950C0E}"/>
              </a:ext>
            </a:extLst>
          </p:cNvPr>
          <p:cNvGrpSpPr/>
          <p:nvPr/>
        </p:nvGrpSpPr>
        <p:grpSpPr>
          <a:xfrm>
            <a:off x="761675" y="1493263"/>
            <a:ext cx="5028101" cy="3726710"/>
            <a:chOff x="1006942" y="1735035"/>
            <a:chExt cx="5028101" cy="37267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FE65449-FBE0-6C43-B84D-80EFE1A64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6942" y="1735035"/>
              <a:ext cx="5028101" cy="372671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737F2C-78DF-774D-970F-3B48750767DD}"/>
                </a:ext>
              </a:extLst>
            </p:cNvPr>
            <p:cNvSpPr txBox="1"/>
            <p:nvPr/>
          </p:nvSpPr>
          <p:spPr>
            <a:xfrm>
              <a:off x="3940584" y="3266364"/>
              <a:ext cx="649537" cy="258532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b="1" dirty="0">
                  <a:latin typeface="Andale Mono" panose="020B0509000000000004" pitchFamily="49" charset="0"/>
                </a:rPr>
                <a:t>(0,3)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CD2D76-65E4-3248-BB85-653A364853D7}"/>
                </a:ext>
              </a:extLst>
            </p:cNvPr>
            <p:cNvSpPr txBox="1"/>
            <p:nvPr/>
          </p:nvSpPr>
          <p:spPr>
            <a:xfrm>
              <a:off x="1730110" y="2501964"/>
              <a:ext cx="649537" cy="258532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b="1" dirty="0">
                  <a:latin typeface="Andale Mono" panose="020B0509000000000004" pitchFamily="49" charset="0"/>
                </a:rPr>
                <a:t>(4,4)</a:t>
              </a: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7B331A-42F2-9648-913F-60A7E7206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84" y="988933"/>
            <a:ext cx="5638086" cy="74156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1600" dirty="0"/>
              <a:t>Twist index, band index (</a:t>
            </a:r>
            <a:r>
              <a:rPr lang="en-US" sz="1600" dirty="0" err="1"/>
              <a:t>ti</a:t>
            </a:r>
            <a:r>
              <a:rPr lang="en-US" sz="1600" dirty="0"/>
              <a:t>, bi) notation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617431-0B97-5F4D-81A1-9AAF461E71FC}"/>
              </a:ext>
            </a:extLst>
          </p:cNvPr>
          <p:cNvSpPr txBox="1"/>
          <p:nvPr/>
        </p:nvSpPr>
        <p:spPr>
          <a:xfrm>
            <a:off x="944526" y="5573601"/>
            <a:ext cx="5531799" cy="59093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twist 0 k-point: [0. 0. 0.]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twist 4 k-point: [0.3333333 0.        0.3333333]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twist 0 band 3 eigenvalue: 13.2874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twist 4 band 4 eigenvalue: 17.1972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7E0515-51F7-9E4E-888D-969EAE9D679A}"/>
              </a:ext>
            </a:extLst>
          </p:cNvPr>
          <p:cNvSpPr/>
          <p:nvPr/>
        </p:nvSpPr>
        <p:spPr>
          <a:xfrm>
            <a:off x="1916455" y="2053593"/>
            <a:ext cx="137160" cy="1371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DF12F9-A446-FB46-99A6-A11015412C18}"/>
              </a:ext>
            </a:extLst>
          </p:cNvPr>
          <p:cNvSpPr/>
          <p:nvPr/>
        </p:nvSpPr>
        <p:spPr>
          <a:xfrm>
            <a:off x="3526576" y="3270612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07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D397B3-A997-E643-86D2-713A7DF3C3FD}"/>
              </a:ext>
            </a:extLst>
          </p:cNvPr>
          <p:cNvSpPr txBox="1"/>
          <p:nvPr/>
        </p:nvSpPr>
        <p:spPr>
          <a:xfrm>
            <a:off x="336754" y="936593"/>
            <a:ext cx="8387232" cy="1588127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&lt;wavefunction name="psi0" target="e"&gt;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&lt;</a:t>
            </a:r>
            <a:r>
              <a:rPr lang="en-US" sz="900" dirty="0" err="1">
                <a:latin typeface="Andale Mono" panose="020B0509000000000004" pitchFamily="49" charset="0"/>
              </a:rPr>
              <a:t>determinantset</a:t>
            </a:r>
            <a:r>
              <a:rPr lang="en-US" sz="900" dirty="0">
                <a:latin typeface="Andale Mono" panose="020B0509000000000004" pitchFamily="49" charset="0"/>
              </a:rPr>
              <a:t> type="</a:t>
            </a:r>
            <a:r>
              <a:rPr lang="en-US" sz="900" dirty="0" err="1">
                <a:latin typeface="Andale Mono" panose="020B0509000000000004" pitchFamily="49" charset="0"/>
              </a:rPr>
              <a:t>einspline</a:t>
            </a:r>
            <a:r>
              <a:rPr lang="en-US" sz="900" dirty="0">
                <a:latin typeface="Andale Mono" panose="020B0509000000000004" pitchFamily="49" charset="0"/>
              </a:rPr>
              <a:t>" </a:t>
            </a:r>
            <a:r>
              <a:rPr lang="en-US" sz="900" dirty="0" err="1">
                <a:latin typeface="Andale Mono" panose="020B0509000000000004" pitchFamily="49" charset="0"/>
              </a:rPr>
              <a:t>href</a:t>
            </a:r>
            <a:r>
              <a:rPr lang="en-US" sz="900" dirty="0">
                <a:latin typeface="Andale Mono" panose="020B0509000000000004" pitchFamily="49" charset="0"/>
              </a:rPr>
              <a:t>="../</a:t>
            </a:r>
            <a:r>
              <a:rPr lang="en-US" sz="900" dirty="0" err="1">
                <a:latin typeface="Andale Mono" panose="020B0509000000000004" pitchFamily="49" charset="0"/>
              </a:rPr>
              <a:t>nscf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pwscf_output</a:t>
            </a:r>
            <a:r>
              <a:rPr lang="en-US" sz="900" dirty="0">
                <a:latin typeface="Andale Mono" panose="020B0509000000000004" pitchFamily="49" charset="0"/>
              </a:rPr>
              <a:t>/pwscf.pwscf.h5" </a:t>
            </a:r>
            <a:r>
              <a:rPr lang="en-US" sz="900" dirty="0" err="1">
                <a:latin typeface="Andale Mono" panose="020B0509000000000004" pitchFamily="49" charset="0"/>
              </a:rPr>
              <a:t>tilematrix</a:t>
            </a:r>
            <a:r>
              <a:rPr lang="en-US" sz="900" dirty="0">
                <a:latin typeface="Andale Mono" panose="020B0509000000000004" pitchFamily="49" charset="0"/>
              </a:rPr>
              <a:t>="3 0 0 0 1 0 0 0 3” ...&gt;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&lt;</a:t>
            </a:r>
            <a:r>
              <a:rPr lang="en-US" sz="900" dirty="0" err="1">
                <a:latin typeface="Andale Mono" panose="020B0509000000000004" pitchFamily="49" charset="0"/>
              </a:rPr>
              <a:t>slaterdeterminant</a:t>
            </a:r>
            <a:r>
              <a:rPr lang="en-US" sz="900" dirty="0">
                <a:latin typeface="Andale Mono" panose="020B05090000000000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&lt;determinant id="</a:t>
            </a:r>
            <a:r>
              <a:rPr lang="en-US" sz="900" dirty="0" err="1">
                <a:latin typeface="Andale Mono" panose="020B0509000000000004" pitchFamily="49" charset="0"/>
              </a:rPr>
              <a:t>updet</a:t>
            </a:r>
            <a:r>
              <a:rPr lang="en-US" sz="900" dirty="0">
                <a:latin typeface="Andale Mono" panose="020B0509000000000004" pitchFamily="49" charset="0"/>
              </a:rPr>
              <a:t>" size="36"&gt;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&lt;occupation mode="excited" </a:t>
            </a:r>
            <a:r>
              <a:rPr lang="en-US" sz="900" dirty="0" err="1">
                <a:latin typeface="Andale Mono" panose="020B0509000000000004" pitchFamily="49" charset="0"/>
              </a:rPr>
              <a:t>spindataset</a:t>
            </a:r>
            <a:r>
              <a:rPr lang="en-US" sz="900" dirty="0">
                <a:latin typeface="Andale Mono" panose="020B0509000000000004" pitchFamily="49" charset="0"/>
              </a:rPr>
              <a:t>="0" pairs="1" format="band"&gt;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0 3 4 4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&lt;/occupation&gt;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&lt;/determinant&gt;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&lt;determinant id="</a:t>
            </a:r>
            <a:r>
              <a:rPr lang="en-US" sz="900" dirty="0" err="1">
                <a:latin typeface="Andale Mono" panose="020B0509000000000004" pitchFamily="49" charset="0"/>
              </a:rPr>
              <a:t>downdet</a:t>
            </a:r>
            <a:r>
              <a:rPr lang="en-US" sz="900" dirty="0">
                <a:latin typeface="Andale Mono" panose="020B0509000000000004" pitchFamily="49" charset="0"/>
              </a:rPr>
              <a:t>" size="36"&gt;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&lt;occupation mode="ground" </a:t>
            </a:r>
            <a:r>
              <a:rPr lang="en-US" sz="900" dirty="0" err="1">
                <a:latin typeface="Andale Mono" panose="020B0509000000000004" pitchFamily="49" charset="0"/>
              </a:rPr>
              <a:t>spindataset</a:t>
            </a:r>
            <a:r>
              <a:rPr lang="en-US" sz="900" dirty="0">
                <a:latin typeface="Andale Mono" panose="020B0509000000000004" pitchFamily="49" charset="0"/>
              </a:rPr>
              <a:t>="1"/&gt;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&lt;/determinant&gt;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&lt;/</a:t>
            </a:r>
            <a:r>
              <a:rPr lang="en-US" sz="900" dirty="0" err="1">
                <a:latin typeface="Andale Mono" panose="020B0509000000000004" pitchFamily="49" charset="0"/>
              </a:rPr>
              <a:t>slaterdeterminant</a:t>
            </a:r>
            <a:r>
              <a:rPr lang="en-US" sz="900" dirty="0">
                <a:latin typeface="Andale Mono" panose="020B0509000000000004" pitchFamily="49" charset="0"/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CAD3D-3C1A-764E-91EA-CF269DF4B76A}"/>
              </a:ext>
            </a:extLst>
          </p:cNvPr>
          <p:cNvSpPr txBox="1"/>
          <p:nvPr/>
        </p:nvSpPr>
        <p:spPr>
          <a:xfrm>
            <a:off x="336754" y="581289"/>
            <a:ext cx="759053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labs/lab5_excited_states/</a:t>
            </a:r>
            <a:r>
              <a:rPr lang="en-US" sz="1600" dirty="0" err="1">
                <a:latin typeface="Andale Mono" panose="020B0509000000000004" pitchFamily="49" charset="0"/>
              </a:rPr>
              <a:t>diamond_runs</a:t>
            </a:r>
            <a:r>
              <a:rPr lang="en-US" sz="1600" dirty="0">
                <a:latin typeface="Andale Mono" panose="020B0509000000000004" pitchFamily="49" charset="0"/>
              </a:rPr>
              <a:t>/</a:t>
            </a:r>
            <a:r>
              <a:rPr lang="en-US" sz="1600" dirty="0" err="1">
                <a:latin typeface="Andale Mono" panose="020B0509000000000004" pitchFamily="49" charset="0"/>
              </a:rPr>
              <a:t>vmc_optical</a:t>
            </a:r>
            <a:r>
              <a:rPr lang="en-US" sz="1600" dirty="0">
                <a:latin typeface="Andale Mono" panose="020B0509000000000004" pitchFamily="49" charset="0"/>
              </a:rPr>
              <a:t>/</a:t>
            </a:r>
            <a:r>
              <a:rPr lang="en-US" sz="1600" dirty="0" err="1">
                <a:latin typeface="Andale Mono" panose="020B0509000000000004" pitchFamily="49" charset="0"/>
              </a:rPr>
              <a:t>vmc.in.xml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133D6-5911-314E-AB55-921F2AE96ADC}"/>
              </a:ext>
            </a:extLst>
          </p:cNvPr>
          <p:cNvSpPr txBox="1"/>
          <p:nvPr/>
        </p:nvSpPr>
        <p:spPr>
          <a:xfrm>
            <a:off x="336754" y="3031081"/>
            <a:ext cx="7146508" cy="133882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 Band    State   </a:t>
            </a:r>
            <a:r>
              <a:rPr lang="en-US" sz="900" b="1" dirty="0" err="1">
                <a:latin typeface="Andale Mono" panose="020B0509000000000004" pitchFamily="49" charset="0"/>
              </a:rPr>
              <a:t>TwistIndex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BandIndex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dirty="0">
                <a:latin typeface="Andale Mono" panose="020B0509000000000004" pitchFamily="49" charset="0"/>
              </a:rPr>
              <a:t>Energy      </a:t>
            </a:r>
            <a:r>
              <a:rPr lang="en-US" sz="900" dirty="0" err="1">
                <a:latin typeface="Andale Mono" panose="020B0509000000000004" pitchFamily="49" charset="0"/>
              </a:rPr>
              <a:t>Kx</a:t>
            </a:r>
            <a:r>
              <a:rPr lang="en-US" sz="900" dirty="0">
                <a:latin typeface="Andale Mono" panose="020B0509000000000004" pitchFamily="49" charset="0"/>
              </a:rPr>
              <a:t>      Ky      </a:t>
            </a:r>
            <a:r>
              <a:rPr lang="en-US" sz="900" dirty="0" err="1">
                <a:latin typeface="Andale Mono" panose="020B0509000000000004" pitchFamily="49" charset="0"/>
              </a:rPr>
              <a:t>Kz</a:t>
            </a: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K1      K2      K3    </a:t>
            </a:r>
            <a:r>
              <a:rPr lang="en-US" sz="900" dirty="0" err="1">
                <a:latin typeface="Andale Mono" panose="020B0509000000000004" pitchFamily="49" charset="0"/>
              </a:rPr>
              <a:t>KmK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0        0        0        0    -0.297238  0.0000  0.0000  0.0000 -0.0000 -0.0000 -0.0000     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35       35        </a:t>
            </a:r>
            <a:r>
              <a:rPr lang="en-US" sz="900" b="1" dirty="0">
                <a:latin typeface="Andale Mono" panose="020B0509000000000004" pitchFamily="49" charset="0"/>
              </a:rPr>
              <a:t>0        3</a:t>
            </a:r>
            <a:r>
              <a:rPr lang="en-US" sz="900" dirty="0">
                <a:latin typeface="Andale Mono" panose="020B0509000000000004" pitchFamily="49" charset="0"/>
              </a:rPr>
              <a:t>     </a:t>
            </a:r>
            <a:r>
              <a:rPr lang="en-US" sz="900" b="1" dirty="0">
                <a:latin typeface="Andale Mono" panose="020B0509000000000004" pitchFamily="49" charset="0"/>
              </a:rPr>
              <a:t>0.488303</a:t>
            </a:r>
            <a:r>
              <a:rPr lang="en-US" sz="900" dirty="0">
                <a:latin typeface="Andale Mono" panose="020B0509000000000004" pitchFamily="49" charset="0"/>
              </a:rPr>
              <a:t>  0.0000  0.0000  0.0000 </a:t>
            </a:r>
            <a:r>
              <a:rPr lang="en-US" sz="900" b="1" dirty="0">
                <a:latin typeface="Andale Mono" panose="020B0509000000000004" pitchFamily="49" charset="0"/>
              </a:rPr>
              <a:t>-0.0000 -0.0000 -0.0000      </a:t>
            </a:r>
            <a:r>
              <a:rPr lang="en-US" sz="900" dirty="0">
                <a:latin typeface="Andale Mono" panose="020B0509000000000004" pitchFamily="49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36       36        </a:t>
            </a:r>
            <a:r>
              <a:rPr lang="en-US" sz="900" b="1" dirty="0">
                <a:latin typeface="Andale Mono" panose="020B0509000000000004" pitchFamily="49" charset="0"/>
              </a:rPr>
              <a:t>4        4</a:t>
            </a:r>
            <a:r>
              <a:rPr lang="en-US" sz="900" dirty="0">
                <a:latin typeface="Andale Mono" panose="020B0509000000000004" pitchFamily="49" charset="0"/>
              </a:rPr>
              <a:t>     </a:t>
            </a:r>
            <a:r>
              <a:rPr lang="en-US" sz="900" b="1" dirty="0">
                <a:latin typeface="Andale Mono" panose="020B0509000000000004" pitchFamily="49" charset="0"/>
              </a:rPr>
              <a:t>0.631985</a:t>
            </a:r>
            <a:r>
              <a:rPr lang="en-US" sz="900" dirty="0">
                <a:latin typeface="Andale Mono" panose="020B0509000000000004" pitchFamily="49" charset="0"/>
              </a:rPr>
              <a:t>  0.0000 -0.6209 -0.0000 </a:t>
            </a:r>
            <a:r>
              <a:rPr lang="en-US" sz="900" b="1" dirty="0">
                <a:latin typeface="Andale Mono" panose="020B0509000000000004" pitchFamily="49" charset="0"/>
              </a:rPr>
              <a:t>-0.3333 -0.0000 -0.3333      </a:t>
            </a:r>
            <a:r>
              <a:rPr lang="en-US" sz="900" dirty="0">
                <a:latin typeface="Andale Mono" panose="020B0509000000000004" pitchFamily="49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0F8D4A-B764-5644-B6B4-6A0AB535657C}"/>
              </a:ext>
            </a:extLst>
          </p:cNvPr>
          <p:cNvSpPr txBox="1"/>
          <p:nvPr/>
        </p:nvSpPr>
        <p:spPr>
          <a:xfrm>
            <a:off x="336754" y="2682629"/>
            <a:ext cx="1103218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ndale Mono" panose="020B0509000000000004" pitchFamily="49" charset="0"/>
              </a:rPr>
              <a:t>labs/lab5_excited_states/</a:t>
            </a:r>
            <a:r>
              <a:rPr lang="en-US" sz="1400" dirty="0" err="1">
                <a:latin typeface="Andale Mono" panose="020B0509000000000004" pitchFamily="49" charset="0"/>
              </a:rPr>
              <a:t>diamond_runs</a:t>
            </a:r>
            <a:r>
              <a:rPr lang="en-US" sz="1400" dirty="0">
                <a:latin typeface="Andale Mono" panose="020B0509000000000004" pitchFamily="49" charset="0"/>
              </a:rPr>
              <a:t>/</a:t>
            </a:r>
            <a:r>
              <a:rPr lang="en-US" sz="1400" b="1" dirty="0" err="1">
                <a:latin typeface="Andale Mono" panose="020B0509000000000004" pitchFamily="49" charset="0"/>
              </a:rPr>
              <a:t>vmc_ground</a:t>
            </a:r>
            <a:r>
              <a:rPr lang="en-US" sz="1400" dirty="0">
                <a:latin typeface="Andale Mono" panose="020B0509000000000004" pitchFamily="49" charset="0"/>
              </a:rPr>
              <a:t>/einspline.tile_300010003.spin_0.tw_0.g0.bandinfo.dat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4A24B-1E57-ED43-9C5E-C85E5C75E815}"/>
              </a:ext>
            </a:extLst>
          </p:cNvPr>
          <p:cNvSpPr txBox="1"/>
          <p:nvPr/>
        </p:nvSpPr>
        <p:spPr>
          <a:xfrm>
            <a:off x="336754" y="4931360"/>
            <a:ext cx="7284366" cy="133882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 Band    State  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TwistIndex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BandIndex</a:t>
            </a:r>
            <a:r>
              <a:rPr lang="en-US" sz="900" dirty="0">
                <a:latin typeface="Andale Mono" panose="020B0509000000000004" pitchFamily="49" charset="0"/>
              </a:rPr>
              <a:t> Energy      </a:t>
            </a:r>
            <a:r>
              <a:rPr lang="en-US" sz="900" dirty="0" err="1">
                <a:latin typeface="Andale Mono" panose="020B0509000000000004" pitchFamily="49" charset="0"/>
              </a:rPr>
              <a:t>Kx</a:t>
            </a:r>
            <a:r>
              <a:rPr lang="en-US" sz="900" dirty="0">
                <a:latin typeface="Andale Mono" panose="020B0509000000000004" pitchFamily="49" charset="0"/>
              </a:rPr>
              <a:t>      Ky      </a:t>
            </a:r>
            <a:r>
              <a:rPr lang="en-US" sz="900" dirty="0" err="1">
                <a:latin typeface="Andale Mono" panose="020B0509000000000004" pitchFamily="49" charset="0"/>
              </a:rPr>
              <a:t>Kz</a:t>
            </a: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K1      K2      K3    </a:t>
            </a:r>
            <a:r>
              <a:rPr lang="en-US" sz="900" dirty="0" err="1">
                <a:latin typeface="Andale Mono" panose="020B0509000000000004" pitchFamily="49" charset="0"/>
              </a:rPr>
              <a:t>KmK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0        0        0        0    -0.297238  0.0000  0.0000  0.0000 -0.0000 -0.0000 -0.0000     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35       35        </a:t>
            </a:r>
            <a:r>
              <a:rPr lang="en-US" sz="900" b="1" dirty="0">
                <a:latin typeface="Andale Mono" panose="020B0509000000000004" pitchFamily="49" charset="0"/>
              </a:rPr>
              <a:t>4        4</a:t>
            </a:r>
            <a:r>
              <a:rPr lang="en-US" sz="900" dirty="0">
                <a:latin typeface="Andale Mono" panose="020B0509000000000004" pitchFamily="49" charset="0"/>
              </a:rPr>
              <a:t>     0.631985  0.0000 -0.6209 -0.0000 </a:t>
            </a:r>
            <a:r>
              <a:rPr lang="en-US" sz="900" b="1" dirty="0">
                <a:latin typeface="Andale Mono" panose="020B0509000000000004" pitchFamily="49" charset="0"/>
              </a:rPr>
              <a:t>-0.3333 -0.0000 -0.3333      </a:t>
            </a:r>
            <a:r>
              <a:rPr lang="en-US" sz="900" dirty="0">
                <a:latin typeface="Andale Mono" panose="020B0509000000000004" pitchFamily="49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36       36        </a:t>
            </a:r>
            <a:r>
              <a:rPr lang="en-US" sz="900" b="1" dirty="0">
                <a:latin typeface="Andale Mono" panose="020B0509000000000004" pitchFamily="49" charset="0"/>
              </a:rPr>
              <a:t>0        3</a:t>
            </a:r>
            <a:r>
              <a:rPr lang="en-US" sz="900" dirty="0">
                <a:latin typeface="Andale Mono" panose="020B0509000000000004" pitchFamily="49" charset="0"/>
              </a:rPr>
              <a:t>     0.488303  0.0000  0.0000  0.0000 </a:t>
            </a:r>
            <a:r>
              <a:rPr lang="en-US" sz="900" b="1" dirty="0">
                <a:latin typeface="Andale Mono" panose="020B0509000000000004" pitchFamily="49" charset="0"/>
              </a:rPr>
              <a:t>-0.0000 -0.0000 -0.0000      </a:t>
            </a:r>
            <a:r>
              <a:rPr lang="en-US" sz="900" dirty="0">
                <a:latin typeface="Andale Mono" panose="020B0509000000000004" pitchFamily="49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4BF91A-F458-5949-B183-309F4EDF5CF8}"/>
              </a:ext>
            </a:extLst>
          </p:cNvPr>
          <p:cNvSpPr txBox="1"/>
          <p:nvPr/>
        </p:nvSpPr>
        <p:spPr>
          <a:xfrm>
            <a:off x="336754" y="4562384"/>
            <a:ext cx="1103218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ndale Mono" panose="020B0509000000000004" pitchFamily="49" charset="0"/>
              </a:rPr>
              <a:t>labs/lab5_excited_states/</a:t>
            </a:r>
            <a:r>
              <a:rPr lang="en-US" sz="1400" dirty="0" err="1">
                <a:latin typeface="Andale Mono" panose="020B0509000000000004" pitchFamily="49" charset="0"/>
              </a:rPr>
              <a:t>diamond_runs</a:t>
            </a:r>
            <a:r>
              <a:rPr lang="en-US" sz="1400" dirty="0">
                <a:latin typeface="Andale Mono" panose="020B0509000000000004" pitchFamily="49" charset="0"/>
              </a:rPr>
              <a:t>/</a:t>
            </a:r>
            <a:r>
              <a:rPr lang="en-US" sz="1400" b="1" dirty="0" err="1">
                <a:latin typeface="Andale Mono" panose="020B0509000000000004" pitchFamily="49" charset="0"/>
              </a:rPr>
              <a:t>vmc_optical</a:t>
            </a:r>
            <a:r>
              <a:rPr lang="en-US" sz="1400" dirty="0">
                <a:latin typeface="Andale Mono" panose="020B0509000000000004" pitchFamily="49" charset="0"/>
              </a:rPr>
              <a:t>/einspline.tile_300010003.spin_0.tw_0.g0.bandinfo.dat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45D79E6-B337-4646-AB97-C83E8A84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54" y="48316"/>
            <a:ext cx="11430000" cy="424732"/>
          </a:xfrm>
        </p:spPr>
        <p:txBody>
          <a:bodyPr/>
          <a:lstStyle/>
          <a:p>
            <a:r>
              <a:rPr lang="en-US" sz="2400" dirty="0"/>
              <a:t>Diamond DMC optical gap: changes to QMCPACK input/output files</a:t>
            </a:r>
          </a:p>
        </p:txBody>
      </p:sp>
    </p:spTree>
    <p:extLst>
      <p:ext uri="{BB962C8B-B14F-4D97-AF65-F5344CB8AC3E}">
        <p14:creationId xmlns:p14="http://schemas.microsoft.com/office/powerpoint/2010/main" val="170109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55" y="2572495"/>
            <a:ext cx="10050465" cy="1920526"/>
          </a:xfrm>
        </p:spPr>
        <p:txBody>
          <a:bodyPr/>
          <a:lstStyle/>
          <a:p>
            <a:r>
              <a:rPr lang="en-US" sz="4400" dirty="0"/>
              <a:t>Workflow Demo: </a:t>
            </a:r>
            <a:br>
              <a:rPr lang="en-US" sz="4400" dirty="0"/>
            </a:br>
            <a:r>
              <a:rPr lang="en-US" sz="4400" dirty="0"/>
              <a:t>Quasiparticle gap workflows with DMC</a:t>
            </a:r>
          </a:p>
        </p:txBody>
      </p:sp>
    </p:spTree>
    <p:extLst>
      <p:ext uri="{BB962C8B-B14F-4D97-AF65-F5344CB8AC3E}">
        <p14:creationId xmlns:p14="http://schemas.microsoft.com/office/powerpoint/2010/main" val="57704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944526" y="967960"/>
            <a:ext cx="5531799" cy="345787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(Python declarations) # same as </a:t>
            </a:r>
            <a:r>
              <a:rPr lang="en-US" sz="900" dirty="0" err="1">
                <a:latin typeface="Andale Mono" panose="020B0509000000000004" pitchFamily="49" charset="0"/>
              </a:rPr>
              <a:t>band.py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(settings) # same as </a:t>
            </a:r>
            <a:r>
              <a:rPr lang="en-US" sz="900" dirty="0" err="1">
                <a:latin typeface="Andale Mono" panose="020B0509000000000004" pitchFamily="49" charset="0"/>
              </a:rPr>
              <a:t>band.py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#Input structure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dia</a:t>
            </a:r>
            <a:r>
              <a:rPr lang="en-US" sz="900" b="1" dirty="0">
                <a:latin typeface="Andale Mono" panose="020B0509000000000004" pitchFamily="49" charset="0"/>
              </a:rPr>
              <a:t> = </a:t>
            </a:r>
            <a:r>
              <a:rPr lang="en-US" sz="900" b="1" dirty="0" err="1">
                <a:latin typeface="Andale Mono" panose="020B0509000000000004" pitchFamily="49" charset="0"/>
              </a:rPr>
              <a:t>generate_physical_system</a:t>
            </a:r>
            <a:r>
              <a:rPr lang="en-US" sz="900" b="1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units     = 'A',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axes      = [[ 1.785,  1.785,  0.   ],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           [ 0.   ,  1.785,  1.785],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           [ 1.785,  0.   ,  1.785]],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elem</a:t>
            </a:r>
            <a:r>
              <a:rPr lang="en-US" sz="900" b="1" dirty="0">
                <a:latin typeface="Andale Mono" panose="020B0509000000000004" pitchFamily="49" charset="0"/>
              </a:rPr>
              <a:t>      = ['C','C'],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pos</a:t>
            </a:r>
            <a:r>
              <a:rPr lang="en-US" sz="900" b="1" dirty="0">
                <a:latin typeface="Andale Mono" panose="020B0509000000000004" pitchFamily="49" charset="0"/>
              </a:rPr>
              <a:t>       = [[ 0.    ,  0.    ,  0.    ],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           [ 0.8925,  0.8925,  0.8925]],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use_prim</a:t>
            </a:r>
            <a:r>
              <a:rPr lang="en-US" sz="900" b="1" dirty="0">
                <a:latin typeface="Andale Mono" panose="020B0509000000000004" pitchFamily="49" charset="0"/>
              </a:rPr>
              <a:t>  = True,    # Use </a:t>
            </a:r>
            <a:r>
              <a:rPr lang="en-US" sz="900" b="1" dirty="0" err="1">
                <a:latin typeface="Andale Mono" panose="020B0509000000000004" pitchFamily="49" charset="0"/>
              </a:rPr>
              <a:t>SeeK</a:t>
            </a:r>
            <a:r>
              <a:rPr lang="en-US" sz="900" b="1" dirty="0">
                <a:latin typeface="Andale Mono" panose="020B0509000000000004" pitchFamily="49" charset="0"/>
              </a:rPr>
              <a:t>-path library to identify prim cell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tiling    = [3,1,3], # Tile the cell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kgrid</a:t>
            </a:r>
            <a:r>
              <a:rPr lang="en-US" sz="900" b="1" dirty="0">
                <a:latin typeface="Andale Mono" panose="020B0509000000000004" pitchFamily="49" charset="0"/>
              </a:rPr>
              <a:t>     = (1,1,1),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kshift</a:t>
            </a:r>
            <a:r>
              <a:rPr lang="en-US" sz="900" b="1" dirty="0">
                <a:latin typeface="Andale Mono" panose="020B0509000000000004" pitchFamily="49" charset="0"/>
              </a:rPr>
              <a:t>    = (0,0,0), # Assumes we study transitions from Gamma. For non-gamma </a:t>
            </a:r>
            <a:r>
              <a:rPr lang="en-US" sz="900" b="1" dirty="0" err="1">
                <a:latin typeface="Andale Mono" panose="020B0509000000000004" pitchFamily="49" charset="0"/>
              </a:rPr>
              <a:t>tilings</a:t>
            </a:r>
            <a:r>
              <a:rPr lang="en-US" sz="900" b="1" dirty="0">
                <a:latin typeface="Andale Mono" panose="020B0509000000000004" pitchFamily="49" charset="0"/>
              </a:rPr>
              <a:t>, use </a:t>
            </a:r>
            <a:r>
              <a:rPr lang="en-US" sz="900" b="1" dirty="0" err="1">
                <a:latin typeface="Andale Mono" panose="020B0509000000000004" pitchFamily="49" charset="0"/>
              </a:rPr>
              <a:t>kshift</a:t>
            </a:r>
            <a:r>
              <a:rPr lang="en-US" sz="900" b="1" dirty="0">
                <a:latin typeface="Andale Mono" panose="020B0509000000000004" pitchFamily="49" charset="0"/>
              </a:rPr>
              <a:t> appropriately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C         = 4,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) 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r>
              <a:rPr lang="en-US" sz="900" dirty="0">
                <a:latin typeface="Andale Mono" panose="020B0509000000000004" pitchFamily="49" charset="0"/>
              </a:rPr>
              <a:t>(...) # same as </a:t>
            </a:r>
            <a:r>
              <a:rPr lang="en-US" sz="900" dirty="0" err="1">
                <a:latin typeface="Andale Mono" panose="020B0509000000000004" pitchFamily="49" charset="0"/>
              </a:rPr>
              <a:t>band.py</a:t>
            </a:r>
            <a:r>
              <a:rPr lang="en-US" sz="900" dirty="0">
                <a:latin typeface="Andale Mono" panose="020B0509000000000004" pitchFamily="49" charset="0"/>
              </a:rPr>
              <a:t> and </a:t>
            </a:r>
            <a:r>
              <a:rPr lang="en-US" sz="900" dirty="0" err="1">
                <a:latin typeface="Andale Mono" panose="020B0509000000000004" pitchFamily="49" charset="0"/>
              </a:rPr>
              <a:t>optical.py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nscf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r>
              <a:rPr lang="en-US" sz="900" dirty="0">
                <a:latin typeface="Andale Mono" panose="020B0509000000000004" pitchFamily="49" charset="0"/>
              </a:rPr>
              <a:t>(...) # same as </a:t>
            </a:r>
            <a:r>
              <a:rPr lang="en-US" sz="900" dirty="0" err="1">
                <a:latin typeface="Andale Mono" panose="020B0509000000000004" pitchFamily="49" charset="0"/>
              </a:rPr>
              <a:t>band.py</a:t>
            </a:r>
            <a:r>
              <a:rPr lang="en-US" sz="900" dirty="0">
                <a:latin typeface="Andale Mono" panose="020B0509000000000004" pitchFamily="49" charset="0"/>
              </a:rPr>
              <a:t> and </a:t>
            </a:r>
            <a:r>
              <a:rPr lang="en-US" sz="900" dirty="0" err="1">
                <a:latin typeface="Andale Mono" panose="020B0509000000000004" pitchFamily="49" charset="0"/>
              </a:rPr>
              <a:t>optical.py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conv = generate_pw2qmcpack(...) # same as </a:t>
            </a:r>
            <a:r>
              <a:rPr lang="en-US" sz="900" dirty="0" err="1">
                <a:latin typeface="Andale Mono" panose="020B0509000000000004" pitchFamily="49" charset="0"/>
              </a:rPr>
              <a:t>band.py</a:t>
            </a:r>
            <a:r>
              <a:rPr lang="en-US" sz="900" dirty="0">
                <a:latin typeface="Andale Mono" panose="020B0509000000000004" pitchFamily="49" charset="0"/>
              </a:rPr>
              <a:t> and </a:t>
            </a:r>
            <a:r>
              <a:rPr lang="en-US" sz="900" dirty="0" err="1">
                <a:latin typeface="Andale Mono" panose="020B0509000000000004" pitchFamily="49" charset="0"/>
              </a:rPr>
              <a:t>optical.py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opt 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(...) # same as </a:t>
            </a:r>
            <a:r>
              <a:rPr lang="en-US" sz="900" dirty="0" err="1">
                <a:latin typeface="Andale Mono" panose="020B0509000000000004" pitchFamily="49" charset="0"/>
              </a:rPr>
              <a:t>band.py</a:t>
            </a:r>
            <a:r>
              <a:rPr lang="en-US" sz="900" dirty="0">
                <a:latin typeface="Andale Mono" panose="020B0509000000000004" pitchFamily="49" charset="0"/>
              </a:rPr>
              <a:t> and </a:t>
            </a:r>
            <a:r>
              <a:rPr lang="en-US" sz="900" dirty="0" err="1">
                <a:latin typeface="Andale Mono" panose="020B0509000000000004" pitchFamily="49" charset="0"/>
              </a:rPr>
              <a:t>optical.py</a:t>
            </a: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397B3-A997-E643-86D2-713A7DF3C3FD}"/>
              </a:ext>
            </a:extLst>
          </p:cNvPr>
          <p:cNvSpPr txBox="1"/>
          <p:nvPr/>
        </p:nvSpPr>
        <p:spPr>
          <a:xfrm>
            <a:off x="6476325" y="266596"/>
            <a:ext cx="4871847" cy="6698757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qmc_ground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dirty="0">
                <a:latin typeface="Andale Mono" panose="020B0509000000000004" pitchFamily="49" charset="0"/>
              </a:rPr>
              <a:t>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det_format</a:t>
            </a:r>
            <a:r>
              <a:rPr lang="en-US" sz="900" b="1" dirty="0">
                <a:latin typeface="Andale Mono" panose="020B0509000000000004" pitchFamily="49" charset="0"/>
              </a:rPr>
              <a:t>     = 'old',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  = '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  = '</a:t>
            </a:r>
            <a:r>
              <a:rPr lang="en-US" sz="900" dirty="0" err="1">
                <a:latin typeface="Andale Mono" panose="020B0509000000000004" pitchFamily="49" charset="0"/>
              </a:rPr>
              <a:t>vmc_ground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  = job(cores=16,threads=16,app='</a:t>
            </a:r>
            <a:r>
              <a:rPr lang="en-US" sz="900" dirty="0" err="1">
                <a:latin typeface="Andale Mono" panose="020B0509000000000004" pitchFamily="49" charset="0"/>
              </a:rPr>
              <a:t>qmcpack_complex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  = 'basic',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spin_polarized</a:t>
            </a:r>
            <a:r>
              <a:rPr lang="en-US" sz="900" dirty="0">
                <a:latin typeface="Andale Mono" panose="020B0509000000000004" pitchFamily="49" charset="0"/>
              </a:rPr>
              <a:t>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system         = </a:t>
            </a:r>
            <a:r>
              <a:rPr lang="en-US" sz="900" b="1" dirty="0" err="1">
                <a:latin typeface="Andale Mono" panose="020B0509000000000004" pitchFamily="49" charset="0"/>
              </a:rPr>
              <a:t>dia</a:t>
            </a:r>
            <a:r>
              <a:rPr lang="en-US" sz="900" b="1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  = ['</a:t>
            </a:r>
            <a:r>
              <a:rPr lang="en-US" sz="900" dirty="0" err="1">
                <a:latin typeface="Andale Mono" panose="020B0509000000000004" pitchFamily="49" charset="0"/>
              </a:rPr>
              <a:t>C.BFD.xml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jastrows</a:t>
            </a:r>
            <a:r>
              <a:rPr lang="en-US" sz="900" dirty="0">
                <a:latin typeface="Andale Mono" panose="020B0509000000000004" pitchFamily="49" charset="0"/>
              </a:rPr>
              <a:t>       = [],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calculations   = [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</a:t>
            </a:r>
            <a:r>
              <a:rPr lang="en-US" sz="900" dirty="0" err="1">
                <a:latin typeface="Andale Mono" panose="020B0509000000000004" pitchFamily="49" charset="0"/>
              </a:rPr>
              <a:t>warmupsteps</a:t>
            </a:r>
            <a:r>
              <a:rPr lang="en-US" sz="900" dirty="0">
                <a:latin typeface="Andale Mono" panose="020B0509000000000004" pitchFamily="49" charset="0"/>
              </a:rPr>
              <a:t> =  20,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blocks      = 800,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steps       =   5,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</a:t>
            </a:r>
            <a:r>
              <a:rPr lang="en-US" sz="900" dirty="0" err="1">
                <a:latin typeface="Andale Mono" panose="020B0509000000000004" pitchFamily="49" charset="0"/>
              </a:rPr>
              <a:t>substeps</a:t>
            </a:r>
            <a:r>
              <a:rPr lang="en-US" sz="900" dirty="0">
                <a:latin typeface="Andale Mono" panose="020B0509000000000004" pitchFamily="49" charset="0"/>
              </a:rPr>
              <a:t>    =  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timestep    =  .4,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[(</a:t>
            </a:r>
            <a:r>
              <a:rPr lang="en-US" sz="900" dirty="0" err="1">
                <a:latin typeface="Andale Mono" panose="020B0509000000000004" pitchFamily="49" charset="0"/>
              </a:rPr>
              <a:t>conv,'orbitals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(opt,'</a:t>
            </a:r>
            <a:r>
              <a:rPr lang="en-US" sz="900" dirty="0" err="1">
                <a:latin typeface="Andale Mono" panose="020B0509000000000004" pitchFamily="49" charset="0"/>
              </a:rPr>
              <a:t>jastrow</a:t>
            </a:r>
            <a:r>
              <a:rPr lang="en-US" sz="900" dirty="0">
                <a:latin typeface="Andale Mono" panose="020B0509000000000004" pitchFamily="49" charset="0"/>
              </a:rPr>
              <a:t>')],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qmc_minus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det_format</a:t>
            </a:r>
            <a:r>
              <a:rPr lang="en-US" sz="900" b="1" dirty="0">
                <a:latin typeface="Andale Mono" panose="020B0509000000000004" pitchFamily="49" charset="0"/>
              </a:rPr>
              <a:t>     = 'old',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path         = '</a:t>
            </a:r>
            <a:r>
              <a:rPr lang="en-US" sz="900" b="1" dirty="0" err="1">
                <a:latin typeface="Andale Mono" panose="020B0509000000000004" pitchFamily="49" charset="0"/>
              </a:rPr>
              <a:t>vmc</a:t>
            </a:r>
            <a:r>
              <a:rPr lang="en-US" sz="900" b="1" dirty="0">
                <a:latin typeface="Andale Mono" panose="020B0509000000000004" pitchFamily="49" charset="0"/>
              </a:rPr>
              <a:t>_-e',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system       = </a:t>
            </a:r>
            <a:r>
              <a:rPr lang="en-US" sz="900" b="1" dirty="0" err="1">
                <a:latin typeface="Andale Mono" panose="020B0509000000000004" pitchFamily="49" charset="0"/>
              </a:rPr>
              <a:t>dia</a:t>
            </a:r>
            <a:r>
              <a:rPr lang="en-US" sz="900" b="1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u = </a:t>
            </a:r>
            <a:r>
              <a:rPr lang="en-US" sz="900" b="1" dirty="0" err="1">
                <a:latin typeface="Andale Mono" panose="020B0509000000000004" pitchFamily="49" charset="0"/>
              </a:rPr>
              <a:t>qmc_minus.input.get</a:t>
            </a:r>
            <a:r>
              <a:rPr lang="en-US" sz="900" b="1" dirty="0">
                <a:latin typeface="Andale Mono" panose="020B0509000000000004" pitchFamily="49" charset="0"/>
              </a:rPr>
              <a:t>('u')</a:t>
            </a: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u.size</a:t>
            </a:r>
            <a:r>
              <a:rPr lang="en-US" sz="900" b="1" dirty="0">
                <a:latin typeface="Andale Mono" panose="020B0509000000000004" pitchFamily="49" charset="0"/>
              </a:rPr>
              <a:t>-=1</a:t>
            </a: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updet</a:t>
            </a:r>
            <a:r>
              <a:rPr lang="en-US" sz="900" b="1" dirty="0">
                <a:latin typeface="Andale Mono" panose="020B0509000000000004" pitchFamily="49" charset="0"/>
              </a:rPr>
              <a:t> = </a:t>
            </a:r>
            <a:r>
              <a:rPr lang="en-US" sz="900" b="1" dirty="0" err="1">
                <a:latin typeface="Andale Mono" panose="020B0509000000000004" pitchFamily="49" charset="0"/>
              </a:rPr>
              <a:t>qmc_minus.input.get</a:t>
            </a:r>
            <a:r>
              <a:rPr lang="en-US" sz="900" b="1" dirty="0">
                <a:latin typeface="Andale Mono" panose="020B0509000000000004" pitchFamily="49" charset="0"/>
              </a:rPr>
              <a:t>('</a:t>
            </a:r>
            <a:r>
              <a:rPr lang="en-US" sz="900" b="1" dirty="0" err="1">
                <a:latin typeface="Andale Mono" panose="020B0509000000000004" pitchFamily="49" charset="0"/>
              </a:rPr>
              <a:t>updet</a:t>
            </a:r>
            <a:r>
              <a:rPr lang="en-US" sz="900" b="1" dirty="0">
                <a:latin typeface="Andale Mono" panose="020B0509000000000004" pitchFamily="49" charset="0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updet.size</a:t>
            </a:r>
            <a:r>
              <a:rPr lang="en-US" sz="900" b="1" dirty="0">
                <a:latin typeface="Andale Mono" panose="020B0509000000000004" pitchFamily="49" charset="0"/>
              </a:rPr>
              <a:t>-=1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qmc_plus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det_format</a:t>
            </a:r>
            <a:r>
              <a:rPr lang="en-US" sz="900" b="1" dirty="0">
                <a:latin typeface="Andale Mono" panose="020B0509000000000004" pitchFamily="49" charset="0"/>
              </a:rPr>
              <a:t>     = </a:t>
            </a:r>
            <a:r>
              <a:rPr lang="en-US" sz="900" b="1">
                <a:latin typeface="Andale Mono" panose="020B0509000000000004" pitchFamily="49" charset="0"/>
              </a:rPr>
              <a:t>'old',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path         = '</a:t>
            </a:r>
            <a:r>
              <a:rPr lang="en-US" sz="900" b="1" dirty="0" err="1">
                <a:latin typeface="Andale Mono" panose="020B0509000000000004" pitchFamily="49" charset="0"/>
              </a:rPr>
              <a:t>vmc</a:t>
            </a:r>
            <a:r>
              <a:rPr lang="en-US" sz="900" b="1" dirty="0">
                <a:latin typeface="Andale Mono" panose="020B0509000000000004" pitchFamily="49" charset="0"/>
              </a:rPr>
              <a:t>_+e',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system       = </a:t>
            </a:r>
            <a:r>
              <a:rPr lang="en-US" sz="900" b="1" dirty="0" err="1">
                <a:latin typeface="Andale Mono" panose="020B0509000000000004" pitchFamily="49" charset="0"/>
              </a:rPr>
              <a:t>dia</a:t>
            </a:r>
            <a:r>
              <a:rPr lang="en-US" sz="900" b="1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u = </a:t>
            </a:r>
            <a:r>
              <a:rPr lang="en-US" sz="900" b="1" dirty="0" err="1">
                <a:latin typeface="Andale Mono" panose="020B0509000000000004" pitchFamily="49" charset="0"/>
              </a:rPr>
              <a:t>qmc_plus.input.get</a:t>
            </a:r>
            <a:r>
              <a:rPr lang="en-US" sz="900" b="1" dirty="0">
                <a:latin typeface="Andale Mono" panose="020B0509000000000004" pitchFamily="49" charset="0"/>
              </a:rPr>
              <a:t>('u')</a:t>
            </a: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u.size</a:t>
            </a:r>
            <a:r>
              <a:rPr lang="en-US" sz="900" b="1" dirty="0">
                <a:latin typeface="Andale Mono" panose="020B0509000000000004" pitchFamily="49" charset="0"/>
              </a:rPr>
              <a:t>+=1</a:t>
            </a: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updet</a:t>
            </a:r>
            <a:r>
              <a:rPr lang="en-US" sz="900" b="1" dirty="0">
                <a:latin typeface="Andale Mono" panose="020B0509000000000004" pitchFamily="49" charset="0"/>
              </a:rPr>
              <a:t> = </a:t>
            </a:r>
            <a:r>
              <a:rPr lang="en-US" sz="900" b="1" dirty="0" err="1">
                <a:latin typeface="Andale Mono" panose="020B0509000000000004" pitchFamily="49" charset="0"/>
              </a:rPr>
              <a:t>qmc_plus.input.get</a:t>
            </a:r>
            <a:r>
              <a:rPr lang="en-US" sz="900" b="1" dirty="0">
                <a:latin typeface="Andale Mono" panose="020B0509000000000004" pitchFamily="49" charset="0"/>
              </a:rPr>
              <a:t>('</a:t>
            </a:r>
            <a:r>
              <a:rPr lang="en-US" sz="900" b="1" dirty="0" err="1">
                <a:latin typeface="Andale Mono" panose="020B0509000000000004" pitchFamily="49" charset="0"/>
              </a:rPr>
              <a:t>updet</a:t>
            </a:r>
            <a:r>
              <a:rPr lang="en-US" sz="900" b="1" dirty="0">
                <a:latin typeface="Andale Mono" panose="020B0509000000000004" pitchFamily="49" charset="0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updet.size</a:t>
            </a:r>
            <a:r>
              <a:rPr lang="en-US" sz="900" b="1" dirty="0">
                <a:latin typeface="Andale Mono" panose="020B0509000000000004" pitchFamily="49" charset="0"/>
              </a:rPr>
              <a:t>+=1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run_project</a:t>
            </a:r>
            <a:r>
              <a:rPr lang="en-US" sz="900" dirty="0">
                <a:latin typeface="Andale Mono" panose="020B0509000000000004" pitchFamily="49" charset="0"/>
              </a:rPr>
              <a:t>()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AECA87-49FF-A245-8B05-5BCF0360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6855038" cy="539496"/>
          </a:xfrm>
        </p:spPr>
        <p:txBody>
          <a:bodyPr/>
          <a:lstStyle/>
          <a:p>
            <a:r>
              <a:rPr lang="en-US" dirty="0"/>
              <a:t>Diamond quasiparticle gap: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CAD3D-3C1A-764E-91EA-CF269DF4B76A}"/>
              </a:ext>
            </a:extLst>
          </p:cNvPr>
          <p:cNvSpPr txBox="1"/>
          <p:nvPr/>
        </p:nvSpPr>
        <p:spPr>
          <a:xfrm>
            <a:off x="761675" y="675001"/>
            <a:ext cx="524534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labs/lab5_excited_states/</a:t>
            </a:r>
            <a:r>
              <a:rPr lang="en-US" sz="1600" dirty="0" err="1">
                <a:latin typeface="Andale Mono" panose="020B0509000000000004" pitchFamily="49" charset="0"/>
              </a:rPr>
              <a:t>quasiparticle.py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830C3-8778-D649-8C6D-DCAB809B455A}"/>
              </a:ext>
            </a:extLst>
          </p:cNvPr>
          <p:cNvSpPr txBox="1"/>
          <p:nvPr/>
        </p:nvSpPr>
        <p:spPr>
          <a:xfrm>
            <a:off x="1525885" y="4760930"/>
            <a:ext cx="387662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Change the number of electrons after the primitive cell is tiled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A7D2B1-5D3A-4442-955E-61DEC1F9592C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402511" y="4222751"/>
            <a:ext cx="1192498" cy="83364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595307-1EB5-FD4E-BFB0-84F9FA6C717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402511" y="5056396"/>
            <a:ext cx="1192498" cy="83364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9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D397B3-A997-E643-86D2-713A7DF3C3FD}"/>
              </a:ext>
            </a:extLst>
          </p:cNvPr>
          <p:cNvSpPr txBox="1"/>
          <p:nvPr/>
        </p:nvSpPr>
        <p:spPr>
          <a:xfrm>
            <a:off x="336754" y="936593"/>
            <a:ext cx="6319359" cy="2834622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&lt;</a:t>
            </a:r>
            <a:r>
              <a:rPr lang="en-US" sz="900" dirty="0" err="1">
                <a:latin typeface="Andale Mono" panose="020B0509000000000004" pitchFamily="49" charset="0"/>
              </a:rPr>
              <a:t>particleset</a:t>
            </a:r>
            <a:r>
              <a:rPr lang="en-US" sz="900" dirty="0">
                <a:latin typeface="Andale Mono" panose="020B0509000000000004" pitchFamily="49" charset="0"/>
              </a:rPr>
              <a:t> name="e" random="yes"&gt;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&lt;group name="</a:t>
            </a:r>
            <a:r>
              <a:rPr lang="en-US" sz="900" b="1" dirty="0">
                <a:latin typeface="Andale Mono" panose="020B0509000000000004" pitchFamily="49" charset="0"/>
              </a:rPr>
              <a:t>u" size="37</a:t>
            </a:r>
            <a:r>
              <a:rPr lang="en-US" sz="900" dirty="0">
                <a:latin typeface="Andale Mono" panose="020B0509000000000004" pitchFamily="49" charset="0"/>
              </a:rPr>
              <a:t>" mass="1.0"&gt;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&lt;parameter name="charge"              &gt;    -1                    &lt;/parameter&gt;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&lt;parameter name="mass"                &gt;    1.0                   &lt;/parameter&gt;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&lt;/group&gt;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&lt;group name</a:t>
            </a:r>
            <a:r>
              <a:rPr lang="en-US" sz="900" b="1" dirty="0">
                <a:latin typeface="Andale Mono" panose="020B0509000000000004" pitchFamily="49" charset="0"/>
              </a:rPr>
              <a:t>="d" size="36" </a:t>
            </a:r>
            <a:r>
              <a:rPr lang="en-US" sz="900" dirty="0">
                <a:latin typeface="Andale Mono" panose="020B0509000000000004" pitchFamily="49" charset="0"/>
              </a:rPr>
              <a:t>mass="1.0"&gt;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&lt;parameter name="charge"              &gt;    -1                    &lt;/parameter&gt;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&lt;parameter name="mass"                &gt;    1.0                   &lt;/parameter&gt;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&lt;/group&gt;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&lt;/</a:t>
            </a:r>
            <a:r>
              <a:rPr lang="en-US" sz="900" dirty="0" err="1">
                <a:latin typeface="Andale Mono" panose="020B0509000000000004" pitchFamily="49" charset="0"/>
              </a:rPr>
              <a:t>particleset</a:t>
            </a:r>
            <a:r>
              <a:rPr lang="en-US" sz="900" dirty="0">
                <a:latin typeface="Andale Mono" panose="020B05090000000000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	&lt;</a:t>
            </a:r>
            <a:r>
              <a:rPr lang="en-US" sz="900" dirty="0" err="1">
                <a:latin typeface="Andale Mono" panose="020B0509000000000004" pitchFamily="49" charset="0"/>
              </a:rPr>
              <a:t>slaterdeterminant</a:t>
            </a:r>
            <a:r>
              <a:rPr lang="en-US" sz="900" dirty="0">
                <a:latin typeface="Andale Mono" panose="020B05090000000000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&lt;determinant id="</a:t>
            </a:r>
            <a:r>
              <a:rPr lang="en-US" sz="900" dirty="0" err="1">
                <a:latin typeface="Andale Mono" panose="020B0509000000000004" pitchFamily="49" charset="0"/>
              </a:rPr>
              <a:t>updet</a:t>
            </a:r>
            <a:r>
              <a:rPr lang="en-US" sz="900" dirty="0">
                <a:latin typeface="Andale Mono" panose="020B0509000000000004" pitchFamily="49" charset="0"/>
              </a:rPr>
              <a:t>" </a:t>
            </a:r>
            <a:r>
              <a:rPr lang="en-US" sz="900" b="1" dirty="0">
                <a:latin typeface="Andale Mono" panose="020B0509000000000004" pitchFamily="49" charset="0"/>
              </a:rPr>
              <a:t>size="37"</a:t>
            </a:r>
            <a:r>
              <a:rPr lang="en-US" sz="900" dirty="0">
                <a:latin typeface="Andale Mono" panose="020B05090000000000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&lt;occupation mode="ground" </a:t>
            </a:r>
            <a:r>
              <a:rPr lang="en-US" sz="900" dirty="0" err="1">
                <a:latin typeface="Andale Mono" panose="020B0509000000000004" pitchFamily="49" charset="0"/>
              </a:rPr>
              <a:t>spindataset</a:t>
            </a:r>
            <a:r>
              <a:rPr lang="en-US" sz="900" dirty="0">
                <a:latin typeface="Andale Mono" panose="020B0509000000000004" pitchFamily="49" charset="0"/>
              </a:rPr>
              <a:t>="0"/&gt;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&lt;/determinant&gt;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&lt;determinant id="</a:t>
            </a:r>
            <a:r>
              <a:rPr lang="en-US" sz="900" dirty="0" err="1">
                <a:latin typeface="Andale Mono" panose="020B0509000000000004" pitchFamily="49" charset="0"/>
              </a:rPr>
              <a:t>downdet</a:t>
            </a:r>
            <a:r>
              <a:rPr lang="en-US" sz="900" dirty="0">
                <a:latin typeface="Andale Mono" panose="020B0509000000000004" pitchFamily="49" charset="0"/>
              </a:rPr>
              <a:t>" </a:t>
            </a:r>
            <a:r>
              <a:rPr lang="en-US" sz="900" b="1" dirty="0">
                <a:latin typeface="Andale Mono" panose="020B0509000000000004" pitchFamily="49" charset="0"/>
              </a:rPr>
              <a:t>size="36"</a:t>
            </a:r>
            <a:r>
              <a:rPr lang="en-US" sz="900" dirty="0">
                <a:latin typeface="Andale Mono" panose="020B05090000000000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&lt;occupation mode="ground" </a:t>
            </a:r>
            <a:r>
              <a:rPr lang="en-US" sz="900" dirty="0" err="1">
                <a:latin typeface="Andale Mono" panose="020B0509000000000004" pitchFamily="49" charset="0"/>
              </a:rPr>
              <a:t>spindataset</a:t>
            </a:r>
            <a:r>
              <a:rPr lang="en-US" sz="900" dirty="0">
                <a:latin typeface="Andale Mono" panose="020B0509000000000004" pitchFamily="49" charset="0"/>
              </a:rPr>
              <a:t>="1"/&gt;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&lt;/determinant&gt;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&lt;/</a:t>
            </a:r>
            <a:r>
              <a:rPr lang="en-US" sz="900" dirty="0" err="1">
                <a:latin typeface="Andale Mono" panose="020B0509000000000004" pitchFamily="49" charset="0"/>
              </a:rPr>
              <a:t>slaterdeterminant</a:t>
            </a:r>
            <a:r>
              <a:rPr lang="en-US" sz="900" dirty="0">
                <a:latin typeface="Andale Mono" panose="020B05090000000000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CAD3D-3C1A-764E-91EA-CF269DF4B76A}"/>
              </a:ext>
            </a:extLst>
          </p:cNvPr>
          <p:cNvSpPr txBox="1"/>
          <p:nvPr/>
        </p:nvSpPr>
        <p:spPr>
          <a:xfrm>
            <a:off x="336754" y="581289"/>
            <a:ext cx="69733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labs/lab5_excited_states/</a:t>
            </a:r>
            <a:r>
              <a:rPr lang="en-US" sz="1600" dirty="0" err="1">
                <a:latin typeface="Andale Mono" panose="020B0509000000000004" pitchFamily="49" charset="0"/>
              </a:rPr>
              <a:t>diamond_runs</a:t>
            </a:r>
            <a:r>
              <a:rPr lang="en-US" sz="1600" dirty="0">
                <a:latin typeface="Andale Mono" panose="020B0509000000000004" pitchFamily="49" charset="0"/>
              </a:rPr>
              <a:t>/</a:t>
            </a:r>
            <a:r>
              <a:rPr lang="en-US" sz="1600" dirty="0" err="1">
                <a:latin typeface="Andale Mono" panose="020B0509000000000004" pitchFamily="49" charset="0"/>
              </a:rPr>
              <a:t>vmc</a:t>
            </a:r>
            <a:r>
              <a:rPr lang="en-US" sz="1600" dirty="0">
                <a:latin typeface="Andale Mono" panose="020B0509000000000004" pitchFamily="49" charset="0"/>
              </a:rPr>
              <a:t>_+e/</a:t>
            </a:r>
            <a:r>
              <a:rPr lang="en-US" sz="1600" dirty="0" err="1">
                <a:latin typeface="Andale Mono" panose="020B0509000000000004" pitchFamily="49" charset="0"/>
              </a:rPr>
              <a:t>vmc.in.xml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4A24B-1E57-ED43-9C5E-C85E5C75E815}"/>
              </a:ext>
            </a:extLst>
          </p:cNvPr>
          <p:cNvSpPr txBox="1"/>
          <p:nvPr/>
        </p:nvSpPr>
        <p:spPr>
          <a:xfrm>
            <a:off x="336754" y="4931360"/>
            <a:ext cx="7284366" cy="133882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 Band    State  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TwistIndex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BandIndex</a:t>
            </a:r>
            <a:r>
              <a:rPr lang="en-US" sz="900" dirty="0">
                <a:latin typeface="Andale Mono" panose="020B0509000000000004" pitchFamily="49" charset="0"/>
              </a:rPr>
              <a:t> Energy      </a:t>
            </a:r>
            <a:r>
              <a:rPr lang="en-US" sz="900" dirty="0" err="1">
                <a:latin typeface="Andale Mono" panose="020B0509000000000004" pitchFamily="49" charset="0"/>
              </a:rPr>
              <a:t>Kx</a:t>
            </a:r>
            <a:r>
              <a:rPr lang="en-US" sz="900" dirty="0">
                <a:latin typeface="Andale Mono" panose="020B0509000000000004" pitchFamily="49" charset="0"/>
              </a:rPr>
              <a:t>      Ky      </a:t>
            </a:r>
            <a:r>
              <a:rPr lang="en-US" sz="900" dirty="0" err="1">
                <a:latin typeface="Andale Mono" panose="020B0509000000000004" pitchFamily="49" charset="0"/>
              </a:rPr>
              <a:t>Kz</a:t>
            </a: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K1      K2      K3    </a:t>
            </a:r>
            <a:r>
              <a:rPr lang="en-US" sz="900" dirty="0" err="1">
                <a:latin typeface="Andale Mono" panose="020B0509000000000004" pitchFamily="49" charset="0"/>
              </a:rPr>
              <a:t>KmK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0        0        0        0    -0.297238  0.0000  0.0000  0.0000 -0.0000 -0.0000 -0.0000     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35       35        </a:t>
            </a:r>
            <a:r>
              <a:rPr lang="en-US" sz="900" b="1" dirty="0">
                <a:latin typeface="Andale Mono" panose="020B0509000000000004" pitchFamily="49" charset="0"/>
              </a:rPr>
              <a:t>4        4</a:t>
            </a:r>
            <a:r>
              <a:rPr lang="en-US" sz="900" dirty="0">
                <a:latin typeface="Andale Mono" panose="020B0509000000000004" pitchFamily="49" charset="0"/>
              </a:rPr>
              <a:t>     0.631985  0.0000 -0.6209 -0.0000 </a:t>
            </a:r>
            <a:r>
              <a:rPr lang="en-US" sz="900" b="1" dirty="0">
                <a:latin typeface="Andale Mono" panose="020B0509000000000004" pitchFamily="49" charset="0"/>
              </a:rPr>
              <a:t>-0.3333 -0.0000 -0.3333      </a:t>
            </a:r>
            <a:r>
              <a:rPr lang="en-US" sz="900" dirty="0">
                <a:latin typeface="Andale Mono" panose="020B0509000000000004" pitchFamily="49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36       36        </a:t>
            </a:r>
            <a:r>
              <a:rPr lang="en-US" sz="900" b="1" dirty="0">
                <a:latin typeface="Andale Mono" panose="020B0509000000000004" pitchFamily="49" charset="0"/>
              </a:rPr>
              <a:t>0        3</a:t>
            </a:r>
            <a:r>
              <a:rPr lang="en-US" sz="900" dirty="0">
                <a:latin typeface="Andale Mono" panose="020B0509000000000004" pitchFamily="49" charset="0"/>
              </a:rPr>
              <a:t>     0.488303  0.0000  0.0000  0.0000 </a:t>
            </a:r>
            <a:r>
              <a:rPr lang="en-US" sz="900" b="1" dirty="0">
                <a:latin typeface="Andale Mono" panose="020B0509000000000004" pitchFamily="49" charset="0"/>
              </a:rPr>
              <a:t>-0.0000 -0.0000 -0.0000      </a:t>
            </a:r>
            <a:r>
              <a:rPr lang="en-US" sz="900" dirty="0">
                <a:latin typeface="Andale Mono" panose="020B0509000000000004" pitchFamily="49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4BF91A-F458-5949-B183-309F4EDF5CF8}"/>
              </a:ext>
            </a:extLst>
          </p:cNvPr>
          <p:cNvSpPr txBox="1"/>
          <p:nvPr/>
        </p:nvSpPr>
        <p:spPr>
          <a:xfrm>
            <a:off x="336754" y="4562384"/>
            <a:ext cx="10602582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ndale Mono" panose="020B0509000000000004" pitchFamily="49" charset="0"/>
              </a:rPr>
              <a:t>labs/lab5_excited_states/</a:t>
            </a:r>
            <a:r>
              <a:rPr lang="en-US" sz="1400" dirty="0" err="1">
                <a:latin typeface="Andale Mono" panose="020B0509000000000004" pitchFamily="49" charset="0"/>
              </a:rPr>
              <a:t>diamond_runs</a:t>
            </a:r>
            <a:r>
              <a:rPr lang="en-US" sz="1400" dirty="0">
                <a:latin typeface="Andale Mono" panose="020B0509000000000004" pitchFamily="49" charset="0"/>
              </a:rPr>
              <a:t>/</a:t>
            </a:r>
            <a:r>
              <a:rPr lang="en-US" sz="1400" b="1" dirty="0" err="1">
                <a:latin typeface="Andale Mono" panose="020B0509000000000004" pitchFamily="49" charset="0"/>
              </a:rPr>
              <a:t>vmc</a:t>
            </a:r>
            <a:r>
              <a:rPr lang="en-US" sz="1400" b="1" dirty="0">
                <a:latin typeface="Andale Mono" panose="020B0509000000000004" pitchFamily="49" charset="0"/>
              </a:rPr>
              <a:t>_+e</a:t>
            </a:r>
            <a:r>
              <a:rPr lang="en-US" sz="1400" dirty="0">
                <a:latin typeface="Andale Mono" panose="020B0509000000000004" pitchFamily="49" charset="0"/>
              </a:rPr>
              <a:t>/einspline.tile_300010003.spin_0.tw_0.g0.bandinfo.dat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45D79E6-B337-4646-AB97-C83E8A84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54" y="48316"/>
            <a:ext cx="11430000" cy="424732"/>
          </a:xfrm>
        </p:spPr>
        <p:txBody>
          <a:bodyPr/>
          <a:lstStyle/>
          <a:p>
            <a:r>
              <a:rPr lang="en-US" sz="2400" dirty="0"/>
              <a:t>Diamond DMC optical gap: changes to QMCPACK input/output files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995D8E-BECC-7A4F-9E96-4913554B6D2A}"/>
              </a:ext>
            </a:extLst>
          </p:cNvPr>
          <p:cNvSpPr txBox="1"/>
          <p:nvPr/>
        </p:nvSpPr>
        <p:spPr>
          <a:xfrm>
            <a:off x="336754" y="4140211"/>
            <a:ext cx="497283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 err="1">
                <a:latin typeface="+mn-lt"/>
              </a:rPr>
              <a:t>Einspline</a:t>
            </a:r>
            <a:r>
              <a:rPr lang="en-US" dirty="0">
                <a:latin typeface="+mn-lt"/>
              </a:rPr>
              <a:t> file is identical to the ground state</a:t>
            </a:r>
          </a:p>
        </p:txBody>
      </p:sp>
    </p:spTree>
    <p:extLst>
      <p:ext uri="{BB962C8B-B14F-4D97-AF65-F5344CB8AC3E}">
        <p14:creationId xmlns:p14="http://schemas.microsoft.com/office/powerpoint/2010/main" val="331760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55" y="2572495"/>
            <a:ext cx="10050465" cy="1920526"/>
          </a:xfrm>
        </p:spPr>
        <p:txBody>
          <a:bodyPr/>
          <a:lstStyle/>
          <a:p>
            <a:r>
              <a:rPr lang="en-US" sz="4400" dirty="0"/>
              <a:t>Workflow Demo: </a:t>
            </a:r>
            <a:br>
              <a:rPr lang="en-US" sz="4400" dirty="0"/>
            </a:br>
            <a:r>
              <a:rPr lang="en-US" sz="4400" dirty="0"/>
              <a:t>Automated tiling matrix from user specified wavevectors</a:t>
            </a:r>
          </a:p>
        </p:txBody>
      </p:sp>
    </p:spTree>
    <p:extLst>
      <p:ext uri="{BB962C8B-B14F-4D97-AF65-F5344CB8AC3E}">
        <p14:creationId xmlns:p14="http://schemas.microsoft.com/office/powerpoint/2010/main" val="210288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D397B3-A997-E643-86D2-713A7DF3C3FD}"/>
              </a:ext>
            </a:extLst>
          </p:cNvPr>
          <p:cNvSpPr txBox="1"/>
          <p:nvPr/>
        </p:nvSpPr>
        <p:spPr>
          <a:xfrm>
            <a:off x="6096000" y="969980"/>
            <a:ext cx="5354351" cy="5078313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dia_prim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units  = 'A',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axes   = [[ 1.785,  1.785,  0.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[ 0.   ,  1.785,  1.785],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[ 1.785,  0.   ,  1.785]],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elem</a:t>
            </a:r>
            <a:r>
              <a:rPr lang="en-US" sz="900" dirty="0">
                <a:latin typeface="Andale Mono" panose="020B0509000000000004" pitchFamily="49" charset="0"/>
              </a:rPr>
              <a:t>   = ['C','C'],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pos</a:t>
            </a:r>
            <a:r>
              <a:rPr lang="en-US" sz="900" dirty="0">
                <a:latin typeface="Andale Mono" panose="020B0509000000000004" pitchFamily="49" charset="0"/>
              </a:rPr>
              <a:t>    = [[ 0.    ,  0.    ,  0.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[ 0.8925,  0.8925,  0.8925]],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use_prim</a:t>
            </a:r>
            <a:r>
              <a:rPr lang="en-US" sz="900" b="1" dirty="0">
                <a:latin typeface="Andale Mono" panose="020B0509000000000004" pitchFamily="49" charset="0"/>
              </a:rPr>
              <a:t>  = True,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      = 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tiling = </a:t>
            </a:r>
            <a:r>
              <a:rPr lang="en-US" sz="900" dirty="0" err="1">
                <a:latin typeface="Andale Mono" panose="020B0509000000000004" pitchFamily="49" charset="0"/>
              </a:rPr>
              <a:t>get_band_tiling</a:t>
            </a:r>
            <a:r>
              <a:rPr lang="en-US" sz="900" dirty="0">
                <a:latin typeface="Andale Mono" panose="020B0509000000000004" pitchFamily="49" charset="0"/>
              </a:rPr>
              <a:t>(structure   = </a:t>
            </a:r>
            <a:r>
              <a:rPr lang="en-US" sz="900" dirty="0" err="1">
                <a:latin typeface="Andale Mono" panose="020B0509000000000004" pitchFamily="49" charset="0"/>
              </a:rPr>
              <a:t>dia_prim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 </a:t>
            </a:r>
            <a:r>
              <a:rPr lang="en-US" sz="900" b="1" dirty="0" err="1">
                <a:latin typeface="Andale Mono" panose="020B0509000000000004" pitchFamily="49" charset="0"/>
              </a:rPr>
              <a:t>kpoints_rel</a:t>
            </a:r>
            <a:r>
              <a:rPr lang="en-US" sz="900" b="1" dirty="0">
                <a:latin typeface="Andale Mono" panose="020B0509000000000004" pitchFamily="49" charset="0"/>
              </a:rPr>
              <a:t> = [[0.000, 0.000, 0.000],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                                  [0.3768116, 0.,        0.3768116]],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	            </a:t>
            </a:r>
            <a:r>
              <a:rPr lang="en-US" sz="900" b="1" dirty="0" err="1">
                <a:latin typeface="Andale Mono" panose="020B0509000000000004" pitchFamily="49" charset="0"/>
              </a:rPr>
              <a:t>max_volfac</a:t>
            </a:r>
            <a:r>
              <a:rPr lang="en-US" sz="900" b="1" dirty="0">
                <a:latin typeface="Andale Mono" panose="020B0509000000000004" pitchFamily="49" charset="0"/>
              </a:rPr>
              <a:t> = 20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	            </a:t>
            </a:r>
            <a:r>
              <a:rPr lang="en-US" sz="900" dirty="0">
                <a:latin typeface="Andale Mono" panose="020B05090000000000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#Alternatively: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#tiling = </a:t>
            </a:r>
            <a:r>
              <a:rPr lang="en-US" sz="900" dirty="0" err="1">
                <a:latin typeface="Andale Mono" panose="020B0509000000000004" pitchFamily="49" charset="0"/>
              </a:rPr>
              <a:t>get_band_tiling</a:t>
            </a:r>
            <a:r>
              <a:rPr lang="en-US" sz="900" dirty="0">
                <a:latin typeface="Andale Mono" panose="020B0509000000000004" pitchFamily="49" charset="0"/>
              </a:rPr>
              <a:t>(structure   = </a:t>
            </a:r>
            <a:r>
              <a:rPr lang="en-US" sz="900" dirty="0" err="1">
                <a:latin typeface="Andale Mono" panose="020B0509000000000004" pitchFamily="49" charset="0"/>
              </a:rPr>
              <a:t>dia_prim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	             </a:t>
            </a:r>
            <a:r>
              <a:rPr lang="en-US" sz="900" b="1" dirty="0" err="1">
                <a:latin typeface="Andale Mono" panose="020B0509000000000004" pitchFamily="49" charset="0"/>
              </a:rPr>
              <a:t>kpoints_label</a:t>
            </a:r>
            <a:r>
              <a:rPr lang="en-US" sz="900" b="1" dirty="0">
                <a:latin typeface="Andale Mono" panose="020B0509000000000004" pitchFamily="49" charset="0"/>
              </a:rPr>
              <a:t> = ['GAMMA', 'X’]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	             </a:t>
            </a:r>
            <a:r>
              <a:rPr lang="en-US" sz="900" b="1" dirty="0" err="1">
                <a:latin typeface="Andale Mono" panose="020B0509000000000004" pitchFamily="49" charset="0"/>
              </a:rPr>
              <a:t>max_volfac</a:t>
            </a:r>
            <a:r>
              <a:rPr lang="en-US" sz="900" b="1" dirty="0">
                <a:latin typeface="Andale Mono" panose="020B0509000000000004" pitchFamily="49" charset="0"/>
              </a:rPr>
              <a:t> = 20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	             </a:t>
            </a:r>
            <a:r>
              <a:rPr lang="en-US" sz="900" dirty="0">
                <a:latin typeface="Andale Mono" panose="020B05090000000000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Min and target </a:t>
            </a:r>
            <a:r>
              <a:rPr lang="en-US" sz="900" dirty="0" err="1">
                <a:latin typeface="Andale Mono" panose="020B0509000000000004" pitchFamily="49" charset="0"/>
              </a:rPr>
              <a:t>volfacs</a:t>
            </a:r>
            <a:r>
              <a:rPr lang="en-US" sz="900" dirty="0">
                <a:latin typeface="Andale Mono" panose="020B0509000000000004" pitchFamily="49" charset="0"/>
              </a:rPr>
              <a:t> will be added here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dia_tiled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units  = 'A',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axes   = [[ 1.785,  1.785,  0.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[ 0.   ,  1.785,  1.785],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[ 1.785,  0.   ,  1.785]],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elem</a:t>
            </a:r>
            <a:r>
              <a:rPr lang="en-US" sz="900" dirty="0">
                <a:latin typeface="Andale Mono" panose="020B0509000000000004" pitchFamily="49" charset="0"/>
              </a:rPr>
              <a:t>   = ['C','C'],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pos</a:t>
            </a:r>
            <a:r>
              <a:rPr lang="en-US" sz="900" dirty="0">
                <a:latin typeface="Andale Mono" panose="020B0509000000000004" pitchFamily="49" charset="0"/>
              </a:rPr>
              <a:t>    = [[ 0.    ,  0.    ,  0.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[ 0.8925,  0.8925,  0.8925]],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use_prim</a:t>
            </a:r>
            <a:r>
              <a:rPr lang="en-US" sz="900" b="1" dirty="0">
                <a:latin typeface="Andale Mono" panose="020B0509000000000004" pitchFamily="49" charset="0"/>
              </a:rPr>
              <a:t>  = True,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tiling    = tiling, 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kgrid</a:t>
            </a:r>
            <a:r>
              <a:rPr lang="en-US" sz="900" b="1" dirty="0">
                <a:latin typeface="Andale Mono" panose="020B0509000000000004" pitchFamily="49" charset="0"/>
              </a:rPr>
              <a:t>     = (1,1,1),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kshift</a:t>
            </a:r>
            <a:r>
              <a:rPr lang="en-US" sz="900" b="1" dirty="0">
                <a:latin typeface="Andale Mono" panose="020B0509000000000004" pitchFamily="49" charset="0"/>
              </a:rPr>
              <a:t>    = (0,0,0), # Equal to </a:t>
            </a:r>
            <a:r>
              <a:rPr lang="en-US" sz="900" b="1" dirty="0" err="1">
                <a:latin typeface="Andale Mono" panose="020B0509000000000004" pitchFamily="49" charset="0"/>
              </a:rPr>
              <a:t>kpoints_rel</a:t>
            </a:r>
            <a:r>
              <a:rPr lang="en-US" sz="900" b="1" dirty="0">
                <a:latin typeface="Andale Mono" panose="020B0509000000000004" pitchFamily="49" charset="0"/>
              </a:rPr>
              <a:t>[0] or </a:t>
            </a:r>
            <a:r>
              <a:rPr lang="en-US" sz="900" b="1" dirty="0" err="1">
                <a:latin typeface="Andale Mono" panose="020B0509000000000004" pitchFamily="49" charset="0"/>
              </a:rPr>
              <a:t>kpoints_label</a:t>
            </a:r>
            <a:r>
              <a:rPr lang="en-US" sz="900" b="1" dirty="0">
                <a:latin typeface="Andale Mono" panose="020B0509000000000004" pitchFamily="49" charset="0"/>
              </a:rPr>
              <a:t>[0]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      = 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print tiling, </a:t>
            </a:r>
            <a:r>
              <a:rPr lang="en-US" sz="900" b="1" dirty="0" err="1">
                <a:latin typeface="Andale Mono" panose="020B0509000000000004" pitchFamily="49" charset="0"/>
              </a:rPr>
              <a:t>np.linalg,det</a:t>
            </a:r>
            <a:r>
              <a:rPr lang="en-US" sz="900" b="1" dirty="0">
                <a:latin typeface="Andale Mono" panose="020B0509000000000004" pitchFamily="49" charset="0"/>
              </a:rPr>
              <a:t>(tiling)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AECA87-49FF-A245-8B05-5BCF0360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67498" cy="978729"/>
          </a:xfrm>
        </p:spPr>
        <p:txBody>
          <a:bodyPr/>
          <a:lstStyle/>
          <a:p>
            <a:r>
              <a:rPr lang="en-US" dirty="0"/>
              <a:t>Automated tiling matrix for n wavevectors: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CAD3D-3C1A-764E-91EA-CF269DF4B76A}"/>
              </a:ext>
            </a:extLst>
          </p:cNvPr>
          <p:cNvSpPr txBox="1"/>
          <p:nvPr/>
        </p:nvSpPr>
        <p:spPr>
          <a:xfrm>
            <a:off x="761675" y="675001"/>
            <a:ext cx="635622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./nexus/examples/</a:t>
            </a:r>
            <a:r>
              <a:rPr lang="en-US" sz="1600" dirty="0" err="1">
                <a:latin typeface="Andale Mono" panose="020B0509000000000004" pitchFamily="49" charset="0"/>
              </a:rPr>
              <a:t>qmcpack</a:t>
            </a:r>
            <a:r>
              <a:rPr lang="en-US" sz="1600" dirty="0">
                <a:latin typeface="Andale Mono" panose="020B0509000000000004" pitchFamily="49" charset="0"/>
              </a:rPr>
              <a:t>/excited/</a:t>
            </a:r>
            <a:r>
              <a:rPr lang="en-US" sz="1600" dirty="0" err="1">
                <a:latin typeface="Andale Mono" panose="020B0509000000000004" pitchFamily="49" charset="0"/>
              </a:rPr>
              <a:t>vmc</a:t>
            </a:r>
            <a:r>
              <a:rPr lang="en-US" sz="1600" dirty="0">
                <a:latin typeface="Andale Mono" panose="020B0509000000000004" pitchFamily="49" charset="0"/>
              </a:rPr>
              <a:t>-opt-</a:t>
            </a:r>
            <a:r>
              <a:rPr lang="en-US" sz="1600" dirty="0" err="1">
                <a:latin typeface="Andale Mono" panose="020B0509000000000004" pitchFamily="49" charset="0"/>
              </a:rPr>
              <a:t>tiling.py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45B0C-A8D3-624E-A005-E4BEC7D45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41" y="944335"/>
            <a:ext cx="3693508" cy="2737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C4ABFB-BAF3-0B47-B01F-B89930C53266}"/>
              </a:ext>
            </a:extLst>
          </p:cNvPr>
          <p:cNvSpPr txBox="1"/>
          <p:nvPr/>
        </p:nvSpPr>
        <p:spPr>
          <a:xfrm>
            <a:off x="1299798" y="3725342"/>
            <a:ext cx="2735044" cy="216982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#print </a:t>
            </a:r>
            <a:r>
              <a:rPr lang="en-US" sz="900" dirty="0" err="1">
                <a:latin typeface="Andale Mono" panose="020B0509000000000004" pitchFamily="49" charset="0"/>
              </a:rPr>
              <a:t>p.bands.direct_gap</a:t>
            </a: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46158-CE73-F540-AC8E-A9C896B16DCF}"/>
              </a:ext>
            </a:extLst>
          </p:cNvPr>
          <p:cNvSpPr txBox="1"/>
          <p:nvPr/>
        </p:nvSpPr>
        <p:spPr>
          <a:xfrm>
            <a:off x="1299798" y="3951210"/>
            <a:ext cx="3975768" cy="2460674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energy          = 3.867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kpoints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cbm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dirty="0" err="1">
                <a:latin typeface="Andale Mono" panose="020B0509000000000004" pitchFamily="49" charset="0"/>
              </a:rPr>
              <a:t>band_number</a:t>
            </a:r>
            <a:r>
              <a:rPr lang="en-US" sz="900" dirty="0">
                <a:latin typeface="Andale Mono" panose="020B0509000000000004" pitchFamily="49" charset="0"/>
              </a:rPr>
              <a:t>     = 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energy          = 17.1545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index           = 51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kpoint_2pi_alat = [0.        0.1095605 0.       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 err="1">
                <a:latin typeface="Andale Mono" panose="020B0509000000000004" pitchFamily="49" charset="0"/>
              </a:rPr>
              <a:t>kpoint_rel</a:t>
            </a:r>
            <a:r>
              <a:rPr lang="en-US" sz="900" b="1" dirty="0">
                <a:latin typeface="Andale Mono" panose="020B0509000000000004" pitchFamily="49" charset="0"/>
              </a:rPr>
              <a:t>      = [0.3695652 0.        0.3695652]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pol             = down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end </a:t>
            </a:r>
            <a:r>
              <a:rPr lang="en-US" sz="900" dirty="0" err="1">
                <a:latin typeface="Andale Mono" panose="020B0509000000000004" pitchFamily="49" charset="0"/>
              </a:rPr>
              <a:t>cbm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vbm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dirty="0" err="1">
                <a:latin typeface="Andale Mono" panose="020B0509000000000004" pitchFamily="49" charset="0"/>
              </a:rPr>
              <a:t>band_number</a:t>
            </a:r>
            <a:r>
              <a:rPr lang="en-US" sz="900" dirty="0">
                <a:latin typeface="Andale Mono" panose="020B0509000000000004" pitchFamily="49" charset="0"/>
              </a:rPr>
              <a:t>     = 3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energy          = 13.2874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index           =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kpoint_2pi_alat = [0. 0. 0.]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 err="1">
                <a:latin typeface="Andale Mono" panose="020B0509000000000004" pitchFamily="49" charset="0"/>
              </a:rPr>
              <a:t>kpoint_rel</a:t>
            </a:r>
            <a:r>
              <a:rPr lang="en-US" sz="900" b="1" dirty="0">
                <a:latin typeface="Andale Mono" panose="020B0509000000000004" pitchFamily="49" charset="0"/>
              </a:rPr>
              <a:t>      = [0. 0. 0.]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pol             = down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end </a:t>
            </a:r>
            <a:r>
              <a:rPr lang="en-US" sz="900" dirty="0" err="1">
                <a:latin typeface="Andale Mono" panose="020B0509000000000004" pitchFamily="49" charset="0"/>
              </a:rPr>
              <a:t>vbm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kpoints</a:t>
            </a: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354B0-C096-6C4E-8476-080931EA61AD}"/>
              </a:ext>
            </a:extLst>
          </p:cNvPr>
          <p:cNvSpPr txBox="1"/>
          <p:nvPr/>
        </p:nvSpPr>
        <p:spPr>
          <a:xfrm>
            <a:off x="6096000" y="6138942"/>
            <a:ext cx="3975768" cy="216982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&gt;&gt;&gt; [[2, -2, 1], [0, 1, 0], [1, -1, -1]],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0D7B9-F2C9-E840-A528-49D7C8DC949C}"/>
              </a:ext>
            </a:extLst>
          </p:cNvPr>
          <p:cNvSpPr txBox="1"/>
          <p:nvPr/>
        </p:nvSpPr>
        <p:spPr>
          <a:xfrm>
            <a:off x="7991985" y="587989"/>
            <a:ext cx="342484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Phys. Rev. B </a:t>
            </a:r>
            <a:r>
              <a:rPr lang="en-US" b="1" dirty="0"/>
              <a:t>92</a:t>
            </a:r>
            <a:r>
              <a:rPr lang="en-US" dirty="0"/>
              <a:t>, 184301, 2015 </a:t>
            </a:r>
          </a:p>
        </p:txBody>
      </p:sp>
    </p:spTree>
    <p:extLst>
      <p:ext uri="{BB962C8B-B14F-4D97-AF65-F5344CB8AC3E}">
        <p14:creationId xmlns:p14="http://schemas.microsoft.com/office/powerpoint/2010/main" val="332846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D397B3-A997-E643-86D2-713A7DF3C3FD}"/>
              </a:ext>
            </a:extLst>
          </p:cNvPr>
          <p:cNvSpPr txBox="1"/>
          <p:nvPr/>
        </p:nvSpPr>
        <p:spPr>
          <a:xfrm>
            <a:off x="823376" y="1201467"/>
            <a:ext cx="4458272" cy="4455066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job(nodes=1, app='</a:t>
            </a:r>
            <a:r>
              <a:rPr lang="en-US" sz="900" dirty="0" err="1">
                <a:latin typeface="Andale Mono" panose="020B0509000000000004" pitchFamily="49" charset="0"/>
              </a:rPr>
              <a:t>pw.x',hours</a:t>
            </a:r>
            <a:r>
              <a:rPr lang="en-US" sz="900" dirty="0">
                <a:latin typeface="Andale Mono" panose="020B0509000000000004" pitchFamily="49" charset="0"/>
              </a:rPr>
              <a:t>=1),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= 'generic',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nspin</a:t>
            </a:r>
            <a:r>
              <a:rPr lang="en-US" sz="900" dirty="0">
                <a:latin typeface="Andale Mono" panose="020B0509000000000004" pitchFamily="49" charset="0"/>
              </a:rPr>
              <a:t>        =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  = '</a:t>
            </a:r>
            <a:r>
              <a:rPr lang="en-US" sz="900" dirty="0" err="1">
                <a:latin typeface="Andale Mono" panose="020B0509000000000004" pitchFamily="49" charset="0"/>
              </a:rPr>
              <a:t>lda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= 200,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= 1e-8,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nosym</a:t>
            </a:r>
            <a:r>
              <a:rPr lang="en-US" sz="900" dirty="0">
                <a:latin typeface="Andale Mono" panose="020B0509000000000004" pitchFamily="49" charset="0"/>
              </a:rPr>
              <a:t>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system       = </a:t>
            </a:r>
            <a:r>
              <a:rPr lang="en-US" sz="900" b="1" dirty="0" err="1">
                <a:latin typeface="Andale Mono" panose="020B0509000000000004" pitchFamily="49" charset="0"/>
              </a:rPr>
              <a:t>dia_prim</a:t>
            </a:r>
            <a:r>
              <a:rPr lang="en-US" sz="900" b="1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tot_magnetization</a:t>
            </a:r>
            <a:r>
              <a:rPr lang="en-US" sz="900" dirty="0">
                <a:latin typeface="Andale Mono" panose="020B0509000000000004" pitchFamily="49" charset="0"/>
              </a:rPr>
              <a:t>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nscf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nscf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='diamond/</a:t>
            </a:r>
            <a:r>
              <a:rPr lang="en-US" sz="900" dirty="0" err="1">
                <a:latin typeface="Andale Mono" panose="020B0509000000000004" pitchFamily="49" charset="0"/>
              </a:rPr>
              <a:t>nscf_opt_tiling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job(nodes=1, app='</a:t>
            </a:r>
            <a:r>
              <a:rPr lang="en-US" sz="900" dirty="0" err="1">
                <a:latin typeface="Andale Mono" panose="020B0509000000000004" pitchFamily="49" charset="0"/>
              </a:rPr>
              <a:t>pw.x',hours</a:t>
            </a:r>
            <a:r>
              <a:rPr lang="en-US" sz="900" dirty="0">
                <a:latin typeface="Andale Mono" panose="020B0509000000000004" pitchFamily="49" charset="0"/>
              </a:rPr>
              <a:t>=1),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= 'generic',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  = '</a:t>
            </a:r>
            <a:r>
              <a:rPr lang="en-US" sz="900" dirty="0" err="1">
                <a:latin typeface="Andale Mono" panose="020B0509000000000004" pitchFamily="49" charset="0"/>
              </a:rPr>
              <a:t>nscf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  = '</a:t>
            </a:r>
            <a:r>
              <a:rPr lang="en-US" sz="900" dirty="0" err="1">
                <a:latin typeface="Andale Mono" panose="020B0509000000000004" pitchFamily="49" charset="0"/>
              </a:rPr>
              <a:t>lda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= 200,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nspin</a:t>
            </a:r>
            <a:r>
              <a:rPr lang="en-US" sz="900" dirty="0">
                <a:latin typeface="Andale Mono" panose="020B0509000000000004" pitchFamily="49" charset="0"/>
              </a:rPr>
              <a:t>        =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= 1e-8,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nosym</a:t>
            </a:r>
            <a:r>
              <a:rPr lang="en-US" sz="900" dirty="0">
                <a:latin typeface="Andale Mono" panose="020B0509000000000004" pitchFamily="49" charset="0"/>
              </a:rPr>
              <a:t>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system       = </a:t>
            </a:r>
            <a:r>
              <a:rPr lang="en-US" sz="900" b="1" dirty="0" err="1">
                <a:latin typeface="Andale Mono" panose="020B0509000000000004" pitchFamily="49" charset="0"/>
              </a:rPr>
              <a:t>dia_tiled</a:t>
            </a:r>
            <a:r>
              <a:rPr lang="en-US" sz="900" b="1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nbnd</a:t>
            </a:r>
            <a:r>
              <a:rPr lang="en-US" sz="900" dirty="0">
                <a:latin typeface="Andale Mono" panose="020B0509000000000004" pitchFamily="49" charset="0"/>
              </a:rPr>
              <a:t>         = 8,      #a sensible </a:t>
            </a:r>
            <a:r>
              <a:rPr lang="en-US" sz="900" dirty="0" err="1">
                <a:latin typeface="Andale Mono" panose="020B0509000000000004" pitchFamily="49" charset="0"/>
              </a:rPr>
              <a:t>nbnd</a:t>
            </a:r>
            <a:r>
              <a:rPr lang="en-US" sz="900" dirty="0">
                <a:latin typeface="Andale Mono" panose="020B0509000000000004" pitchFamily="49" charset="0"/>
              </a:rPr>
              <a:t> value can be given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verbosity    = 'high', #verbosity must be set to high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(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, '</a:t>
            </a:r>
            <a:r>
              <a:rPr lang="en-US" sz="900" dirty="0" err="1">
                <a:latin typeface="Andale Mono" panose="020B0509000000000004" pitchFamily="49" charset="0"/>
              </a:rPr>
              <a:t>charge_density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)</a:t>
            </a:r>
            <a:endParaRPr lang="en-US" sz="900" b="1" dirty="0">
              <a:latin typeface="Andale Mono" panose="020B0509000000000004" pitchFamily="49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AECA87-49FF-A245-8B05-5BCF0360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67498" cy="978729"/>
          </a:xfrm>
        </p:spPr>
        <p:txBody>
          <a:bodyPr/>
          <a:lstStyle/>
          <a:p>
            <a:r>
              <a:rPr lang="en-US" dirty="0"/>
              <a:t>Automated tiling matrix for n wavevectors: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CAD3D-3C1A-764E-91EA-CF269DF4B76A}"/>
              </a:ext>
            </a:extLst>
          </p:cNvPr>
          <p:cNvSpPr txBox="1"/>
          <p:nvPr/>
        </p:nvSpPr>
        <p:spPr>
          <a:xfrm>
            <a:off x="761675" y="675001"/>
            <a:ext cx="635622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./nexus/examples/</a:t>
            </a:r>
            <a:r>
              <a:rPr lang="en-US" sz="1600" dirty="0" err="1">
                <a:latin typeface="Andale Mono" panose="020B0509000000000004" pitchFamily="49" charset="0"/>
              </a:rPr>
              <a:t>qmcpack</a:t>
            </a:r>
            <a:r>
              <a:rPr lang="en-US" sz="1600" dirty="0">
                <a:latin typeface="Andale Mono" panose="020B0509000000000004" pitchFamily="49" charset="0"/>
              </a:rPr>
              <a:t>/excited/</a:t>
            </a:r>
            <a:r>
              <a:rPr lang="en-US" sz="1600" dirty="0" err="1">
                <a:latin typeface="Andale Mono" panose="020B0509000000000004" pitchFamily="49" charset="0"/>
              </a:rPr>
              <a:t>vmc</a:t>
            </a:r>
            <a:r>
              <a:rPr lang="en-US" sz="1600" dirty="0">
                <a:latin typeface="Andale Mono" panose="020B0509000000000004" pitchFamily="49" charset="0"/>
              </a:rPr>
              <a:t>-opt-</a:t>
            </a:r>
            <a:r>
              <a:rPr lang="en-US" sz="1600" dirty="0" err="1">
                <a:latin typeface="Andale Mono" panose="020B0509000000000004" pitchFamily="49" charset="0"/>
              </a:rPr>
              <a:t>tiling.py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3117-EF48-9946-9BA5-92B8CE7A9C50}"/>
              </a:ext>
            </a:extLst>
          </p:cNvPr>
          <p:cNvSpPr txBox="1"/>
          <p:nvPr/>
        </p:nvSpPr>
        <p:spPr>
          <a:xfrm>
            <a:off x="6284152" y="1203805"/>
            <a:ext cx="2528256" cy="216982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print </a:t>
            </a:r>
            <a:r>
              <a:rPr lang="en-US" sz="900" dirty="0" err="1">
                <a:latin typeface="Andale Mono" panose="020B0509000000000004" pitchFamily="49" charset="0"/>
              </a:rPr>
              <a:t>nscf.input.k_points.kpoints</a:t>
            </a:r>
            <a:r>
              <a:rPr lang="en-US" sz="900" dirty="0">
                <a:latin typeface="Andale Mono" panose="020B0509000000000004" pitchFamily="49" charset="0"/>
              </a:rPr>
              <a:t> </a:t>
            </a:r>
            <a:endParaRPr lang="en-US" sz="900" b="1" dirty="0">
              <a:latin typeface="Andale Mono" panose="020B050900000000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43F5A-A4CC-684D-BDAD-F2313A4D30A4}"/>
              </a:ext>
            </a:extLst>
          </p:cNvPr>
          <p:cNvSpPr txBox="1"/>
          <p:nvPr/>
        </p:nvSpPr>
        <p:spPr>
          <a:xfrm>
            <a:off x="6284152" y="1545239"/>
            <a:ext cx="4458272" cy="46628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&gt;&gt;&gt;array([[ 0.00000000e+00,  0.00000000e+00,  0.00000000e+00],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</a:t>
            </a:r>
            <a:r>
              <a:rPr lang="en-US" sz="900" b="1" dirty="0">
                <a:latin typeface="Andale Mono" panose="020B0509000000000004" pitchFamily="49" charset="0"/>
              </a:rPr>
              <a:t>[ 3.33333333e-01, -3.78296121e-34,  3.33333333e-01],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[ 6.66666667e-01, -3.50736650e-34,  6.66666667e-01]])</a:t>
            </a:r>
          </a:p>
        </p:txBody>
      </p:sp>
    </p:spTree>
    <p:extLst>
      <p:ext uri="{BB962C8B-B14F-4D97-AF65-F5344CB8AC3E}">
        <p14:creationId xmlns:p14="http://schemas.microsoft.com/office/powerpoint/2010/main" val="360466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4509-891A-ED40-BB6E-F3DE7452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82" y="813816"/>
            <a:ext cx="11430000" cy="5366406"/>
          </a:xfrm>
        </p:spPr>
        <p:txBody>
          <a:bodyPr/>
          <a:lstStyle/>
          <a:p>
            <a:pPr marL="85566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Getting band structure with DFT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Return the idealized primitive cell with </a:t>
            </a:r>
            <a:r>
              <a:rPr lang="en-US" sz="1400" dirty="0" err="1"/>
              <a:t>use_prim</a:t>
            </a:r>
            <a:r>
              <a:rPr lang="en-US" sz="1400" dirty="0"/>
              <a:t> and add reciprocal path with </a:t>
            </a:r>
            <a:r>
              <a:rPr lang="en-US" sz="1400" dirty="0" err="1"/>
              <a:t>add_kpath</a:t>
            </a:r>
            <a:endParaRPr lang="en-US" sz="1400" dirty="0"/>
          </a:p>
          <a:p>
            <a:pPr marL="85566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Identifying relevant wavevectors and tiling matrices</a:t>
            </a:r>
          </a:p>
          <a:p>
            <a:pPr marL="120015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 a non-optimal tiling matrix (e.g. [3,1,3])</a:t>
            </a:r>
          </a:p>
          <a:p>
            <a:pPr marL="120015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get_band_tiling</a:t>
            </a:r>
            <a:endParaRPr lang="en-US" dirty="0"/>
          </a:p>
          <a:p>
            <a:pPr marL="85566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NSCF run on a supertwist with the tiling matrix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Optical gap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Quasiparticle gap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457A5-1CF3-A441-A103-22CFCD5211E6}"/>
              </a:ext>
            </a:extLst>
          </p:cNvPr>
          <p:cNvSpPr txBox="1"/>
          <p:nvPr/>
        </p:nvSpPr>
        <p:spPr>
          <a:xfrm>
            <a:off x="888884" y="5897947"/>
            <a:ext cx="1039950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entury Gothic" panose="020B0502020202020204" pitchFamily="34" charset="0"/>
              </a:rPr>
              <a:t>Files located at: ./labs/lab5_excited_states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entury Gothic" panose="020B0502020202020204" pitchFamily="34" charset="0"/>
              </a:rPr>
              <a:t>		./nexus/examples/</a:t>
            </a:r>
            <a:r>
              <a:rPr lang="en-US" dirty="0" err="1">
                <a:latin typeface="Century Gothic" panose="020B0502020202020204" pitchFamily="34" charset="0"/>
              </a:rPr>
              <a:t>qmcpack</a:t>
            </a:r>
            <a:r>
              <a:rPr lang="en-US" dirty="0">
                <a:latin typeface="Century Gothic" panose="020B0502020202020204" pitchFamily="34" charset="0"/>
              </a:rPr>
              <a:t>/excited</a:t>
            </a:r>
          </a:p>
        </p:txBody>
      </p:sp>
    </p:spTree>
    <p:extLst>
      <p:ext uri="{BB962C8B-B14F-4D97-AF65-F5344CB8AC3E}">
        <p14:creationId xmlns:p14="http://schemas.microsoft.com/office/powerpoint/2010/main" val="2963275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368" y="2902373"/>
            <a:ext cx="10050465" cy="701731"/>
          </a:xfrm>
        </p:spPr>
        <p:txBody>
          <a:bodyPr/>
          <a:lstStyle/>
          <a:p>
            <a:r>
              <a:rPr lang="en-US" sz="4400" dirty="0"/>
              <a:t>Question &amp; Answer</a:t>
            </a:r>
          </a:p>
        </p:txBody>
      </p:sp>
    </p:spTree>
    <p:extLst>
      <p:ext uri="{BB962C8B-B14F-4D97-AF65-F5344CB8AC3E}">
        <p14:creationId xmlns:p14="http://schemas.microsoft.com/office/powerpoint/2010/main" val="189032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this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4509-891A-ED40-BB6E-F3DE7452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82" y="813816"/>
            <a:ext cx="11430000" cy="53664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Workflow demos: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Getting band structure with DFT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Identifying relevant wavevectors and tiling matrices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Optical band gap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Quasiparticle gap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Automated tiling matrix from wavevectors</a:t>
            </a:r>
          </a:p>
          <a:p>
            <a:pPr>
              <a:lnSpc>
                <a:spcPct val="150000"/>
              </a:lnSpc>
            </a:pPr>
            <a:r>
              <a:rPr lang="en-US" dirty="0"/>
              <a:t>Q&amp;A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457A5-1CF3-A441-A103-22CFCD5211E6}"/>
              </a:ext>
            </a:extLst>
          </p:cNvPr>
          <p:cNvSpPr txBox="1"/>
          <p:nvPr/>
        </p:nvSpPr>
        <p:spPr>
          <a:xfrm>
            <a:off x="888884" y="5897947"/>
            <a:ext cx="633218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entury Gothic" panose="020B0502020202020204" pitchFamily="34" charset="0"/>
              </a:rPr>
              <a:t>Files located at: ./labs/lab5_excited_states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entury Gothic" panose="020B0502020202020204" pitchFamily="34" charset="0"/>
              </a:rPr>
              <a:t>		./nexus/examples/</a:t>
            </a:r>
            <a:r>
              <a:rPr lang="en-US" dirty="0" err="1">
                <a:latin typeface="Century Gothic" panose="020B0502020202020204" pitchFamily="34" charset="0"/>
              </a:rPr>
              <a:t>qmcpack</a:t>
            </a:r>
            <a:r>
              <a:rPr lang="en-US" dirty="0">
                <a:latin typeface="Century Gothic" panose="020B0502020202020204" pitchFamily="34" charset="0"/>
              </a:rPr>
              <a:t>/excited</a:t>
            </a:r>
          </a:p>
        </p:txBody>
      </p:sp>
    </p:spTree>
    <p:extLst>
      <p:ext uri="{BB962C8B-B14F-4D97-AF65-F5344CB8AC3E}">
        <p14:creationId xmlns:p14="http://schemas.microsoft.com/office/powerpoint/2010/main" val="339107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55" y="2572495"/>
            <a:ext cx="10050465" cy="1311128"/>
          </a:xfrm>
        </p:spPr>
        <p:txBody>
          <a:bodyPr/>
          <a:lstStyle/>
          <a:p>
            <a:r>
              <a:rPr lang="en-US" sz="4400" dirty="0"/>
              <a:t>Workflow Demo: </a:t>
            </a:r>
            <a:br>
              <a:rPr lang="en-US" sz="4400" dirty="0"/>
            </a:br>
            <a:r>
              <a:rPr lang="en-US" sz="4400" dirty="0"/>
              <a:t>Band Structure with DFT</a:t>
            </a:r>
          </a:p>
        </p:txBody>
      </p:sp>
    </p:spTree>
    <p:extLst>
      <p:ext uri="{BB962C8B-B14F-4D97-AF65-F5344CB8AC3E}">
        <p14:creationId xmlns:p14="http://schemas.microsoft.com/office/powerpoint/2010/main" val="52376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539496"/>
          </a:xfrm>
        </p:spPr>
        <p:txBody>
          <a:bodyPr/>
          <a:lstStyle/>
          <a:p>
            <a:r>
              <a:rPr lang="en-US" dirty="0" err="1"/>
              <a:t>SeeK</a:t>
            </a:r>
            <a:r>
              <a:rPr lang="en-US" dirty="0"/>
              <a:t>-path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C71D3-0B38-374A-9353-DCE4B65AD025}"/>
              </a:ext>
            </a:extLst>
          </p:cNvPr>
          <p:cNvSpPr txBox="1"/>
          <p:nvPr/>
        </p:nvSpPr>
        <p:spPr>
          <a:xfrm>
            <a:off x="452070" y="1301406"/>
            <a:ext cx="6886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Comp. Mat. Sci. 128, 140 (2017). DOI: 10.1016/j.commatsci.2016.10.015</a:t>
            </a:r>
            <a:r>
              <a:rPr lang="en-US" sz="1600" dirty="0"/>
              <a:t> 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12702B-218E-6A4E-9219-A59546C421F1}"/>
              </a:ext>
            </a:extLst>
          </p:cNvPr>
          <p:cNvSpPr txBox="1"/>
          <p:nvPr/>
        </p:nvSpPr>
        <p:spPr>
          <a:xfrm>
            <a:off x="452070" y="632860"/>
            <a:ext cx="79608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Online tool: https://</a:t>
            </a:r>
            <a:r>
              <a:rPr lang="en-US" sz="1600" dirty="0" err="1">
                <a:latin typeface="Andale Mono" panose="020B0509000000000004" pitchFamily="49" charset="0"/>
              </a:rPr>
              <a:t>www.materialscloud.org</a:t>
            </a:r>
            <a:r>
              <a:rPr lang="en-US" sz="1600" dirty="0">
                <a:latin typeface="Andale Mono" panose="020B0509000000000004" pitchFamily="49" charset="0"/>
              </a:rPr>
              <a:t>/work/tools/</a:t>
            </a:r>
            <a:r>
              <a:rPr lang="en-US" sz="1600" dirty="0" err="1">
                <a:latin typeface="Andale Mono" panose="020B0509000000000004" pitchFamily="49" charset="0"/>
              </a:rPr>
              <a:t>seekpath</a:t>
            </a:r>
            <a:endParaRPr lang="en-US" sz="16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1600" dirty="0">
              <a:latin typeface="Andale Mono" panose="020B050900000000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A8BF2-5B49-D34E-B62B-220432B2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8" y="2073207"/>
            <a:ext cx="7760735" cy="35136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681FE9-EC28-9B46-ADE8-631D56AB6953}"/>
              </a:ext>
            </a:extLst>
          </p:cNvPr>
          <p:cNvSpPr txBox="1"/>
          <p:nvPr/>
        </p:nvSpPr>
        <p:spPr>
          <a:xfrm>
            <a:off x="452069" y="967133"/>
            <a:ext cx="722024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Python manual: https://</a:t>
            </a:r>
            <a:r>
              <a:rPr lang="en-US" sz="1600" dirty="0" err="1">
                <a:latin typeface="Andale Mono" panose="020B0509000000000004" pitchFamily="49" charset="0"/>
              </a:rPr>
              <a:t>seekpath.readthedocs.io</a:t>
            </a:r>
            <a:r>
              <a:rPr lang="en-US" sz="1600" dirty="0">
                <a:latin typeface="Andale Mono" panose="020B0509000000000004" pitchFamily="49" charset="0"/>
              </a:rPr>
              <a:t>/</a:t>
            </a:r>
            <a:r>
              <a:rPr lang="en-US" sz="1600" dirty="0" err="1">
                <a:latin typeface="Andale Mono" panose="020B0509000000000004" pitchFamily="49" charset="0"/>
              </a:rPr>
              <a:t>en</a:t>
            </a:r>
            <a:r>
              <a:rPr lang="en-US" sz="1600" dirty="0">
                <a:latin typeface="Andale Mono" panose="020B0509000000000004" pitchFamily="49" charset="0"/>
              </a:rPr>
              <a:t>/latest/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A374C3-DFC5-7A42-89A7-D1245EA590C6}"/>
                  </a:ext>
                </a:extLst>
              </p:cNvPr>
              <p:cNvSpPr txBox="1"/>
              <p:nvPr/>
            </p:nvSpPr>
            <p:spPr>
              <a:xfrm>
                <a:off x="8187299" y="1526492"/>
                <a:ext cx="3694771" cy="441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Century Gothic" panose="020B0502020202020204" pitchFamily="34" charset="0"/>
                  </a:rPr>
                  <a:t>SeeK</a:t>
                </a:r>
                <a:r>
                  <a:rPr lang="en-US" dirty="0">
                    <a:latin typeface="Century Gothic" panose="020B0502020202020204" pitchFamily="34" charset="0"/>
                  </a:rPr>
                  <a:t>-Path uses the lattice conventions of </a:t>
                </a:r>
                <a:r>
                  <a:rPr lang="en-US" dirty="0" err="1">
                    <a:latin typeface="Century Gothic" panose="020B0502020202020204" pitchFamily="34" charset="0"/>
                  </a:rPr>
                  <a:t>spglib</a:t>
                </a:r>
                <a:r>
                  <a:rPr lang="en-US" dirty="0">
                    <a:latin typeface="Century Gothic" panose="020B0502020202020204" pitchFamily="34" charset="0"/>
                  </a:rPr>
                  <a:t>. See:</a:t>
                </a:r>
              </a:p>
              <a:p>
                <a:pPr marL="285750" indent="-285750" algn="l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Century Gothic" panose="020B0502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200" dirty="0">
                    <a:latin typeface="Andale Mono" panose="020B0509000000000004" pitchFamily="49" charset="0"/>
                  </a:rPr>
                  <a:t>https://</a:t>
                </a:r>
                <a:r>
                  <a:rPr lang="en-US" sz="1200" dirty="0" err="1">
                    <a:latin typeface="Andale Mono" panose="020B0509000000000004" pitchFamily="49" charset="0"/>
                  </a:rPr>
                  <a:t>atztogo.github.io</a:t>
                </a:r>
                <a:r>
                  <a:rPr lang="en-US" sz="1200" dirty="0">
                    <a:latin typeface="Andale Mono" panose="020B0509000000000004" pitchFamily="49" charset="0"/>
                  </a:rPr>
                  <a:t>/</a:t>
                </a:r>
                <a:r>
                  <a:rPr lang="en-US" sz="1200" dirty="0" err="1">
                    <a:latin typeface="Andale Mono" panose="020B0509000000000004" pitchFamily="49" charset="0"/>
                  </a:rPr>
                  <a:t>spglib</a:t>
                </a:r>
                <a:r>
                  <a:rPr lang="en-US" sz="1200" dirty="0">
                    <a:latin typeface="Andale Mono" panose="020B0509000000000004" pitchFamily="49" charset="0"/>
                  </a:rPr>
                  <a:t>/</a:t>
                </a:r>
                <a:r>
                  <a:rPr lang="en-US" sz="1200" dirty="0" err="1">
                    <a:latin typeface="Andale Mono" panose="020B0509000000000004" pitchFamily="49" charset="0"/>
                  </a:rPr>
                  <a:t>definition.html</a:t>
                </a:r>
                <a:endParaRPr lang="en-US" sz="1200" dirty="0">
                  <a:latin typeface="Andale Mono" panose="020B0509000000000004" pitchFamily="49" charset="0"/>
                </a:endParaRPr>
              </a:p>
              <a:p>
                <a:pPr marL="285750" indent="-285750" algn="l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Century Gothic" panose="020B0502020202020204" pitchFamily="34" charset="0"/>
                </a:endParaRPr>
              </a:p>
              <a:p>
                <a:pPr marL="285750" indent="-28575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Century Gothic" panose="020B0502020202020204" pitchFamily="34" charset="0"/>
                  </a:rPr>
                  <a:t>Spglib</a:t>
                </a:r>
                <a:r>
                  <a:rPr lang="en-US" dirty="0">
                    <a:latin typeface="Century Gothic" panose="020B0502020202020204" pitchFamily="34" charset="0"/>
                  </a:rPr>
                  <a:t> tries to find highest symmetry structure within tolerances.</a:t>
                </a:r>
              </a:p>
              <a:p>
                <a:pPr marL="285750" indent="-28575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Century Gothic" panose="020B0502020202020204" pitchFamily="34" charset="0"/>
                </a:endParaRPr>
              </a:p>
              <a:p>
                <a:pPr marL="285750" indent="-28575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entury Gothic" panose="020B0502020202020204" pitchFamily="34" charset="0"/>
                  </a:rPr>
                  <a:t>A structure from ICSD may not be ideal in </a:t>
                </a:r>
                <a:r>
                  <a:rPr lang="en-US" dirty="0" err="1">
                    <a:latin typeface="Century Gothic" panose="020B0502020202020204" pitchFamily="34" charset="0"/>
                  </a:rPr>
                  <a:t>Spglib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pPr marL="285750" indent="-28575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Century Gothic" panose="020B0502020202020204" pitchFamily="34" charset="0"/>
                </a:endParaRPr>
              </a:p>
              <a:p>
                <a:pPr marL="285750" indent="-28575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entury Gothic" panose="020B0502020202020204" pitchFamily="34" charset="0"/>
                  </a:rPr>
                  <a:t>Origin of the cell may shift compared to input</a:t>
                </a: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  <a:p>
                <a:pPr marL="285750" indent="-28575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Century Gothic" panose="020B0502020202020204" pitchFamily="34" charset="0"/>
                </a:endParaRPr>
              </a:p>
              <a:p>
                <a:pPr marL="285750" indent="-285750" algn="l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A374C3-DFC5-7A42-89A7-D1245EA59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299" y="1526492"/>
                <a:ext cx="3694771" cy="4413516"/>
              </a:xfrm>
              <a:prstGeom prst="rect">
                <a:avLst/>
              </a:prstGeom>
              <a:blipFill>
                <a:blip r:embed="rId4"/>
                <a:stretch>
                  <a:fillRect l="-1027" t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80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539496"/>
          </a:xfrm>
        </p:spPr>
        <p:txBody>
          <a:bodyPr/>
          <a:lstStyle/>
          <a:p>
            <a:r>
              <a:rPr lang="en-US" dirty="0"/>
              <a:t>Diamond band structure: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564201" y="1250566"/>
            <a:ext cx="3943064" cy="5078313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#! /</a:t>
            </a:r>
            <a:r>
              <a:rPr lang="en-US" sz="900" dirty="0" err="1">
                <a:latin typeface="Andale Mono" panose="020B0509000000000004" pitchFamily="49" charset="0"/>
              </a:rPr>
              <a:t>usr</a:t>
            </a:r>
            <a:r>
              <a:rPr lang="en-US" sz="900" dirty="0">
                <a:latin typeface="Andale Mono" panose="020B0509000000000004" pitchFamily="49" charset="0"/>
              </a:rPr>
              <a:t>/bin/</a:t>
            </a:r>
            <a:r>
              <a:rPr lang="en-US" sz="900" dirty="0" err="1">
                <a:latin typeface="Andale Mono" panose="020B0509000000000004" pitchFamily="49" charset="0"/>
              </a:rPr>
              <a:t>env</a:t>
            </a:r>
            <a:r>
              <a:rPr lang="en-US" sz="900" dirty="0">
                <a:latin typeface="Andale Mono" panose="020B05090000000000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settings,job,run_project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generate_pw2qmcpack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generate_qmcpack,vmc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settings(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    = './pseudopotentials',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results       = '',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runs          = '</a:t>
            </a:r>
            <a:r>
              <a:rPr lang="en-US" sz="900" dirty="0" err="1">
                <a:latin typeface="Andale Mono" panose="020B0509000000000004" pitchFamily="49" charset="0"/>
              </a:rPr>
              <a:t>diamond_runs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status_only</a:t>
            </a:r>
            <a:r>
              <a:rPr lang="en-US" sz="900" dirty="0">
                <a:latin typeface="Andale Mono" panose="020B0509000000000004" pitchFamily="49" charset="0"/>
              </a:rPr>
              <a:t>  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generate_only</a:t>
            </a:r>
            <a:r>
              <a:rPr lang="en-US" sz="900" dirty="0">
                <a:latin typeface="Andale Mono" panose="020B0509000000000004" pitchFamily="49" charset="0"/>
              </a:rPr>
              <a:t>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sleep         = 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machine       = 'ws16'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dia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units     = 'A',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axes      = [[ 1.785,  1.785,  0.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[ 0.   ,  1.785,  1.785],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[ 1.785,  0.   ,  1.785]],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elem</a:t>
            </a:r>
            <a:r>
              <a:rPr lang="en-US" sz="900" dirty="0">
                <a:latin typeface="Andale Mono" panose="020B0509000000000004" pitchFamily="49" charset="0"/>
              </a:rPr>
              <a:t>      = ['C','C'],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pos</a:t>
            </a:r>
            <a:r>
              <a:rPr lang="en-US" sz="900" dirty="0">
                <a:latin typeface="Andale Mono" panose="020B0509000000000004" pitchFamily="49" charset="0"/>
              </a:rPr>
              <a:t>       = [[ 0.    ,  0.    ,  0.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[ 0.8925,  0.8925,  0.8925]],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# use </a:t>
            </a:r>
            <a:r>
              <a:rPr lang="en-US" sz="900" b="1" dirty="0" err="1">
                <a:latin typeface="Andale Mono" panose="020B0509000000000004" pitchFamily="49" charset="0"/>
              </a:rPr>
              <a:t>SeeK</a:t>
            </a:r>
            <a:r>
              <a:rPr lang="en-US" sz="900" b="1" dirty="0">
                <a:latin typeface="Andale Mono" panose="020B0509000000000004" pitchFamily="49" charset="0"/>
              </a:rPr>
              <a:t>-path library to identify prim cell	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use_prim</a:t>
            </a:r>
            <a:r>
              <a:rPr lang="en-US" sz="900" b="1" dirty="0">
                <a:latin typeface="Andale Mono" panose="020B0509000000000004" pitchFamily="49" charset="0"/>
              </a:rPr>
              <a:t>  = True,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# use </a:t>
            </a:r>
            <a:r>
              <a:rPr lang="en-US" sz="900" b="1" dirty="0" err="1">
                <a:latin typeface="Andale Mono" panose="020B0509000000000004" pitchFamily="49" charset="0"/>
              </a:rPr>
              <a:t>SeeK</a:t>
            </a:r>
            <a:r>
              <a:rPr lang="en-US" sz="900" b="1" dirty="0">
                <a:latin typeface="Andale Mono" panose="020B0509000000000004" pitchFamily="49" charset="0"/>
              </a:rPr>
              <a:t>-path library to get prim k-path 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add_kpath</a:t>
            </a:r>
            <a:r>
              <a:rPr lang="en-US" sz="900" b="1" dirty="0">
                <a:latin typeface="Andale Mono" panose="020B0509000000000004" pitchFamily="49" charset="0"/>
              </a:rPr>
              <a:t> = True,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         = 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397B3-A997-E643-86D2-713A7DF3C3FD}"/>
              </a:ext>
            </a:extLst>
          </p:cNvPr>
          <p:cNvSpPr txBox="1"/>
          <p:nvPr/>
        </p:nvSpPr>
        <p:spPr>
          <a:xfrm>
            <a:off x="4507265" y="1250566"/>
            <a:ext cx="4458272" cy="5078313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job(cores=16,app='</a:t>
            </a:r>
            <a:r>
              <a:rPr lang="en-US" sz="900" dirty="0" err="1">
                <a:latin typeface="Andale Mono" panose="020B0509000000000004" pitchFamily="49" charset="0"/>
              </a:rPr>
              <a:t>pw.x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= 'generic',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nspin</a:t>
            </a:r>
            <a:r>
              <a:rPr lang="en-US" sz="900" b="1" dirty="0">
                <a:latin typeface="Andale Mono" panose="020B0509000000000004" pitchFamily="49" charset="0"/>
              </a:rPr>
              <a:t>        =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  = '</a:t>
            </a:r>
            <a:r>
              <a:rPr lang="en-US" sz="900" dirty="0" err="1">
                <a:latin typeface="Andale Mono" panose="020B0509000000000004" pitchFamily="49" charset="0"/>
              </a:rPr>
              <a:t>lda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= 200,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= 1e-8,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nosym</a:t>
            </a:r>
            <a:r>
              <a:rPr lang="en-US" sz="900" dirty="0">
                <a:latin typeface="Andale Mono" panose="020B0509000000000004" pitchFamily="49" charset="0"/>
              </a:rPr>
              <a:t>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</a:t>
            </a:r>
            <a:r>
              <a:rPr lang="en-US" sz="900" dirty="0" err="1">
                <a:latin typeface="Andale Mono" panose="020B0509000000000004" pitchFamily="49" charset="0"/>
              </a:rPr>
              <a:t>dia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kgrid</a:t>
            </a:r>
            <a:r>
              <a:rPr lang="en-US" sz="900" dirty="0">
                <a:latin typeface="Andale Mono" panose="020B0509000000000004" pitchFamily="49" charset="0"/>
              </a:rPr>
              <a:t>        = (4,4,4),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kshift</a:t>
            </a:r>
            <a:r>
              <a:rPr lang="en-US" sz="900" dirty="0">
                <a:latin typeface="Andale Mono" panose="020B0509000000000004" pitchFamily="49" charset="0"/>
              </a:rPr>
              <a:t>       = (0,0,0),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tot_magnetization</a:t>
            </a:r>
            <a:r>
              <a:rPr lang="en-US" sz="900" dirty="0">
                <a:latin typeface="Andale Mono" panose="020B0509000000000004" pitchFamily="49" charset="0"/>
              </a:rPr>
              <a:t>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band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nscf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'band',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job(cores=16,app='</a:t>
            </a:r>
            <a:r>
              <a:rPr lang="en-US" sz="900" dirty="0" err="1">
                <a:latin typeface="Andale Mono" panose="020B0509000000000004" pitchFamily="49" charset="0"/>
              </a:rPr>
              <a:t>pw.x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= 'generic',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  = </a:t>
            </a:r>
            <a:r>
              <a:rPr lang="en-US" sz="900" b="1" dirty="0">
                <a:latin typeface="Andale Mono" panose="020B0509000000000004" pitchFamily="49" charset="0"/>
              </a:rPr>
              <a:t>'</a:t>
            </a:r>
            <a:r>
              <a:rPr lang="en-US" sz="900" b="1" dirty="0" err="1">
                <a:latin typeface="Andale Mono" panose="020B0509000000000004" pitchFamily="49" charset="0"/>
              </a:rPr>
              <a:t>nscf</a:t>
            </a:r>
            <a:r>
              <a:rPr lang="en-US" sz="900" b="1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  = '</a:t>
            </a:r>
            <a:r>
              <a:rPr lang="en-US" sz="900" dirty="0" err="1">
                <a:latin typeface="Andale Mono" panose="020B0509000000000004" pitchFamily="49" charset="0"/>
              </a:rPr>
              <a:t>lda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= 200,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nspin</a:t>
            </a:r>
            <a:r>
              <a:rPr lang="en-US" sz="900" dirty="0">
                <a:latin typeface="Andale Mono" panose="020B0509000000000004" pitchFamily="49" charset="0"/>
              </a:rPr>
              <a:t>        =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= 1e-8,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nosym</a:t>
            </a:r>
            <a:r>
              <a:rPr lang="en-US" sz="900" dirty="0">
                <a:latin typeface="Andale Mono" panose="020B0509000000000004" pitchFamily="49" charset="0"/>
              </a:rPr>
              <a:t>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</a:t>
            </a:r>
            <a:r>
              <a:rPr lang="en-US" sz="900" dirty="0" err="1">
                <a:latin typeface="Andale Mono" panose="020B0509000000000004" pitchFamily="49" charset="0"/>
              </a:rPr>
              <a:t>dia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nbnd</a:t>
            </a:r>
            <a:r>
              <a:rPr lang="en-US" sz="900" b="1" dirty="0">
                <a:latin typeface="Andale Mono" panose="020B0509000000000004" pitchFamily="49" charset="0"/>
              </a:rPr>
              <a:t>         = 8,      #a sensible </a:t>
            </a:r>
            <a:r>
              <a:rPr lang="en-US" sz="900" b="1" dirty="0" err="1">
                <a:latin typeface="Andale Mono" panose="020B0509000000000004" pitchFamily="49" charset="0"/>
              </a:rPr>
              <a:t>nbnd</a:t>
            </a:r>
            <a:r>
              <a:rPr lang="en-US" sz="900" b="1" dirty="0">
                <a:latin typeface="Andale Mono" panose="020B0509000000000004" pitchFamily="49" charset="0"/>
              </a:rPr>
              <a:t> value can be given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verbosity    = 'high', #verbosity must be set to high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(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, '</a:t>
            </a:r>
            <a:r>
              <a:rPr lang="en-US" sz="900" dirty="0" err="1">
                <a:latin typeface="Andale Mono" panose="020B0509000000000004" pitchFamily="49" charset="0"/>
              </a:rPr>
              <a:t>charge_density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run_project</a:t>
            </a:r>
            <a:r>
              <a:rPr lang="en-US" sz="900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C71D3-0B38-374A-9353-DCE4B65AD025}"/>
              </a:ext>
            </a:extLst>
          </p:cNvPr>
          <p:cNvSpPr txBox="1"/>
          <p:nvPr/>
        </p:nvSpPr>
        <p:spPr>
          <a:xfrm>
            <a:off x="3666716" y="588676"/>
            <a:ext cx="413446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labs/lab5_excited_states/</a:t>
            </a:r>
            <a:r>
              <a:rPr lang="en-US" sz="1600" dirty="0" err="1">
                <a:latin typeface="Andale Mono" panose="020B0509000000000004" pitchFamily="49" charset="0"/>
              </a:rPr>
              <a:t>band.py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9CC21-3CC1-9D49-8381-3FA2E0C8C5C5}"/>
              </a:ext>
            </a:extLst>
          </p:cNvPr>
          <p:cNvSpPr txBox="1"/>
          <p:nvPr/>
        </p:nvSpPr>
        <p:spPr>
          <a:xfrm>
            <a:off x="8973675" y="1250566"/>
            <a:ext cx="2735044" cy="5078313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p = </a:t>
            </a:r>
            <a:r>
              <a:rPr lang="en-US" sz="900" b="1" dirty="0" err="1">
                <a:latin typeface="Andale Mono" panose="020B0509000000000004" pitchFamily="49" charset="0"/>
              </a:rPr>
              <a:t>band.load_analyzer_image</a:t>
            </a:r>
            <a:r>
              <a:rPr lang="en-US" sz="900" b="1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p.plot_bandstructure</a:t>
            </a:r>
            <a:r>
              <a:rPr lang="en-US" sz="900" b="1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print "VBM:\n{0}".format(</a:t>
            </a:r>
            <a:r>
              <a:rPr lang="en-US" sz="900" b="1" dirty="0" err="1">
                <a:latin typeface="Andale Mono" panose="020B0509000000000004" pitchFamily="49" charset="0"/>
              </a:rPr>
              <a:t>p.bands.vbm</a:t>
            </a:r>
            <a:r>
              <a:rPr lang="en-US" sz="900" b="1" dirty="0">
                <a:latin typeface="Andale Mono" panose="020B05090000000000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print "CBM:\n{0}".format(</a:t>
            </a:r>
            <a:r>
              <a:rPr lang="en-US" sz="900" b="1" dirty="0" err="1">
                <a:latin typeface="Andale Mono" panose="020B0509000000000004" pitchFamily="49" charset="0"/>
              </a:rPr>
              <a:t>p.bands.cbm</a:t>
            </a:r>
            <a:r>
              <a:rPr lang="en-US" sz="900" b="1" dirty="0">
                <a:latin typeface="Andale Mono" panose="020B05090000000000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#print 'CBM, Delta'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#print </a:t>
            </a:r>
            <a:r>
              <a:rPr lang="en-US" sz="900" dirty="0" err="1">
                <a:latin typeface="Andale Mono" panose="020B0509000000000004" pitchFamily="49" charset="0"/>
              </a:rPr>
              <a:t>p.bands.up</a:t>
            </a:r>
            <a:r>
              <a:rPr lang="en-US" sz="900" dirty="0">
                <a:latin typeface="Andale Mono" panose="020B0509000000000004" pitchFamily="49" charset="0"/>
              </a:rPr>
              <a:t>[51]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#print 'Delta prime'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#print </a:t>
            </a:r>
            <a:r>
              <a:rPr lang="en-US" sz="900" dirty="0" err="1">
                <a:latin typeface="Andale Mono" panose="020B0509000000000004" pitchFamily="49" charset="0"/>
              </a:rPr>
              <a:t>p.bands.up</a:t>
            </a:r>
            <a:r>
              <a:rPr lang="en-US" sz="900" dirty="0">
                <a:latin typeface="Andale Mono" panose="020B0509000000000004" pitchFamily="49" charset="0"/>
              </a:rPr>
              <a:t>[46]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F7899-E82C-144B-9714-628BD4890C56}"/>
              </a:ext>
            </a:extLst>
          </p:cNvPr>
          <p:cNvSpPr txBox="1"/>
          <p:nvPr/>
        </p:nvSpPr>
        <p:spPr>
          <a:xfrm>
            <a:off x="1618083" y="907000"/>
            <a:ext cx="129554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75192-6B33-7A40-B351-D7C215EB154B}"/>
              </a:ext>
            </a:extLst>
          </p:cNvPr>
          <p:cNvSpPr txBox="1"/>
          <p:nvPr/>
        </p:nvSpPr>
        <p:spPr>
          <a:xfrm>
            <a:off x="5672518" y="915921"/>
            <a:ext cx="154241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CALCULATION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EC02A2-CE0E-8B4F-9F29-8C8C81B4E4D3}"/>
              </a:ext>
            </a:extLst>
          </p:cNvPr>
          <p:cNvSpPr txBox="1"/>
          <p:nvPr/>
        </p:nvSpPr>
        <p:spPr>
          <a:xfrm>
            <a:off x="9569992" y="900606"/>
            <a:ext cx="117211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5885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539496"/>
          </a:xfrm>
        </p:spPr>
        <p:txBody>
          <a:bodyPr/>
          <a:lstStyle/>
          <a:p>
            <a:r>
              <a:rPr lang="en-US" dirty="0"/>
              <a:t>Diamond band structure: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9CC21-3CC1-9D49-8381-3FA2E0C8C5C5}"/>
              </a:ext>
            </a:extLst>
          </p:cNvPr>
          <p:cNvSpPr txBox="1"/>
          <p:nvPr/>
        </p:nvSpPr>
        <p:spPr>
          <a:xfrm>
            <a:off x="598419" y="982820"/>
            <a:ext cx="2735044" cy="2336024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p = </a:t>
            </a:r>
            <a:r>
              <a:rPr lang="en-US" sz="900" b="1" dirty="0" err="1">
                <a:latin typeface="Andale Mono" panose="020B0509000000000004" pitchFamily="49" charset="0"/>
              </a:rPr>
              <a:t>band.load_analyzer_image</a:t>
            </a:r>
            <a:r>
              <a:rPr lang="en-US" sz="900" b="1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p.plot_bandstructure</a:t>
            </a:r>
            <a:r>
              <a:rPr lang="en-US" sz="900" b="1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print "VBM:\n{0}".format(</a:t>
            </a:r>
            <a:r>
              <a:rPr lang="en-US" sz="900" b="1" dirty="0" err="1">
                <a:latin typeface="Andale Mono" panose="020B0509000000000004" pitchFamily="49" charset="0"/>
              </a:rPr>
              <a:t>p.bands.vbm</a:t>
            </a:r>
            <a:r>
              <a:rPr lang="en-US" sz="900" b="1" dirty="0">
                <a:latin typeface="Andale Mono" panose="020B05090000000000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print "CBM:\n{0}".format(</a:t>
            </a:r>
            <a:r>
              <a:rPr lang="en-US" sz="900" b="1" dirty="0" err="1">
                <a:latin typeface="Andale Mono" panose="020B0509000000000004" pitchFamily="49" charset="0"/>
              </a:rPr>
              <a:t>p.bands.cbm</a:t>
            </a:r>
            <a:r>
              <a:rPr lang="en-US" sz="900" b="1" dirty="0">
                <a:latin typeface="Andale Mono" panose="020B05090000000000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#print 'CBM, Delta'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#print </a:t>
            </a:r>
            <a:r>
              <a:rPr lang="en-US" sz="900" dirty="0" err="1">
                <a:latin typeface="Andale Mono" panose="020B0509000000000004" pitchFamily="49" charset="0"/>
              </a:rPr>
              <a:t>p.bands.up</a:t>
            </a:r>
            <a:r>
              <a:rPr lang="en-US" sz="900" dirty="0">
                <a:latin typeface="Andale Mono" panose="020B0509000000000004" pitchFamily="49" charset="0"/>
              </a:rPr>
              <a:t>[51]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#print 'Delta prime'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#print </a:t>
            </a:r>
            <a:r>
              <a:rPr lang="en-US" sz="900" dirty="0" err="1">
                <a:latin typeface="Andale Mono" panose="020B0509000000000004" pitchFamily="49" charset="0"/>
              </a:rPr>
              <a:t>p.bands.up</a:t>
            </a:r>
            <a:r>
              <a:rPr lang="en-US" sz="900" dirty="0">
                <a:latin typeface="Andale Mono" panose="020B0509000000000004" pitchFamily="49" charset="0"/>
              </a:rPr>
              <a:t>[46]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EC02A2-CE0E-8B4F-9F29-8C8C81B4E4D3}"/>
              </a:ext>
            </a:extLst>
          </p:cNvPr>
          <p:cNvSpPr txBox="1"/>
          <p:nvPr/>
        </p:nvSpPr>
        <p:spPr>
          <a:xfrm>
            <a:off x="1194736" y="632860"/>
            <a:ext cx="117211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3E38DE-9A9E-2642-969F-7AEB3FA032D9}"/>
              </a:ext>
            </a:extLst>
          </p:cNvPr>
          <p:cNvSpPr txBox="1"/>
          <p:nvPr/>
        </p:nvSpPr>
        <p:spPr>
          <a:xfrm>
            <a:off x="4967135" y="1890774"/>
            <a:ext cx="6043642" cy="84023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eigs</a:t>
            </a:r>
            <a:r>
              <a:rPr lang="en-US" sz="900" dirty="0">
                <a:latin typeface="Andale Mono" panose="020B0509000000000004" pitchFamily="49" charset="0"/>
              </a:rPr>
              <a:t>            = [-3.2076  4.9221  7.5433  7.5433 17.1545 19.7598 28.3242 28.3242]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index           = 51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kpoint_2pi_alat = [0.        0.1095605 0.       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b="1" dirty="0" err="1">
                <a:latin typeface="Andale Mono" panose="020B0509000000000004" pitchFamily="49" charset="0"/>
              </a:rPr>
              <a:t>kpoint_rel</a:t>
            </a:r>
            <a:r>
              <a:rPr lang="en-US" sz="900" b="1" dirty="0">
                <a:latin typeface="Andale Mono" panose="020B0509000000000004" pitchFamily="49" charset="0"/>
              </a:rPr>
              <a:t>      = [0.3695652 0.        0.3695652]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occs</a:t>
            </a:r>
            <a:r>
              <a:rPr lang="en-US" sz="900" dirty="0">
                <a:latin typeface="Andale Mono" panose="020B0509000000000004" pitchFamily="49" charset="0"/>
              </a:rPr>
              <a:t>            = [1. 1. 1. 1. 0. 0. 0. 0.]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pol             = up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ECDDD7-E8E7-EB4B-B6D2-05BD07A8E46B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136297" y="1995095"/>
            <a:ext cx="2830838" cy="3157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E75132-389F-5444-8CBD-275E235C9486}"/>
              </a:ext>
            </a:extLst>
          </p:cNvPr>
          <p:cNvSpPr txBox="1"/>
          <p:nvPr/>
        </p:nvSpPr>
        <p:spPr>
          <a:xfrm>
            <a:off x="4967134" y="2917121"/>
            <a:ext cx="6043642" cy="84023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eigs</a:t>
            </a:r>
            <a:r>
              <a:rPr lang="en-US" sz="900" dirty="0">
                <a:latin typeface="Andale Mono" panose="020B0509000000000004" pitchFamily="49" charset="0"/>
              </a:rPr>
              <a:t>            = [-4.0953  6.1376  7.9247  7.9247 17.1972 20.6393 27.3653 27.3653]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index           = 46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kpoint_2pi_alat = [0.        0.0988193 0.       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b="1" dirty="0" err="1">
                <a:latin typeface="Andale Mono" panose="020B0509000000000004" pitchFamily="49" charset="0"/>
              </a:rPr>
              <a:t>kpoint_rel</a:t>
            </a:r>
            <a:r>
              <a:rPr lang="en-US" sz="900" b="1" dirty="0">
                <a:latin typeface="Andale Mono" panose="020B0509000000000004" pitchFamily="49" charset="0"/>
              </a:rPr>
              <a:t>      = [0.3333333 0.        0.3333333]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occs</a:t>
            </a:r>
            <a:r>
              <a:rPr lang="en-US" sz="900" dirty="0">
                <a:latin typeface="Andale Mono" panose="020B0509000000000004" pitchFamily="49" charset="0"/>
              </a:rPr>
              <a:t>            = [1. 1. 1. 1. 0. 0. 0. 0.]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pol             = up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6938E4-A8E1-CE46-AC79-43B77C82B765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136297" y="2262850"/>
            <a:ext cx="2830837" cy="107438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4B4B9E-0B51-2E47-9EB7-F95435355C86}"/>
              </a:ext>
            </a:extLst>
          </p:cNvPr>
          <p:cNvSpPr txBox="1"/>
          <p:nvPr/>
        </p:nvSpPr>
        <p:spPr>
          <a:xfrm>
            <a:off x="598419" y="4343096"/>
            <a:ext cx="2735044" cy="59093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#print </a:t>
            </a:r>
            <a:r>
              <a:rPr lang="en-US" sz="900" dirty="0" err="1">
                <a:latin typeface="Andale Mono" panose="020B0509000000000004" pitchFamily="49" charset="0"/>
              </a:rPr>
              <a:t>p.bands.electronic_structure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#print </a:t>
            </a:r>
            <a:r>
              <a:rPr lang="en-US" sz="900" dirty="0" err="1">
                <a:latin typeface="Andale Mono" panose="020B0509000000000004" pitchFamily="49" charset="0"/>
              </a:rPr>
              <a:t>p.bands.direct_gap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#print </a:t>
            </a:r>
            <a:r>
              <a:rPr lang="en-US" sz="900" dirty="0" err="1">
                <a:latin typeface="Andale Mono" panose="020B0509000000000004" pitchFamily="49" charset="0"/>
              </a:rPr>
              <a:t>p.bands.indirect_gap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565A6D-6142-E249-A7FE-41FA4924B5D8}"/>
              </a:ext>
            </a:extLst>
          </p:cNvPr>
          <p:cNvSpPr txBox="1"/>
          <p:nvPr/>
        </p:nvSpPr>
        <p:spPr>
          <a:xfrm>
            <a:off x="3914802" y="3595198"/>
            <a:ext cx="873957" cy="216982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insulating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490ADE-7F3D-6D49-A2C8-A904B0CD7E98}"/>
              </a:ext>
            </a:extLst>
          </p:cNvPr>
          <p:cNvSpPr txBox="1"/>
          <p:nvPr/>
        </p:nvSpPr>
        <p:spPr>
          <a:xfrm>
            <a:off x="3914801" y="3940879"/>
            <a:ext cx="2666114" cy="71558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energy          = 5.5404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index           =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kpoint_2pi_alat = [0. 0. 0.]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kpoint_rel</a:t>
            </a:r>
            <a:r>
              <a:rPr lang="en-US" sz="900" dirty="0">
                <a:latin typeface="Andale Mono" panose="020B0509000000000004" pitchFamily="49" charset="0"/>
              </a:rPr>
              <a:t>      = [0. 0. 0.]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pol             = ['down', 'down']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58C8FD-D547-814D-8686-336D091EB318}"/>
              </a:ext>
            </a:extLst>
          </p:cNvPr>
          <p:cNvSpPr txBox="1"/>
          <p:nvPr/>
        </p:nvSpPr>
        <p:spPr>
          <a:xfrm>
            <a:off x="6844118" y="3940879"/>
            <a:ext cx="3975768" cy="2460674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energy          = 3.867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kpoints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cbm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dirty="0" err="1">
                <a:latin typeface="Andale Mono" panose="020B0509000000000004" pitchFamily="49" charset="0"/>
              </a:rPr>
              <a:t>band_number</a:t>
            </a:r>
            <a:r>
              <a:rPr lang="en-US" sz="900" dirty="0">
                <a:latin typeface="Andale Mono" panose="020B0509000000000004" pitchFamily="49" charset="0"/>
              </a:rPr>
              <a:t>     = 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energy          = 17.1545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index           = 51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kpoint_2pi_alat = [0.        0.1095605 0.       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dirty="0" err="1">
                <a:latin typeface="Andale Mono" panose="020B0509000000000004" pitchFamily="49" charset="0"/>
              </a:rPr>
              <a:t>kpoint_rel</a:t>
            </a:r>
            <a:r>
              <a:rPr lang="en-US" sz="900" dirty="0">
                <a:latin typeface="Andale Mono" panose="020B0509000000000004" pitchFamily="49" charset="0"/>
              </a:rPr>
              <a:t>      = [0.3695652 0.        0.3695652]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pol             = down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end </a:t>
            </a:r>
            <a:r>
              <a:rPr lang="en-US" sz="900" dirty="0" err="1">
                <a:latin typeface="Andale Mono" panose="020B0509000000000004" pitchFamily="49" charset="0"/>
              </a:rPr>
              <a:t>cbm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vbm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dirty="0" err="1">
                <a:latin typeface="Andale Mono" panose="020B0509000000000004" pitchFamily="49" charset="0"/>
              </a:rPr>
              <a:t>band_number</a:t>
            </a:r>
            <a:r>
              <a:rPr lang="en-US" sz="900" dirty="0">
                <a:latin typeface="Andale Mono" panose="020B0509000000000004" pitchFamily="49" charset="0"/>
              </a:rPr>
              <a:t>     = 3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energy          = 13.2874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index           =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kpoint_2pi_alat = [0. 0. 0.]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dirty="0" err="1">
                <a:latin typeface="Andale Mono" panose="020B0509000000000004" pitchFamily="49" charset="0"/>
              </a:rPr>
              <a:t>kpoint_rel</a:t>
            </a:r>
            <a:r>
              <a:rPr lang="en-US" sz="900" dirty="0">
                <a:latin typeface="Andale Mono" panose="020B0509000000000004" pitchFamily="49" charset="0"/>
              </a:rPr>
              <a:t>      = [0. 0. 0.]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pol             = down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end </a:t>
            </a:r>
            <a:r>
              <a:rPr lang="en-US" sz="900" dirty="0" err="1">
                <a:latin typeface="Andale Mono" panose="020B0509000000000004" pitchFamily="49" charset="0"/>
              </a:rPr>
              <a:t>vbm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kpoints</a:t>
            </a:r>
            <a:endParaRPr lang="en-US" sz="900" dirty="0">
              <a:latin typeface="Andale Mono" panose="020B05090000000000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35F22C-90B2-5347-87ED-6A919CAE4AB4}"/>
              </a:ext>
            </a:extLst>
          </p:cNvPr>
          <p:cNvCxnSpPr>
            <a:cxnSpLocks/>
          </p:cNvCxnSpPr>
          <p:nvPr/>
        </p:nvCxnSpPr>
        <p:spPr>
          <a:xfrm flipH="1">
            <a:off x="2249585" y="3707202"/>
            <a:ext cx="1665216" cy="63940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1A3E29-2501-444D-B3A8-153A3663DE0D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581359" y="4298670"/>
            <a:ext cx="1333442" cy="31038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46747E-6C26-304B-8421-629674A42D7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581359" y="4725749"/>
            <a:ext cx="4262759" cy="4454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75A080A-0800-044A-8A28-C2BA76508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311" y="-3585"/>
            <a:ext cx="2462396" cy="182507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978B0F-29FB-4746-81AF-188FCFBA94C2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366853" y="908950"/>
            <a:ext cx="3924458" cy="4424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0AECA87-49FF-A245-8B05-5BCF0360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739930" cy="507831"/>
          </a:xfrm>
        </p:spPr>
        <p:txBody>
          <a:bodyPr/>
          <a:lstStyle/>
          <a:p>
            <a:r>
              <a:rPr lang="en-US" sz="3000" dirty="0"/>
              <a:t>Tiling the primitive cell: 2D reciprocal square lattice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16E54-B811-6D4C-8766-B4B6A8A9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36" y="1102259"/>
            <a:ext cx="9093200" cy="321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53E7A6-97A1-234E-9549-FEE006997190}"/>
              </a:ext>
            </a:extLst>
          </p:cNvPr>
          <p:cNvSpPr txBox="1"/>
          <p:nvPr/>
        </p:nvSpPr>
        <p:spPr>
          <a:xfrm>
            <a:off x="2168665" y="760627"/>
            <a:ext cx="156004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Primitive cell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6290B0-41BC-374D-B497-C7EC48CB89F8}"/>
              </a:ext>
            </a:extLst>
          </p:cNvPr>
          <p:cNvSpPr txBox="1"/>
          <p:nvPr/>
        </p:nvSpPr>
        <p:spPr>
          <a:xfrm>
            <a:off x="5315117" y="760627"/>
            <a:ext cx="161614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2x2 supercell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D44E6-603F-8F4F-ABBE-CDD88709FDF5}"/>
              </a:ext>
            </a:extLst>
          </p:cNvPr>
          <p:cNvSpPr txBox="1"/>
          <p:nvPr/>
        </p:nvSpPr>
        <p:spPr>
          <a:xfrm>
            <a:off x="7676103" y="760627"/>
            <a:ext cx="3231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Translations of 2x2 supercell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426B84-B5C2-E34D-A471-17E9C261E969}"/>
              </a:ext>
            </a:extLst>
          </p:cNvPr>
          <p:cNvSpPr txBox="1"/>
          <p:nvPr/>
        </p:nvSpPr>
        <p:spPr>
          <a:xfrm>
            <a:off x="260140" y="5013367"/>
            <a:ext cx="156485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Diamond,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Indirect gap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C6732-5B25-564A-B6F7-FB0C103D93DF}"/>
              </a:ext>
            </a:extLst>
          </p:cNvPr>
          <p:cNvSpPr txBox="1"/>
          <p:nvPr/>
        </p:nvSpPr>
        <p:spPr>
          <a:xfrm>
            <a:off x="1733254" y="4222670"/>
            <a:ext cx="4240227" cy="2460674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energy          = 3.867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kpoints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cbm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dirty="0" err="1">
                <a:latin typeface="Andale Mono" panose="020B0509000000000004" pitchFamily="49" charset="0"/>
              </a:rPr>
              <a:t>band_number</a:t>
            </a:r>
            <a:r>
              <a:rPr lang="en-US" sz="900" dirty="0">
                <a:latin typeface="Andale Mono" panose="020B0509000000000004" pitchFamily="49" charset="0"/>
              </a:rPr>
              <a:t>     = 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energy          = 17.1545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index           = 51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kpoint_2pi_alat = [0.        0.1095605 0.       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dirty="0" err="1">
                <a:latin typeface="Andale Mono" panose="020B0509000000000004" pitchFamily="49" charset="0"/>
              </a:rPr>
              <a:t>kpoint_rel</a:t>
            </a:r>
            <a:r>
              <a:rPr lang="en-US" sz="900" dirty="0">
                <a:latin typeface="Andale Mono" panose="020B0509000000000004" pitchFamily="49" charset="0"/>
              </a:rPr>
              <a:t>      = </a:t>
            </a:r>
            <a:r>
              <a:rPr lang="en-US" sz="900" b="1" dirty="0">
                <a:latin typeface="Andale Mono" panose="020B0509000000000004" pitchFamily="49" charset="0"/>
              </a:rPr>
              <a:t>[0.3695652 0.        0.3695652]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pol             = down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end </a:t>
            </a:r>
            <a:r>
              <a:rPr lang="en-US" sz="900" dirty="0" err="1">
                <a:latin typeface="Andale Mono" panose="020B0509000000000004" pitchFamily="49" charset="0"/>
              </a:rPr>
              <a:t>cbm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vbm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dirty="0" err="1">
                <a:latin typeface="Andale Mono" panose="020B0509000000000004" pitchFamily="49" charset="0"/>
              </a:rPr>
              <a:t>band_number</a:t>
            </a:r>
            <a:r>
              <a:rPr lang="en-US" sz="900" dirty="0">
                <a:latin typeface="Andale Mono" panose="020B0509000000000004" pitchFamily="49" charset="0"/>
              </a:rPr>
              <a:t>     = 3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energy          = 13.2874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index           =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kpoint_2pi_alat = [0. 0. 0.]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dirty="0" err="1">
                <a:latin typeface="Andale Mono" panose="020B0509000000000004" pitchFamily="49" charset="0"/>
              </a:rPr>
              <a:t>kpoint_rel</a:t>
            </a:r>
            <a:r>
              <a:rPr lang="en-US" sz="900" dirty="0">
                <a:latin typeface="Andale Mono" panose="020B0509000000000004" pitchFamily="49" charset="0"/>
              </a:rPr>
              <a:t>      = </a:t>
            </a:r>
            <a:r>
              <a:rPr lang="en-US" sz="900" b="1" dirty="0">
                <a:latin typeface="Andale Mono" panose="020B0509000000000004" pitchFamily="49" charset="0"/>
              </a:rPr>
              <a:t>[0. 0. 0.]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pol             = down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end </a:t>
            </a:r>
            <a:r>
              <a:rPr lang="en-US" sz="900" dirty="0" err="1">
                <a:latin typeface="Andale Mono" panose="020B0509000000000004" pitchFamily="49" charset="0"/>
              </a:rPr>
              <a:t>vbm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kpoints</a:t>
            </a: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66B904-60BD-F64A-AD6B-1989C8DB949D}"/>
              </a:ext>
            </a:extLst>
          </p:cNvPr>
          <p:cNvSpPr txBox="1"/>
          <p:nvPr/>
        </p:nvSpPr>
        <p:spPr>
          <a:xfrm>
            <a:off x="5973481" y="4586290"/>
            <a:ext cx="6071355" cy="84023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eigs</a:t>
            </a:r>
            <a:r>
              <a:rPr lang="en-US" sz="900" dirty="0">
                <a:latin typeface="Andale Mono" panose="020B0509000000000004" pitchFamily="49" charset="0"/>
              </a:rPr>
              <a:t>            = [-4.0953  6.1376  7.9247  7.9247 17.1972 20.6393 27.3653 27.3653]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index           = 46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kpoint_2pi_alat = [0.        0.0988193 0.       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b="1" dirty="0" err="1">
                <a:latin typeface="Andale Mono" panose="020B0509000000000004" pitchFamily="49" charset="0"/>
              </a:rPr>
              <a:t>kpoint_rel</a:t>
            </a:r>
            <a:r>
              <a:rPr lang="en-US" sz="900" b="1" dirty="0">
                <a:latin typeface="Andale Mono" panose="020B0509000000000004" pitchFamily="49" charset="0"/>
              </a:rPr>
              <a:t>      = [0.3333333 0.        0.3333333]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occs</a:t>
            </a:r>
            <a:r>
              <a:rPr lang="en-US" sz="900" dirty="0">
                <a:latin typeface="Andale Mono" panose="020B0509000000000004" pitchFamily="49" charset="0"/>
              </a:rPr>
              <a:t>            = [1. 1. 1. 1. 0. 0. 0. 0.]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pol             =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7D893B-BA4A-3E4A-AF31-C3E3FF9F6264}"/>
                  </a:ext>
                </a:extLst>
              </p:cNvPr>
              <p:cNvSpPr txBox="1"/>
              <p:nvPr/>
            </p:nvSpPr>
            <p:spPr>
              <a:xfrm>
                <a:off x="5527525" y="5024282"/>
                <a:ext cx="386644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7D893B-BA4A-3E4A-AF31-C3E3FF9F6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25" y="5024282"/>
                <a:ext cx="386644" cy="341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9A3D5F-3B9E-EA46-AFCA-471E4C212749}"/>
                  </a:ext>
                </a:extLst>
              </p:cNvPr>
              <p:cNvSpPr txBox="1"/>
              <p:nvPr/>
            </p:nvSpPr>
            <p:spPr>
              <a:xfrm>
                <a:off x="9676014" y="4853466"/>
                <a:ext cx="445956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9A3D5F-3B9E-EA46-AFCA-471E4C212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014" y="4853466"/>
                <a:ext cx="445956" cy="341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DA511-A229-C247-BCFA-ADB3049F061B}"/>
                  </a:ext>
                </a:extLst>
              </p:cNvPr>
              <p:cNvSpPr txBox="1"/>
              <p:nvPr/>
            </p:nvSpPr>
            <p:spPr>
              <a:xfrm>
                <a:off x="310378" y="1443555"/>
                <a:ext cx="1464375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=(0,0.5)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DA511-A229-C247-BCFA-ADB3049F0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78" y="1443555"/>
                <a:ext cx="1464375" cy="341632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E8FBE0-C996-444F-A78A-C59CB7EA7137}"/>
              </a:ext>
            </a:extLst>
          </p:cNvPr>
          <p:cNvCxnSpPr>
            <a:cxnSpLocks/>
          </p:cNvCxnSpPr>
          <p:nvPr/>
        </p:nvCxnSpPr>
        <p:spPr>
          <a:xfrm flipV="1">
            <a:off x="4167398" y="5899094"/>
            <a:ext cx="2184850" cy="25085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98A0BB-84CB-8644-8ADC-EF04AC16D546}"/>
              </a:ext>
            </a:extLst>
          </p:cNvPr>
          <p:cNvCxnSpPr>
            <a:cxnSpLocks/>
          </p:cNvCxnSpPr>
          <p:nvPr/>
        </p:nvCxnSpPr>
        <p:spPr>
          <a:xfrm flipH="1">
            <a:off x="7201912" y="5081798"/>
            <a:ext cx="1116700" cy="65545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446CB7-B90E-874F-813C-CE0730313A82}"/>
                  </a:ext>
                </a:extLst>
              </p:cNvPr>
              <p:cNvSpPr txBox="1"/>
              <p:nvPr/>
            </p:nvSpPr>
            <p:spPr>
              <a:xfrm>
                <a:off x="6489767" y="5751212"/>
                <a:ext cx="889987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[3,1,3]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446CB7-B90E-874F-813C-CE0730313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67" y="5751212"/>
                <a:ext cx="889987" cy="341632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4774DC0-E91E-8E4A-9B09-CCDD3D5874AE}"/>
              </a:ext>
            </a:extLst>
          </p:cNvPr>
          <p:cNvSpPr txBox="1"/>
          <p:nvPr/>
        </p:nvSpPr>
        <p:spPr>
          <a:xfrm>
            <a:off x="7732048" y="5596555"/>
            <a:ext cx="200407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We know:</a:t>
            </a:r>
          </a:p>
          <a:p>
            <a:pPr marL="342900" indent="-342900" algn="l">
              <a:lnSpc>
                <a:spcPct val="90000"/>
              </a:lnSpc>
              <a:buAutoNum type="arabicPeriod"/>
            </a:pPr>
            <a:r>
              <a:rPr lang="en-US" dirty="0">
                <a:latin typeface="+mn-lt"/>
              </a:rPr>
              <a:t>Tiling matrix</a:t>
            </a:r>
          </a:p>
          <a:p>
            <a:pPr marL="342900" indent="-342900" algn="l">
              <a:lnSpc>
                <a:spcPct val="90000"/>
              </a:lnSpc>
              <a:buAutoNum type="arabicPeriod"/>
            </a:pPr>
            <a:r>
              <a:rPr lang="en-US" dirty="0">
                <a:latin typeface="+mn-lt"/>
              </a:rPr>
              <a:t>Wavevectors</a:t>
            </a:r>
          </a:p>
        </p:txBody>
      </p:sp>
    </p:spTree>
    <p:extLst>
      <p:ext uri="{BB962C8B-B14F-4D97-AF65-F5344CB8AC3E}">
        <p14:creationId xmlns:p14="http://schemas.microsoft.com/office/powerpoint/2010/main" val="199094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55" y="2572495"/>
            <a:ext cx="10050465" cy="1311128"/>
          </a:xfrm>
        </p:spPr>
        <p:txBody>
          <a:bodyPr/>
          <a:lstStyle/>
          <a:p>
            <a:r>
              <a:rPr lang="en-US" sz="4400" dirty="0"/>
              <a:t>Workflow Demo: </a:t>
            </a:r>
            <a:br>
              <a:rPr lang="en-US" sz="4400" dirty="0"/>
            </a:br>
            <a:r>
              <a:rPr lang="en-US" sz="4400" dirty="0"/>
              <a:t>Optical gap workflows with DMC</a:t>
            </a:r>
          </a:p>
        </p:txBody>
      </p:sp>
    </p:spTree>
    <p:extLst>
      <p:ext uri="{BB962C8B-B14F-4D97-AF65-F5344CB8AC3E}">
        <p14:creationId xmlns:p14="http://schemas.microsoft.com/office/powerpoint/2010/main" val="256678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0AECA87-49FF-A245-8B05-5BCF0360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539496"/>
          </a:xfrm>
        </p:spPr>
        <p:txBody>
          <a:bodyPr/>
          <a:lstStyle/>
          <a:p>
            <a:r>
              <a:rPr lang="en-US" dirty="0"/>
              <a:t>New NSCF calculation for 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CAD3D-3C1A-764E-91EA-CF269DF4B76A}"/>
              </a:ext>
            </a:extLst>
          </p:cNvPr>
          <p:cNvSpPr txBox="1"/>
          <p:nvPr/>
        </p:nvSpPr>
        <p:spPr>
          <a:xfrm>
            <a:off x="492576" y="625079"/>
            <a:ext cx="450475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labs/lab5_excited_states/</a:t>
            </a:r>
            <a:r>
              <a:rPr lang="en-US" sz="1600" dirty="0" err="1">
                <a:latin typeface="Andale Mono" panose="020B0509000000000004" pitchFamily="49" charset="0"/>
              </a:rPr>
              <a:t>optical.py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617431-0B97-5F4D-81A1-9AAF461E71FC}"/>
              </a:ext>
            </a:extLst>
          </p:cNvPr>
          <p:cNvSpPr txBox="1"/>
          <p:nvPr/>
        </p:nvSpPr>
        <p:spPr>
          <a:xfrm>
            <a:off x="944526" y="5573601"/>
            <a:ext cx="5531799" cy="59093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twist 0 k-point: [0. 0. 0.]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twist 4 k-point: [0.3333333 0.        0.3333333]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twist 0 band 3 eigenvalue: 13.2874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twist 4 band 4 eigenvalue: 17.1972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226C22-257B-8541-BC74-9F1852ABCE21}"/>
              </a:ext>
            </a:extLst>
          </p:cNvPr>
          <p:cNvGrpSpPr/>
          <p:nvPr/>
        </p:nvGrpSpPr>
        <p:grpSpPr>
          <a:xfrm>
            <a:off x="1529394" y="2241494"/>
            <a:ext cx="4197048" cy="3235946"/>
            <a:chOff x="761675" y="1493263"/>
            <a:chExt cx="5028101" cy="37267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0A5AA43-6DCC-6E43-9EFB-9FCC3E950C0E}"/>
                </a:ext>
              </a:extLst>
            </p:cNvPr>
            <p:cNvGrpSpPr/>
            <p:nvPr/>
          </p:nvGrpSpPr>
          <p:grpSpPr>
            <a:xfrm>
              <a:off x="761675" y="1493263"/>
              <a:ext cx="5028101" cy="3726710"/>
              <a:chOff x="1006942" y="1735035"/>
              <a:chExt cx="5028101" cy="372671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FE65449-FBE0-6C43-B84D-80EFE1A646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6942" y="1735035"/>
                <a:ext cx="5028101" cy="372671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737F2C-78DF-774D-970F-3B48750767DD}"/>
                  </a:ext>
                </a:extLst>
              </p:cNvPr>
              <p:cNvSpPr txBox="1"/>
              <p:nvPr/>
            </p:nvSpPr>
            <p:spPr>
              <a:xfrm>
                <a:off x="3771842" y="2921867"/>
                <a:ext cx="960591" cy="361543"/>
              </a:xfrm>
              <a:prstGeom prst="rect">
                <a:avLst/>
              </a:prstGeom>
              <a:no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latin typeface="Andale Mono" panose="020B0509000000000004" pitchFamily="49" charset="0"/>
                  </a:rPr>
                  <a:t>(0,3)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CD2D76-65E4-3248-BB85-653A364853D7}"/>
                  </a:ext>
                </a:extLst>
              </p:cNvPr>
              <p:cNvSpPr txBox="1"/>
              <p:nvPr/>
            </p:nvSpPr>
            <p:spPr>
              <a:xfrm>
                <a:off x="1628858" y="2574162"/>
                <a:ext cx="960591" cy="361543"/>
              </a:xfrm>
              <a:prstGeom prst="rect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latin typeface="Andale Mono" panose="020B0509000000000004" pitchFamily="49" charset="0"/>
                  </a:rPr>
                  <a:t>(4,4)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67E0515-51F7-9E4E-888D-969EAE9D679A}"/>
                </a:ext>
              </a:extLst>
            </p:cNvPr>
            <p:cNvSpPr/>
            <p:nvPr/>
          </p:nvSpPr>
          <p:spPr>
            <a:xfrm>
              <a:off x="1916455" y="2053593"/>
              <a:ext cx="137160" cy="1371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0DF12F9-A446-FB46-99A6-A11015412C18}"/>
                </a:ext>
              </a:extLst>
            </p:cNvPr>
            <p:cNvSpPr/>
            <p:nvPr/>
          </p:nvSpPr>
          <p:spPr>
            <a:xfrm>
              <a:off x="3526576" y="3270612"/>
              <a:ext cx="137160" cy="1371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accent2">
                  <a:lumMod val="75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0071D21-38B3-5D42-A4A3-1B2B7FE25442}"/>
              </a:ext>
            </a:extLst>
          </p:cNvPr>
          <p:cNvSpPr txBox="1"/>
          <p:nvPr/>
        </p:nvSpPr>
        <p:spPr>
          <a:xfrm>
            <a:off x="6898550" y="632860"/>
            <a:ext cx="5009705" cy="582621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#Input structure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dia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units     = 'A',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axes      = [[ 1.785,  1.785,  0.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[ 0.   ,  1.785,  1.785],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[ 1.785,  0.   ,  1.785]],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elem</a:t>
            </a:r>
            <a:r>
              <a:rPr lang="en-US" sz="900" dirty="0">
                <a:latin typeface="Andale Mono" panose="020B0509000000000004" pitchFamily="49" charset="0"/>
              </a:rPr>
              <a:t>      = ['C','C'],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pos</a:t>
            </a:r>
            <a:r>
              <a:rPr lang="en-US" sz="900" dirty="0">
                <a:latin typeface="Andale Mono" panose="020B0509000000000004" pitchFamily="49" charset="0"/>
              </a:rPr>
              <a:t>       = [[ 0.    ,  0.    ,  0.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[ 0.8925,  0.8925,  0.8925]],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use_prim</a:t>
            </a:r>
            <a:r>
              <a:rPr lang="en-US" sz="900" dirty="0">
                <a:latin typeface="Andale Mono" panose="020B0509000000000004" pitchFamily="49" charset="0"/>
              </a:rPr>
              <a:t>  = True,    # Use </a:t>
            </a:r>
            <a:r>
              <a:rPr lang="en-US" sz="900" dirty="0" err="1">
                <a:latin typeface="Andale Mono" panose="020B0509000000000004" pitchFamily="49" charset="0"/>
              </a:rPr>
              <a:t>SeeK</a:t>
            </a:r>
            <a:r>
              <a:rPr lang="en-US" sz="900" dirty="0">
                <a:latin typeface="Andale Mono" panose="020B0509000000000004" pitchFamily="49" charset="0"/>
              </a:rPr>
              <a:t>-path library to identify prim cell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tiling    = [3,1,3], # Tile the cell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kgrid</a:t>
            </a:r>
            <a:r>
              <a:rPr lang="en-US" sz="900" b="1" dirty="0">
                <a:latin typeface="Andale Mono" panose="020B0509000000000004" pitchFamily="49" charset="0"/>
              </a:rPr>
              <a:t>     = (1,1,1),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kshift</a:t>
            </a:r>
            <a:r>
              <a:rPr lang="en-US" sz="900" b="1" dirty="0">
                <a:latin typeface="Andale Mono" panose="020B0509000000000004" pitchFamily="49" charset="0"/>
              </a:rPr>
              <a:t>    = (0,0,0),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         = 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r>
              <a:rPr lang="en-US" sz="900" dirty="0">
                <a:latin typeface="Andale Mono" panose="020B0509000000000004" pitchFamily="49" charset="0"/>
              </a:rPr>
              <a:t>(...)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nscf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nscf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</a:t>
            </a:r>
            <a:r>
              <a:rPr lang="en-US" sz="900" dirty="0" err="1">
                <a:latin typeface="Andale Mono" panose="020B0509000000000004" pitchFamily="49" charset="0"/>
              </a:rPr>
              <a:t>nscf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job(cores=16,app='</a:t>
            </a:r>
            <a:r>
              <a:rPr lang="en-US" sz="900" dirty="0" err="1">
                <a:latin typeface="Andale Mono" panose="020B0509000000000004" pitchFamily="49" charset="0"/>
              </a:rPr>
              <a:t>pw.x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= 'generic',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  = '</a:t>
            </a:r>
            <a:r>
              <a:rPr lang="en-US" sz="900" dirty="0" err="1">
                <a:latin typeface="Andale Mono" panose="020B0509000000000004" pitchFamily="49" charset="0"/>
              </a:rPr>
              <a:t>nscf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  = '</a:t>
            </a:r>
            <a:r>
              <a:rPr lang="en-US" sz="900" dirty="0" err="1">
                <a:latin typeface="Andale Mono" panose="020B0509000000000004" pitchFamily="49" charset="0"/>
              </a:rPr>
              <a:t>lda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= 200,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nspin</a:t>
            </a:r>
            <a:r>
              <a:rPr lang="en-US" sz="900" dirty="0">
                <a:latin typeface="Andale Mono" panose="020B0509000000000004" pitchFamily="49" charset="0"/>
              </a:rPr>
              <a:t>        =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= 1e-8,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nosym</a:t>
            </a:r>
            <a:r>
              <a:rPr lang="en-US" sz="900" dirty="0">
                <a:latin typeface="Andale Mono" panose="020B0509000000000004" pitchFamily="49" charset="0"/>
              </a:rPr>
              <a:t>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nosym_evc</a:t>
            </a:r>
            <a:r>
              <a:rPr lang="en-US" sz="900" dirty="0">
                <a:latin typeface="Andale Mono" panose="020B0509000000000004" pitchFamily="49" charset="0"/>
              </a:rPr>
              <a:t>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noinv</a:t>
            </a:r>
            <a:r>
              <a:rPr lang="en-US" sz="900" dirty="0">
                <a:latin typeface="Andale Mono" panose="020B0509000000000004" pitchFamily="49" charset="0"/>
              </a:rPr>
              <a:t>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</a:t>
            </a:r>
            <a:r>
              <a:rPr lang="en-US" sz="900" dirty="0" err="1">
                <a:latin typeface="Andale Mono" panose="020B0509000000000004" pitchFamily="49" charset="0"/>
              </a:rPr>
              <a:t>dia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nbnd</a:t>
            </a:r>
            <a:r>
              <a:rPr lang="en-US" sz="900" dirty="0">
                <a:latin typeface="Andale Mono" panose="020B0509000000000004" pitchFamily="49" charset="0"/>
              </a:rPr>
              <a:t>         = 8,      #a sensible </a:t>
            </a:r>
            <a:r>
              <a:rPr lang="en-US" sz="900" dirty="0" err="1">
                <a:latin typeface="Andale Mono" panose="020B0509000000000004" pitchFamily="49" charset="0"/>
              </a:rPr>
              <a:t>nbnd</a:t>
            </a:r>
            <a:r>
              <a:rPr lang="en-US" sz="900" dirty="0">
                <a:latin typeface="Andale Mono" panose="020B0509000000000004" pitchFamily="49" charset="0"/>
              </a:rPr>
              <a:t> value can be given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verbosity    = 'high', #verbosity must be set to high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(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,'</a:t>
            </a:r>
            <a:r>
              <a:rPr lang="en-US" sz="900" dirty="0" err="1">
                <a:latin typeface="Andale Mono" panose="020B0509000000000004" pitchFamily="49" charset="0"/>
              </a:rPr>
              <a:t>charge_density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run_project</a:t>
            </a:r>
            <a:r>
              <a:rPr lang="en-US" sz="900" b="1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 = </a:t>
            </a:r>
            <a:r>
              <a:rPr lang="en-US" sz="900" dirty="0" err="1">
                <a:latin typeface="Andale Mono" panose="020B0509000000000004" pitchFamily="49" charset="0"/>
              </a:rPr>
              <a:t>nscf.load_analyzer_image</a:t>
            </a:r>
            <a:r>
              <a:rPr lang="en-US" sz="900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print 'band information'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print </a:t>
            </a:r>
            <a:r>
              <a:rPr lang="en-US" sz="900" b="1" dirty="0" err="1">
                <a:latin typeface="Andale Mono" panose="020B0509000000000004" pitchFamily="49" charset="0"/>
              </a:rPr>
              <a:t>p.bands.up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print 'twist 0 k-point:',</a:t>
            </a:r>
            <a:r>
              <a:rPr lang="en-US" sz="900" b="1" dirty="0" err="1">
                <a:latin typeface="Andale Mono" panose="020B0509000000000004" pitchFamily="49" charset="0"/>
              </a:rPr>
              <a:t>p.bands.up</a:t>
            </a:r>
            <a:r>
              <a:rPr lang="en-US" sz="900" b="1" dirty="0">
                <a:latin typeface="Andale Mono" panose="020B0509000000000004" pitchFamily="49" charset="0"/>
              </a:rPr>
              <a:t>[0].</a:t>
            </a:r>
            <a:r>
              <a:rPr lang="en-US" sz="900" b="1" dirty="0" err="1">
                <a:latin typeface="Andale Mono" panose="020B0509000000000004" pitchFamily="49" charset="0"/>
              </a:rPr>
              <a:t>kpoint_rel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print 'twist 4 k-point:',</a:t>
            </a:r>
            <a:r>
              <a:rPr lang="en-US" sz="900" b="1" dirty="0" err="1">
                <a:latin typeface="Andale Mono" panose="020B0509000000000004" pitchFamily="49" charset="0"/>
              </a:rPr>
              <a:t>p.bands.up</a:t>
            </a:r>
            <a:r>
              <a:rPr lang="en-US" sz="900" b="1" dirty="0">
                <a:latin typeface="Andale Mono" panose="020B0509000000000004" pitchFamily="49" charset="0"/>
              </a:rPr>
              <a:t>[4].</a:t>
            </a:r>
            <a:r>
              <a:rPr lang="en-US" sz="900" b="1" dirty="0" err="1">
                <a:latin typeface="Andale Mono" panose="020B0509000000000004" pitchFamily="49" charset="0"/>
              </a:rPr>
              <a:t>kpoint_rel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print 'twist 0 band 3 eigenvalue:',</a:t>
            </a:r>
            <a:r>
              <a:rPr lang="en-US" sz="900" b="1" dirty="0" err="1">
                <a:latin typeface="Andale Mono" panose="020B0509000000000004" pitchFamily="49" charset="0"/>
              </a:rPr>
              <a:t>p.bands.up</a:t>
            </a:r>
            <a:r>
              <a:rPr lang="en-US" sz="900" b="1" dirty="0">
                <a:latin typeface="Andale Mono" panose="020B0509000000000004" pitchFamily="49" charset="0"/>
              </a:rPr>
              <a:t>[0].</a:t>
            </a:r>
            <a:r>
              <a:rPr lang="en-US" sz="900" b="1" dirty="0" err="1">
                <a:latin typeface="Andale Mono" panose="020B0509000000000004" pitchFamily="49" charset="0"/>
              </a:rPr>
              <a:t>eigs</a:t>
            </a:r>
            <a:r>
              <a:rPr lang="en-US" sz="900" b="1" dirty="0">
                <a:latin typeface="Andale Mono" panose="020B0509000000000004" pitchFamily="49" charset="0"/>
              </a:rPr>
              <a:t>[3]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print 'twist 4 band 4 eigenvalue:',</a:t>
            </a:r>
            <a:r>
              <a:rPr lang="en-US" sz="900" b="1" dirty="0" err="1">
                <a:latin typeface="Andale Mono" panose="020B0509000000000004" pitchFamily="49" charset="0"/>
              </a:rPr>
              <a:t>p.bands.up</a:t>
            </a:r>
            <a:r>
              <a:rPr lang="en-US" sz="900" b="1" dirty="0">
                <a:latin typeface="Andale Mono" panose="020B0509000000000004" pitchFamily="49" charset="0"/>
              </a:rPr>
              <a:t>[4].</a:t>
            </a:r>
            <a:r>
              <a:rPr lang="en-US" sz="900" b="1" dirty="0" err="1">
                <a:latin typeface="Andale Mono" panose="020B0509000000000004" pitchFamily="49" charset="0"/>
              </a:rPr>
              <a:t>eigs</a:t>
            </a:r>
            <a:r>
              <a:rPr lang="en-US" sz="900" b="1" dirty="0">
                <a:latin typeface="Andale Mono" panose="020B0509000000000004" pitchFamily="49" charset="0"/>
              </a:rPr>
              <a:t>[4]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7D9EF-4483-224A-ABC8-5A7DF626635D}"/>
              </a:ext>
            </a:extLst>
          </p:cNvPr>
          <p:cNvSpPr txBox="1"/>
          <p:nvPr/>
        </p:nvSpPr>
        <p:spPr>
          <a:xfrm>
            <a:off x="492576" y="988933"/>
            <a:ext cx="6090977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The new NSCF calculation will be for a single supertwist and it will be reused in all optical and quasiparticle gap calculations.</a:t>
            </a: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New NSCF calculation -&gt; New </a:t>
            </a:r>
            <a:r>
              <a:rPr lang="en-US" dirty="0" err="1">
                <a:latin typeface="+mn-lt"/>
              </a:rPr>
              <a:t>kpoint</a:t>
            </a:r>
            <a:r>
              <a:rPr lang="en-US" dirty="0">
                <a:latin typeface="+mn-lt"/>
              </a:rPr>
              <a:t> indexes</a:t>
            </a: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1830575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template 16x9_180808" id="{EF133236-4FD1-4E83-B0AC-464DEE56453C}" vid="{ECDBAF0C-67FD-47C6-9CC9-5310617ED098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A20C22-D077-412B-81BA-8B2541026FAD}">
  <ds:schemaRefs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F6B0504-AE38-4B68-B5E7-89AA94502C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0</TotalTime>
  <Words>3915</Words>
  <Application>Microsoft Macintosh PowerPoint</Application>
  <PresentationFormat>Widescreen</PresentationFormat>
  <Paragraphs>629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Andale Mono</vt:lpstr>
      <vt:lpstr>Arial</vt:lpstr>
      <vt:lpstr>Arial Black</vt:lpstr>
      <vt:lpstr>Cambria Math</vt:lpstr>
      <vt:lpstr>Century Gothic</vt:lpstr>
      <vt:lpstr>ORNL</vt:lpstr>
      <vt:lpstr>Nexus Monthly User and Developer Meeting</vt:lpstr>
      <vt:lpstr>Agenda for this Meeting</vt:lpstr>
      <vt:lpstr>Workflow Demo:  Band Structure with DFT</vt:lpstr>
      <vt:lpstr>SeeK-path</vt:lpstr>
      <vt:lpstr>Diamond band structure:</vt:lpstr>
      <vt:lpstr>Diamond band structure:</vt:lpstr>
      <vt:lpstr>Tiling the primitive cell: 2D reciprocal square lattice example</vt:lpstr>
      <vt:lpstr>Workflow Demo:  Optical gap workflows with DMC</vt:lpstr>
      <vt:lpstr>New NSCF calculation for next steps</vt:lpstr>
      <vt:lpstr>Diamond DMC optical gap:</vt:lpstr>
      <vt:lpstr>Diamond DMC optical gap: changes to QMCPACK input/output files</vt:lpstr>
      <vt:lpstr>Workflow Demo:  Quasiparticle gap workflows with DMC</vt:lpstr>
      <vt:lpstr>Diamond quasiparticle gap:</vt:lpstr>
      <vt:lpstr>Diamond DMC optical gap: changes to QMCPACK input/output files</vt:lpstr>
      <vt:lpstr>Workflow Demo:  Automated tiling matrix from user specified wavevectors</vt:lpstr>
      <vt:lpstr>Automated tiling matrix for n wavevectors:</vt:lpstr>
      <vt:lpstr>Automated tiling matrix for n wavevectors:</vt:lpstr>
      <vt:lpstr>Summary</vt:lpstr>
      <vt:lpstr>Question &amp; Answer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Jaron T. Krogel</dc:creator>
  <cp:keywords/>
  <dc:description/>
  <cp:lastModifiedBy/>
  <cp:revision>1</cp:revision>
  <dcterms:created xsi:type="dcterms:W3CDTF">2018-10-12T19:02:19Z</dcterms:created>
  <dcterms:modified xsi:type="dcterms:W3CDTF">2019-02-15T17:50:48Z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