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2" r:id="rId6"/>
    <p:sldId id="288" r:id="rId7"/>
    <p:sldId id="290" r:id="rId8"/>
    <p:sldId id="294" r:id="rId9"/>
    <p:sldId id="295" r:id="rId10"/>
    <p:sldId id="309" r:id="rId11"/>
    <p:sldId id="311" r:id="rId12"/>
    <p:sldId id="310" r:id="rId13"/>
    <p:sldId id="305" r:id="rId14"/>
    <p:sldId id="296" r:id="rId15"/>
    <p:sldId id="306" r:id="rId16"/>
    <p:sldId id="297" r:id="rId17"/>
    <p:sldId id="298" r:id="rId18"/>
    <p:sldId id="299" r:id="rId19"/>
    <p:sldId id="307" r:id="rId20"/>
    <p:sldId id="300" r:id="rId21"/>
    <p:sldId id="301" r:id="rId22"/>
    <p:sldId id="302" r:id="rId23"/>
    <p:sldId id="308" r:id="rId24"/>
    <p:sldId id="303" r:id="rId25"/>
    <p:sldId id="304" r:id="rId26"/>
    <p:sldId id="286" r:id="rId27"/>
    <p:sldId id="260" r:id="rId28"/>
    <p:sldId id="289" r:id="rId29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6" autoAdjust="0"/>
    <p:restoredTop sz="95161" autoAdjust="0"/>
  </p:normalViewPr>
  <p:slideViewPr>
    <p:cSldViewPr snapToGrid="0" showGuides="1">
      <p:cViewPr>
        <p:scale>
          <a:sx n="150" d="100"/>
          <a:sy n="150" d="100"/>
        </p:scale>
        <p:origin x="1816" y="15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4/23/19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4/23/19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392850"/>
            <a:ext cx="1644776" cy="40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3AC615-0875-4C80-B019-11A28EDCB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582168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5783766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1410" y="1005840"/>
            <a:ext cx="5840589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1411" y="1527048"/>
            <a:ext cx="578557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363317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EC139F-C616-4896-A830-8F9FC5B2C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3" name="Rectangle 256">
            <a:extLst>
              <a:ext uri="{FF2B5EF4-FFF2-40B4-BE49-F238E27FC236}">
                <a16:creationId xmlns:a16="http://schemas.microsoft.com/office/drawing/2014/main" id="{D8ACAAE2-A531-47BE-8F4F-FFC18507ED0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7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12106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0178" y="1005840"/>
            <a:ext cx="387067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379141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297709" y="1005840"/>
            <a:ext cx="38667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295175" y="1527048"/>
            <a:ext cx="386080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19718" y="1005840"/>
            <a:ext cx="3885931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19719" y="1527048"/>
            <a:ext cx="3768204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418329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88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41833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E4A85E-2D34-4FC1-90CE-1459D5681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1444753"/>
            <a:ext cx="5507832" cy="4203944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1444753"/>
            <a:ext cx="5504688" cy="4203944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5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93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9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682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4682" y="2213184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4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C3F58-DA01-43AC-9BFD-B0FCF242EE72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Open slide master to edit</a:t>
            </a:r>
          </a:p>
        </p:txBody>
      </p:sp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663" r:id="rId4"/>
    <p:sldLayoutId id="2147483758" r:id="rId5"/>
    <p:sldLayoutId id="2147483736" r:id="rId6"/>
    <p:sldLayoutId id="2147483759" r:id="rId7"/>
    <p:sldLayoutId id="2147483685" r:id="rId8"/>
    <p:sldLayoutId id="2147483757" r:id="rId9"/>
    <p:sldLayoutId id="2147483667" r:id="rId10"/>
    <p:sldLayoutId id="2147483725" r:id="rId11"/>
    <p:sldLayoutId id="2147483756" r:id="rId12"/>
    <p:sldLayoutId id="2147483678" r:id="rId13"/>
    <p:sldLayoutId id="2147483760" r:id="rId14"/>
    <p:sldLayoutId id="2147483761" r:id="rId15"/>
    <p:sldLayoutId id="2147483762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449E-EB1A-AF4F-8314-05EC5143D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146" y="1315399"/>
            <a:ext cx="10113140" cy="590931"/>
          </a:xfrm>
        </p:spPr>
        <p:txBody>
          <a:bodyPr/>
          <a:lstStyle/>
          <a:p>
            <a:r>
              <a:rPr lang="en-US" sz="3600" dirty="0"/>
              <a:t>Nexus User and Developer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F3B09-9741-B64F-A66A-5C946897D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455" y="2930645"/>
            <a:ext cx="3083995" cy="1127621"/>
          </a:xfrm>
        </p:spPr>
        <p:txBody>
          <a:bodyPr/>
          <a:lstStyle/>
          <a:p>
            <a:r>
              <a:rPr lang="en-US" dirty="0"/>
              <a:t>Jaron T. Krogel</a:t>
            </a:r>
          </a:p>
          <a:p>
            <a:r>
              <a:rPr lang="en-US" dirty="0"/>
              <a:t>26 April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5A184-406B-7B4F-9104-2CA2B1EE11E8}"/>
              </a:ext>
            </a:extLst>
          </p:cNvPr>
          <p:cNvSpPr txBox="1"/>
          <p:nvPr/>
        </p:nvSpPr>
        <p:spPr>
          <a:xfrm>
            <a:off x="966455" y="2164862"/>
            <a:ext cx="832471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Meeting 5: Quantum Package and QMCPACK</a:t>
            </a:r>
          </a:p>
        </p:txBody>
      </p:sp>
    </p:spTree>
    <p:extLst>
      <p:ext uri="{BB962C8B-B14F-4D97-AF65-F5344CB8AC3E}">
        <p14:creationId xmlns:p14="http://schemas.microsoft.com/office/powerpoint/2010/main" val="217517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67" y="2468737"/>
            <a:ext cx="10503166" cy="1920526"/>
          </a:xfrm>
        </p:spPr>
        <p:txBody>
          <a:bodyPr/>
          <a:lstStyle/>
          <a:p>
            <a:r>
              <a:rPr lang="en-US" sz="4400" dirty="0"/>
              <a:t>Workflow Demo: </a:t>
            </a:r>
            <a:br>
              <a:rPr lang="en-US" sz="4400" dirty="0"/>
            </a:br>
            <a:r>
              <a:rPr lang="en-US" sz="4400" dirty="0" err="1"/>
              <a:t>Hartree</a:t>
            </a:r>
            <a:r>
              <a:rPr lang="en-US" sz="4400" dirty="0"/>
              <a:t> </a:t>
            </a:r>
            <a:r>
              <a:rPr lang="en-US" sz="4400" dirty="0" err="1"/>
              <a:t>Fock</a:t>
            </a:r>
            <a:r>
              <a:rPr lang="en-US" sz="4400" dirty="0"/>
              <a:t> with Quantum Package</a:t>
            </a:r>
          </a:p>
        </p:txBody>
      </p:sp>
    </p:spTree>
    <p:extLst>
      <p:ext uri="{BB962C8B-B14F-4D97-AF65-F5344CB8AC3E}">
        <p14:creationId xmlns:p14="http://schemas.microsoft.com/office/powerpoint/2010/main" val="377701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535531"/>
          </a:xfrm>
        </p:spPr>
        <p:txBody>
          <a:bodyPr/>
          <a:lstStyle/>
          <a:p>
            <a:r>
              <a:rPr lang="en-US" dirty="0"/>
              <a:t>Quantum Package Example: H</a:t>
            </a:r>
            <a:r>
              <a:rPr lang="en-US" baseline="-25000" dirty="0"/>
              <a:t>2</a:t>
            </a:r>
            <a:r>
              <a:rPr lang="en-US" dirty="0"/>
              <a:t>O </a:t>
            </a:r>
            <a:r>
              <a:rPr lang="en-US" dirty="0" err="1"/>
              <a:t>Hartree-Fock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742848" y="1326116"/>
            <a:ext cx="4802918" cy="4205767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#! /</a:t>
            </a:r>
            <a:r>
              <a:rPr lang="en-US" sz="900" dirty="0" err="1">
                <a:latin typeface="Andale Mono" panose="020B0509000000000004" pitchFamily="49" charset="0"/>
              </a:rPr>
              <a:t>usr</a:t>
            </a:r>
            <a:r>
              <a:rPr lang="en-US" sz="900" dirty="0">
                <a:latin typeface="Andale Mono" panose="020B0509000000000004" pitchFamily="49" charset="0"/>
              </a:rPr>
              <a:t>/bin/</a:t>
            </a:r>
            <a:r>
              <a:rPr lang="en-US" sz="900" dirty="0" err="1">
                <a:latin typeface="Andale Mono" panose="020B0509000000000004" pitchFamily="49" charset="0"/>
              </a:rPr>
              <a:t>env</a:t>
            </a:r>
            <a:r>
              <a:rPr lang="en-US" sz="900" dirty="0">
                <a:latin typeface="Andale Mono" panose="020B0509000000000004" pitchFamily="49" charset="0"/>
              </a:rPr>
              <a:t> python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settings,job,run_project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from nexus import </a:t>
            </a:r>
            <a:r>
              <a:rPr lang="en-US" sz="900" b="1" dirty="0" err="1">
                <a:latin typeface="Andale Mono" panose="020B0509000000000004" pitchFamily="49" charset="0"/>
              </a:rPr>
              <a:t>generate_quantum_package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settings(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results       = '',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status_only</a:t>
            </a:r>
            <a:r>
              <a:rPr lang="en-US" sz="900" dirty="0">
                <a:latin typeface="Andale Mono" panose="020B0509000000000004" pitchFamily="49" charset="0"/>
              </a:rPr>
              <a:t>  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generate_only</a:t>
            </a:r>
            <a:r>
              <a:rPr lang="en-US" sz="900" dirty="0">
                <a:latin typeface="Andale Mono" panose="020B0509000000000004" pitchFamily="49" charset="0"/>
              </a:rPr>
              <a:t>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sleep         = 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machine       = 'ws12',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qprc</a:t>
            </a:r>
            <a:r>
              <a:rPr lang="en-US" sz="900" b="1" dirty="0">
                <a:latin typeface="Andale Mono" panose="020B0509000000000004" pitchFamily="49" charset="0"/>
              </a:rPr>
              <a:t>          = \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'/home/j1k/apps/</a:t>
            </a:r>
            <a:r>
              <a:rPr lang="en-US" sz="900" b="1" dirty="0" err="1">
                <a:latin typeface="Andale Mono" panose="020B0509000000000004" pitchFamily="49" charset="0"/>
              </a:rPr>
              <a:t>quantum_package</a:t>
            </a:r>
            <a:r>
              <a:rPr lang="en-US" sz="900" b="1" dirty="0">
                <a:latin typeface="Andale Mono" panose="020B0509000000000004" pitchFamily="49" charset="0"/>
              </a:rPr>
              <a:t>/qp2-2.0.0-beta/</a:t>
            </a:r>
            <a:r>
              <a:rPr lang="en-US" sz="900" b="1" dirty="0" err="1">
                <a:latin typeface="Andale Mono" panose="020B0509000000000004" pitchFamily="49" charset="0"/>
              </a:rPr>
              <a:t>quantum_package.rc</a:t>
            </a:r>
            <a:r>
              <a:rPr lang="en-US" sz="900" b="1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scf_job</a:t>
            </a:r>
            <a:r>
              <a:rPr lang="en-US" sz="900" dirty="0">
                <a:latin typeface="Andale Mono" panose="020B0509000000000004" pitchFamily="49" charset="0"/>
              </a:rPr>
              <a:t> = job(cores=12,threads=12)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system =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structure = 'H2O.xyz',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generate_quantum_package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</a:t>
            </a:r>
            <a:r>
              <a:rPr lang="en-US" sz="900" dirty="0" err="1">
                <a:latin typeface="Andale Mono" panose="020B0509000000000004" pitchFamily="49" charset="0"/>
              </a:rPr>
              <a:t>hf</a:t>
            </a:r>
            <a:r>
              <a:rPr lang="en-US" sz="900" dirty="0">
                <a:latin typeface="Andale Mono" panose="020B0509000000000004" pitchFamily="49" charset="0"/>
              </a:rPr>
              <a:t>',        # log output goes to </a:t>
            </a:r>
            <a:r>
              <a:rPr lang="en-US" sz="900" dirty="0" err="1">
                <a:latin typeface="Andale Mono" panose="020B0509000000000004" pitchFamily="49" charset="0"/>
              </a:rPr>
              <a:t>hf.out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'h2o_ae_hf', # directory to run in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</a:t>
            </a:r>
            <a:r>
              <a:rPr lang="en-US" sz="900" dirty="0" err="1">
                <a:latin typeface="Andale Mono" panose="020B0509000000000004" pitchFamily="49" charset="0"/>
              </a:rPr>
              <a:t>scf_job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system,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prefix       = 'h2o',       # create/use h2o.ezfio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run_type</a:t>
            </a:r>
            <a:r>
              <a:rPr lang="en-US" sz="900" b="1" dirty="0">
                <a:latin typeface="Andale Mono" panose="020B0509000000000004" pitchFamily="49" charset="0"/>
              </a:rPr>
              <a:t>     = '</a:t>
            </a:r>
            <a:r>
              <a:rPr lang="en-US" sz="900" b="1" dirty="0" err="1">
                <a:latin typeface="Andale Mono" panose="020B0509000000000004" pitchFamily="49" charset="0"/>
              </a:rPr>
              <a:t>scf</a:t>
            </a:r>
            <a:r>
              <a:rPr lang="en-US" sz="900" b="1" dirty="0">
                <a:latin typeface="Andale Mono" panose="020B0509000000000004" pitchFamily="49" charset="0"/>
              </a:rPr>
              <a:t>',</a:t>
            </a:r>
            <a:r>
              <a:rPr lang="en-US" sz="900" dirty="0">
                <a:latin typeface="Andale Mono" panose="020B0509000000000004" pitchFamily="49" charset="0"/>
              </a:rPr>
              <a:t>       # </a:t>
            </a:r>
            <a:r>
              <a:rPr lang="en-US" sz="900" dirty="0" err="1">
                <a:latin typeface="Andale Mono" panose="020B0509000000000004" pitchFamily="49" charset="0"/>
              </a:rPr>
              <a:t>qprun</a:t>
            </a:r>
            <a:r>
              <a:rPr lang="en-US" sz="900" dirty="0">
                <a:latin typeface="Andale Mono" panose="020B0509000000000004" pitchFamily="49" charset="0"/>
              </a:rPr>
              <a:t> 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h2o.ezfio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ao_basis</a:t>
            </a:r>
            <a:r>
              <a:rPr lang="en-US" sz="900" dirty="0">
                <a:latin typeface="Andale Mono" panose="020B0509000000000004" pitchFamily="49" charset="0"/>
              </a:rPr>
              <a:t>     = 'cc-</a:t>
            </a:r>
            <a:r>
              <a:rPr lang="en-US" sz="900" dirty="0" err="1">
                <a:latin typeface="Andale Mono" panose="020B0509000000000004" pitchFamily="49" charset="0"/>
              </a:rPr>
              <a:t>pvtz</a:t>
            </a:r>
            <a:r>
              <a:rPr lang="en-US" sz="900" dirty="0">
                <a:latin typeface="Andale Mono" panose="020B0509000000000004" pitchFamily="49" charset="0"/>
              </a:rPr>
              <a:t>',   # use cc-</a:t>
            </a:r>
            <a:r>
              <a:rPr lang="en-US" sz="900" dirty="0" err="1">
                <a:latin typeface="Andale Mono" panose="020B0509000000000004" pitchFamily="49" charset="0"/>
              </a:rPr>
              <a:t>pvtz</a:t>
            </a:r>
            <a:r>
              <a:rPr lang="en-US" sz="900" dirty="0">
                <a:latin typeface="Andale Mono" panose="020B0509000000000004" pitchFamily="49" charset="0"/>
              </a:rPr>
              <a:t> basis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run_project</a:t>
            </a:r>
            <a:r>
              <a:rPr lang="en-US" sz="900" dirty="0">
                <a:latin typeface="Andale Mono" panose="020B05090000000000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C71D3-0B38-374A-9353-DCE4B65AD025}"/>
              </a:ext>
            </a:extLst>
          </p:cNvPr>
          <p:cNvSpPr txBox="1"/>
          <p:nvPr/>
        </p:nvSpPr>
        <p:spPr>
          <a:xfrm>
            <a:off x="4005383" y="866045"/>
            <a:ext cx="327044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01_qp_h2o_hf/h2o_ae_hf.py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2BF4D-576E-1146-9E6A-AAFB3F788DEB}"/>
              </a:ext>
            </a:extLst>
          </p:cNvPr>
          <p:cNvSpPr txBox="1"/>
          <p:nvPr/>
        </p:nvSpPr>
        <p:spPr>
          <a:xfrm>
            <a:off x="5952166" y="1314498"/>
            <a:ext cx="5630067" cy="4953664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viribus</a:t>
            </a:r>
            <a:r>
              <a:rPr lang="en-US" sz="900" dirty="0">
                <a:latin typeface="Andale Mono" panose="020B0509000000000004" pitchFamily="49" charset="0"/>
              </a:rPr>
              <a:t>&gt;</a:t>
            </a:r>
            <a:r>
              <a:rPr lang="en-US" sz="900" b="1" dirty="0">
                <a:latin typeface="Andale Mono" panose="020B0509000000000004" pitchFamily="49" charset="0"/>
              </a:rPr>
              <a:t>source /home/j1k/apps/</a:t>
            </a:r>
            <a:r>
              <a:rPr lang="en-US" sz="900" b="1" dirty="0" err="1">
                <a:latin typeface="Andale Mono" panose="020B0509000000000004" pitchFamily="49" charset="0"/>
              </a:rPr>
              <a:t>quantum_package</a:t>
            </a:r>
            <a:r>
              <a:rPr lang="en-US" sz="900" b="1" dirty="0">
                <a:latin typeface="Andale Mono" panose="020B0509000000000004" pitchFamily="49" charset="0"/>
              </a:rPr>
              <a:t>/qp2-2.0.0-beta/</a:t>
            </a:r>
            <a:r>
              <a:rPr lang="en-US" sz="900" b="1" dirty="0" err="1">
                <a:latin typeface="Andale Mono" panose="020B0509000000000004" pitchFamily="49" charset="0"/>
              </a:rPr>
              <a:t>quantum_package.rc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viribus</a:t>
            </a:r>
            <a:r>
              <a:rPr lang="en-US" sz="900" b="1" dirty="0">
                <a:latin typeface="Andale Mono" panose="020B0509000000000004" pitchFamily="49" charset="0"/>
              </a:rPr>
              <a:t>&gt;./h2o_ae_hf.py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Applying user settings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Project starting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checking for file collisions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loading cascade images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cascade 0 checking in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checking cascade dependencies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all simulation dependencies satisfied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starting runs: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~~~~~~~~~~~~~~~~~~~~~~~~~~~~~~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0.0 s  memory 101.68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./runs/h2o_ae_hf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b="1" dirty="0">
                <a:latin typeface="Andale Mono" panose="020B0509000000000004" pitchFamily="49" charset="0"/>
              </a:rPr>
              <a:t>writing input files  0 </a:t>
            </a:r>
            <a:r>
              <a:rPr lang="en-US" sz="900" b="1" dirty="0" err="1">
                <a:latin typeface="Andale Mono" panose="020B0509000000000004" pitchFamily="49" charset="0"/>
              </a:rPr>
              <a:t>hf</a:t>
            </a:r>
            <a:r>
              <a:rPr lang="en-US" sz="900" b="1" dirty="0">
                <a:latin typeface="Andale Mono" panose="020B0509000000000004" pitchFamily="49" charset="0"/>
              </a:rPr>
              <a:t>   # </a:t>
            </a:r>
            <a:r>
              <a:rPr lang="en-US" sz="900" b="1" dirty="0" err="1">
                <a:latin typeface="Andale Mono" panose="020B0509000000000004" pitchFamily="49" charset="0"/>
              </a:rPr>
              <a:t>qp_create_ezfio</a:t>
            </a:r>
            <a:r>
              <a:rPr lang="en-US" sz="900" b="1" dirty="0">
                <a:latin typeface="Andale Mono" panose="020B0509000000000004" pitchFamily="49" charset="0"/>
              </a:rPr>
              <a:t> and </a:t>
            </a:r>
            <a:r>
              <a:rPr lang="en-US" sz="900" b="1" dirty="0" err="1">
                <a:latin typeface="Andale Mono" panose="020B0509000000000004" pitchFamily="49" charset="0"/>
              </a:rPr>
              <a:t>qp_edit</a:t>
            </a:r>
            <a:r>
              <a:rPr lang="en-US" sz="900" b="1" dirty="0">
                <a:latin typeface="Andale Mono" panose="020B0509000000000004" pitchFamily="49" charset="0"/>
              </a:rPr>
              <a:t> –c done here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./runs/h2o_ae_hf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sending required files  0 </a:t>
            </a:r>
            <a:r>
              <a:rPr lang="en-US" sz="900" dirty="0" err="1">
                <a:latin typeface="Andale Mono" panose="020B0509000000000004" pitchFamily="49" charset="0"/>
              </a:rPr>
              <a:t>hf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submitting job  0 </a:t>
            </a:r>
            <a:r>
              <a:rPr lang="en-US" sz="900" dirty="0" err="1">
                <a:latin typeface="Andale Mono" panose="020B0509000000000004" pitchFamily="49" charset="0"/>
              </a:rPr>
              <a:t>hf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./runs/h2o_ae_hf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Executing: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export OMP_NUM_THREADS=12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b="1" dirty="0">
                <a:latin typeface="Andale Mono" panose="020B0509000000000004" pitchFamily="49" charset="0"/>
              </a:rPr>
              <a:t>source /home/j1k/apps/</a:t>
            </a:r>
            <a:r>
              <a:rPr lang="en-US" sz="900" b="1" dirty="0" err="1">
                <a:latin typeface="Andale Mono" panose="020B0509000000000004" pitchFamily="49" charset="0"/>
              </a:rPr>
              <a:t>quantum_package</a:t>
            </a:r>
            <a:r>
              <a:rPr lang="en-US" sz="900" b="1" dirty="0">
                <a:latin typeface="Andale Mono" panose="020B0509000000000004" pitchFamily="49" charset="0"/>
              </a:rPr>
              <a:t>/qp2-2.0.0-beta/</a:t>
            </a:r>
            <a:r>
              <a:rPr lang="en-US" sz="900" b="1" dirty="0" err="1">
                <a:latin typeface="Andale Mono" panose="020B0509000000000004" pitchFamily="49" charset="0"/>
              </a:rPr>
              <a:t>quantum_package.rc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    </a:t>
            </a:r>
            <a:r>
              <a:rPr lang="en-US" sz="900" b="1" dirty="0" err="1">
                <a:latin typeface="Andale Mono" panose="020B0509000000000004" pitchFamily="49" charset="0"/>
              </a:rPr>
              <a:t>mpirun</a:t>
            </a:r>
            <a:r>
              <a:rPr lang="en-US" sz="900" b="1" dirty="0">
                <a:latin typeface="Andale Mono" panose="020B0509000000000004" pitchFamily="49" charset="0"/>
              </a:rPr>
              <a:t> -np 1 </a:t>
            </a:r>
            <a:r>
              <a:rPr lang="en-US" sz="900" b="1" dirty="0" err="1">
                <a:latin typeface="Andale Mono" panose="020B0509000000000004" pitchFamily="49" charset="0"/>
              </a:rPr>
              <a:t>qp_run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scf</a:t>
            </a:r>
            <a:r>
              <a:rPr lang="en-US" sz="900" b="1" dirty="0">
                <a:latin typeface="Andale Mono" panose="020B0509000000000004" pitchFamily="49" charset="0"/>
              </a:rPr>
              <a:t> h2o.ezfio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3.2 s  memory 121.88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6.2 s  memory 101.73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./runs/h2o_ae_hf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copying results  0 </a:t>
            </a:r>
            <a:r>
              <a:rPr lang="en-US" sz="900" dirty="0" err="1">
                <a:latin typeface="Andale Mono" panose="020B0509000000000004" pitchFamily="49" charset="0"/>
              </a:rPr>
              <a:t>hf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./runs/h2o_ae_hf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analyzing  0 </a:t>
            </a:r>
            <a:r>
              <a:rPr lang="en-US" sz="900" dirty="0" err="1">
                <a:latin typeface="Andale Mono" panose="020B0509000000000004" pitchFamily="49" charset="0"/>
              </a:rPr>
              <a:t>hf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Project finished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viribus</a:t>
            </a:r>
            <a:r>
              <a:rPr lang="en-US" sz="900" dirty="0">
                <a:latin typeface="Andale Mono" panose="020B0509000000000004" pitchFamily="49" charset="0"/>
              </a:rPr>
              <a:t>&gt;grep SCF runs/h2o_ae_hf/</a:t>
            </a:r>
            <a:r>
              <a:rPr lang="en-US" sz="900" dirty="0" err="1">
                <a:latin typeface="Andale Mono" panose="020B0509000000000004" pitchFamily="49" charset="0"/>
              </a:rPr>
              <a:t>hf.out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* </a:t>
            </a:r>
            <a:r>
              <a:rPr lang="en-US" sz="900" b="1" dirty="0">
                <a:latin typeface="Andale Mono" panose="020B0509000000000004" pitchFamily="49" charset="0"/>
              </a:rPr>
              <a:t>SCF energy                                        -76.03027837147553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26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67" y="2468737"/>
            <a:ext cx="10503166" cy="1311128"/>
          </a:xfrm>
        </p:spPr>
        <p:txBody>
          <a:bodyPr/>
          <a:lstStyle/>
          <a:p>
            <a:r>
              <a:rPr lang="en-US" sz="4400" dirty="0"/>
              <a:t>Workflow Demo: </a:t>
            </a:r>
            <a:br>
              <a:rPr lang="en-US" sz="4400" dirty="0"/>
            </a:br>
            <a:r>
              <a:rPr lang="en-US" sz="4400" dirty="0"/>
              <a:t>Selected CI with Quantum Package</a:t>
            </a:r>
          </a:p>
        </p:txBody>
      </p:sp>
    </p:spTree>
    <p:extLst>
      <p:ext uri="{BB962C8B-B14F-4D97-AF65-F5344CB8AC3E}">
        <p14:creationId xmlns:p14="http://schemas.microsoft.com/office/powerpoint/2010/main" val="286573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535531"/>
          </a:xfrm>
        </p:spPr>
        <p:txBody>
          <a:bodyPr/>
          <a:lstStyle/>
          <a:p>
            <a:r>
              <a:rPr lang="en-US" dirty="0"/>
              <a:t>Quantum Package Example: O</a:t>
            </a:r>
            <a:r>
              <a:rPr lang="en-US" baseline="-25000" dirty="0"/>
              <a:t>2</a:t>
            </a:r>
            <a:r>
              <a:rPr lang="en-US" dirty="0"/>
              <a:t> Selected CI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1364152" y="1061444"/>
            <a:ext cx="4802918" cy="5327612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#! /</a:t>
            </a:r>
            <a:r>
              <a:rPr lang="en-US" sz="900" dirty="0" err="1">
                <a:latin typeface="Andale Mono" panose="020B0509000000000004" pitchFamily="49" charset="0"/>
              </a:rPr>
              <a:t>usr</a:t>
            </a:r>
            <a:r>
              <a:rPr lang="en-US" sz="900" dirty="0">
                <a:latin typeface="Andale Mono" panose="020B0509000000000004" pitchFamily="49" charset="0"/>
              </a:rPr>
              <a:t>/bin/</a:t>
            </a:r>
            <a:r>
              <a:rPr lang="en-US" sz="900" dirty="0" err="1">
                <a:latin typeface="Andale Mono" panose="020B0509000000000004" pitchFamily="49" charset="0"/>
              </a:rPr>
              <a:t>env</a:t>
            </a:r>
            <a:r>
              <a:rPr lang="en-US" sz="900" dirty="0">
                <a:latin typeface="Andale Mono" panose="020B0509000000000004" pitchFamily="49" charset="0"/>
              </a:rPr>
              <a:t> python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settings,job,run_project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generate_quantum_package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settings(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results       = '',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status_only</a:t>
            </a:r>
            <a:r>
              <a:rPr lang="en-US" sz="900" dirty="0">
                <a:latin typeface="Andale Mono" panose="020B0509000000000004" pitchFamily="49" charset="0"/>
              </a:rPr>
              <a:t>  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generate_only</a:t>
            </a:r>
            <a:r>
              <a:rPr lang="en-US" sz="900" dirty="0">
                <a:latin typeface="Andale Mono" panose="020B0509000000000004" pitchFamily="49" charset="0"/>
              </a:rPr>
              <a:t>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sleep         = 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machine       = 'ws12',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qprc</a:t>
            </a:r>
            <a:r>
              <a:rPr lang="en-US" sz="900" dirty="0">
                <a:latin typeface="Andale Mono" panose="020B0509000000000004" pitchFamily="49" charset="0"/>
              </a:rPr>
              <a:t>          = \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'/home/j1k/apps/</a:t>
            </a:r>
            <a:r>
              <a:rPr lang="en-US" sz="900" dirty="0" err="1">
                <a:latin typeface="Andale Mono" panose="020B0509000000000004" pitchFamily="49" charset="0"/>
              </a:rPr>
              <a:t>quantum_package</a:t>
            </a:r>
            <a:r>
              <a:rPr lang="en-US" sz="900" dirty="0">
                <a:latin typeface="Andale Mono" panose="020B0509000000000004" pitchFamily="49" charset="0"/>
              </a:rPr>
              <a:t>/qp2-2.0.0-beta/</a:t>
            </a:r>
            <a:r>
              <a:rPr lang="en-US" sz="900" dirty="0" err="1">
                <a:latin typeface="Andale Mono" panose="020B0509000000000004" pitchFamily="49" charset="0"/>
              </a:rPr>
              <a:t>quantum_package.rc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define run details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qp_job</a:t>
            </a:r>
            <a:r>
              <a:rPr lang="en-US" sz="900" dirty="0">
                <a:latin typeface="Andale Mono" panose="020B0509000000000004" pitchFamily="49" charset="0"/>
              </a:rPr>
              <a:t> = job(cores=12,threads=12)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read in structure for oxygen dimer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dimer =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structure = './O2.xyz',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net_spin</a:t>
            </a:r>
            <a:r>
              <a:rPr lang="en-US" sz="900" dirty="0">
                <a:latin typeface="Andale Mono" panose="020B0509000000000004" pitchFamily="49" charset="0"/>
              </a:rPr>
              <a:t>  = 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path, job, system details are shared across runs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qp_shared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dict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= '</a:t>
            </a:r>
            <a:r>
              <a:rPr lang="en-US" sz="900" dirty="0" err="1">
                <a:latin typeface="Andale Mono" panose="020B0509000000000004" pitchFamily="49" charset="0"/>
              </a:rPr>
              <a:t>O_dimer_selected_CI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= </a:t>
            </a:r>
            <a:r>
              <a:rPr lang="en-US" sz="900" dirty="0" err="1">
                <a:latin typeface="Andale Mono" panose="020B0509000000000004" pitchFamily="49" charset="0"/>
              </a:rPr>
              <a:t>qp_job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= dimer,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prefix = '</a:t>
            </a:r>
            <a:r>
              <a:rPr lang="en-US" sz="900" b="1" dirty="0" err="1">
                <a:latin typeface="Andale Mono" panose="020B0509000000000004" pitchFamily="49" charset="0"/>
              </a:rPr>
              <a:t>fci</a:t>
            </a:r>
            <a:r>
              <a:rPr lang="en-US" sz="900" b="1" dirty="0">
                <a:latin typeface="Andale Mono" panose="020B0509000000000004" pitchFamily="49" charset="0"/>
              </a:rPr>
              <a:t>', </a:t>
            </a:r>
            <a:r>
              <a:rPr lang="en-US" sz="900" dirty="0">
                <a:latin typeface="Andale Mono" panose="020B0509000000000004" pitchFamily="49" charset="0"/>
              </a:rPr>
              <a:t># single shared </a:t>
            </a:r>
            <a:r>
              <a:rPr lang="en-US" sz="900" dirty="0" err="1">
                <a:latin typeface="Andale Mono" panose="020B0509000000000004" pitchFamily="49" charset="0"/>
              </a:rPr>
              <a:t>ezfio</a:t>
            </a:r>
            <a:r>
              <a:rPr lang="en-US" sz="900" dirty="0">
                <a:latin typeface="Andale Mono" panose="020B0509000000000004" pitchFamily="49" charset="0"/>
              </a:rPr>
              <a:t>, </a:t>
            </a:r>
            <a:r>
              <a:rPr lang="en-US" sz="900" b="1" dirty="0" err="1">
                <a:latin typeface="Andale Mono" panose="020B0509000000000004" pitchFamily="49" charset="0"/>
              </a:rPr>
              <a:t>rsync</a:t>
            </a:r>
            <a:r>
              <a:rPr lang="en-US" sz="900" b="1" dirty="0">
                <a:latin typeface="Andale Mono" panose="020B0509000000000004" pitchFamily="49" charset="0"/>
              </a:rPr>
              <a:t> if different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run </a:t>
            </a:r>
            <a:r>
              <a:rPr lang="en-US" sz="900" dirty="0" err="1">
                <a:latin typeface="Andale Mono" panose="020B0509000000000004" pitchFamily="49" charset="0"/>
              </a:rPr>
              <a:t>Hartree-Fock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generate_quantum_package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       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run_type</a:t>
            </a:r>
            <a:r>
              <a:rPr lang="en-US" sz="900" b="1" dirty="0">
                <a:latin typeface="Andale Mono" panose="020B0509000000000004" pitchFamily="49" charset="0"/>
              </a:rPr>
              <a:t>              = '</a:t>
            </a:r>
            <a:r>
              <a:rPr lang="en-US" sz="900" b="1" dirty="0" err="1">
                <a:latin typeface="Andale Mono" panose="020B0509000000000004" pitchFamily="49" charset="0"/>
              </a:rPr>
              <a:t>scf</a:t>
            </a:r>
            <a:r>
              <a:rPr lang="en-US" sz="900" b="1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ao_basis</a:t>
            </a:r>
            <a:r>
              <a:rPr lang="en-US" sz="900" dirty="0">
                <a:latin typeface="Andale Mono" panose="020B0509000000000004" pitchFamily="49" charset="0"/>
              </a:rPr>
              <a:t>              = '</a:t>
            </a:r>
            <a:r>
              <a:rPr lang="en-US" sz="900" dirty="0" err="1">
                <a:latin typeface="Andale Mono" panose="020B0509000000000004" pitchFamily="49" charset="0"/>
              </a:rPr>
              <a:t>aug</a:t>
            </a:r>
            <a:r>
              <a:rPr lang="en-US" sz="900" dirty="0">
                <a:latin typeface="Andale Mono" panose="020B0509000000000004" pitchFamily="49" charset="0"/>
              </a:rPr>
              <a:t>-cc-</a:t>
            </a:r>
            <a:r>
              <a:rPr lang="en-US" sz="900" dirty="0" err="1">
                <a:latin typeface="Andale Mono" panose="020B0509000000000004" pitchFamily="49" charset="0"/>
              </a:rPr>
              <a:t>pvdz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io_ao_two_e_integrals</a:t>
            </a:r>
            <a:r>
              <a:rPr lang="en-US" sz="900" b="1" dirty="0">
                <a:latin typeface="Andale Mono" panose="020B0509000000000004" pitchFamily="49" charset="0"/>
              </a:rPr>
              <a:t> = 'Write', </a:t>
            </a:r>
            <a:r>
              <a:rPr lang="en-US" sz="900" dirty="0">
                <a:latin typeface="Andale Mono" panose="020B0509000000000004" pitchFamily="49" charset="0"/>
              </a:rPr>
              <a:t># write 2e integrals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four_idx_transform</a:t>
            </a:r>
            <a:r>
              <a:rPr lang="en-US" sz="900" b="1" dirty="0">
                <a:latin typeface="Andale Mono" panose="020B0509000000000004" pitchFamily="49" charset="0"/>
              </a:rPr>
              <a:t>    = True,    </a:t>
            </a:r>
            <a:r>
              <a:rPr lang="en-US" sz="900" dirty="0">
                <a:latin typeface="Andale Mono" panose="020B0509000000000004" pitchFamily="49" charset="0"/>
              </a:rPr>
              <a:t># compute 2e integrals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**</a:t>
            </a:r>
            <a:r>
              <a:rPr lang="en-US" sz="900" dirty="0" err="1">
                <a:latin typeface="Andale Mono" panose="020B0509000000000004" pitchFamily="49" charset="0"/>
              </a:rPr>
              <a:t>qp_shared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C71D3-0B38-374A-9353-DCE4B65AD025}"/>
              </a:ext>
            </a:extLst>
          </p:cNvPr>
          <p:cNvSpPr txBox="1"/>
          <p:nvPr/>
        </p:nvSpPr>
        <p:spPr>
          <a:xfrm>
            <a:off x="4022317" y="628895"/>
            <a:ext cx="351731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02_qp_o2_selci/o2_selci.py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9258F-65AF-5D49-AA1E-7C259865EDD5}"/>
              </a:ext>
            </a:extLst>
          </p:cNvPr>
          <p:cNvSpPr txBox="1"/>
          <p:nvPr/>
        </p:nvSpPr>
        <p:spPr>
          <a:xfrm>
            <a:off x="6167070" y="1061444"/>
            <a:ext cx="3975768" cy="5327612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initial selected CI run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fci0 = </a:t>
            </a:r>
            <a:r>
              <a:rPr lang="en-US" sz="900" dirty="0" err="1">
                <a:latin typeface="Andale Mono" panose="020B0509000000000004" pitchFamily="49" charset="0"/>
              </a:rPr>
              <a:t>generate_quantum_package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identifier         = 'fci0',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run_type</a:t>
            </a:r>
            <a:r>
              <a:rPr lang="en-US" sz="900" b="1" dirty="0">
                <a:latin typeface="Andale Mono" panose="020B0509000000000004" pitchFamily="49" charset="0"/>
              </a:rPr>
              <a:t>           = '</a:t>
            </a:r>
            <a:r>
              <a:rPr lang="en-US" sz="900" b="1" dirty="0" err="1">
                <a:latin typeface="Andale Mono" panose="020B0509000000000004" pitchFamily="49" charset="0"/>
              </a:rPr>
              <a:t>fci</a:t>
            </a:r>
            <a:r>
              <a:rPr lang="en-US" sz="900" b="1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n_det_max</a:t>
            </a:r>
            <a:r>
              <a:rPr lang="en-US" sz="900" b="1" dirty="0">
                <a:latin typeface="Andale Mono" panose="020B0509000000000004" pitchFamily="49" charset="0"/>
              </a:rPr>
              <a:t>          = 5000, </a:t>
            </a:r>
            <a:r>
              <a:rPr lang="en-US" sz="900" dirty="0">
                <a:latin typeface="Andale Mono" panose="020B0509000000000004" pitchFamily="49" charset="0"/>
              </a:rPr>
              <a:t># max determinant count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save_natorb</a:t>
            </a:r>
            <a:r>
              <a:rPr lang="en-US" sz="900" b="1" dirty="0">
                <a:latin typeface="Andale Mono" panose="020B0509000000000004" pitchFamily="49" charset="0"/>
              </a:rPr>
              <a:t>        = True, </a:t>
            </a:r>
            <a:r>
              <a:rPr lang="en-US" sz="900" dirty="0">
                <a:latin typeface="Andale Mono" panose="020B0509000000000004" pitchFamily="49" charset="0"/>
              </a:rPr>
              <a:t># write natural orbitals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four_idx_transform</a:t>
            </a:r>
            <a:r>
              <a:rPr lang="en-US" sz="900" b="1" dirty="0">
                <a:latin typeface="Andale Mono" panose="020B0509000000000004" pitchFamily="49" charset="0"/>
              </a:rPr>
              <a:t> = True,</a:t>
            </a:r>
            <a:r>
              <a:rPr lang="en-US" sz="900" dirty="0">
                <a:latin typeface="Andale Mono" panose="020B0509000000000004" pitchFamily="49" charset="0"/>
              </a:rPr>
              <a:t> # compute 2e integrals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      = (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,'other'),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**</a:t>
            </a:r>
            <a:r>
              <a:rPr lang="en-US" sz="900" dirty="0" err="1">
                <a:latin typeface="Andale Mono" panose="020B0509000000000004" pitchFamily="49" charset="0"/>
              </a:rPr>
              <a:t>qp_shared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final selected CI based on natural orbitals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fci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generate_quantum_package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identifier    = '</a:t>
            </a:r>
            <a:r>
              <a:rPr lang="en-US" sz="900" b="1" dirty="0" err="1">
                <a:latin typeface="Andale Mono" panose="020B0509000000000004" pitchFamily="49" charset="0"/>
              </a:rPr>
              <a:t>fci</a:t>
            </a:r>
            <a:r>
              <a:rPr lang="en-US" sz="900" b="1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run_type</a:t>
            </a:r>
            <a:r>
              <a:rPr lang="en-US" sz="900" b="1" dirty="0">
                <a:latin typeface="Andale Mono" panose="020B0509000000000004" pitchFamily="49" charset="0"/>
              </a:rPr>
              <a:t>      = '</a:t>
            </a:r>
            <a:r>
              <a:rPr lang="en-US" sz="900" b="1" dirty="0" err="1">
                <a:latin typeface="Andale Mono" panose="020B0509000000000004" pitchFamily="49" charset="0"/>
              </a:rPr>
              <a:t>fci</a:t>
            </a:r>
            <a:r>
              <a:rPr lang="en-US" sz="900" b="1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n_det_max</a:t>
            </a:r>
            <a:r>
              <a:rPr lang="en-US" sz="900" b="1" dirty="0">
                <a:latin typeface="Andale Mono" panose="020B0509000000000004" pitchFamily="49" charset="0"/>
              </a:rPr>
              <a:t>     = 5000,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 = (fci0,'other'),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**</a:t>
            </a:r>
            <a:r>
              <a:rPr lang="en-US" sz="900" dirty="0" err="1">
                <a:latin typeface="Andale Mono" panose="020B0509000000000004" pitchFamily="49" charset="0"/>
              </a:rPr>
              <a:t>qp_shared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run_project</a:t>
            </a:r>
            <a:r>
              <a:rPr lang="en-US" sz="900" dirty="0">
                <a:latin typeface="Andale Mono" panose="020B05090000000000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535531"/>
          </a:xfrm>
        </p:spPr>
        <p:txBody>
          <a:bodyPr/>
          <a:lstStyle/>
          <a:p>
            <a:r>
              <a:rPr lang="en-US" dirty="0"/>
              <a:t>Quantum Package Example: O</a:t>
            </a:r>
            <a:r>
              <a:rPr lang="en-US" baseline="-25000" dirty="0"/>
              <a:t>2</a:t>
            </a:r>
            <a:r>
              <a:rPr lang="en-US" dirty="0"/>
              <a:t> Selected CI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703752" y="1019110"/>
            <a:ext cx="5630067" cy="557691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viribus</a:t>
            </a:r>
            <a:r>
              <a:rPr lang="en-US" sz="900" dirty="0">
                <a:latin typeface="Andale Mono" panose="020B0509000000000004" pitchFamily="49" charset="0"/>
              </a:rPr>
              <a:t>&gt;</a:t>
            </a:r>
            <a:r>
              <a:rPr lang="en-US" sz="900" b="1" dirty="0">
                <a:latin typeface="Andale Mono" panose="020B0509000000000004" pitchFamily="49" charset="0"/>
              </a:rPr>
              <a:t>source /home/j1k/apps/</a:t>
            </a:r>
            <a:r>
              <a:rPr lang="en-US" sz="900" b="1" dirty="0" err="1">
                <a:latin typeface="Andale Mono" panose="020B0509000000000004" pitchFamily="49" charset="0"/>
              </a:rPr>
              <a:t>quantum_package</a:t>
            </a:r>
            <a:r>
              <a:rPr lang="en-US" sz="900" b="1" dirty="0">
                <a:latin typeface="Andale Mono" panose="020B0509000000000004" pitchFamily="49" charset="0"/>
              </a:rPr>
              <a:t>/qp2-2.0.0-beta/</a:t>
            </a:r>
            <a:r>
              <a:rPr lang="en-US" sz="900" b="1" dirty="0" err="1">
                <a:latin typeface="Andale Mono" panose="020B0509000000000004" pitchFamily="49" charset="0"/>
              </a:rPr>
              <a:t>quantum_package.rc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viribus</a:t>
            </a:r>
            <a:r>
              <a:rPr lang="en-US" sz="900" dirty="0">
                <a:latin typeface="Andale Mono" panose="020B0509000000000004" pitchFamily="49" charset="0"/>
              </a:rPr>
              <a:t>&gt;</a:t>
            </a:r>
            <a:r>
              <a:rPr lang="en-US" sz="900" b="1" dirty="0">
                <a:latin typeface="Andale Mono" panose="020B0509000000000004" pitchFamily="49" charset="0"/>
              </a:rPr>
              <a:t>./o2_selci.py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Applying user settings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Project starting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checking for file collisions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loading cascade images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cascade 0 checking in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checking cascade dependencies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all simulation dependencies satisfied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starting runs: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~~~~~~~~~~~~~~~~~~~~~~~~~~~~~~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0.0 s  memory 101.95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</a:t>
            </a:r>
            <a:r>
              <a:rPr lang="en-US" sz="900" dirty="0" err="1">
                <a:latin typeface="Andale Mono" panose="020B0509000000000004" pitchFamily="49" charset="0"/>
              </a:rPr>
              <a:t>O_dimer_selected_CI</a:t>
            </a:r>
            <a:r>
              <a:rPr lang="en-US" sz="900" dirty="0">
                <a:latin typeface="Andale Mono" panose="020B0509000000000004" pitchFamily="49" charset="0"/>
              </a:rPr>
              <a:t>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writing input files  0 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</a:t>
            </a:r>
            <a:r>
              <a:rPr lang="en-US" sz="900" dirty="0" err="1">
                <a:latin typeface="Andale Mono" panose="020B0509000000000004" pitchFamily="49" charset="0"/>
              </a:rPr>
              <a:t>O_dimer_selected_CI</a:t>
            </a:r>
            <a:r>
              <a:rPr lang="en-US" sz="900" dirty="0">
                <a:latin typeface="Andale Mono" panose="020B0509000000000004" pitchFamily="49" charset="0"/>
              </a:rPr>
              <a:t>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sending required files  0 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submitting job  0 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</a:t>
            </a:r>
            <a:r>
              <a:rPr lang="en-US" sz="900" dirty="0" err="1">
                <a:latin typeface="Andale Mono" panose="020B0509000000000004" pitchFamily="49" charset="0"/>
              </a:rPr>
              <a:t>O_dimer_selected_CI</a:t>
            </a:r>
            <a:r>
              <a:rPr lang="en-US" sz="900" dirty="0">
                <a:latin typeface="Andale Mono" panose="020B0509000000000004" pitchFamily="49" charset="0"/>
              </a:rPr>
              <a:t>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Executing: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export OMP_NUM_THREADS=12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source /home/j1k/apps/</a:t>
            </a:r>
            <a:r>
              <a:rPr lang="en-US" sz="900" dirty="0" err="1">
                <a:latin typeface="Andale Mono" panose="020B0509000000000004" pitchFamily="49" charset="0"/>
              </a:rPr>
              <a:t>quantum_package</a:t>
            </a:r>
            <a:r>
              <a:rPr lang="en-US" sz="900" dirty="0">
                <a:latin typeface="Andale Mono" panose="020B0509000000000004" pitchFamily="49" charset="0"/>
              </a:rPr>
              <a:t>/qp2-2.0.0-beta/</a:t>
            </a:r>
            <a:r>
              <a:rPr lang="en-US" sz="900" dirty="0" err="1">
                <a:latin typeface="Andale Mono" panose="020B0509000000000004" pitchFamily="49" charset="0"/>
              </a:rPr>
              <a:t>quantum_package.rc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b="1" dirty="0" err="1">
                <a:latin typeface="Andale Mono" panose="020B0509000000000004" pitchFamily="49" charset="0"/>
              </a:rPr>
              <a:t>mpirun</a:t>
            </a:r>
            <a:r>
              <a:rPr lang="en-US" sz="900" b="1" dirty="0">
                <a:latin typeface="Andale Mono" panose="020B0509000000000004" pitchFamily="49" charset="0"/>
              </a:rPr>
              <a:t> -np 1 </a:t>
            </a:r>
            <a:r>
              <a:rPr lang="en-US" sz="900" b="1" dirty="0" err="1">
                <a:latin typeface="Andale Mono" panose="020B0509000000000004" pitchFamily="49" charset="0"/>
              </a:rPr>
              <a:t>qp_run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scf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fci.ezfio</a:t>
            </a:r>
            <a:r>
              <a:rPr lang="en-US" sz="900" b="1" dirty="0">
                <a:latin typeface="Andale Mono" panose="020B0509000000000004" pitchFamily="49" charset="0"/>
              </a:rPr>
              <a:t> &gt;</a:t>
            </a:r>
            <a:r>
              <a:rPr lang="en-US" sz="900" b="1" dirty="0" err="1">
                <a:latin typeface="Andale Mono" panose="020B0509000000000004" pitchFamily="49" charset="0"/>
              </a:rPr>
              <a:t>scf.out</a:t>
            </a:r>
            <a:r>
              <a:rPr lang="en-US" sz="900" b="1" dirty="0">
                <a:latin typeface="Andale Mono" panose="020B0509000000000004" pitchFamily="49" charset="0"/>
              </a:rPr>
              <a:t> 2&gt;</a:t>
            </a:r>
            <a:r>
              <a:rPr lang="en-US" sz="900" b="1" dirty="0" err="1">
                <a:latin typeface="Andale Mono" panose="020B0509000000000004" pitchFamily="49" charset="0"/>
              </a:rPr>
              <a:t>scf.err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b="1" dirty="0">
                <a:latin typeface="Andale Mono" panose="020B0509000000000004" pitchFamily="49" charset="0"/>
              </a:rPr>
              <a:t>echo "Write" &gt; </a:t>
            </a:r>
            <a:r>
              <a:rPr lang="en-US" sz="900" b="1" dirty="0" err="1">
                <a:latin typeface="Andale Mono" panose="020B0509000000000004" pitchFamily="49" charset="0"/>
              </a:rPr>
              <a:t>fci.ezfio</a:t>
            </a:r>
            <a:r>
              <a:rPr lang="en-US" sz="900" b="1" dirty="0">
                <a:latin typeface="Andale Mono" panose="020B0509000000000004" pitchFamily="49" charset="0"/>
              </a:rPr>
              <a:t>/</a:t>
            </a:r>
            <a:r>
              <a:rPr lang="en-US" sz="900" b="1" dirty="0" err="1">
                <a:latin typeface="Andale Mono" panose="020B0509000000000004" pitchFamily="49" charset="0"/>
              </a:rPr>
              <a:t>mo_two_e_ints</a:t>
            </a:r>
            <a:r>
              <a:rPr lang="en-US" sz="900" b="1" dirty="0">
                <a:latin typeface="Andale Mono" panose="020B0509000000000004" pitchFamily="49" charset="0"/>
              </a:rPr>
              <a:t>/</a:t>
            </a:r>
            <a:r>
              <a:rPr lang="en-US" sz="900" b="1" dirty="0" err="1">
                <a:latin typeface="Andale Mono" panose="020B0509000000000004" pitchFamily="49" charset="0"/>
              </a:rPr>
              <a:t>io_mo_two_e_integrals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    </a:t>
            </a:r>
            <a:r>
              <a:rPr lang="en-US" sz="900" b="1" dirty="0" err="1">
                <a:latin typeface="Andale Mono" panose="020B0509000000000004" pitchFamily="49" charset="0"/>
              </a:rPr>
              <a:t>qp_run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four_idx_transform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fci.ezfio</a:t>
            </a:r>
            <a:r>
              <a:rPr lang="en-US" sz="900" b="1" dirty="0">
                <a:latin typeface="Andale Mono" panose="020B0509000000000004" pitchFamily="49" charset="0"/>
              </a:rPr>
              <a:t> &gt;</a:t>
            </a:r>
            <a:r>
              <a:rPr lang="en-US" sz="900" b="1" dirty="0" err="1">
                <a:latin typeface="Andale Mono" panose="020B0509000000000004" pitchFamily="49" charset="0"/>
              </a:rPr>
              <a:t>scf_fit.out</a:t>
            </a:r>
            <a:r>
              <a:rPr lang="en-US" sz="900" b="1" dirty="0">
                <a:latin typeface="Andale Mono" panose="020B0509000000000004" pitchFamily="49" charset="0"/>
              </a:rPr>
              <a:t> 2&gt;</a:t>
            </a:r>
            <a:r>
              <a:rPr lang="en-US" sz="900" b="1" dirty="0" err="1">
                <a:latin typeface="Andale Mono" panose="020B0509000000000004" pitchFamily="49" charset="0"/>
              </a:rPr>
              <a:t>scf_fit.err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3.2 s  memory 122.12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9.2 s  memory 101.97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</a:t>
            </a:r>
            <a:r>
              <a:rPr lang="en-US" sz="900" dirty="0" err="1">
                <a:latin typeface="Andale Mono" panose="020B0509000000000004" pitchFamily="49" charset="0"/>
              </a:rPr>
              <a:t>O_dimer_selected_CI</a:t>
            </a:r>
            <a:r>
              <a:rPr lang="en-US" sz="900" dirty="0">
                <a:latin typeface="Andale Mono" panose="020B0509000000000004" pitchFamily="49" charset="0"/>
              </a:rPr>
              <a:t>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copying results  0 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</a:t>
            </a:r>
            <a:r>
              <a:rPr lang="en-US" sz="900" dirty="0" err="1">
                <a:latin typeface="Andale Mono" panose="020B0509000000000004" pitchFamily="49" charset="0"/>
              </a:rPr>
              <a:t>O_dimer_selected_CI</a:t>
            </a:r>
            <a:r>
              <a:rPr lang="en-US" sz="900" dirty="0">
                <a:latin typeface="Andale Mono" panose="020B0509000000000004" pitchFamily="49" charset="0"/>
              </a:rPr>
              <a:t>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analyzing  0 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12.2 s  memory 101.97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</a:t>
            </a:r>
            <a:r>
              <a:rPr lang="en-US" sz="900" dirty="0" err="1">
                <a:latin typeface="Andale Mono" panose="020B0509000000000004" pitchFamily="49" charset="0"/>
              </a:rPr>
              <a:t>O_dimer_selected_CI</a:t>
            </a:r>
            <a:r>
              <a:rPr lang="en-US" sz="900" dirty="0">
                <a:latin typeface="Andale Mono" panose="020B0509000000000004" pitchFamily="49" charset="0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writing input files  1 fci0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</a:t>
            </a:r>
            <a:r>
              <a:rPr lang="en-US" sz="900" dirty="0" err="1">
                <a:latin typeface="Andale Mono" panose="020B0509000000000004" pitchFamily="49" charset="0"/>
              </a:rPr>
              <a:t>O_dimer_selected_CI</a:t>
            </a:r>
            <a:r>
              <a:rPr lang="en-US" sz="900" dirty="0">
                <a:latin typeface="Andale Mono" panose="020B0509000000000004" pitchFamily="49" charset="0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sending required files  1 fci0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submitting job  1 fci0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C71D3-0B38-374A-9353-DCE4B65AD025}"/>
              </a:ext>
            </a:extLst>
          </p:cNvPr>
          <p:cNvSpPr txBox="1"/>
          <p:nvPr/>
        </p:nvSpPr>
        <p:spPr>
          <a:xfrm>
            <a:off x="4022317" y="628895"/>
            <a:ext cx="351731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02_qp_o2_selci/o2_selci.py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0CC63-DEBE-794C-8C5A-0E67FA552ADF}"/>
              </a:ext>
            </a:extLst>
          </p:cNvPr>
          <p:cNvSpPr txBox="1"/>
          <p:nvPr/>
        </p:nvSpPr>
        <p:spPr>
          <a:xfrm>
            <a:off x="6333819" y="1019110"/>
            <a:ext cx="5630067" cy="557691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Entering ./runs/</a:t>
            </a:r>
            <a:r>
              <a:rPr lang="en-US" sz="900" dirty="0" err="1">
                <a:latin typeface="Andale Mono" panose="020B0509000000000004" pitchFamily="49" charset="0"/>
              </a:rPr>
              <a:t>O_dimer_selected_CI</a:t>
            </a:r>
            <a:r>
              <a:rPr lang="en-US" sz="900" dirty="0">
                <a:latin typeface="Andale Mono" panose="020B0509000000000004" pitchFamily="49" charset="0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Executing: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export OMP_NUM_THREADS=12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source /home/j1k/apps/</a:t>
            </a:r>
            <a:r>
              <a:rPr lang="en-US" sz="900" dirty="0" err="1">
                <a:latin typeface="Andale Mono" panose="020B0509000000000004" pitchFamily="49" charset="0"/>
              </a:rPr>
              <a:t>quantum_package</a:t>
            </a:r>
            <a:r>
              <a:rPr lang="en-US" sz="900" dirty="0">
                <a:latin typeface="Andale Mono" panose="020B0509000000000004" pitchFamily="49" charset="0"/>
              </a:rPr>
              <a:t>/qp2-2.0.0-beta/</a:t>
            </a:r>
            <a:r>
              <a:rPr lang="en-US" sz="900" dirty="0" err="1">
                <a:latin typeface="Andale Mono" panose="020B0509000000000004" pitchFamily="49" charset="0"/>
              </a:rPr>
              <a:t>quantum_package.rc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b="1" dirty="0" err="1">
                <a:latin typeface="Andale Mono" panose="020B0509000000000004" pitchFamily="49" charset="0"/>
              </a:rPr>
              <a:t>mpirun</a:t>
            </a:r>
            <a:r>
              <a:rPr lang="en-US" sz="900" b="1" dirty="0">
                <a:latin typeface="Andale Mono" panose="020B0509000000000004" pitchFamily="49" charset="0"/>
              </a:rPr>
              <a:t> -np 1 </a:t>
            </a:r>
            <a:r>
              <a:rPr lang="en-US" sz="900" b="1" dirty="0" err="1">
                <a:latin typeface="Andale Mono" panose="020B0509000000000004" pitchFamily="49" charset="0"/>
              </a:rPr>
              <a:t>qp_run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fci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fci.ezfio</a:t>
            </a:r>
            <a:r>
              <a:rPr lang="en-US" sz="900" b="1" dirty="0">
                <a:latin typeface="Andale Mono" panose="020B0509000000000004" pitchFamily="49" charset="0"/>
              </a:rPr>
              <a:t> &gt;fci0.out 2&gt;fci0.err</a:t>
            </a:r>
          </a:p>
          <a:p>
            <a:pPr>
              <a:lnSpc>
                <a:spcPct val="90000"/>
              </a:lnSpc>
            </a:pP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    </a:t>
            </a:r>
            <a:r>
              <a:rPr lang="en-US" sz="900" b="1" dirty="0" err="1">
                <a:latin typeface="Andale Mono" panose="020B0509000000000004" pitchFamily="49" charset="0"/>
              </a:rPr>
              <a:t>qp_run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save_natorb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fci.ezfio</a:t>
            </a:r>
            <a:r>
              <a:rPr lang="en-US" sz="900" b="1" dirty="0">
                <a:latin typeface="Andale Mono" panose="020B0509000000000004" pitchFamily="49" charset="0"/>
              </a:rPr>
              <a:t> &gt;fci0_natorb.out 2&gt;fci0_natorb.err</a:t>
            </a:r>
          </a:p>
          <a:p>
            <a:pPr>
              <a:lnSpc>
                <a:spcPct val="90000"/>
              </a:lnSpc>
            </a:pP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    echo "Write" &gt; </a:t>
            </a:r>
            <a:r>
              <a:rPr lang="en-US" sz="900" b="1" dirty="0" err="1">
                <a:latin typeface="Andale Mono" panose="020B0509000000000004" pitchFamily="49" charset="0"/>
              </a:rPr>
              <a:t>fci.ezfio</a:t>
            </a:r>
            <a:r>
              <a:rPr lang="en-US" sz="900" b="1" dirty="0">
                <a:latin typeface="Andale Mono" panose="020B0509000000000004" pitchFamily="49" charset="0"/>
              </a:rPr>
              <a:t>/</a:t>
            </a:r>
            <a:r>
              <a:rPr lang="en-US" sz="900" b="1" dirty="0" err="1">
                <a:latin typeface="Andale Mono" panose="020B0509000000000004" pitchFamily="49" charset="0"/>
              </a:rPr>
              <a:t>mo_two_e_ints</a:t>
            </a:r>
            <a:r>
              <a:rPr lang="en-US" sz="900" b="1" dirty="0">
                <a:latin typeface="Andale Mono" panose="020B0509000000000004" pitchFamily="49" charset="0"/>
              </a:rPr>
              <a:t>/</a:t>
            </a:r>
            <a:r>
              <a:rPr lang="en-US" sz="900" b="1" dirty="0" err="1">
                <a:latin typeface="Andale Mono" panose="020B0509000000000004" pitchFamily="49" charset="0"/>
              </a:rPr>
              <a:t>io_mo_two_e_integrals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    </a:t>
            </a:r>
            <a:r>
              <a:rPr lang="en-US" sz="900" b="1" dirty="0" err="1">
                <a:latin typeface="Andale Mono" panose="020B0509000000000004" pitchFamily="49" charset="0"/>
              </a:rPr>
              <a:t>qp_run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four_idx_transform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fci.ezfio</a:t>
            </a:r>
            <a:r>
              <a:rPr lang="en-US" sz="900" b="1" dirty="0">
                <a:latin typeface="Andale Mono" panose="020B0509000000000004" pitchFamily="49" charset="0"/>
              </a:rPr>
              <a:t> &gt;fci0_fit.out 2&gt;fci0_fit.err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15.3 s  memory 344.29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30.4 s  memory 101.97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</a:t>
            </a:r>
            <a:r>
              <a:rPr lang="en-US" sz="900" dirty="0" err="1">
                <a:latin typeface="Andale Mono" panose="020B0509000000000004" pitchFamily="49" charset="0"/>
              </a:rPr>
              <a:t>O_dimer_selected_CI</a:t>
            </a:r>
            <a:r>
              <a:rPr lang="en-US" sz="900" dirty="0">
                <a:latin typeface="Andale Mono" panose="020B0509000000000004" pitchFamily="49" charset="0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copying results  1 fci0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</a:t>
            </a:r>
            <a:r>
              <a:rPr lang="en-US" sz="900" dirty="0" err="1">
                <a:latin typeface="Andale Mono" panose="020B0509000000000004" pitchFamily="49" charset="0"/>
              </a:rPr>
              <a:t>O_dimer_selected_CI</a:t>
            </a:r>
            <a:r>
              <a:rPr lang="en-US" sz="900" dirty="0">
                <a:latin typeface="Andale Mono" panose="020B0509000000000004" pitchFamily="49" charset="0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analyzing  1 fci0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33.5 s  memory 101.97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</a:t>
            </a:r>
            <a:r>
              <a:rPr lang="en-US" sz="900" dirty="0" err="1">
                <a:latin typeface="Andale Mono" panose="020B0509000000000004" pitchFamily="49" charset="0"/>
              </a:rPr>
              <a:t>O_dimer_selected_CI</a:t>
            </a:r>
            <a:r>
              <a:rPr lang="en-US" sz="900" dirty="0">
                <a:latin typeface="Andale Mono" panose="020B0509000000000004" pitchFamily="49" charset="0"/>
              </a:rPr>
              <a:t> 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writing input files  2 </a:t>
            </a:r>
            <a:r>
              <a:rPr lang="en-US" sz="900" dirty="0" err="1">
                <a:latin typeface="Andale Mono" panose="020B0509000000000004" pitchFamily="49" charset="0"/>
              </a:rPr>
              <a:t>fci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</a:t>
            </a:r>
            <a:r>
              <a:rPr lang="en-US" sz="900" dirty="0" err="1">
                <a:latin typeface="Andale Mono" panose="020B0509000000000004" pitchFamily="49" charset="0"/>
              </a:rPr>
              <a:t>O_dimer_selected_CI</a:t>
            </a:r>
            <a:r>
              <a:rPr lang="en-US" sz="900" dirty="0">
                <a:latin typeface="Andale Mono" panose="020B0509000000000004" pitchFamily="49" charset="0"/>
              </a:rPr>
              <a:t> 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sending required files  2 </a:t>
            </a:r>
            <a:r>
              <a:rPr lang="en-US" sz="900" dirty="0" err="1">
                <a:latin typeface="Andale Mono" panose="020B0509000000000004" pitchFamily="49" charset="0"/>
              </a:rPr>
              <a:t>fci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submitting job  2 </a:t>
            </a:r>
            <a:r>
              <a:rPr lang="en-US" sz="900" dirty="0" err="1">
                <a:latin typeface="Andale Mono" panose="020B0509000000000004" pitchFamily="49" charset="0"/>
              </a:rPr>
              <a:t>fci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</a:t>
            </a:r>
            <a:r>
              <a:rPr lang="en-US" sz="900" dirty="0" err="1">
                <a:latin typeface="Andale Mono" panose="020B0509000000000004" pitchFamily="49" charset="0"/>
              </a:rPr>
              <a:t>O_dimer_selected_CI</a:t>
            </a:r>
            <a:r>
              <a:rPr lang="en-US" sz="900" dirty="0">
                <a:latin typeface="Andale Mono" panose="020B0509000000000004" pitchFamily="49" charset="0"/>
              </a:rPr>
              <a:t> 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Executing: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export OMP_NUM_THREADS=12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source /home/j1k/apps/</a:t>
            </a:r>
            <a:r>
              <a:rPr lang="en-US" sz="900" dirty="0" err="1">
                <a:latin typeface="Andale Mono" panose="020B0509000000000004" pitchFamily="49" charset="0"/>
              </a:rPr>
              <a:t>quantum_package</a:t>
            </a:r>
            <a:r>
              <a:rPr lang="en-US" sz="900" dirty="0">
                <a:latin typeface="Andale Mono" panose="020B0509000000000004" pitchFamily="49" charset="0"/>
              </a:rPr>
              <a:t>/qp2-2.0.0-beta/</a:t>
            </a:r>
            <a:r>
              <a:rPr lang="en-US" sz="900" dirty="0" err="1">
                <a:latin typeface="Andale Mono" panose="020B0509000000000004" pitchFamily="49" charset="0"/>
              </a:rPr>
              <a:t>quantum_package.rc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b="1" dirty="0" err="1">
                <a:latin typeface="Andale Mono" panose="020B0509000000000004" pitchFamily="49" charset="0"/>
              </a:rPr>
              <a:t>mpirun</a:t>
            </a:r>
            <a:r>
              <a:rPr lang="en-US" sz="900" b="1" dirty="0">
                <a:latin typeface="Andale Mono" panose="020B0509000000000004" pitchFamily="49" charset="0"/>
              </a:rPr>
              <a:t> -np 1 </a:t>
            </a:r>
            <a:r>
              <a:rPr lang="en-US" sz="900" b="1" dirty="0" err="1">
                <a:latin typeface="Andale Mono" panose="020B0509000000000004" pitchFamily="49" charset="0"/>
              </a:rPr>
              <a:t>qp_run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fci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fci.ezfio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36.5 s  memory 358.10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45.6 s  memory 101.97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</a:t>
            </a:r>
            <a:r>
              <a:rPr lang="en-US" sz="900" dirty="0" err="1">
                <a:latin typeface="Andale Mono" panose="020B0509000000000004" pitchFamily="49" charset="0"/>
              </a:rPr>
              <a:t>O_dimer_selected_CI</a:t>
            </a:r>
            <a:r>
              <a:rPr lang="en-US" sz="900" dirty="0">
                <a:latin typeface="Andale Mono" panose="020B0509000000000004" pitchFamily="49" charset="0"/>
              </a:rPr>
              <a:t> 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copying results  2 </a:t>
            </a:r>
            <a:r>
              <a:rPr lang="en-US" sz="900" dirty="0" err="1">
                <a:latin typeface="Andale Mono" panose="020B0509000000000004" pitchFamily="49" charset="0"/>
              </a:rPr>
              <a:t>fci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</a:t>
            </a:r>
            <a:r>
              <a:rPr lang="en-US" sz="900" dirty="0" err="1">
                <a:latin typeface="Andale Mono" panose="020B0509000000000004" pitchFamily="49" charset="0"/>
              </a:rPr>
              <a:t>O_dimer_selected_CI</a:t>
            </a:r>
            <a:r>
              <a:rPr lang="en-US" sz="900" dirty="0">
                <a:latin typeface="Andale Mono" panose="020B0509000000000004" pitchFamily="49" charset="0"/>
              </a:rPr>
              <a:t> 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analyzing  2 </a:t>
            </a:r>
            <a:r>
              <a:rPr lang="en-US" sz="900" dirty="0" err="1">
                <a:latin typeface="Andale Mono" panose="020B0509000000000004" pitchFamily="49" charset="0"/>
              </a:rPr>
              <a:t>fci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Project finished</a:t>
            </a:r>
          </a:p>
        </p:txBody>
      </p:sp>
    </p:spTree>
    <p:extLst>
      <p:ext uri="{BB962C8B-B14F-4D97-AF65-F5344CB8AC3E}">
        <p14:creationId xmlns:p14="http://schemas.microsoft.com/office/powerpoint/2010/main" val="431631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535531"/>
          </a:xfrm>
        </p:spPr>
        <p:txBody>
          <a:bodyPr/>
          <a:lstStyle/>
          <a:p>
            <a:r>
              <a:rPr lang="en-US" dirty="0"/>
              <a:t>Quantum Package Example: O</a:t>
            </a:r>
            <a:r>
              <a:rPr lang="en-US" baseline="-25000" dirty="0"/>
              <a:t>2</a:t>
            </a:r>
            <a:r>
              <a:rPr lang="en-US" dirty="0"/>
              <a:t> Selected CI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1364152" y="1061444"/>
            <a:ext cx="5836854" cy="4455066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viribus</a:t>
            </a:r>
            <a:r>
              <a:rPr lang="en-US" sz="900" dirty="0">
                <a:latin typeface="Andale Mono" panose="020B0509000000000004" pitchFamily="49" charset="0"/>
              </a:rPr>
              <a:t>&gt;ls runs/</a:t>
            </a:r>
            <a:r>
              <a:rPr lang="en-US" sz="900" dirty="0" err="1">
                <a:latin typeface="Andale Mono" panose="020B0509000000000004" pitchFamily="49" charset="0"/>
              </a:rPr>
              <a:t>O_dimer_selected_CI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fci0.err      fci0_natorb.err  </a:t>
            </a:r>
            <a:r>
              <a:rPr lang="en-US" sz="900" dirty="0" err="1">
                <a:latin typeface="Andale Mono" panose="020B0509000000000004" pitchFamily="49" charset="0"/>
              </a:rPr>
              <a:t>fci.err</a:t>
            </a: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fci.struct.xyz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scf_fit.out</a:t>
            </a:r>
            <a:r>
              <a:rPr lang="en-US" sz="900" dirty="0">
                <a:latin typeface="Andale Mono" panose="020B0509000000000004" pitchFamily="49" charset="0"/>
              </a:rPr>
              <a:t>     </a:t>
            </a:r>
            <a:r>
              <a:rPr lang="en-US" sz="900" dirty="0" err="1">
                <a:latin typeface="Andale Mono" panose="020B0509000000000004" pitchFamily="49" charset="0"/>
              </a:rPr>
              <a:t>sim_fci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fci0_fit.err  fci0_natorb.out  </a:t>
            </a:r>
            <a:r>
              <a:rPr lang="en-US" sz="900" dirty="0" err="1">
                <a:latin typeface="Andale Mono" panose="020B0509000000000004" pitchFamily="49" charset="0"/>
              </a:rPr>
              <a:t>fci.ezfio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fci.xyz</a:t>
            </a:r>
            <a:r>
              <a:rPr lang="en-US" sz="900" dirty="0">
                <a:latin typeface="Andale Mono" panose="020B0509000000000004" pitchFamily="49" charset="0"/>
              </a:rPr>
              <a:t>         </a:t>
            </a:r>
            <a:r>
              <a:rPr lang="en-US" sz="900" dirty="0" err="1">
                <a:latin typeface="Andale Mono" panose="020B0509000000000004" pitchFamily="49" charset="0"/>
              </a:rPr>
              <a:t>scf.in</a:t>
            </a:r>
            <a:r>
              <a:rPr lang="en-US" sz="900" dirty="0">
                <a:latin typeface="Andale Mono" panose="020B0509000000000004" pitchFamily="49" charset="0"/>
              </a:rPr>
              <a:t>          sim_fci0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fci0_fit.out  </a:t>
            </a:r>
            <a:r>
              <a:rPr lang="en-US" sz="900" b="1" dirty="0">
                <a:latin typeface="Andale Mono" panose="020B0509000000000004" pitchFamily="49" charset="0"/>
              </a:rPr>
              <a:t>fci0.out         </a:t>
            </a:r>
            <a:r>
              <a:rPr lang="en-US" sz="900" dirty="0" err="1">
                <a:latin typeface="Andale Mono" panose="020B0509000000000004" pitchFamily="49" charset="0"/>
              </a:rPr>
              <a:t>fci.in</a:t>
            </a:r>
            <a:r>
              <a:rPr lang="en-US" sz="900" dirty="0">
                <a:latin typeface="Andale Mono" panose="020B0509000000000004" pitchFamily="49" charset="0"/>
              </a:rPr>
              <a:t>     </a:t>
            </a:r>
            <a:r>
              <a:rPr lang="en-US" sz="900" dirty="0" err="1">
                <a:latin typeface="Andale Mono" panose="020B0509000000000004" pitchFamily="49" charset="0"/>
              </a:rPr>
              <a:t>scf.err</a:t>
            </a:r>
            <a:r>
              <a:rPr lang="en-US" sz="900" dirty="0">
                <a:latin typeface="Andale Mono" panose="020B0509000000000004" pitchFamily="49" charset="0"/>
              </a:rPr>
              <a:t>         </a:t>
            </a:r>
            <a:r>
              <a:rPr lang="en-US" sz="900" b="1" dirty="0" err="1">
                <a:latin typeface="Andale Mono" panose="020B0509000000000004" pitchFamily="49" charset="0"/>
              </a:rPr>
              <a:t>scf.out</a:t>
            </a:r>
            <a:r>
              <a:rPr lang="en-US" sz="900" b="1" dirty="0">
                <a:latin typeface="Andale Mono" panose="020B0509000000000004" pitchFamily="49" charset="0"/>
              </a:rPr>
              <a:t>         </a:t>
            </a:r>
            <a:r>
              <a:rPr lang="en-US" sz="900" dirty="0" err="1">
                <a:latin typeface="Andale Mono" panose="020B0509000000000004" pitchFamily="49" charset="0"/>
              </a:rPr>
              <a:t>sim_scf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fci0.in       fci0.struct.xyz  </a:t>
            </a:r>
            <a:r>
              <a:rPr lang="en-US" sz="900" b="1" dirty="0" err="1">
                <a:latin typeface="Andale Mono" panose="020B0509000000000004" pitchFamily="49" charset="0"/>
              </a:rPr>
              <a:t>fci.out</a:t>
            </a:r>
            <a:r>
              <a:rPr lang="en-US" sz="900" b="1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scf_fit.err</a:t>
            </a:r>
            <a:r>
              <a:rPr lang="en-US" sz="900" dirty="0">
                <a:latin typeface="Andale Mono" panose="020B0509000000000004" pitchFamily="49" charset="0"/>
              </a:rPr>
              <a:t>     </a:t>
            </a:r>
            <a:r>
              <a:rPr lang="en-US" sz="900" dirty="0" err="1">
                <a:latin typeface="Andale Mono" panose="020B0509000000000004" pitchFamily="49" charset="0"/>
              </a:rPr>
              <a:t>scf.struct.xyz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viribus</a:t>
            </a:r>
            <a:r>
              <a:rPr lang="en-US" sz="900" dirty="0">
                <a:latin typeface="Andale Mono" panose="020B0509000000000004" pitchFamily="49" charset="0"/>
              </a:rPr>
              <a:t>&gt;grep SCF runs/</a:t>
            </a:r>
            <a:r>
              <a:rPr lang="en-US" sz="900" dirty="0" err="1">
                <a:latin typeface="Andale Mono" panose="020B0509000000000004" pitchFamily="49" charset="0"/>
              </a:rPr>
              <a:t>O_dimer_selected_CI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scf.out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* </a:t>
            </a:r>
            <a:r>
              <a:rPr lang="en-US" sz="900" b="1" dirty="0">
                <a:latin typeface="Andale Mono" panose="020B0509000000000004" pitchFamily="49" charset="0"/>
              </a:rPr>
              <a:t>SCF energy                                        -149.6199872983760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viribus</a:t>
            </a:r>
            <a:r>
              <a:rPr lang="en-US" sz="900" dirty="0">
                <a:latin typeface="Andale Mono" panose="020B0509000000000004" pitchFamily="49" charset="0"/>
              </a:rPr>
              <a:t>&gt;grep 'E               =' runs/</a:t>
            </a:r>
            <a:r>
              <a:rPr lang="en-US" sz="900" dirty="0" err="1">
                <a:latin typeface="Andale Mono" panose="020B0509000000000004" pitchFamily="49" charset="0"/>
              </a:rPr>
              <a:t>O_dimer_selected_CI</a:t>
            </a:r>
            <a:r>
              <a:rPr lang="en-US" sz="900" dirty="0">
                <a:latin typeface="Andale Mono" panose="020B0509000000000004" pitchFamily="49" charset="0"/>
              </a:rPr>
              <a:t>/fci0.out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E               =   -149.61998729837626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E               =   -149.67140840756201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E               =   -149.69482999904699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E               =   -149.71601552303713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E               =   -149.73170845849069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E               =   -149.75294750199993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E               =   -149.77877130944239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E               =   -149.81882333725883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E               =   -149.86161407834965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E               =   -149.90470931613845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E               =   -149.94082201886192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</a:t>
            </a:r>
            <a:r>
              <a:rPr lang="en-US" sz="900" b="1" dirty="0">
                <a:latin typeface="Andale Mono" panose="020B0509000000000004" pitchFamily="49" charset="0"/>
              </a:rPr>
              <a:t>E               =   -149.96835627901129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viribus</a:t>
            </a:r>
            <a:r>
              <a:rPr lang="en-US" sz="900" dirty="0">
                <a:latin typeface="Andale Mono" panose="020B0509000000000004" pitchFamily="49" charset="0"/>
              </a:rPr>
              <a:t>&gt;grep 'E               =' runs/</a:t>
            </a:r>
            <a:r>
              <a:rPr lang="en-US" sz="900" dirty="0" err="1">
                <a:latin typeface="Andale Mono" panose="020B0509000000000004" pitchFamily="49" charset="0"/>
              </a:rPr>
              <a:t>O_dimer_selected_CI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fci.out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E               =   -149.61899014539904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E               =   -149.69595290507834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E               =   -149.72019111697585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E               =   -149.75017041775220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E               =   -149.77161161578908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E               =   -149.80900147076551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E               =   -149.84770560735365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E               =   -149.88973777575478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E               =   -149.93879963069145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E               =   -149.96461298588326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</a:t>
            </a:r>
            <a:r>
              <a:rPr lang="en-US" sz="900" b="1" dirty="0">
                <a:latin typeface="Andale Mono" panose="020B0509000000000004" pitchFamily="49" charset="0"/>
              </a:rPr>
              <a:t>E               =   -149.98089427781287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C71D3-0B38-374A-9353-DCE4B65AD025}"/>
              </a:ext>
            </a:extLst>
          </p:cNvPr>
          <p:cNvSpPr txBox="1"/>
          <p:nvPr/>
        </p:nvSpPr>
        <p:spPr>
          <a:xfrm>
            <a:off x="4022317" y="628895"/>
            <a:ext cx="351731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02_qp_o2_selci/o2_selci.py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EB8BB-CAD9-B749-8ADF-97D004B23541}"/>
              </a:ext>
            </a:extLst>
          </p:cNvPr>
          <p:cNvSpPr txBox="1"/>
          <p:nvPr/>
        </p:nvSpPr>
        <p:spPr>
          <a:xfrm>
            <a:off x="7477085" y="1061444"/>
            <a:ext cx="3217547" cy="2211375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viribus</a:t>
            </a:r>
            <a:r>
              <a:rPr lang="en-US" sz="900" dirty="0">
                <a:latin typeface="Andale Mono" panose="020B0509000000000004" pitchFamily="49" charset="0"/>
              </a:rPr>
              <a:t>&gt;cat runs/</a:t>
            </a:r>
            <a:r>
              <a:rPr lang="en-US" sz="900" dirty="0" err="1">
                <a:latin typeface="Andale Mono" panose="020B0509000000000004" pitchFamily="49" charset="0"/>
              </a:rPr>
              <a:t>O_dimer_selected_CI</a:t>
            </a:r>
            <a:r>
              <a:rPr lang="en-US" sz="900" dirty="0">
                <a:latin typeface="Andale Mono" panose="020B0509000000000004" pitchFamily="49" charset="0"/>
              </a:rPr>
              <a:t>/fci0.in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determinants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n_det_max</a:t>
            </a:r>
            <a:r>
              <a:rPr lang="en-US" sz="900" b="1" dirty="0">
                <a:latin typeface="Andale Mono" panose="020B0509000000000004" pitchFamily="49" charset="0"/>
              </a:rPr>
              <a:t>       = 5000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determinants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electrons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elec_alpha_num</a:t>
            </a:r>
            <a:r>
              <a:rPr lang="en-US" sz="900" b="1" dirty="0">
                <a:latin typeface="Andale Mono" panose="020B0509000000000004" pitchFamily="49" charset="0"/>
              </a:rPr>
              <a:t>  = 9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elec_beta_num</a:t>
            </a:r>
            <a:r>
              <a:rPr lang="en-US" sz="900" b="1" dirty="0">
                <a:latin typeface="Andale Mono" panose="020B0509000000000004" pitchFamily="49" charset="0"/>
              </a:rPr>
              <a:t>   = 7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electrons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run_control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four_idx_transform</a:t>
            </a:r>
            <a:r>
              <a:rPr lang="en-US" sz="900" dirty="0">
                <a:latin typeface="Andale Mono" panose="020B05090000000000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postprocess     = []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prefix          = </a:t>
            </a:r>
            <a:r>
              <a:rPr lang="en-US" sz="900" dirty="0" err="1">
                <a:latin typeface="Andale Mono" panose="020B0509000000000004" pitchFamily="49" charset="0"/>
              </a:rPr>
              <a:t>fci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run_type</a:t>
            </a:r>
            <a:r>
              <a:rPr lang="en-US" sz="900" dirty="0">
                <a:latin typeface="Andale Mono" panose="020B0509000000000004" pitchFamily="49" charset="0"/>
              </a:rPr>
              <a:t>        = </a:t>
            </a:r>
            <a:r>
              <a:rPr lang="en-US" sz="900" dirty="0" err="1">
                <a:latin typeface="Andale Mono" panose="020B0509000000000004" pitchFamily="49" charset="0"/>
              </a:rPr>
              <a:t>fci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save_for_qmcpack</a:t>
            </a:r>
            <a:r>
              <a:rPr lang="en-US" sz="900" dirty="0">
                <a:latin typeface="Andale Mono" panose="020B0509000000000004" pitchFamily="49" charset="0"/>
              </a:rPr>
              <a:t> = False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save_natorb</a:t>
            </a:r>
            <a:r>
              <a:rPr lang="en-US" sz="900" dirty="0">
                <a:latin typeface="Andale Mono" panose="020B0509000000000004" pitchFamily="49" charset="0"/>
              </a:rPr>
              <a:t>     = True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sleep           = 30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run_control</a:t>
            </a:r>
            <a:endParaRPr lang="en-US" sz="900" b="1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25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67" y="2468737"/>
            <a:ext cx="10503166" cy="1920526"/>
          </a:xfrm>
        </p:spPr>
        <p:txBody>
          <a:bodyPr/>
          <a:lstStyle/>
          <a:p>
            <a:r>
              <a:rPr lang="en-US" sz="4400" dirty="0"/>
              <a:t>Workflow Demo: </a:t>
            </a:r>
            <a:br>
              <a:rPr lang="en-US" sz="4400" dirty="0"/>
            </a:br>
            <a:r>
              <a:rPr lang="en-US" sz="4400" dirty="0" err="1"/>
              <a:t>Hartree</a:t>
            </a:r>
            <a:r>
              <a:rPr lang="en-US" sz="4400" dirty="0"/>
              <a:t> </a:t>
            </a:r>
            <a:r>
              <a:rPr lang="en-US" sz="4400" dirty="0" err="1"/>
              <a:t>Fock</a:t>
            </a:r>
            <a:r>
              <a:rPr lang="en-US" sz="4400" dirty="0"/>
              <a:t> with Quantum Package</a:t>
            </a:r>
            <a:br>
              <a:rPr lang="en-US" sz="4400" dirty="0"/>
            </a:br>
            <a:r>
              <a:rPr lang="en-US" sz="4400" dirty="0"/>
              <a:t>+ VMC/DMC with QMCPACK</a:t>
            </a:r>
          </a:p>
        </p:txBody>
      </p:sp>
    </p:spTree>
    <p:extLst>
      <p:ext uri="{BB962C8B-B14F-4D97-AF65-F5344CB8AC3E}">
        <p14:creationId xmlns:p14="http://schemas.microsoft.com/office/powerpoint/2010/main" val="3301948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535531"/>
          </a:xfrm>
        </p:spPr>
        <p:txBody>
          <a:bodyPr/>
          <a:lstStyle/>
          <a:p>
            <a:r>
              <a:rPr lang="en-US" dirty="0"/>
              <a:t>QP + QMCPACK Example: H</a:t>
            </a:r>
            <a:r>
              <a:rPr lang="en-US" baseline="-25000" dirty="0"/>
              <a:t>2</a:t>
            </a:r>
            <a:r>
              <a:rPr lang="en-US" dirty="0"/>
              <a:t>O </a:t>
            </a:r>
            <a:r>
              <a:rPr lang="en-US" dirty="0" err="1"/>
              <a:t>Hartree-Fock</a:t>
            </a:r>
            <a:r>
              <a:rPr lang="en-US" dirty="0"/>
              <a:t> to DMC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581975" y="919713"/>
            <a:ext cx="4802918" cy="570156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#! /</a:t>
            </a:r>
            <a:r>
              <a:rPr lang="en-US" sz="900" dirty="0" err="1">
                <a:latin typeface="Andale Mono" panose="020B0509000000000004" pitchFamily="49" charset="0"/>
              </a:rPr>
              <a:t>usr</a:t>
            </a:r>
            <a:r>
              <a:rPr lang="en-US" sz="900" dirty="0">
                <a:latin typeface="Andale Mono" panose="020B0509000000000004" pitchFamily="49" charset="0"/>
              </a:rPr>
              <a:t>/bin/</a:t>
            </a:r>
            <a:r>
              <a:rPr lang="en-US" sz="900" dirty="0" err="1">
                <a:latin typeface="Andale Mono" panose="020B0509000000000004" pitchFamily="49" charset="0"/>
              </a:rPr>
              <a:t>env</a:t>
            </a:r>
            <a:r>
              <a:rPr lang="en-US" sz="900" dirty="0">
                <a:latin typeface="Andale Mono" panose="020B0509000000000004" pitchFamily="49" charset="0"/>
              </a:rPr>
              <a:t> python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settings,job,run_project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generate_quantum_package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generate_convert4qmc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from nexus import </a:t>
            </a:r>
            <a:r>
              <a:rPr lang="en-US" sz="900" b="1" dirty="0" err="1">
                <a:latin typeface="Andale Mono" panose="020B0509000000000004" pitchFamily="49" charset="0"/>
              </a:rPr>
              <a:t>generate_cusp_correction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generate_qmcpack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settings(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results       = ’’,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sleep         = 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machine       = 'ws12',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qprc</a:t>
            </a:r>
            <a:r>
              <a:rPr lang="en-US" sz="900" dirty="0">
                <a:latin typeface="Andale Mono" panose="020B0509000000000004" pitchFamily="49" charset="0"/>
              </a:rPr>
              <a:t>          = \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'/home/j1k/apps/</a:t>
            </a:r>
            <a:r>
              <a:rPr lang="en-US" sz="900" dirty="0" err="1">
                <a:latin typeface="Andale Mono" panose="020B0509000000000004" pitchFamily="49" charset="0"/>
              </a:rPr>
              <a:t>quantum_package</a:t>
            </a:r>
            <a:r>
              <a:rPr lang="en-US" sz="900" dirty="0">
                <a:latin typeface="Andale Mono" panose="020B0509000000000004" pitchFamily="49" charset="0"/>
              </a:rPr>
              <a:t>/qp2-2.0.0-beta/</a:t>
            </a:r>
            <a:r>
              <a:rPr lang="en-US" sz="900" dirty="0" err="1">
                <a:latin typeface="Andale Mono" panose="020B0509000000000004" pitchFamily="49" charset="0"/>
              </a:rPr>
              <a:t>quantum_package.rc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scf_job</a:t>
            </a:r>
            <a:r>
              <a:rPr lang="en-US" sz="900" dirty="0">
                <a:latin typeface="Andale Mono" panose="020B0509000000000004" pitchFamily="49" charset="0"/>
              </a:rPr>
              <a:t> = job(cores=12,threads=12)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c4q_job = job(cores=1)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qmc_job</a:t>
            </a:r>
            <a:r>
              <a:rPr lang="en-US" sz="900" dirty="0">
                <a:latin typeface="Andale Mono" panose="020B0509000000000004" pitchFamily="49" charset="0"/>
              </a:rPr>
              <a:t> = job(cores=12,threads=12)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system =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structure = 'H2O.xyz',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perform </a:t>
            </a:r>
            <a:r>
              <a:rPr lang="en-US" sz="900" dirty="0" err="1">
                <a:latin typeface="Andale Mono" panose="020B0509000000000004" pitchFamily="49" charset="0"/>
              </a:rPr>
              <a:t>Hartree-Fock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generate_quantum_package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    = '</a:t>
            </a:r>
            <a:r>
              <a:rPr lang="en-US" sz="900" dirty="0" err="1">
                <a:latin typeface="Andale Mono" panose="020B0509000000000004" pitchFamily="49" charset="0"/>
              </a:rPr>
              <a:t>hf</a:t>
            </a:r>
            <a:r>
              <a:rPr lang="en-US" sz="900" dirty="0">
                <a:latin typeface="Andale Mono" panose="020B0509000000000004" pitchFamily="49" charset="0"/>
              </a:rPr>
              <a:t>',      # log output goes to </a:t>
            </a:r>
            <a:r>
              <a:rPr lang="en-US" sz="900" dirty="0" err="1">
                <a:latin typeface="Andale Mono" panose="020B0509000000000004" pitchFamily="49" charset="0"/>
              </a:rPr>
              <a:t>hf.out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    = 'H2O/</a:t>
            </a:r>
            <a:r>
              <a:rPr lang="en-US" sz="900" dirty="0" err="1">
                <a:latin typeface="Andale Mono" panose="020B0509000000000004" pitchFamily="49" charset="0"/>
              </a:rPr>
              <a:t>hf</a:t>
            </a:r>
            <a:r>
              <a:rPr lang="en-US" sz="900" dirty="0">
                <a:latin typeface="Andale Mono" panose="020B0509000000000004" pitchFamily="49" charset="0"/>
              </a:rPr>
              <a:t>',  # directory to run in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    = </a:t>
            </a:r>
            <a:r>
              <a:rPr lang="en-US" sz="900" dirty="0" err="1">
                <a:latin typeface="Andale Mono" panose="020B0509000000000004" pitchFamily="49" charset="0"/>
              </a:rPr>
              <a:t>scf_job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    = system,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prefix           = 'h2o',     # create/use h2o.ezfio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run_type</a:t>
            </a:r>
            <a:r>
              <a:rPr lang="en-US" sz="900" dirty="0">
                <a:latin typeface="Andale Mono" panose="020B0509000000000004" pitchFamily="49" charset="0"/>
              </a:rPr>
              <a:t>       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     # </a:t>
            </a:r>
            <a:r>
              <a:rPr lang="en-US" sz="900" dirty="0" err="1">
                <a:latin typeface="Andale Mono" panose="020B0509000000000004" pitchFamily="49" charset="0"/>
              </a:rPr>
              <a:t>qprun</a:t>
            </a:r>
            <a:r>
              <a:rPr lang="en-US" sz="900" dirty="0">
                <a:latin typeface="Andale Mono" panose="020B0509000000000004" pitchFamily="49" charset="0"/>
              </a:rPr>
              <a:t> 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h2o.ezfio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ao_basis</a:t>
            </a:r>
            <a:r>
              <a:rPr lang="en-US" sz="900" dirty="0">
                <a:latin typeface="Andale Mono" panose="020B0509000000000004" pitchFamily="49" charset="0"/>
              </a:rPr>
              <a:t>         = 'cc-</a:t>
            </a:r>
            <a:r>
              <a:rPr lang="en-US" sz="900" dirty="0" err="1">
                <a:latin typeface="Andale Mono" panose="020B0509000000000004" pitchFamily="49" charset="0"/>
              </a:rPr>
              <a:t>pvtz</a:t>
            </a:r>
            <a:r>
              <a:rPr lang="en-US" sz="900" dirty="0">
                <a:latin typeface="Andale Mono" panose="020B0509000000000004" pitchFamily="49" charset="0"/>
              </a:rPr>
              <a:t>', # use cc-</a:t>
            </a:r>
            <a:r>
              <a:rPr lang="en-US" sz="900" dirty="0" err="1">
                <a:latin typeface="Andale Mono" panose="020B0509000000000004" pitchFamily="49" charset="0"/>
              </a:rPr>
              <a:t>pvtz</a:t>
            </a:r>
            <a:r>
              <a:rPr lang="en-US" sz="900" dirty="0">
                <a:latin typeface="Andale Mono" panose="020B0509000000000004" pitchFamily="49" charset="0"/>
              </a:rPr>
              <a:t> basis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save_for_qmcpack</a:t>
            </a:r>
            <a:r>
              <a:rPr lang="en-US" sz="900" b="1" dirty="0">
                <a:latin typeface="Andale Mono" panose="020B0509000000000004" pitchFamily="49" charset="0"/>
              </a:rPr>
              <a:t> = True,      </a:t>
            </a:r>
            <a:r>
              <a:rPr lang="en-US" sz="900" dirty="0">
                <a:latin typeface="Andale Mono" panose="020B0509000000000004" pitchFamily="49" charset="0"/>
              </a:rPr>
              <a:t># write h5 file for </a:t>
            </a:r>
            <a:r>
              <a:rPr lang="en-US" sz="900" dirty="0" err="1">
                <a:latin typeface="Andale Mono" panose="020B0509000000000004" pitchFamily="49" charset="0"/>
              </a:rPr>
              <a:t>qmcpack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convert orbitals to QMCPACK format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c4q = generate_convert4qmc(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'c4q',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'H2O/</a:t>
            </a:r>
            <a:r>
              <a:rPr lang="en-US" sz="900" dirty="0" err="1">
                <a:latin typeface="Andale Mono" panose="020B0509000000000004" pitchFamily="49" charset="0"/>
              </a:rPr>
              <a:t>hf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c4q_job,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hdf5         = True,          </a:t>
            </a:r>
            <a:r>
              <a:rPr lang="en-US" sz="900" dirty="0">
                <a:latin typeface="Andale Mono" panose="020B0509000000000004" pitchFamily="49" charset="0"/>
              </a:rPr>
              <a:t># use hdf5 format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= (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,'orbitals'),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C71D3-0B38-374A-9353-DCE4B65AD025}"/>
              </a:ext>
            </a:extLst>
          </p:cNvPr>
          <p:cNvSpPr txBox="1"/>
          <p:nvPr/>
        </p:nvSpPr>
        <p:spPr>
          <a:xfrm>
            <a:off x="3971517" y="611234"/>
            <a:ext cx="475162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" sz="1600" dirty="0">
                <a:latin typeface="Andale Mono" panose="020B0509000000000004" pitchFamily="49" charset="0"/>
              </a:rPr>
              <a:t>03_qp_h2o_hf_qmcpack</a:t>
            </a:r>
            <a:r>
              <a:rPr lang="en-US" sz="1600" dirty="0">
                <a:latin typeface="Andale Mono" panose="020B0509000000000004" pitchFamily="49" charset="0"/>
              </a:rPr>
              <a:t>/h2o_ae_hf_qmc.py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56ABE-D47B-F743-85B1-59762F1CEE55}"/>
              </a:ext>
            </a:extLst>
          </p:cNvPr>
          <p:cNvSpPr txBox="1"/>
          <p:nvPr/>
        </p:nvSpPr>
        <p:spPr>
          <a:xfrm>
            <a:off x="5384893" y="919713"/>
            <a:ext cx="3424335" cy="570156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calculate cusp correction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cc = </a:t>
            </a:r>
            <a:r>
              <a:rPr lang="en-US" sz="900" b="1" dirty="0" err="1">
                <a:latin typeface="Andale Mono" panose="020B0509000000000004" pitchFamily="49" charset="0"/>
              </a:rPr>
              <a:t>generate_cusp_correction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'cusp',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'H2O/</a:t>
            </a:r>
            <a:r>
              <a:rPr lang="en-US" sz="900" dirty="0" err="1">
                <a:latin typeface="Andale Mono" panose="020B0509000000000004" pitchFamily="49" charset="0"/>
              </a:rPr>
              <a:t>cuspcorr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</a:t>
            </a:r>
            <a:r>
              <a:rPr lang="en-US" sz="900" dirty="0" err="1">
                <a:latin typeface="Andale Mono" panose="020B0509000000000004" pitchFamily="49" charset="0"/>
              </a:rPr>
              <a:t>qmc_job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system,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= (c4q,'orbitals'),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optimize 2-body </a:t>
            </a:r>
            <a:r>
              <a:rPr lang="en-US" sz="900" dirty="0" err="1">
                <a:latin typeface="Andale Mono" panose="020B0509000000000004" pitchFamily="49" charset="0"/>
              </a:rPr>
              <a:t>Jastrow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optJ2 = </a:t>
            </a:r>
            <a:r>
              <a:rPr lang="en-US" sz="900" dirty="0" err="1">
                <a:latin typeface="Andale Mono" panose="020B0509000000000004" pitchFamily="49" charset="0"/>
              </a:rPr>
              <a:t>generate_qmcpack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   = 'opt',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   = 'H2O/optJ2',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   = </a:t>
            </a:r>
            <a:r>
              <a:rPr lang="en-US" sz="900" dirty="0" err="1">
                <a:latin typeface="Andale Mono" panose="020B0509000000000004" pitchFamily="49" charset="0"/>
              </a:rPr>
              <a:t>qmc_job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   = system,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J2              = True, </a:t>
            </a:r>
            <a:r>
              <a:rPr lang="en-US" sz="900" dirty="0">
                <a:latin typeface="Andale Mono" panose="020B0509000000000004" pitchFamily="49" charset="0"/>
              </a:rPr>
              <a:t># </a:t>
            </a:r>
            <a:r>
              <a:rPr lang="en-US" sz="900" dirty="0" err="1">
                <a:latin typeface="Andale Mono" panose="020B0509000000000004" pitchFamily="49" charset="0"/>
              </a:rPr>
              <a:t>jastrow</a:t>
            </a:r>
            <a:r>
              <a:rPr lang="en-US" sz="900" dirty="0">
                <a:latin typeface="Andale Mono" panose="020B0509000000000004" pitchFamily="49" charset="0"/>
              </a:rPr>
              <a:t> defaults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J2_rcut         = 8.0,  </a:t>
            </a:r>
            <a:r>
              <a:rPr lang="en-US" sz="900" dirty="0">
                <a:latin typeface="Andale Mono" panose="020B0509000000000004" pitchFamily="49" charset="0"/>
              </a:rPr>
              <a:t># shorter cutoff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qmc</a:t>
            </a:r>
            <a:r>
              <a:rPr lang="en-US" sz="900" b="1" dirty="0">
                <a:latin typeface="Andale Mono" panose="020B0509000000000004" pitchFamily="49" charset="0"/>
              </a:rPr>
              <a:t>             = 'opt', </a:t>
            </a:r>
            <a:r>
              <a:rPr lang="en-US" sz="900" dirty="0">
                <a:latin typeface="Andale Mono" panose="020B0509000000000004" pitchFamily="49" charset="0"/>
              </a:rPr>
              <a:t># use opt defaults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minmethod</a:t>
            </a:r>
            <a:r>
              <a:rPr lang="en-US" sz="900" b="1" dirty="0">
                <a:latin typeface="Andale Mono" panose="020B0509000000000004" pitchFamily="49" charset="0"/>
              </a:rPr>
              <a:t>       = '</a:t>
            </a:r>
            <a:r>
              <a:rPr lang="en-US" sz="900" b="1" dirty="0" err="1">
                <a:latin typeface="Andale Mono" panose="020B0509000000000004" pitchFamily="49" charset="0"/>
              </a:rPr>
              <a:t>oneshiftonly</a:t>
            </a:r>
            <a:r>
              <a:rPr lang="en-US" sz="900" b="1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init_cycles</a:t>
            </a:r>
            <a:r>
              <a:rPr lang="en-US" sz="900" b="1" dirty="0">
                <a:latin typeface="Andale Mono" panose="020B0509000000000004" pitchFamily="49" charset="0"/>
              </a:rPr>
              <a:t>     = 3,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init_minwalkers</a:t>
            </a:r>
            <a:r>
              <a:rPr lang="en-US" sz="900" b="1" dirty="0">
                <a:latin typeface="Andale Mono" panose="020B0509000000000004" pitchFamily="49" charset="0"/>
              </a:rPr>
              <a:t> = 0.1,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cycles          = 3,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samples         = 25600,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   = [(c4q,'orbitals'),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</a:t>
            </a:r>
            <a:r>
              <a:rPr lang="en-US" sz="900" b="1" dirty="0">
                <a:latin typeface="Andale Mono" panose="020B0509000000000004" pitchFamily="49" charset="0"/>
              </a:rPr>
              <a:t>(cc,'</a:t>
            </a:r>
            <a:r>
              <a:rPr lang="en-US" sz="900" b="1" dirty="0" err="1">
                <a:latin typeface="Andale Mono" panose="020B0509000000000004" pitchFamily="49" charset="0"/>
              </a:rPr>
              <a:t>cuspcorr</a:t>
            </a:r>
            <a:r>
              <a:rPr lang="en-US" sz="900" b="1" dirty="0">
                <a:latin typeface="Andale Mono" panose="020B0509000000000004" pitchFamily="49" charset="0"/>
              </a:rPr>
              <a:t>')</a:t>
            </a:r>
            <a:r>
              <a:rPr lang="en-US" sz="900" dirty="0">
                <a:latin typeface="Andale Mono" panose="020B0509000000000004" pitchFamily="49" charset="0"/>
              </a:rPr>
              <a:t>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optimize 3-body </a:t>
            </a:r>
            <a:r>
              <a:rPr lang="en-US" sz="900" dirty="0" err="1">
                <a:latin typeface="Andale Mono" panose="020B0509000000000004" pitchFamily="49" charset="0"/>
              </a:rPr>
              <a:t>Jastrow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optJ3 = </a:t>
            </a:r>
            <a:r>
              <a:rPr lang="en-US" sz="900" dirty="0" err="1">
                <a:latin typeface="Andale Mono" panose="020B0509000000000004" pitchFamily="49" charset="0"/>
              </a:rPr>
              <a:t>generate_qmcpack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   = 'opt',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   = 'H2O/optJ3',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   = </a:t>
            </a:r>
            <a:r>
              <a:rPr lang="en-US" sz="900" dirty="0" err="1">
                <a:latin typeface="Andale Mono" panose="020B0509000000000004" pitchFamily="49" charset="0"/>
              </a:rPr>
              <a:t>qmc_job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   = system,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J3              = True, </a:t>
            </a:r>
            <a:r>
              <a:rPr lang="en-US" sz="900" dirty="0">
                <a:latin typeface="Andale Mono" panose="020B0509000000000004" pitchFamily="49" charset="0"/>
              </a:rPr>
              <a:t># </a:t>
            </a:r>
            <a:r>
              <a:rPr lang="en-US" sz="900" dirty="0" err="1">
                <a:latin typeface="Andale Mono" panose="020B0509000000000004" pitchFamily="49" charset="0"/>
              </a:rPr>
              <a:t>jastrow</a:t>
            </a:r>
            <a:r>
              <a:rPr lang="en-US" sz="900" dirty="0">
                <a:latin typeface="Andale Mono" panose="020B0509000000000004" pitchFamily="49" charset="0"/>
              </a:rPr>
              <a:t> defaults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qmc</a:t>
            </a:r>
            <a:r>
              <a:rPr lang="en-US" sz="900" dirty="0">
                <a:latin typeface="Andale Mono" panose="020B0509000000000004" pitchFamily="49" charset="0"/>
              </a:rPr>
              <a:t>             = 'opt',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minmethod</a:t>
            </a:r>
            <a:r>
              <a:rPr lang="en-US" sz="900" dirty="0">
                <a:latin typeface="Andale Mono" panose="020B0509000000000004" pitchFamily="49" charset="0"/>
              </a:rPr>
              <a:t>       = '</a:t>
            </a:r>
            <a:r>
              <a:rPr lang="en-US" sz="900" dirty="0" err="1">
                <a:latin typeface="Andale Mono" panose="020B0509000000000004" pitchFamily="49" charset="0"/>
              </a:rPr>
              <a:t>oneshiftonly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init_cycles</a:t>
            </a:r>
            <a:r>
              <a:rPr lang="en-US" sz="900" dirty="0">
                <a:latin typeface="Andale Mono" panose="020B0509000000000004" pitchFamily="49" charset="0"/>
              </a:rPr>
              <a:t>     = 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init_minwalkers</a:t>
            </a:r>
            <a:r>
              <a:rPr lang="en-US" sz="900" dirty="0">
                <a:latin typeface="Andale Mono" panose="020B0509000000000004" pitchFamily="49" charset="0"/>
              </a:rPr>
              <a:t> = 0.1,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cycles          = 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samples         = 51200,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   = [(c4q,'orbitals'),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(cc,'</a:t>
            </a:r>
            <a:r>
              <a:rPr lang="en-US" sz="900" dirty="0" err="1">
                <a:latin typeface="Andale Mono" panose="020B0509000000000004" pitchFamily="49" charset="0"/>
              </a:rPr>
              <a:t>cuspcorr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(optJ2,'jastrow')],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78B8D-7007-9449-9BA1-A25184AA9C1F}"/>
              </a:ext>
            </a:extLst>
          </p:cNvPr>
          <p:cNvSpPr txBox="1"/>
          <p:nvPr/>
        </p:nvSpPr>
        <p:spPr>
          <a:xfrm>
            <a:off x="8809228" y="919713"/>
            <a:ext cx="3217547" cy="570156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run VMC with QMCPACK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qmc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generate_qmcpack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'H2O/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</a:t>
            </a:r>
            <a:r>
              <a:rPr lang="en-US" sz="900" dirty="0" err="1">
                <a:latin typeface="Andale Mono" panose="020B0509000000000004" pitchFamily="49" charset="0"/>
              </a:rPr>
              <a:t>qmc_job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system,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jastrows</a:t>
            </a:r>
            <a:r>
              <a:rPr lang="en-US" sz="900" dirty="0">
                <a:latin typeface="Andale Mono" panose="020B0509000000000004" pitchFamily="49" charset="0"/>
              </a:rPr>
              <a:t>     = [],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qmc</a:t>
            </a:r>
            <a:r>
              <a:rPr lang="en-US" sz="900" b="1" dirty="0">
                <a:latin typeface="Andale Mono" panose="020B0509000000000004" pitchFamily="49" charset="0"/>
              </a:rPr>
              <a:t>          = '</a:t>
            </a:r>
            <a:r>
              <a:rPr lang="en-US" sz="900" b="1" dirty="0" err="1">
                <a:latin typeface="Andale Mono" panose="020B0509000000000004" pitchFamily="49" charset="0"/>
              </a:rPr>
              <a:t>vmc</a:t>
            </a:r>
            <a:r>
              <a:rPr lang="en-US" sz="900" b="1" dirty="0">
                <a:latin typeface="Andale Mono" panose="020B0509000000000004" pitchFamily="49" charset="0"/>
              </a:rPr>
              <a:t>’, </a:t>
            </a:r>
            <a:r>
              <a:rPr lang="en-US" sz="900" dirty="0">
                <a:latin typeface="Andale Mono" panose="020B0509000000000004" pitchFamily="49" charset="0"/>
              </a:rPr>
              <a:t># use 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 defaults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= [(c4q,'orbitals'),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(cc,'</a:t>
            </a:r>
            <a:r>
              <a:rPr lang="en-US" sz="900" dirty="0" err="1">
                <a:latin typeface="Andale Mono" panose="020B0509000000000004" pitchFamily="49" charset="0"/>
              </a:rPr>
              <a:t>cuspcorr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(optJ3,'jastrow')],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run DMC with QMCPACK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qmc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generate_qmcpack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</a:t>
            </a:r>
            <a:r>
              <a:rPr lang="en-US" sz="900" dirty="0" err="1">
                <a:latin typeface="Andale Mono" panose="020B0509000000000004" pitchFamily="49" charset="0"/>
              </a:rPr>
              <a:t>dmc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'H2O/</a:t>
            </a:r>
            <a:r>
              <a:rPr lang="en-US" sz="900" dirty="0" err="1">
                <a:latin typeface="Andale Mono" panose="020B0509000000000004" pitchFamily="49" charset="0"/>
              </a:rPr>
              <a:t>dmc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</a:t>
            </a:r>
            <a:r>
              <a:rPr lang="en-US" sz="900" dirty="0" err="1">
                <a:latin typeface="Andale Mono" panose="020B0509000000000004" pitchFamily="49" charset="0"/>
              </a:rPr>
              <a:t>qmc_job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system,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jastrows</a:t>
            </a:r>
            <a:r>
              <a:rPr lang="en-US" sz="900" dirty="0">
                <a:latin typeface="Andale Mono" panose="020B0509000000000004" pitchFamily="49" charset="0"/>
              </a:rPr>
              <a:t>     = [],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qmc</a:t>
            </a:r>
            <a:r>
              <a:rPr lang="en-US" sz="900" b="1" dirty="0">
                <a:latin typeface="Andale Mono" panose="020B0509000000000004" pitchFamily="49" charset="0"/>
              </a:rPr>
              <a:t>          = '</a:t>
            </a:r>
            <a:r>
              <a:rPr lang="en-US" sz="900" b="1" dirty="0" err="1">
                <a:latin typeface="Andale Mono" panose="020B0509000000000004" pitchFamily="49" charset="0"/>
              </a:rPr>
              <a:t>dmc</a:t>
            </a:r>
            <a:r>
              <a:rPr lang="en-US" sz="900" b="1" dirty="0">
                <a:latin typeface="Andale Mono" panose="020B0509000000000004" pitchFamily="49" charset="0"/>
              </a:rPr>
              <a:t>', </a:t>
            </a:r>
            <a:r>
              <a:rPr lang="en-US" sz="900" dirty="0">
                <a:latin typeface="Andale Mono" panose="020B0509000000000004" pitchFamily="49" charset="0"/>
              </a:rPr>
              <a:t># use </a:t>
            </a:r>
            <a:r>
              <a:rPr lang="en-US" sz="900" dirty="0" err="1">
                <a:latin typeface="Andale Mono" panose="020B0509000000000004" pitchFamily="49" charset="0"/>
              </a:rPr>
              <a:t>dmc</a:t>
            </a:r>
            <a:r>
              <a:rPr lang="en-US" sz="900" dirty="0">
                <a:latin typeface="Andale Mono" panose="020B0509000000000004" pitchFamily="49" charset="0"/>
              </a:rPr>
              <a:t> defaults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eq_dmc</a:t>
            </a:r>
            <a:r>
              <a:rPr lang="en-US" sz="900" b="1" dirty="0">
                <a:latin typeface="Andale Mono" panose="020B0509000000000004" pitchFamily="49" charset="0"/>
              </a:rPr>
              <a:t>       = True,  </a:t>
            </a:r>
            <a:r>
              <a:rPr lang="en-US" sz="900" dirty="0">
                <a:latin typeface="Andale Mono" panose="020B0509000000000004" pitchFamily="49" charset="0"/>
              </a:rPr>
              <a:t># add </a:t>
            </a:r>
            <a:r>
              <a:rPr lang="en-US" sz="900" dirty="0" err="1">
                <a:latin typeface="Andale Mono" panose="020B0509000000000004" pitchFamily="49" charset="0"/>
              </a:rPr>
              <a:t>equil</a:t>
            </a:r>
            <a:r>
              <a:rPr lang="en-US" sz="900" dirty="0">
                <a:latin typeface="Andale Mono" panose="020B0509000000000004" pitchFamily="49" charset="0"/>
              </a:rPr>
              <a:t> run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= [(c4q,'orbitals'),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(cc,'</a:t>
            </a:r>
            <a:r>
              <a:rPr lang="en-US" sz="900" dirty="0" err="1">
                <a:latin typeface="Andale Mono" panose="020B0509000000000004" pitchFamily="49" charset="0"/>
              </a:rPr>
              <a:t>cuspcorr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(optJ3,'jastrow')],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00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535531"/>
          </a:xfrm>
        </p:spPr>
        <p:txBody>
          <a:bodyPr/>
          <a:lstStyle/>
          <a:p>
            <a:r>
              <a:rPr lang="en-US" dirty="0"/>
              <a:t>QP + QMCPACK Example: H</a:t>
            </a:r>
            <a:r>
              <a:rPr lang="en-US" baseline="-25000" dirty="0"/>
              <a:t>2</a:t>
            </a:r>
            <a:r>
              <a:rPr lang="en-US" dirty="0"/>
              <a:t>O </a:t>
            </a:r>
            <a:r>
              <a:rPr lang="en-US" dirty="0" err="1"/>
              <a:t>Hartree-Fock</a:t>
            </a:r>
            <a:r>
              <a:rPr lang="en-US" dirty="0"/>
              <a:t> to DMC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581975" y="919713"/>
            <a:ext cx="2872902" cy="21698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" sz="900" dirty="0" err="1">
                <a:latin typeface="Andale Mono" panose="020B0509000000000004" pitchFamily="49" charset="0"/>
              </a:rPr>
              <a:t>viribus</a:t>
            </a:r>
            <a:r>
              <a:rPr lang="pt" sz="900" dirty="0">
                <a:latin typeface="Andale Mono" panose="020B0509000000000004" pitchFamily="49" charset="0"/>
              </a:rPr>
              <a:t>&gt;</a:t>
            </a:r>
            <a:r>
              <a:rPr lang="pt" sz="900" b="1" dirty="0">
                <a:latin typeface="Andale Mono" panose="020B0509000000000004" pitchFamily="49" charset="0"/>
              </a:rPr>
              <a:t>./h2o_ae_hf_qmc.py --</a:t>
            </a:r>
            <a:r>
              <a:rPr lang="pt" sz="900" b="1" dirty="0" err="1">
                <a:latin typeface="Andale Mono" panose="020B0509000000000004" pitchFamily="49" charset="0"/>
              </a:rPr>
              <a:t>graph_sims</a:t>
            </a:r>
            <a:endParaRPr lang="en-US" sz="900" b="1" dirty="0"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C71D3-0B38-374A-9353-DCE4B65AD025}"/>
              </a:ext>
            </a:extLst>
          </p:cNvPr>
          <p:cNvSpPr txBox="1"/>
          <p:nvPr/>
        </p:nvSpPr>
        <p:spPr>
          <a:xfrm>
            <a:off x="3971517" y="611234"/>
            <a:ext cx="475162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" sz="1600" dirty="0">
                <a:latin typeface="Andale Mono" panose="020B0509000000000004" pitchFamily="49" charset="0"/>
              </a:rPr>
              <a:t>03_qp_h2o_hf_qmcpack</a:t>
            </a:r>
            <a:r>
              <a:rPr lang="en-US" sz="1600" dirty="0">
                <a:latin typeface="Andale Mono" panose="020B0509000000000004" pitchFamily="49" charset="0"/>
              </a:rPr>
              <a:t>/h2o_ae_hf_qmc.py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56ABE-D47B-F743-85B1-59762F1CEE55}"/>
              </a:ext>
            </a:extLst>
          </p:cNvPr>
          <p:cNvSpPr txBox="1"/>
          <p:nvPr/>
        </p:nvSpPr>
        <p:spPr>
          <a:xfrm>
            <a:off x="5384893" y="1033517"/>
            <a:ext cx="5630067" cy="570156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viribus</a:t>
            </a:r>
            <a:r>
              <a:rPr lang="en-US" sz="900" dirty="0">
                <a:latin typeface="Andale Mono" panose="020B0509000000000004" pitchFamily="49" charset="0"/>
              </a:rPr>
              <a:t>&gt;</a:t>
            </a:r>
            <a:r>
              <a:rPr lang="en-US" sz="900" b="1" dirty="0">
                <a:latin typeface="Andale Mono" panose="020B0509000000000004" pitchFamily="49" charset="0"/>
              </a:rPr>
              <a:t>source /home/j1k/apps/</a:t>
            </a:r>
            <a:r>
              <a:rPr lang="en-US" sz="900" b="1" dirty="0" err="1">
                <a:latin typeface="Andale Mono" panose="020B0509000000000004" pitchFamily="49" charset="0"/>
              </a:rPr>
              <a:t>quantum_package</a:t>
            </a:r>
            <a:r>
              <a:rPr lang="en-US" sz="900" b="1" dirty="0">
                <a:latin typeface="Andale Mono" panose="020B0509000000000004" pitchFamily="49" charset="0"/>
              </a:rPr>
              <a:t>/qp2-2.0.0-beta/</a:t>
            </a:r>
            <a:r>
              <a:rPr lang="en-US" sz="900" b="1" dirty="0" err="1">
                <a:latin typeface="Andale Mono" panose="020B0509000000000004" pitchFamily="49" charset="0"/>
              </a:rPr>
              <a:t>quantum_package.rc</a:t>
            </a:r>
            <a:endParaRPr lang="pt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pt" sz="900" dirty="0" err="1">
                <a:latin typeface="Andale Mono" panose="020B0509000000000004" pitchFamily="49" charset="0"/>
              </a:rPr>
              <a:t>viribus</a:t>
            </a:r>
            <a:r>
              <a:rPr lang="pt" sz="900" dirty="0">
                <a:latin typeface="Andale Mono" panose="020B0509000000000004" pitchFamily="49" charset="0"/>
              </a:rPr>
              <a:t>&gt;</a:t>
            </a:r>
            <a:r>
              <a:rPr lang="pt" sz="900" b="1" dirty="0">
                <a:latin typeface="Andale Mono" panose="020B0509000000000004" pitchFamily="49" charset="0"/>
              </a:rPr>
              <a:t>./h2o_ae_hf_qmc.py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Project starting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./runs/H2O/</a:t>
            </a:r>
            <a:r>
              <a:rPr lang="en-US" sz="900" b="1" dirty="0" err="1">
                <a:latin typeface="Andale Mono" panose="020B0509000000000004" pitchFamily="49" charset="0"/>
              </a:rPr>
              <a:t>hf</a:t>
            </a:r>
            <a:r>
              <a:rPr lang="en-US" sz="900" dirty="0">
                <a:latin typeface="Andale Mono" panose="020B0509000000000004" pitchFamily="49" charset="0"/>
              </a:rPr>
              <a:t>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Executing: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export OMP_NUM_THREADS=12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source /home/j1k/apps/</a:t>
            </a:r>
            <a:r>
              <a:rPr lang="en-US" sz="900" dirty="0" err="1">
                <a:latin typeface="Andale Mono" panose="020B0509000000000004" pitchFamily="49" charset="0"/>
              </a:rPr>
              <a:t>quantum_package</a:t>
            </a:r>
            <a:r>
              <a:rPr lang="en-US" sz="900" dirty="0">
                <a:latin typeface="Andale Mono" panose="020B0509000000000004" pitchFamily="49" charset="0"/>
              </a:rPr>
              <a:t>/qp2-2.0.0-beta/</a:t>
            </a:r>
            <a:r>
              <a:rPr lang="en-US" sz="900" dirty="0" err="1">
                <a:latin typeface="Andale Mono" panose="020B0509000000000004" pitchFamily="49" charset="0"/>
              </a:rPr>
              <a:t>quantum_package.rc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mpirun</a:t>
            </a:r>
            <a:r>
              <a:rPr lang="en-US" sz="900" dirty="0">
                <a:latin typeface="Andale Mono" panose="020B0509000000000004" pitchFamily="49" charset="0"/>
              </a:rPr>
              <a:t> -np 1 </a:t>
            </a:r>
            <a:r>
              <a:rPr lang="en-US" sz="900" dirty="0" err="1">
                <a:latin typeface="Andale Mono" panose="020B0509000000000004" pitchFamily="49" charset="0"/>
              </a:rPr>
              <a:t>qp_run</a:t>
            </a:r>
            <a:r>
              <a:rPr lang="en-US" sz="900" dirty="0">
                <a:latin typeface="Andale Mono" panose="020B0509000000000004" pitchFamily="49" charset="0"/>
              </a:rPr>
              <a:t> 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h2o.ezfio &gt;</a:t>
            </a:r>
            <a:r>
              <a:rPr lang="en-US" sz="900" dirty="0" err="1">
                <a:latin typeface="Andale Mono" panose="020B0509000000000004" pitchFamily="49" charset="0"/>
              </a:rPr>
              <a:t>hf.out</a:t>
            </a:r>
            <a:r>
              <a:rPr lang="en-US" sz="900" dirty="0">
                <a:latin typeface="Andale Mono" panose="020B0509000000000004" pitchFamily="49" charset="0"/>
              </a:rPr>
              <a:t> 2&gt;</a:t>
            </a:r>
            <a:r>
              <a:rPr lang="en-US" sz="900" dirty="0" err="1">
                <a:latin typeface="Andale Mono" panose="020B0509000000000004" pitchFamily="49" charset="0"/>
              </a:rPr>
              <a:t>hf.err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b="1" dirty="0" err="1">
                <a:latin typeface="Andale Mono" panose="020B0509000000000004" pitchFamily="49" charset="0"/>
              </a:rPr>
              <a:t>qp_run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save_for_qmcpack</a:t>
            </a:r>
            <a:r>
              <a:rPr lang="en-US" sz="900" b="1" dirty="0">
                <a:latin typeface="Andale Mono" panose="020B0509000000000004" pitchFamily="49" charset="0"/>
              </a:rPr>
              <a:t> h2o.ezfio &gt;</a:t>
            </a:r>
            <a:r>
              <a:rPr lang="en-US" sz="900" b="1" dirty="0" err="1">
                <a:latin typeface="Andale Mono" panose="020B0509000000000004" pitchFamily="49" charset="0"/>
              </a:rPr>
              <a:t>hf_savewf.out</a:t>
            </a:r>
            <a:r>
              <a:rPr lang="en-US" sz="900" b="1" dirty="0">
                <a:latin typeface="Andale Mono" panose="020B0509000000000004" pitchFamily="49" charset="0"/>
              </a:rPr>
              <a:t> 2&gt;</a:t>
            </a:r>
            <a:r>
              <a:rPr lang="en-US" sz="900" b="1" dirty="0" err="1">
                <a:latin typeface="Andale Mono" panose="020B0509000000000004" pitchFamily="49" charset="0"/>
              </a:rPr>
              <a:t>hf_savewf.err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./runs/H2O/</a:t>
            </a:r>
            <a:r>
              <a:rPr lang="en-US" sz="900" dirty="0" err="1">
                <a:latin typeface="Andale Mono" panose="020B0509000000000004" pitchFamily="49" charset="0"/>
              </a:rPr>
              <a:t>hf</a:t>
            </a:r>
            <a:r>
              <a:rPr lang="en-US" sz="900" dirty="0">
                <a:latin typeface="Andale Mono" panose="020B0509000000000004" pitchFamily="49" charset="0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Executing: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export OMP_NUM_THREADS=1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b="1" dirty="0" err="1">
                <a:latin typeface="Andale Mono" panose="020B0509000000000004" pitchFamily="49" charset="0"/>
              </a:rPr>
              <a:t>mpirun</a:t>
            </a:r>
            <a:r>
              <a:rPr lang="en-US" sz="900" b="1" dirty="0">
                <a:latin typeface="Andale Mono" panose="020B0509000000000004" pitchFamily="49" charset="0"/>
              </a:rPr>
              <a:t> -np 1 convert4qmc -QP </a:t>
            </a:r>
            <a:r>
              <a:rPr lang="en-US" sz="900" b="1" dirty="0" err="1">
                <a:latin typeface="Andale Mono" panose="020B0509000000000004" pitchFamily="49" charset="0"/>
              </a:rPr>
              <a:t>hf_savewf.out</a:t>
            </a:r>
            <a:r>
              <a:rPr lang="en-US" sz="900" b="1" dirty="0">
                <a:latin typeface="Andale Mono" panose="020B0509000000000004" pitchFamily="49" charset="0"/>
              </a:rPr>
              <a:t> -prefix c4q -hdf5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./runs/H2O/</a:t>
            </a:r>
            <a:r>
              <a:rPr lang="en-US" sz="900" b="1" dirty="0" err="1">
                <a:latin typeface="Andale Mono" panose="020B0509000000000004" pitchFamily="49" charset="0"/>
              </a:rPr>
              <a:t>cuspcorr</a:t>
            </a:r>
            <a:r>
              <a:rPr lang="en-US" sz="900" dirty="0">
                <a:latin typeface="Andale Mono" panose="020B0509000000000004" pitchFamily="49" charset="0"/>
              </a:rPr>
              <a:t> 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Executing: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export OMP_NUM_THREADS=12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mpirun</a:t>
            </a:r>
            <a:r>
              <a:rPr lang="en-US" sz="900" dirty="0">
                <a:latin typeface="Andale Mono" panose="020B0509000000000004" pitchFamily="49" charset="0"/>
              </a:rPr>
              <a:t> -np 1 </a:t>
            </a:r>
            <a:r>
              <a:rPr lang="en-US" sz="900" dirty="0" err="1">
                <a:latin typeface="Andale Mono" panose="020B0509000000000004" pitchFamily="49" charset="0"/>
              </a:rPr>
              <a:t>qmcpack</a:t>
            </a:r>
            <a:r>
              <a:rPr lang="en-US" sz="900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cusp.in.xml</a:t>
            </a:r>
            <a:r>
              <a:rPr lang="en-US" sz="900" b="1" dirty="0">
                <a:latin typeface="Andale Mono" panose="020B0509000000000004" pitchFamily="49" charset="0"/>
              </a:rPr>
              <a:t> # add </a:t>
            </a:r>
            <a:r>
              <a:rPr lang="en-US" sz="900" b="1" dirty="0" err="1">
                <a:latin typeface="Andale Mono" panose="020B0509000000000004" pitchFamily="49" charset="0"/>
              </a:rPr>
              <a:t>cuspCorrection</a:t>
            </a:r>
            <a:r>
              <a:rPr lang="en-US" sz="900" b="1" dirty="0">
                <a:latin typeface="Andale Mono" panose="020B0509000000000004" pitchFamily="49" charset="0"/>
              </a:rPr>
              <a:t>=“yes”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...                                  </a:t>
            </a:r>
            <a:r>
              <a:rPr lang="en-US" sz="900" b="1" dirty="0">
                <a:latin typeface="Andale Mono" panose="020B0509000000000004" pitchFamily="49" charset="0"/>
              </a:rPr>
              <a:t># produces up/down *.</a:t>
            </a:r>
            <a:r>
              <a:rPr lang="en-US" sz="900" b="1" dirty="0" err="1">
                <a:latin typeface="Andale Mono" panose="020B0509000000000004" pitchFamily="49" charset="0"/>
              </a:rPr>
              <a:t>cuspInfo.xml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./runs/H2O/</a:t>
            </a:r>
            <a:r>
              <a:rPr lang="en-US" sz="900" b="1" dirty="0">
                <a:latin typeface="Andale Mono" panose="020B0509000000000004" pitchFamily="49" charset="0"/>
              </a:rPr>
              <a:t>optJ2</a:t>
            </a:r>
            <a:r>
              <a:rPr lang="en-US" sz="900" dirty="0">
                <a:latin typeface="Andale Mono" panose="020B0509000000000004" pitchFamily="49" charset="0"/>
              </a:rPr>
              <a:t> 3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Executing: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export OMP_NUM_THREADS=12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mpirun</a:t>
            </a:r>
            <a:r>
              <a:rPr lang="en-US" sz="900" dirty="0">
                <a:latin typeface="Andale Mono" panose="020B0509000000000004" pitchFamily="49" charset="0"/>
              </a:rPr>
              <a:t> -np 1 </a:t>
            </a:r>
            <a:r>
              <a:rPr lang="en-US" sz="900" dirty="0" err="1">
                <a:latin typeface="Andale Mono" panose="020B0509000000000004" pitchFamily="49" charset="0"/>
              </a:rPr>
              <a:t>qmcpack</a:t>
            </a:r>
            <a:r>
              <a:rPr lang="en-US" sz="900" dirty="0">
                <a:latin typeface="Andale Mono" panose="020B0509000000000004" pitchFamily="49" charset="0"/>
              </a:rPr>
              <a:t> </a:t>
            </a:r>
            <a:r>
              <a:rPr lang="en-US" sz="900" dirty="0" err="1">
                <a:latin typeface="Andale Mono" panose="020B0509000000000004" pitchFamily="49" charset="0"/>
              </a:rPr>
              <a:t>opt.in.xml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./runs/H2O/</a:t>
            </a:r>
            <a:r>
              <a:rPr lang="en-US" sz="900" b="1" dirty="0">
                <a:latin typeface="Andale Mono" panose="020B0509000000000004" pitchFamily="49" charset="0"/>
              </a:rPr>
              <a:t>optJ3</a:t>
            </a:r>
            <a:r>
              <a:rPr lang="en-US" sz="900" dirty="0">
                <a:latin typeface="Andale Mono" panose="020B0509000000000004" pitchFamily="49" charset="0"/>
              </a:rPr>
              <a:t> 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Executing: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export OMP_NUM_THREADS=12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mpirun</a:t>
            </a:r>
            <a:r>
              <a:rPr lang="en-US" sz="900" dirty="0">
                <a:latin typeface="Andale Mono" panose="020B0509000000000004" pitchFamily="49" charset="0"/>
              </a:rPr>
              <a:t> -np 1 </a:t>
            </a:r>
            <a:r>
              <a:rPr lang="en-US" sz="900" dirty="0" err="1">
                <a:latin typeface="Andale Mono" panose="020B0509000000000004" pitchFamily="49" charset="0"/>
              </a:rPr>
              <a:t>qmcpack</a:t>
            </a:r>
            <a:r>
              <a:rPr lang="en-US" sz="900" dirty="0">
                <a:latin typeface="Andale Mono" panose="020B0509000000000004" pitchFamily="49" charset="0"/>
              </a:rPr>
              <a:t> </a:t>
            </a:r>
            <a:r>
              <a:rPr lang="en-US" sz="900" dirty="0" err="1">
                <a:latin typeface="Andale Mono" panose="020B0509000000000004" pitchFamily="49" charset="0"/>
              </a:rPr>
              <a:t>opt.in.xml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./runs/H2O/</a:t>
            </a:r>
            <a:r>
              <a:rPr lang="en-US" sz="900" b="1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 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Executing: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export OMP_NUM_THREADS=12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mpirun</a:t>
            </a:r>
            <a:r>
              <a:rPr lang="en-US" sz="900" dirty="0">
                <a:latin typeface="Andale Mono" panose="020B0509000000000004" pitchFamily="49" charset="0"/>
              </a:rPr>
              <a:t> -np 1 </a:t>
            </a:r>
            <a:r>
              <a:rPr lang="en-US" sz="900" dirty="0" err="1">
                <a:latin typeface="Andale Mono" panose="020B0509000000000004" pitchFamily="49" charset="0"/>
              </a:rPr>
              <a:t>qmcpack</a:t>
            </a:r>
            <a:r>
              <a:rPr lang="en-US" sz="900" dirty="0">
                <a:latin typeface="Andale Mono" panose="020B0509000000000004" pitchFamily="49" charset="0"/>
              </a:rPr>
              <a:t> </a:t>
            </a:r>
            <a:r>
              <a:rPr lang="en-US" sz="900" dirty="0" err="1">
                <a:latin typeface="Andale Mono" panose="020B0509000000000004" pitchFamily="49" charset="0"/>
              </a:rPr>
              <a:t>vmc.in.xml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./runs/H2O/</a:t>
            </a:r>
            <a:r>
              <a:rPr lang="en-US" sz="900" b="1" dirty="0" err="1">
                <a:latin typeface="Andale Mono" panose="020B0509000000000004" pitchFamily="49" charset="0"/>
              </a:rPr>
              <a:t>dmc</a:t>
            </a:r>
            <a:r>
              <a:rPr lang="en-US" sz="900" dirty="0">
                <a:latin typeface="Andale Mono" panose="020B0509000000000004" pitchFamily="49" charset="0"/>
              </a:rPr>
              <a:t> 6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Executing: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export OMP_NUM_THREADS=12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mpirun</a:t>
            </a:r>
            <a:r>
              <a:rPr lang="en-US" sz="900" dirty="0">
                <a:latin typeface="Andale Mono" panose="020B0509000000000004" pitchFamily="49" charset="0"/>
              </a:rPr>
              <a:t> -np 1 </a:t>
            </a:r>
            <a:r>
              <a:rPr lang="en-US" sz="900" dirty="0" err="1">
                <a:latin typeface="Andale Mono" panose="020B0509000000000004" pitchFamily="49" charset="0"/>
              </a:rPr>
              <a:t>qmcpack</a:t>
            </a:r>
            <a:r>
              <a:rPr lang="en-US" sz="900" dirty="0">
                <a:latin typeface="Andale Mono" panose="020B0509000000000004" pitchFamily="49" charset="0"/>
              </a:rPr>
              <a:t> </a:t>
            </a:r>
            <a:r>
              <a:rPr lang="en-US" sz="900" dirty="0" err="1">
                <a:latin typeface="Andale Mono" panose="020B0509000000000004" pitchFamily="49" charset="0"/>
              </a:rPr>
              <a:t>dmc.in.xml</a:t>
            </a:r>
            <a:endParaRPr lang="en-US" sz="900" dirty="0">
              <a:latin typeface="Andale Mono" panose="020B050900000000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DE4D7-8710-6B4D-81B9-C826D5F2D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38" t="11234" r="21609" b="10494"/>
          <a:stretch/>
        </p:blipFill>
        <p:spPr>
          <a:xfrm>
            <a:off x="521070" y="1146765"/>
            <a:ext cx="4157135" cy="536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30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535531"/>
          </a:xfrm>
        </p:spPr>
        <p:txBody>
          <a:bodyPr/>
          <a:lstStyle/>
          <a:p>
            <a:r>
              <a:rPr lang="en-US" dirty="0"/>
              <a:t>QP + QMCPACK Example: H</a:t>
            </a:r>
            <a:r>
              <a:rPr lang="en-US" baseline="-25000" dirty="0"/>
              <a:t>2</a:t>
            </a:r>
            <a:r>
              <a:rPr lang="en-US" dirty="0"/>
              <a:t>O </a:t>
            </a:r>
            <a:r>
              <a:rPr lang="en-US" dirty="0" err="1"/>
              <a:t>Hartree-Fock</a:t>
            </a:r>
            <a:r>
              <a:rPr lang="en-US" dirty="0"/>
              <a:t> to DMC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581975" y="919713"/>
            <a:ext cx="2872902" cy="21698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" sz="900" dirty="0" err="1">
                <a:latin typeface="Andale Mono" panose="020B0509000000000004" pitchFamily="49" charset="0"/>
              </a:rPr>
              <a:t>viribus</a:t>
            </a:r>
            <a:r>
              <a:rPr lang="pt" sz="900" dirty="0">
                <a:latin typeface="Andale Mono" panose="020B0509000000000004" pitchFamily="49" charset="0"/>
              </a:rPr>
              <a:t>&gt;./h2o_ae_hf_qmc.py --</a:t>
            </a:r>
            <a:r>
              <a:rPr lang="pt" sz="900" dirty="0" err="1">
                <a:latin typeface="Andale Mono" panose="020B0509000000000004" pitchFamily="49" charset="0"/>
              </a:rPr>
              <a:t>graph_sims</a:t>
            </a: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C71D3-0B38-374A-9353-DCE4B65AD025}"/>
              </a:ext>
            </a:extLst>
          </p:cNvPr>
          <p:cNvSpPr txBox="1"/>
          <p:nvPr/>
        </p:nvSpPr>
        <p:spPr>
          <a:xfrm>
            <a:off x="3971517" y="611234"/>
            <a:ext cx="475162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" sz="1600" dirty="0">
                <a:latin typeface="Andale Mono" panose="020B0509000000000004" pitchFamily="49" charset="0"/>
              </a:rPr>
              <a:t>03_qp_h2o_hf_qmcpack</a:t>
            </a:r>
            <a:r>
              <a:rPr lang="en-US" sz="1600" dirty="0">
                <a:latin typeface="Andale Mono" panose="020B0509000000000004" pitchFamily="49" charset="0"/>
              </a:rPr>
              <a:t>/h2o_ae_hf_qmc.py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56ABE-D47B-F743-85B1-59762F1CEE55}"/>
              </a:ext>
            </a:extLst>
          </p:cNvPr>
          <p:cNvSpPr txBox="1"/>
          <p:nvPr/>
        </p:nvSpPr>
        <p:spPr>
          <a:xfrm>
            <a:off x="5384893" y="1033517"/>
            <a:ext cx="6112571" cy="345787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viribus</a:t>
            </a:r>
            <a:r>
              <a:rPr lang="en-US" sz="900" dirty="0">
                <a:latin typeface="Andale Mono" panose="020B0509000000000004" pitchFamily="49" charset="0"/>
              </a:rPr>
              <a:t>&gt;grep SCF runs/H2O/</a:t>
            </a:r>
            <a:r>
              <a:rPr lang="en-US" sz="900" dirty="0" err="1">
                <a:latin typeface="Andale Mono" panose="020B0509000000000004" pitchFamily="49" charset="0"/>
              </a:rPr>
              <a:t>hf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hf.out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* </a:t>
            </a:r>
            <a:r>
              <a:rPr lang="en-US" sz="900" b="1" dirty="0">
                <a:latin typeface="Andale Mono" panose="020B0509000000000004" pitchFamily="49" charset="0"/>
              </a:rPr>
              <a:t>SCF energy                  -76.03027837147563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viribus</a:t>
            </a:r>
            <a:r>
              <a:rPr lang="en-US" sz="900" dirty="0">
                <a:latin typeface="Andale Mono" panose="020B0509000000000004" pitchFamily="49" charset="0"/>
              </a:rPr>
              <a:t>&gt;</a:t>
            </a:r>
            <a:r>
              <a:rPr lang="en-US" sz="900" dirty="0" err="1">
                <a:latin typeface="Andale Mono" panose="020B0509000000000004" pitchFamily="49" charset="0"/>
              </a:rPr>
              <a:t>qmca</a:t>
            </a:r>
            <a:r>
              <a:rPr lang="en-US" sz="900" dirty="0">
                <a:latin typeface="Andale Mono" panose="020B0509000000000004" pitchFamily="49" charset="0"/>
              </a:rPr>
              <a:t> -q </a:t>
            </a:r>
            <a:r>
              <a:rPr lang="en-US" sz="900" dirty="0" err="1">
                <a:latin typeface="Andale Mono" panose="020B0509000000000004" pitchFamily="49" charset="0"/>
              </a:rPr>
              <a:t>ev</a:t>
            </a:r>
            <a:r>
              <a:rPr lang="en-US" sz="900" dirty="0">
                <a:latin typeface="Andale Mono" panose="020B0509000000000004" pitchFamily="49" charset="0"/>
              </a:rPr>
              <a:t> runs/H2O/*/*scalar*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       </a:t>
            </a:r>
            <a:r>
              <a:rPr lang="en-US" sz="900" dirty="0" err="1">
                <a:latin typeface="Andale Mono" panose="020B0509000000000004" pitchFamily="49" charset="0"/>
              </a:rPr>
              <a:t>LocalEnergy</a:t>
            </a:r>
            <a:r>
              <a:rPr lang="en-US" sz="900" dirty="0">
                <a:latin typeface="Andale Mono" panose="020B0509000000000004" pitchFamily="49" charset="0"/>
              </a:rPr>
              <a:t>              Variance                ratio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runs/H2O/optJ2/opt  series 0  -76.054705 +/- 0.035840   5.277577 +/- 0.131313   0.0694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runs/H2O/optJ2/opt  series 1  -76.311701 +/- 0.020065   3.675307 +/- 0.253241   0.0482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runs/H2O/optJ2/opt  series 2  -76.279908 +/- 0.018269   4.365413 +/- 0.278379   0.0572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runs/H2O/optJ2/opt  series 3  -76.288324 +/- 0.019347   4.171734 +/- 0.143760   0.0547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runs/H2O/optJ2/opt  series 4  -76.320356 +/- 0.021946   4.348944 +/- 0.172051   0.0570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runs/H2O/</a:t>
            </a:r>
            <a:r>
              <a:rPr lang="en-US" sz="900" b="1" dirty="0">
                <a:latin typeface="Andale Mono" panose="020B0509000000000004" pitchFamily="49" charset="0"/>
              </a:rPr>
              <a:t>optJ2/opt  series 5  -76.290182 +/- 0.024949   4.080460 +/- 0.132126   0.0535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runs/H2O/optJ3/opt  series 0  -76.301726 +/- 0.017285   4.305849 +/- 0.212146   0.0564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runs/H2O/optJ3/opt  series 1  -76.345010 +/- 0.020828   2.094096 +/- 0.141151   0.0274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runs/H2O/optJ3/opt  series 2  -76.350092 +/- 0.012522   2.506410 +/- 0.242378   0.0328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runs/H2O/optJ3/opt  series 3  -76.348510 +/- 0.008705   2.127781 +/- 0.100740   0.0279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runs/H2O/optJ3/opt  series 4  -76.357728 +/- 0.011500   2.131485 +/- 0.087828   0.0279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runs/H2O/</a:t>
            </a:r>
            <a:r>
              <a:rPr lang="en-US" sz="900" b="1" dirty="0">
                <a:latin typeface="Andale Mono" panose="020B0509000000000004" pitchFamily="49" charset="0"/>
              </a:rPr>
              <a:t>optJ3/opt  series 5  -76.346919 +/- 0.011912   2.195001 +/- 0.083254   0.0288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runs/H2O/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b="1" dirty="0" err="1">
                <a:latin typeface="Andale Mono" panose="020B0509000000000004" pitchFamily="49" charset="0"/>
              </a:rPr>
              <a:t>vmc</a:t>
            </a:r>
            <a:r>
              <a:rPr lang="en-US" sz="900" b="1" dirty="0">
                <a:latin typeface="Andale Mono" panose="020B0509000000000004" pitchFamily="49" charset="0"/>
              </a:rPr>
              <a:t>    series 0  -76.371113 +/- 0.010199</a:t>
            </a:r>
            <a:r>
              <a:rPr lang="en-US" sz="900" dirty="0">
                <a:latin typeface="Andale Mono" panose="020B0509000000000004" pitchFamily="49" charset="0"/>
              </a:rPr>
              <a:t>   2.251003 +/- 0.070415   0.0295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runs/H2O/</a:t>
            </a:r>
            <a:r>
              <a:rPr lang="en-US" sz="900" dirty="0" err="1">
                <a:latin typeface="Andale Mono" panose="020B0509000000000004" pitchFamily="49" charset="0"/>
              </a:rPr>
              <a:t>dmc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dmc</a:t>
            </a:r>
            <a:r>
              <a:rPr lang="en-US" sz="900" dirty="0">
                <a:latin typeface="Andale Mono" panose="020B0509000000000004" pitchFamily="49" charset="0"/>
              </a:rPr>
              <a:t>    series 0  -76.387650 +/- 0.026281   2.415642 +/- 0.547207   0.0316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runs/H2O/</a:t>
            </a:r>
            <a:r>
              <a:rPr lang="en-US" sz="900" dirty="0" err="1">
                <a:latin typeface="Andale Mono" panose="020B0509000000000004" pitchFamily="49" charset="0"/>
              </a:rPr>
              <a:t>dmc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dmc</a:t>
            </a:r>
            <a:r>
              <a:rPr lang="en-US" sz="900" dirty="0">
                <a:latin typeface="Andale Mono" panose="020B0509000000000004" pitchFamily="49" charset="0"/>
              </a:rPr>
              <a:t>    series 1  -76.418395 +/- 0.005089   2.211991 +/- 0.057661   0.0289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runs/H2O/</a:t>
            </a:r>
            <a:r>
              <a:rPr lang="en-US" sz="900" dirty="0" err="1">
                <a:latin typeface="Andale Mono" panose="020B0509000000000004" pitchFamily="49" charset="0"/>
              </a:rPr>
              <a:t>dmc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b="1" dirty="0" err="1">
                <a:latin typeface="Andale Mono" panose="020B0509000000000004" pitchFamily="49" charset="0"/>
              </a:rPr>
              <a:t>dmc</a:t>
            </a:r>
            <a:r>
              <a:rPr lang="en-US" sz="900" b="1" dirty="0">
                <a:latin typeface="Andale Mono" panose="020B0509000000000004" pitchFamily="49" charset="0"/>
              </a:rPr>
              <a:t>    series 2  -76.407461 +/- 0.001413</a:t>
            </a:r>
            <a:r>
              <a:rPr lang="en-US" sz="900" dirty="0">
                <a:latin typeface="Andale Mono" panose="020B0509000000000004" pitchFamily="49" charset="0"/>
              </a:rPr>
              <a:t>   2.310685 +/- 0.036621   0.0302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DE4D7-8710-6B4D-81B9-C826D5F2D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38" t="11234" r="21609" b="10494"/>
          <a:stretch/>
        </p:blipFill>
        <p:spPr>
          <a:xfrm>
            <a:off x="521070" y="1146765"/>
            <a:ext cx="4157135" cy="536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5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this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4509-891A-ED40-BB6E-F3DE7452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89" y="722985"/>
            <a:ext cx="11430000" cy="53664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Overview of Quantum Package + Nexus Interface</a:t>
            </a:r>
          </a:p>
          <a:p>
            <a:pPr>
              <a:lnSpc>
                <a:spcPct val="150000"/>
              </a:lnSpc>
            </a:pPr>
            <a:r>
              <a:rPr lang="en-US" dirty="0"/>
              <a:t>Workflow demos: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Quantum Package: H</a:t>
            </a:r>
            <a:r>
              <a:rPr lang="en-US" baseline="-25000" dirty="0"/>
              <a:t>2</a:t>
            </a:r>
            <a:r>
              <a:rPr lang="en-US" dirty="0"/>
              <a:t>O </a:t>
            </a:r>
            <a:r>
              <a:rPr lang="en-US" dirty="0" err="1"/>
              <a:t>Hartree-Fock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Quantum Package: O</a:t>
            </a:r>
            <a:r>
              <a:rPr lang="en-US" baseline="-25000" dirty="0"/>
              <a:t>2</a:t>
            </a:r>
            <a:r>
              <a:rPr lang="en-US" dirty="0"/>
              <a:t> Selected CI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Quantum Package + QMCPACK: H</a:t>
            </a:r>
            <a:r>
              <a:rPr lang="en-US" baseline="-25000" dirty="0"/>
              <a:t>2</a:t>
            </a:r>
            <a:r>
              <a:rPr lang="en-US" dirty="0"/>
              <a:t>O </a:t>
            </a:r>
            <a:r>
              <a:rPr lang="en-US" dirty="0" err="1"/>
              <a:t>Hartree</a:t>
            </a:r>
            <a:r>
              <a:rPr lang="en-US" dirty="0"/>
              <a:t> </a:t>
            </a:r>
            <a:r>
              <a:rPr lang="en-US" dirty="0" err="1"/>
              <a:t>Fock</a:t>
            </a:r>
            <a:r>
              <a:rPr lang="en-US" dirty="0"/>
              <a:t> ➞ VMC/DMC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Quantum Package + QMCPACK: O</a:t>
            </a:r>
            <a:r>
              <a:rPr lang="en-US" baseline="-25000" dirty="0"/>
              <a:t>2</a:t>
            </a:r>
            <a:r>
              <a:rPr lang="en-US" dirty="0"/>
              <a:t> Selected CI➞ VMC/DMC</a:t>
            </a:r>
          </a:p>
          <a:p>
            <a:pPr>
              <a:lnSpc>
                <a:spcPct val="150000"/>
              </a:lnSpc>
            </a:pPr>
            <a:r>
              <a:rPr lang="en-US" dirty="0"/>
              <a:t>Q&amp;A about Nexus features, workflow how </a:t>
            </a:r>
            <a:r>
              <a:rPr lang="en-US" dirty="0" err="1"/>
              <a:t>to’s</a:t>
            </a:r>
            <a:r>
              <a:rPr lang="en-US" dirty="0"/>
              <a:t>, etc. + Updates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457A5-1CF3-A441-A103-22CFCD5211E6}"/>
              </a:ext>
            </a:extLst>
          </p:cNvPr>
          <p:cNvSpPr txBox="1"/>
          <p:nvPr/>
        </p:nvSpPr>
        <p:spPr>
          <a:xfrm>
            <a:off x="1349307" y="5918575"/>
            <a:ext cx="932018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Files located at: </a:t>
            </a:r>
            <a:r>
              <a:rPr lang="en-US" dirty="0" err="1">
                <a:latin typeface="Andale Mono" panose="020B0509000000000004" pitchFamily="49" charset="0"/>
              </a:rPr>
              <a:t>nexus_training</a:t>
            </a:r>
            <a:r>
              <a:rPr lang="en-US" dirty="0">
                <a:latin typeface="Andale Mono" panose="020B0509000000000004" pitchFamily="49" charset="0"/>
              </a:rPr>
              <a:t>/</a:t>
            </a:r>
            <a:r>
              <a:rPr lang="en-US" dirty="0" err="1">
                <a:latin typeface="Andale Mono" panose="020B0509000000000004" pitchFamily="49" charset="0"/>
              </a:rPr>
              <a:t>monthly_meetings</a:t>
            </a:r>
            <a:r>
              <a:rPr lang="en-US" dirty="0">
                <a:latin typeface="Andale Mono" panose="020B0509000000000004" pitchFamily="49" charset="0"/>
              </a:rPr>
              <a:t>/05_190426_qp_qmcpack/</a:t>
            </a:r>
          </a:p>
        </p:txBody>
      </p:sp>
    </p:spTree>
    <p:extLst>
      <p:ext uri="{BB962C8B-B14F-4D97-AF65-F5344CB8AC3E}">
        <p14:creationId xmlns:p14="http://schemas.microsoft.com/office/powerpoint/2010/main" val="1593220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67" y="2468737"/>
            <a:ext cx="10503166" cy="1920526"/>
          </a:xfrm>
        </p:spPr>
        <p:txBody>
          <a:bodyPr/>
          <a:lstStyle/>
          <a:p>
            <a:r>
              <a:rPr lang="en-US" sz="4400" dirty="0"/>
              <a:t>Workflow Demo: </a:t>
            </a:r>
            <a:br>
              <a:rPr lang="en-US" sz="4400" dirty="0"/>
            </a:br>
            <a:r>
              <a:rPr lang="en-US" sz="4400" dirty="0"/>
              <a:t>Selected CI with Quantum Package</a:t>
            </a:r>
            <a:br>
              <a:rPr lang="en-US" sz="4400" dirty="0"/>
            </a:br>
            <a:r>
              <a:rPr lang="en-US" sz="4400" dirty="0"/>
              <a:t>+ VMC/DMC with QMCPACK</a:t>
            </a:r>
          </a:p>
        </p:txBody>
      </p:sp>
    </p:spTree>
    <p:extLst>
      <p:ext uri="{BB962C8B-B14F-4D97-AF65-F5344CB8AC3E}">
        <p14:creationId xmlns:p14="http://schemas.microsoft.com/office/powerpoint/2010/main" val="1594082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535531"/>
          </a:xfrm>
        </p:spPr>
        <p:txBody>
          <a:bodyPr/>
          <a:lstStyle/>
          <a:p>
            <a:r>
              <a:rPr lang="en-US" dirty="0"/>
              <a:t>QP + QMCPACK Example: O</a:t>
            </a:r>
            <a:r>
              <a:rPr lang="en-US" baseline="-25000" dirty="0"/>
              <a:t>2</a:t>
            </a:r>
            <a:r>
              <a:rPr lang="en-US" dirty="0"/>
              <a:t> Selected CI to DMC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268699" y="919713"/>
            <a:ext cx="3079689" cy="582621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#! /</a:t>
            </a:r>
            <a:r>
              <a:rPr lang="en-US" sz="900" dirty="0" err="1">
                <a:latin typeface="Andale Mono" panose="020B0509000000000004" pitchFamily="49" charset="0"/>
              </a:rPr>
              <a:t>usr</a:t>
            </a:r>
            <a:r>
              <a:rPr lang="en-US" sz="900" dirty="0">
                <a:latin typeface="Andale Mono" panose="020B0509000000000004" pitchFamily="49" charset="0"/>
              </a:rPr>
              <a:t>/bin/</a:t>
            </a:r>
            <a:r>
              <a:rPr lang="en-US" sz="900" dirty="0" err="1">
                <a:latin typeface="Andale Mono" panose="020B0509000000000004" pitchFamily="49" charset="0"/>
              </a:rPr>
              <a:t>env</a:t>
            </a:r>
            <a:r>
              <a:rPr lang="en-US" sz="900" dirty="0">
                <a:latin typeface="Andale Mono" panose="020B0509000000000004" pitchFamily="49" charset="0"/>
              </a:rPr>
              <a:t> python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settings,job,run_project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generate_quantum_package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generate_convert4qmc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generate_cusp_correction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generate_qmcpack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settings(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results       = '',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status_only</a:t>
            </a:r>
            <a:r>
              <a:rPr lang="en-US" sz="900" dirty="0">
                <a:latin typeface="Andale Mono" panose="020B0509000000000004" pitchFamily="49" charset="0"/>
              </a:rPr>
              <a:t>  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generate_only</a:t>
            </a:r>
            <a:r>
              <a:rPr lang="en-US" sz="900" dirty="0">
                <a:latin typeface="Andale Mono" panose="020B0509000000000004" pitchFamily="49" charset="0"/>
              </a:rPr>
              <a:t>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sleep         = 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machine       = 'ws12',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qprc</a:t>
            </a:r>
            <a:r>
              <a:rPr lang="en-US" sz="900" dirty="0">
                <a:latin typeface="Andale Mono" panose="020B0509000000000004" pitchFamily="49" charset="0"/>
              </a:rPr>
              <a:t>          = ...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define run details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qp_job</a:t>
            </a:r>
            <a:r>
              <a:rPr lang="en-US" sz="900" dirty="0">
                <a:latin typeface="Andale Mono" panose="020B0509000000000004" pitchFamily="49" charset="0"/>
              </a:rPr>
              <a:t>  = job(cores=12,threads=12)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c4q_job = job(cores=1)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qmc_job</a:t>
            </a:r>
            <a:r>
              <a:rPr lang="en-US" sz="900" dirty="0">
                <a:latin typeface="Andale Mono" panose="020B0509000000000004" pitchFamily="49" charset="0"/>
              </a:rPr>
              <a:t> = job(cores=12,threads=12)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read in structure for oxygen dimer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dimer =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structure = './O2.xyz',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net_spin</a:t>
            </a:r>
            <a:r>
              <a:rPr lang="en-US" sz="900" dirty="0">
                <a:latin typeface="Andale Mono" panose="020B0509000000000004" pitchFamily="49" charset="0"/>
              </a:rPr>
              <a:t>  = 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</a:t>
            </a:r>
            <a:r>
              <a:rPr lang="en-US" sz="900" dirty="0" err="1">
                <a:latin typeface="Andale Mono" panose="020B0509000000000004" pitchFamily="49" charset="0"/>
              </a:rPr>
              <a:t>path,job,system</a:t>
            </a:r>
            <a:r>
              <a:rPr lang="en-US" sz="900" dirty="0">
                <a:latin typeface="Andale Mono" panose="020B0509000000000004" pitchFamily="49" charset="0"/>
              </a:rPr>
              <a:t> shared across runs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qp_shared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dict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= '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selci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= </a:t>
            </a:r>
            <a:r>
              <a:rPr lang="en-US" sz="900" dirty="0" err="1">
                <a:latin typeface="Andale Mono" panose="020B0509000000000004" pitchFamily="49" charset="0"/>
              </a:rPr>
              <a:t>qp_job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= dimer,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prefix = '</a:t>
            </a:r>
            <a:r>
              <a:rPr lang="en-US" sz="900" dirty="0" err="1">
                <a:latin typeface="Andale Mono" panose="020B0509000000000004" pitchFamily="49" charset="0"/>
              </a:rPr>
              <a:t>fci</a:t>
            </a:r>
            <a:r>
              <a:rPr lang="en-US" sz="900" dirty="0">
                <a:latin typeface="Andale Mono" panose="020B0509000000000004" pitchFamily="49" charset="0"/>
              </a:rPr>
              <a:t>', # single shared </a:t>
            </a:r>
            <a:r>
              <a:rPr lang="en-US" sz="900" dirty="0" err="1">
                <a:latin typeface="Andale Mono" panose="020B0509000000000004" pitchFamily="49" charset="0"/>
              </a:rPr>
              <a:t>ezfio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run </a:t>
            </a:r>
            <a:r>
              <a:rPr lang="en-US" sz="900" dirty="0" err="1">
                <a:latin typeface="Andale Mono" panose="020B0509000000000004" pitchFamily="49" charset="0"/>
              </a:rPr>
              <a:t>Hartree-Fock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generate_quantum_package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       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run_type</a:t>
            </a:r>
            <a:r>
              <a:rPr lang="en-US" sz="900" dirty="0">
                <a:latin typeface="Andale Mono" panose="020B0509000000000004" pitchFamily="49" charset="0"/>
              </a:rPr>
              <a:t>            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ao_basis</a:t>
            </a:r>
            <a:r>
              <a:rPr lang="en-US" sz="900" dirty="0">
                <a:latin typeface="Andale Mono" panose="020B0509000000000004" pitchFamily="49" charset="0"/>
              </a:rPr>
              <a:t>              = '</a:t>
            </a:r>
            <a:r>
              <a:rPr lang="en-US" sz="900" dirty="0" err="1">
                <a:latin typeface="Andale Mono" panose="020B0509000000000004" pitchFamily="49" charset="0"/>
              </a:rPr>
              <a:t>aug</a:t>
            </a:r>
            <a:r>
              <a:rPr lang="en-US" sz="900" dirty="0">
                <a:latin typeface="Andale Mono" panose="020B0509000000000004" pitchFamily="49" charset="0"/>
              </a:rPr>
              <a:t>-cc-</a:t>
            </a:r>
            <a:r>
              <a:rPr lang="en-US" sz="900" dirty="0" err="1">
                <a:latin typeface="Andale Mono" panose="020B0509000000000004" pitchFamily="49" charset="0"/>
              </a:rPr>
              <a:t>pvdz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io_ao_two_e_integrals</a:t>
            </a:r>
            <a:r>
              <a:rPr lang="en-US" sz="900" dirty="0">
                <a:latin typeface="Andale Mono" panose="020B0509000000000004" pitchFamily="49" charset="0"/>
              </a:rPr>
              <a:t> = 'Write',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four_idx_transform</a:t>
            </a:r>
            <a:r>
              <a:rPr lang="en-US" sz="900" dirty="0">
                <a:latin typeface="Andale Mono" panose="020B0509000000000004" pitchFamily="49" charset="0"/>
              </a:rPr>
              <a:t>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**</a:t>
            </a:r>
            <a:r>
              <a:rPr lang="en-US" sz="900" dirty="0" err="1">
                <a:latin typeface="Andale Mono" panose="020B0509000000000004" pitchFamily="49" charset="0"/>
              </a:rPr>
              <a:t>qp_shared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C71D3-0B38-374A-9353-DCE4B65AD025}"/>
              </a:ext>
            </a:extLst>
          </p:cNvPr>
          <p:cNvSpPr txBox="1"/>
          <p:nvPr/>
        </p:nvSpPr>
        <p:spPr>
          <a:xfrm>
            <a:off x="3971517" y="611234"/>
            <a:ext cx="549220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" sz="1600" dirty="0">
                <a:latin typeface="Andale Mono" panose="020B0509000000000004" pitchFamily="49" charset="0"/>
              </a:rPr>
              <a:t>04_qp_o2_selci_qmcpack</a:t>
            </a:r>
            <a:r>
              <a:rPr lang="en-US" sz="1600" dirty="0">
                <a:latin typeface="Andale Mono" panose="020B0509000000000004" pitchFamily="49" charset="0"/>
              </a:rPr>
              <a:t>/o2_selci_vmc_dmc.py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87EDE-0638-CC49-B51D-B4271D704ABC}"/>
              </a:ext>
            </a:extLst>
          </p:cNvPr>
          <p:cNvSpPr txBox="1"/>
          <p:nvPr/>
        </p:nvSpPr>
        <p:spPr>
          <a:xfrm>
            <a:off x="3348388" y="919713"/>
            <a:ext cx="2872902" cy="49536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initial selected CI run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fci0 = </a:t>
            </a:r>
            <a:r>
              <a:rPr lang="en-US" sz="900" dirty="0" err="1">
                <a:latin typeface="Andale Mono" panose="020B0509000000000004" pitchFamily="49" charset="0"/>
              </a:rPr>
              <a:t>generate_quantum_package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      = 'fci0',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run_type</a:t>
            </a:r>
            <a:r>
              <a:rPr lang="en-US" sz="900" dirty="0">
                <a:latin typeface="Andale Mono" panose="020B0509000000000004" pitchFamily="49" charset="0"/>
              </a:rPr>
              <a:t>           = '</a:t>
            </a:r>
            <a:r>
              <a:rPr lang="en-US" sz="900" dirty="0" err="1">
                <a:latin typeface="Andale Mono" panose="020B0509000000000004" pitchFamily="49" charset="0"/>
              </a:rPr>
              <a:t>fci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n_det_max</a:t>
            </a:r>
            <a:r>
              <a:rPr lang="en-US" sz="900" dirty="0">
                <a:latin typeface="Andale Mono" panose="020B0509000000000004" pitchFamily="49" charset="0"/>
              </a:rPr>
              <a:t>          = 5000,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save_natorb</a:t>
            </a:r>
            <a:r>
              <a:rPr lang="en-US" sz="900" dirty="0">
                <a:latin typeface="Andale Mono" panose="020B0509000000000004" pitchFamily="49" charset="0"/>
              </a:rPr>
              <a:t> 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four_idx_transform</a:t>
            </a:r>
            <a:r>
              <a:rPr lang="en-US" sz="900" dirty="0">
                <a:latin typeface="Andale Mono" panose="020B0509000000000004" pitchFamily="49" charset="0"/>
              </a:rPr>
              <a:t>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      = (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,'other'),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**</a:t>
            </a:r>
            <a:r>
              <a:rPr lang="en-US" sz="900" dirty="0" err="1">
                <a:latin typeface="Andale Mono" panose="020B0509000000000004" pitchFamily="49" charset="0"/>
              </a:rPr>
              <a:t>qp_shared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selected CI based on natural orbitals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fci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generate_quantum_package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    = '</a:t>
            </a:r>
            <a:r>
              <a:rPr lang="en-US" sz="900" dirty="0" err="1">
                <a:latin typeface="Andale Mono" panose="020B0509000000000004" pitchFamily="49" charset="0"/>
              </a:rPr>
              <a:t>fci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run_type</a:t>
            </a:r>
            <a:r>
              <a:rPr lang="en-US" sz="900" dirty="0">
                <a:latin typeface="Andale Mono" panose="020B0509000000000004" pitchFamily="49" charset="0"/>
              </a:rPr>
              <a:t>         = '</a:t>
            </a:r>
            <a:r>
              <a:rPr lang="en-US" sz="900" dirty="0" err="1">
                <a:latin typeface="Andale Mono" panose="020B0509000000000004" pitchFamily="49" charset="0"/>
              </a:rPr>
              <a:t>fci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n_det_max</a:t>
            </a:r>
            <a:r>
              <a:rPr lang="en-US" sz="900" dirty="0">
                <a:latin typeface="Andale Mono" panose="020B0509000000000004" pitchFamily="49" charset="0"/>
              </a:rPr>
              <a:t>        = 5000,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save_for_qmcpack</a:t>
            </a:r>
            <a:r>
              <a:rPr lang="en-US" sz="900" dirty="0">
                <a:latin typeface="Andale Mono" panose="020B0509000000000004" pitchFamily="49" charset="0"/>
              </a:rPr>
              <a:t>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    = (fci0,'other'),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**</a:t>
            </a:r>
            <a:r>
              <a:rPr lang="en-US" sz="900" dirty="0" err="1">
                <a:latin typeface="Andale Mono" panose="020B0509000000000004" pitchFamily="49" charset="0"/>
              </a:rPr>
              <a:t>qp_shared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convert orbitals/</a:t>
            </a:r>
            <a:r>
              <a:rPr lang="en-US" sz="900" dirty="0" err="1">
                <a:latin typeface="Andale Mono" panose="020B0509000000000004" pitchFamily="49" charset="0"/>
              </a:rPr>
              <a:t>multidet</a:t>
            </a:r>
            <a:r>
              <a:rPr lang="en-US" sz="900" dirty="0">
                <a:latin typeface="Andale Mono" panose="020B05090000000000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c4q = generate_convert4qmc(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'c4q',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selci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c4q_job,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hdf5  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= (</a:t>
            </a:r>
            <a:r>
              <a:rPr lang="en-US" sz="900" dirty="0" err="1">
                <a:latin typeface="Andale Mono" panose="020B0509000000000004" pitchFamily="49" charset="0"/>
              </a:rPr>
              <a:t>fci</a:t>
            </a:r>
            <a:r>
              <a:rPr lang="en-US" sz="900" dirty="0">
                <a:latin typeface="Andale Mono" panose="020B0509000000000004" pitchFamily="49" charset="0"/>
              </a:rPr>
              <a:t>,'orbitals'),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calculate cusp correction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cc = </a:t>
            </a:r>
            <a:r>
              <a:rPr lang="en-US" sz="900" dirty="0" err="1">
                <a:latin typeface="Andale Mono" panose="020B0509000000000004" pitchFamily="49" charset="0"/>
              </a:rPr>
              <a:t>generate_cusp_correction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'cusp',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cuspcorr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</a:t>
            </a:r>
            <a:r>
              <a:rPr lang="en-US" sz="900" dirty="0" err="1">
                <a:latin typeface="Andale Mono" panose="020B0509000000000004" pitchFamily="49" charset="0"/>
              </a:rPr>
              <a:t>qmc_job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dimer,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= (c4q,'orbitals'),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9497F-5F5D-5F48-98BC-067CCF417D69}"/>
              </a:ext>
            </a:extLst>
          </p:cNvPr>
          <p:cNvSpPr txBox="1"/>
          <p:nvPr/>
        </p:nvSpPr>
        <p:spPr>
          <a:xfrm>
            <a:off x="6221290" y="919713"/>
            <a:ext cx="3079689" cy="433041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optimize 2-body </a:t>
            </a:r>
            <a:r>
              <a:rPr lang="en-US" sz="900" dirty="0" err="1">
                <a:latin typeface="Andale Mono" panose="020B0509000000000004" pitchFamily="49" charset="0"/>
              </a:rPr>
              <a:t>Jastrow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optJ2 = </a:t>
            </a:r>
            <a:r>
              <a:rPr lang="en-US" sz="900" dirty="0" err="1">
                <a:latin typeface="Andale Mono" panose="020B0509000000000004" pitchFamily="49" charset="0"/>
              </a:rPr>
              <a:t>generate_qmcpack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   = 'opt',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   = '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/optJ2',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   = </a:t>
            </a:r>
            <a:r>
              <a:rPr lang="en-US" sz="900" dirty="0" err="1">
                <a:latin typeface="Andale Mono" panose="020B0509000000000004" pitchFamily="49" charset="0"/>
              </a:rPr>
              <a:t>qmc_job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   = dimer,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J2       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qmc</a:t>
            </a:r>
            <a:r>
              <a:rPr lang="en-US" sz="900" dirty="0">
                <a:latin typeface="Andale Mono" panose="020B0509000000000004" pitchFamily="49" charset="0"/>
              </a:rPr>
              <a:t>             = 'opt',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minmethod</a:t>
            </a:r>
            <a:r>
              <a:rPr lang="en-US" sz="900" dirty="0">
                <a:latin typeface="Andale Mono" panose="020B0509000000000004" pitchFamily="49" charset="0"/>
              </a:rPr>
              <a:t>       = '</a:t>
            </a:r>
            <a:r>
              <a:rPr lang="en-US" sz="900" dirty="0" err="1">
                <a:latin typeface="Andale Mono" panose="020B0509000000000004" pitchFamily="49" charset="0"/>
              </a:rPr>
              <a:t>oneshiftonly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init_cycles</a:t>
            </a:r>
            <a:r>
              <a:rPr lang="en-US" sz="900" dirty="0">
                <a:latin typeface="Andale Mono" panose="020B0509000000000004" pitchFamily="49" charset="0"/>
              </a:rPr>
              <a:t>     = 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init_minwalkers</a:t>
            </a:r>
            <a:r>
              <a:rPr lang="en-US" sz="900" dirty="0">
                <a:latin typeface="Andale Mono" panose="020B0509000000000004" pitchFamily="49" charset="0"/>
              </a:rPr>
              <a:t> = 0.1,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cycles          = 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samples         = 25600,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   = [(c4q,'orbitals'),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(cc,'</a:t>
            </a:r>
            <a:r>
              <a:rPr lang="en-US" sz="900" dirty="0" err="1">
                <a:latin typeface="Andale Mono" panose="020B0509000000000004" pitchFamily="49" charset="0"/>
              </a:rPr>
              <a:t>cuspcorr</a:t>
            </a:r>
            <a:r>
              <a:rPr lang="en-US" sz="900" dirty="0">
                <a:latin typeface="Andale Mono" panose="020B0509000000000004" pitchFamily="49" charset="0"/>
              </a:rPr>
              <a:t>')],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optimize 3-body </a:t>
            </a:r>
            <a:r>
              <a:rPr lang="en-US" sz="900" dirty="0" err="1">
                <a:latin typeface="Andale Mono" panose="020B0509000000000004" pitchFamily="49" charset="0"/>
              </a:rPr>
              <a:t>Jastrow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optJ3 = </a:t>
            </a:r>
            <a:r>
              <a:rPr lang="en-US" sz="900" dirty="0" err="1">
                <a:latin typeface="Andale Mono" panose="020B0509000000000004" pitchFamily="49" charset="0"/>
              </a:rPr>
              <a:t>generate_qmcpack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   = 'opt',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   = '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/optJ3',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   = </a:t>
            </a:r>
            <a:r>
              <a:rPr lang="en-US" sz="900" dirty="0" err="1">
                <a:latin typeface="Andale Mono" panose="020B0509000000000004" pitchFamily="49" charset="0"/>
              </a:rPr>
              <a:t>qmc_job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   = dimer,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J3       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qmc</a:t>
            </a:r>
            <a:r>
              <a:rPr lang="en-US" sz="900" dirty="0">
                <a:latin typeface="Andale Mono" panose="020B0509000000000004" pitchFamily="49" charset="0"/>
              </a:rPr>
              <a:t>             = 'opt',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minmethod</a:t>
            </a:r>
            <a:r>
              <a:rPr lang="en-US" sz="900" dirty="0">
                <a:latin typeface="Andale Mono" panose="020B0509000000000004" pitchFamily="49" charset="0"/>
              </a:rPr>
              <a:t>       = '</a:t>
            </a:r>
            <a:r>
              <a:rPr lang="en-US" sz="900" dirty="0" err="1">
                <a:latin typeface="Andale Mono" panose="020B0509000000000004" pitchFamily="49" charset="0"/>
              </a:rPr>
              <a:t>oneshiftonly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init_cycles</a:t>
            </a:r>
            <a:r>
              <a:rPr lang="en-US" sz="900" dirty="0">
                <a:latin typeface="Andale Mono" panose="020B0509000000000004" pitchFamily="49" charset="0"/>
              </a:rPr>
              <a:t>     = 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init_minwalkers</a:t>
            </a:r>
            <a:r>
              <a:rPr lang="en-US" sz="900" dirty="0">
                <a:latin typeface="Andale Mono" panose="020B0509000000000004" pitchFamily="49" charset="0"/>
              </a:rPr>
              <a:t> = 0.1,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cycles          = 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samples         = 51200,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   = [(c4q,'orbitals'),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(cc,'</a:t>
            </a:r>
            <a:r>
              <a:rPr lang="en-US" sz="900" dirty="0" err="1">
                <a:latin typeface="Andale Mono" panose="020B0509000000000004" pitchFamily="49" charset="0"/>
              </a:rPr>
              <a:t>cuspcorr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(optJ2,'jastrow')],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C43B07-2714-3346-A3F9-E1502584EE41}"/>
              </a:ext>
            </a:extLst>
          </p:cNvPr>
          <p:cNvSpPr txBox="1"/>
          <p:nvPr/>
        </p:nvSpPr>
        <p:spPr>
          <a:xfrm>
            <a:off x="9300979" y="919713"/>
            <a:ext cx="2872902" cy="358251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run VMC with QMCPACK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qmc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generate_qmcpack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</a:t>
            </a:r>
            <a:r>
              <a:rPr lang="en-US" sz="900" dirty="0" err="1">
                <a:latin typeface="Andale Mono" panose="020B0509000000000004" pitchFamily="49" charset="0"/>
              </a:rPr>
              <a:t>qmc_job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dimer,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jastrows</a:t>
            </a:r>
            <a:r>
              <a:rPr lang="en-US" sz="900" dirty="0">
                <a:latin typeface="Andale Mono" panose="020B0509000000000004" pitchFamily="49" charset="0"/>
              </a:rPr>
              <a:t>     = [],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qmc</a:t>
            </a:r>
            <a:r>
              <a:rPr lang="en-US" sz="900" dirty="0">
                <a:latin typeface="Andale Mono" panose="020B0509000000000004" pitchFamily="49" charset="0"/>
              </a:rPr>
              <a:t>          = '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= [(c4q,'orbitals'),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(cc,'</a:t>
            </a:r>
            <a:r>
              <a:rPr lang="en-US" sz="900" dirty="0" err="1">
                <a:latin typeface="Andale Mono" panose="020B0509000000000004" pitchFamily="49" charset="0"/>
              </a:rPr>
              <a:t>cuspcorr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(optJ3,'jastrow')],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run DMC with QMCPACK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qmc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generate_qmcpack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</a:t>
            </a:r>
            <a:r>
              <a:rPr lang="en-US" sz="900" dirty="0" err="1">
                <a:latin typeface="Andale Mono" panose="020B0509000000000004" pitchFamily="49" charset="0"/>
              </a:rPr>
              <a:t>dmc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dmc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</a:t>
            </a:r>
            <a:r>
              <a:rPr lang="en-US" sz="900" dirty="0" err="1">
                <a:latin typeface="Andale Mono" panose="020B0509000000000004" pitchFamily="49" charset="0"/>
              </a:rPr>
              <a:t>qmc_job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dimer,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jastrows</a:t>
            </a:r>
            <a:r>
              <a:rPr lang="en-US" sz="900" dirty="0">
                <a:latin typeface="Andale Mono" panose="020B0509000000000004" pitchFamily="49" charset="0"/>
              </a:rPr>
              <a:t>     = [],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qmc</a:t>
            </a:r>
            <a:r>
              <a:rPr lang="en-US" sz="900" dirty="0">
                <a:latin typeface="Andale Mono" panose="020B0509000000000004" pitchFamily="49" charset="0"/>
              </a:rPr>
              <a:t>          = '</a:t>
            </a:r>
            <a:r>
              <a:rPr lang="en-US" sz="900" dirty="0" err="1">
                <a:latin typeface="Andale Mono" panose="020B0509000000000004" pitchFamily="49" charset="0"/>
              </a:rPr>
              <a:t>dmc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vmc_samples</a:t>
            </a:r>
            <a:r>
              <a:rPr lang="en-US" sz="900" dirty="0">
                <a:latin typeface="Andale Mono" panose="020B0509000000000004" pitchFamily="49" charset="0"/>
              </a:rPr>
              <a:t>  = 1024,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eq_dmc</a:t>
            </a:r>
            <a:r>
              <a:rPr lang="en-US" sz="900" dirty="0">
                <a:latin typeface="Andale Mono" panose="020B0509000000000004" pitchFamily="49" charset="0"/>
              </a:rPr>
              <a:t>       = True,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= [(c4q,'orbitals'),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(cc,'</a:t>
            </a:r>
            <a:r>
              <a:rPr lang="en-US" sz="900" dirty="0" err="1">
                <a:latin typeface="Andale Mono" panose="020B0509000000000004" pitchFamily="49" charset="0"/>
              </a:rPr>
              <a:t>cuspcorr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(optJ3,'jastrow')],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4266279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535531"/>
          </a:xfrm>
        </p:spPr>
        <p:txBody>
          <a:bodyPr/>
          <a:lstStyle/>
          <a:p>
            <a:r>
              <a:rPr lang="en-US" dirty="0"/>
              <a:t>QP + QMCPACK Example: O</a:t>
            </a:r>
            <a:r>
              <a:rPr lang="en-US" baseline="-25000" dirty="0"/>
              <a:t>2</a:t>
            </a:r>
            <a:r>
              <a:rPr lang="en-US" dirty="0"/>
              <a:t> Selected CI to DMC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452070" y="925026"/>
            <a:ext cx="3079689" cy="21698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viribus</a:t>
            </a:r>
            <a:r>
              <a:rPr lang="en-US" sz="900" dirty="0">
                <a:latin typeface="Andale Mono" panose="020B0509000000000004" pitchFamily="49" charset="0"/>
              </a:rPr>
              <a:t>&gt;./o2_selci_vmc_dmc.py --</a:t>
            </a:r>
            <a:r>
              <a:rPr lang="en-US" sz="900" dirty="0" err="1">
                <a:latin typeface="Andale Mono" panose="020B0509000000000004" pitchFamily="49" charset="0"/>
              </a:rPr>
              <a:t>graph_sims</a:t>
            </a: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C71D3-0B38-374A-9353-DCE4B65AD025}"/>
              </a:ext>
            </a:extLst>
          </p:cNvPr>
          <p:cNvSpPr txBox="1"/>
          <p:nvPr/>
        </p:nvSpPr>
        <p:spPr>
          <a:xfrm>
            <a:off x="3971517" y="611234"/>
            <a:ext cx="549220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" sz="1600" dirty="0">
                <a:latin typeface="Andale Mono" panose="020B0509000000000004" pitchFamily="49" charset="0"/>
              </a:rPr>
              <a:t>04_qp_o2_selci_qmcpack</a:t>
            </a:r>
            <a:r>
              <a:rPr lang="en-US" sz="1600" dirty="0">
                <a:latin typeface="Andale Mono" panose="020B0509000000000004" pitchFamily="49" charset="0"/>
              </a:rPr>
              <a:t>/o2_selci_vmc_dmc.py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5880E-E78F-0842-A657-85B63B358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89" t="11605" r="10514" b="10494"/>
          <a:stretch/>
        </p:blipFill>
        <p:spPr>
          <a:xfrm>
            <a:off x="384337" y="1145117"/>
            <a:ext cx="3290196" cy="57076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F64FFA-91FC-5A4B-9EB8-71612F26466C}"/>
              </a:ext>
            </a:extLst>
          </p:cNvPr>
          <p:cNvSpPr txBox="1"/>
          <p:nvPr/>
        </p:nvSpPr>
        <p:spPr>
          <a:xfrm>
            <a:off x="4487426" y="1236717"/>
            <a:ext cx="6526146" cy="4081117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viribus</a:t>
            </a:r>
            <a:r>
              <a:rPr lang="en-US" sz="900" dirty="0">
                <a:latin typeface="Andale Mono" panose="020B0509000000000004" pitchFamily="49" charset="0"/>
              </a:rPr>
              <a:t>&gt;grep SCF runs/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selci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b="1" dirty="0" err="1">
                <a:latin typeface="Andale Mono" panose="020B0509000000000004" pitchFamily="49" charset="0"/>
              </a:rPr>
              <a:t>scf</a:t>
            </a:r>
            <a:r>
              <a:rPr lang="en-US" sz="900" dirty="0" err="1">
                <a:latin typeface="Andale Mono" panose="020B0509000000000004" pitchFamily="49" charset="0"/>
              </a:rPr>
              <a:t>.out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* SCF energy         </a:t>
            </a:r>
            <a:r>
              <a:rPr lang="en-US" sz="900" b="1" dirty="0">
                <a:latin typeface="Andale Mono" panose="020B0509000000000004" pitchFamily="49" charset="0"/>
              </a:rPr>
              <a:t>-149.6199872983761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viribus</a:t>
            </a:r>
            <a:r>
              <a:rPr lang="en-US" sz="900" dirty="0">
                <a:latin typeface="Andale Mono" panose="020B0509000000000004" pitchFamily="49" charset="0"/>
              </a:rPr>
              <a:t>&gt;grep 'E               =' runs/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selci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b="1" dirty="0">
                <a:latin typeface="Andale Mono" panose="020B0509000000000004" pitchFamily="49" charset="0"/>
              </a:rPr>
              <a:t>fci0</a:t>
            </a:r>
            <a:r>
              <a:rPr lang="en-US" sz="900" dirty="0">
                <a:latin typeface="Andale Mono" panose="020B0509000000000004" pitchFamily="49" charset="0"/>
              </a:rPr>
              <a:t>.out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E               =   </a:t>
            </a:r>
            <a:r>
              <a:rPr lang="en-US" sz="900" b="1" dirty="0">
                <a:latin typeface="Andale Mono" panose="020B0509000000000004" pitchFamily="49" charset="0"/>
              </a:rPr>
              <a:t>-149.96839697045442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viribus</a:t>
            </a:r>
            <a:r>
              <a:rPr lang="en-US" sz="900" dirty="0">
                <a:latin typeface="Andale Mono" panose="020B0509000000000004" pitchFamily="49" charset="0"/>
              </a:rPr>
              <a:t>&gt;grep 'E               =' runs/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selci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b="1" dirty="0" err="1">
                <a:latin typeface="Andale Mono" panose="020B0509000000000004" pitchFamily="49" charset="0"/>
              </a:rPr>
              <a:t>fci</a:t>
            </a:r>
            <a:r>
              <a:rPr lang="en-US" sz="900" dirty="0" err="1">
                <a:latin typeface="Andale Mono" panose="020B0509000000000004" pitchFamily="49" charset="0"/>
              </a:rPr>
              <a:t>.out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E               =   </a:t>
            </a:r>
            <a:r>
              <a:rPr lang="en-US" sz="900" b="1" dirty="0">
                <a:latin typeface="Andale Mono" panose="020B0509000000000004" pitchFamily="49" charset="0"/>
              </a:rPr>
              <a:t>-149.99187556469764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viribus</a:t>
            </a:r>
            <a:r>
              <a:rPr lang="en-US" sz="900" dirty="0">
                <a:latin typeface="Andale Mono" panose="020B0509000000000004" pitchFamily="49" charset="0"/>
              </a:rPr>
              <a:t>&gt;</a:t>
            </a:r>
            <a:r>
              <a:rPr lang="en-US" sz="900" dirty="0" err="1">
                <a:latin typeface="Andale Mono" panose="020B0509000000000004" pitchFamily="49" charset="0"/>
              </a:rPr>
              <a:t>qmca</a:t>
            </a:r>
            <a:r>
              <a:rPr lang="en-US" sz="900" dirty="0">
                <a:latin typeface="Andale Mono" panose="020B0509000000000004" pitchFamily="49" charset="0"/>
              </a:rPr>
              <a:t> -q </a:t>
            </a:r>
            <a:r>
              <a:rPr lang="en-US" sz="900" dirty="0" err="1">
                <a:latin typeface="Andale Mono" panose="020B0509000000000004" pitchFamily="49" charset="0"/>
              </a:rPr>
              <a:t>ev</a:t>
            </a:r>
            <a:r>
              <a:rPr lang="en-US" sz="900" dirty="0">
                <a:latin typeface="Andale Mono" panose="020B0509000000000004" pitchFamily="49" charset="0"/>
              </a:rPr>
              <a:t> runs/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/*/*scalar*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           </a:t>
            </a:r>
            <a:r>
              <a:rPr lang="en-US" sz="900" dirty="0" err="1">
                <a:latin typeface="Andale Mono" panose="020B0509000000000004" pitchFamily="49" charset="0"/>
              </a:rPr>
              <a:t>LocalEnergy</a:t>
            </a:r>
            <a:r>
              <a:rPr lang="en-US" sz="900" dirty="0">
                <a:latin typeface="Andale Mono" panose="020B0509000000000004" pitchFamily="49" charset="0"/>
              </a:rPr>
              <a:t>               Variance                ratio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/optJ2/opt  series 0  -150.018615 +/- 0.040825  14.594573 +/- 2.613162   0.0973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/optJ2/opt  series 1  -150.280100 +/- 0.039179   9.031973 +/- 0.485841   0.0601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/optJ2/opt  series 2  -150.211582 +/- 0.046759   9.256717 +/- 0.621347   0.0616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/optJ2/opt  series 3  -150.210220 +/- 0.034927   8.957077 +/- 0.476612   0.0596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/optJ2/opt  series 4  -150.181311 +/- 0.036444  10.004254 +/- 0.614452   0.0666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b="1" dirty="0">
                <a:latin typeface="Andale Mono" panose="020B0509000000000004" pitchFamily="49" charset="0"/>
              </a:rPr>
              <a:t>optJ2</a:t>
            </a:r>
            <a:r>
              <a:rPr lang="en-US" sz="900" dirty="0">
                <a:latin typeface="Andale Mono" panose="020B0509000000000004" pitchFamily="49" charset="0"/>
              </a:rPr>
              <a:t>/opt  series 5  </a:t>
            </a:r>
            <a:r>
              <a:rPr lang="en-US" sz="900" b="1" dirty="0">
                <a:latin typeface="Andale Mono" panose="020B0509000000000004" pitchFamily="49" charset="0"/>
              </a:rPr>
              <a:t>-150.171909 +/- 0.034095 </a:t>
            </a:r>
            <a:r>
              <a:rPr lang="en-US" sz="900" dirty="0">
                <a:latin typeface="Andale Mono" panose="020B0509000000000004" pitchFamily="49" charset="0"/>
              </a:rPr>
              <a:t>  8.589145 +/- 0.323540   0.0572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/optJ3/opt  series 0  -150.203770 +/- 0.031103   9.899471 +/- 0.678129   0.0659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/optJ3/opt  series 1  -150.276269 +/- 0.026324   7.612160 +/- 0.495191   0.0507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/optJ3/opt  series 2  -150.239839 +/- 0.024805   7.290338 +/- 0.340443   0.0485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/optJ3/opt  series 3  -150.233542 +/- 0.022657   7.343151 +/- 0.428958   0.0489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/optJ3/opt  series 4  -150.253519 +/- 0.018772   7.380013 +/- 0.366188   0.0491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b="1" dirty="0">
                <a:latin typeface="Andale Mono" panose="020B0509000000000004" pitchFamily="49" charset="0"/>
              </a:rPr>
              <a:t>optJ3</a:t>
            </a:r>
            <a:r>
              <a:rPr lang="en-US" sz="900" dirty="0">
                <a:latin typeface="Andale Mono" panose="020B0509000000000004" pitchFamily="49" charset="0"/>
              </a:rPr>
              <a:t>/opt  series 5  </a:t>
            </a:r>
            <a:r>
              <a:rPr lang="en-US" sz="900" b="1" dirty="0">
                <a:latin typeface="Andale Mono" panose="020B0509000000000004" pitchFamily="49" charset="0"/>
              </a:rPr>
              <a:t>-150.268180 +/- 0.019884   </a:t>
            </a:r>
            <a:r>
              <a:rPr lang="en-US" sz="900" dirty="0">
                <a:latin typeface="Andale Mono" panose="020B0509000000000004" pitchFamily="49" charset="0"/>
              </a:rPr>
              <a:t>7.065689 +/- 0.266124   0.0470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b="1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    series 0  </a:t>
            </a:r>
            <a:r>
              <a:rPr lang="en-US" sz="900" b="1" dirty="0">
                <a:latin typeface="Andale Mono" panose="020B0509000000000004" pitchFamily="49" charset="0"/>
              </a:rPr>
              <a:t>-150.211488 +/- 0.023634   </a:t>
            </a:r>
            <a:r>
              <a:rPr lang="en-US" sz="900" dirty="0">
                <a:latin typeface="Andale Mono" panose="020B0509000000000004" pitchFamily="49" charset="0"/>
              </a:rPr>
              <a:t>6.881802 +/- 0.195692   0.0458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dmc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dmc</a:t>
            </a:r>
            <a:r>
              <a:rPr lang="en-US" sz="900" dirty="0">
                <a:latin typeface="Andale Mono" panose="020B0509000000000004" pitchFamily="49" charset="0"/>
              </a:rPr>
              <a:t>    series 0  -150.315266 +/- 0.115869   6.840526 +/- 0.966921   0.0455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dmc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dmc</a:t>
            </a:r>
            <a:r>
              <a:rPr lang="en-US" sz="900" dirty="0">
                <a:latin typeface="Andale Mono" panose="020B0509000000000004" pitchFamily="49" charset="0"/>
              </a:rPr>
              <a:t>    series 1  -150.410008 +/- 0.015410   9.247801 +/- 0.930152   0.0615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runs/</a:t>
            </a:r>
            <a:r>
              <a:rPr lang="en-US" sz="900" dirty="0" err="1">
                <a:latin typeface="Andale Mono" panose="020B0509000000000004" pitchFamily="49" charset="0"/>
              </a:rPr>
              <a:t>O_dimer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dmc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b="1" dirty="0" err="1">
                <a:latin typeface="Andale Mono" panose="020B0509000000000004" pitchFamily="49" charset="0"/>
              </a:rPr>
              <a:t>dmc</a:t>
            </a:r>
            <a:r>
              <a:rPr lang="en-US" sz="900" dirty="0">
                <a:latin typeface="Andale Mono" panose="020B0509000000000004" pitchFamily="49" charset="0"/>
              </a:rPr>
              <a:t>    series 2  </a:t>
            </a:r>
            <a:r>
              <a:rPr lang="en-US" sz="900" b="1" dirty="0">
                <a:latin typeface="Andale Mono" panose="020B0509000000000004" pitchFamily="49" charset="0"/>
              </a:rPr>
              <a:t>-150.332674 +/- 0.003840   </a:t>
            </a:r>
            <a:r>
              <a:rPr lang="en-US" sz="900" dirty="0">
                <a:latin typeface="Andale Mono" panose="020B0509000000000004" pitchFamily="49" charset="0"/>
              </a:rPr>
              <a:t>7.730539 +/- 0.119554   0.0514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15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368" y="2902373"/>
            <a:ext cx="10050465" cy="701731"/>
          </a:xfrm>
        </p:spPr>
        <p:txBody>
          <a:bodyPr/>
          <a:lstStyle/>
          <a:p>
            <a:r>
              <a:rPr lang="en-US" sz="4400" dirty="0"/>
              <a:t>Question &amp; Answer + Updates</a:t>
            </a:r>
          </a:p>
        </p:txBody>
      </p:sp>
    </p:spTree>
    <p:extLst>
      <p:ext uri="{BB962C8B-B14F-4D97-AF65-F5344CB8AC3E}">
        <p14:creationId xmlns:p14="http://schemas.microsoft.com/office/powerpoint/2010/main" val="312026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&amp; Answer + Updates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10851C-CB0B-C343-802A-6B39187D8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89" y="960053"/>
            <a:ext cx="11430000" cy="5366406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Q&amp;A for Nexus features, workflow how </a:t>
            </a:r>
            <a:r>
              <a:rPr lang="en-US" dirty="0" err="1"/>
              <a:t>to’s</a:t>
            </a:r>
            <a:r>
              <a:rPr lang="en-US" dirty="0"/>
              <a:t>, code details, </a:t>
            </a:r>
            <a:r>
              <a:rPr lang="en-US" dirty="0" err="1"/>
              <a:t>etc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Updates on current development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9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4509-891A-ED40-BB6E-F3DE7452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17" y="1327915"/>
            <a:ext cx="11430000" cy="40477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Date/Time: Friday June 21</a:t>
            </a:r>
            <a:r>
              <a:rPr lang="en-US" baseline="30000" dirty="0"/>
              <a:t>st</a:t>
            </a:r>
            <a:r>
              <a:rPr lang="en-US" dirty="0"/>
              <a:t> 1-2pm EST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BlueJeans</a:t>
            </a:r>
            <a:r>
              <a:rPr lang="en-US" dirty="0"/>
              <a:t> link: </a:t>
            </a:r>
            <a:r>
              <a:rPr lang="en-US" dirty="0">
                <a:solidFill>
                  <a:srgbClr val="0070C0"/>
                </a:solidFill>
              </a:rPr>
              <a:t>https://</a:t>
            </a:r>
            <a:r>
              <a:rPr lang="en-US" dirty="0" err="1">
                <a:solidFill>
                  <a:srgbClr val="0070C0"/>
                </a:solidFill>
              </a:rPr>
              <a:t>bluejeans.com</a:t>
            </a:r>
            <a:r>
              <a:rPr lang="en-US" dirty="0">
                <a:solidFill>
                  <a:srgbClr val="0070C0"/>
                </a:solidFill>
              </a:rPr>
              <a:t>/190169126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Tentative topic: </a:t>
            </a:r>
            <a:r>
              <a:rPr lang="en-US" dirty="0" err="1"/>
              <a:t>PySCF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Feature demo and/or topic requests welcome!</a:t>
            </a:r>
          </a:p>
        </p:txBody>
      </p:sp>
    </p:spTree>
    <p:extLst>
      <p:ext uri="{BB962C8B-B14F-4D97-AF65-F5344CB8AC3E}">
        <p14:creationId xmlns:p14="http://schemas.microsoft.com/office/powerpoint/2010/main" val="137552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155" y="2572495"/>
            <a:ext cx="10050465" cy="701731"/>
          </a:xfrm>
        </p:spPr>
        <p:txBody>
          <a:bodyPr/>
          <a:lstStyle/>
          <a:p>
            <a:r>
              <a:rPr lang="en-US" sz="4400" dirty="0"/>
              <a:t>Overview of Quantum Package</a:t>
            </a:r>
          </a:p>
        </p:txBody>
      </p:sp>
    </p:spTree>
    <p:extLst>
      <p:ext uri="{BB962C8B-B14F-4D97-AF65-F5344CB8AC3E}">
        <p14:creationId xmlns:p14="http://schemas.microsoft.com/office/powerpoint/2010/main" val="52376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539496"/>
          </a:xfrm>
        </p:spPr>
        <p:txBody>
          <a:bodyPr/>
          <a:lstStyle/>
          <a:p>
            <a:r>
              <a:rPr lang="en-US" dirty="0"/>
              <a:t>Basic Quantum Package Usage: H</a:t>
            </a:r>
            <a:r>
              <a:rPr lang="en-US" baseline="-25000" dirty="0"/>
              <a:t>2</a:t>
            </a:r>
            <a:r>
              <a:rPr lang="en-US" dirty="0"/>
              <a:t>O </a:t>
            </a:r>
            <a:r>
              <a:rPr lang="en-US" dirty="0" err="1"/>
              <a:t>Hartree-Fock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2348439" y="647297"/>
            <a:ext cx="6785832" cy="308392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Andale Mono" panose="020B0509000000000004" pitchFamily="49" charset="0"/>
              </a:rPr>
              <a:t># make quantum package executables available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Andale Mono" panose="020B0509000000000004" pitchFamily="49" charset="0"/>
              </a:rPr>
              <a:t>source /home/j1k/apps/</a:t>
            </a:r>
            <a:r>
              <a:rPr lang="en-US" sz="1200" dirty="0" err="1">
                <a:latin typeface="Andale Mono" panose="020B0509000000000004" pitchFamily="49" charset="0"/>
              </a:rPr>
              <a:t>quantum_package</a:t>
            </a:r>
            <a:r>
              <a:rPr lang="en-US" sz="1200" dirty="0">
                <a:latin typeface="Andale Mono" panose="020B0509000000000004" pitchFamily="49" charset="0"/>
              </a:rPr>
              <a:t>/qp2-2.0.0-beta/</a:t>
            </a:r>
            <a:r>
              <a:rPr lang="en-US" sz="1200" dirty="0" err="1">
                <a:latin typeface="Andale Mono" panose="020B0509000000000004" pitchFamily="49" charset="0"/>
              </a:rPr>
              <a:t>quantum_package.rc</a:t>
            </a:r>
            <a:endParaRPr lang="en-US" sz="12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12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latin typeface="Andale Mono" panose="020B0509000000000004" pitchFamily="49" charset="0"/>
              </a:rPr>
              <a:t># create basic </a:t>
            </a:r>
            <a:r>
              <a:rPr lang="en-US" sz="1200" b="1" dirty="0" err="1">
                <a:latin typeface="Andale Mono" panose="020B0509000000000004" pitchFamily="49" charset="0"/>
              </a:rPr>
              <a:t>ezfio</a:t>
            </a:r>
            <a:r>
              <a:rPr lang="en-US" sz="1200" b="1" dirty="0">
                <a:latin typeface="Andale Mono" panose="020B0509000000000004" pitchFamily="49" charset="0"/>
              </a:rPr>
              <a:t> input with a cc-</a:t>
            </a:r>
            <a:r>
              <a:rPr lang="en-US" sz="1200" b="1" dirty="0" err="1">
                <a:latin typeface="Andale Mono" panose="020B0509000000000004" pitchFamily="49" charset="0"/>
              </a:rPr>
              <a:t>pvtz</a:t>
            </a:r>
            <a:r>
              <a:rPr lang="en-US" sz="1200" b="1" dirty="0">
                <a:latin typeface="Andale Mono" panose="020B0509000000000004" pitchFamily="49" charset="0"/>
              </a:rPr>
              <a:t> basis</a:t>
            </a:r>
          </a:p>
          <a:p>
            <a:pPr>
              <a:lnSpc>
                <a:spcPct val="90000"/>
              </a:lnSpc>
            </a:pPr>
            <a:r>
              <a:rPr lang="en-US" sz="1200" dirty="0" err="1">
                <a:latin typeface="Andale Mono" panose="020B0509000000000004" pitchFamily="49" charset="0"/>
              </a:rPr>
              <a:t>qp_create_ezfio</a:t>
            </a:r>
            <a:r>
              <a:rPr lang="en-US" sz="1200" dirty="0">
                <a:latin typeface="Andale Mono" panose="020B0509000000000004" pitchFamily="49" charset="0"/>
              </a:rPr>
              <a:t> -b cc-</a:t>
            </a:r>
            <a:r>
              <a:rPr lang="en-US" sz="1200" dirty="0" err="1">
                <a:latin typeface="Andale Mono" panose="020B0509000000000004" pitchFamily="49" charset="0"/>
              </a:rPr>
              <a:t>pvtz</a:t>
            </a:r>
            <a:r>
              <a:rPr lang="en-US" sz="1200" dirty="0">
                <a:latin typeface="Andale Mono" panose="020B0509000000000004" pitchFamily="49" charset="0"/>
              </a:rPr>
              <a:t> h2o.xyz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latin typeface="Andale Mono" panose="020B0509000000000004" pitchFamily="49" charset="0"/>
              </a:rPr>
              <a:t># force all QP variables to be created and initialized</a:t>
            </a:r>
          </a:p>
          <a:p>
            <a:pPr>
              <a:lnSpc>
                <a:spcPct val="90000"/>
              </a:lnSpc>
            </a:pPr>
            <a:r>
              <a:rPr lang="en-US" sz="1200" dirty="0" err="1">
                <a:latin typeface="Andale Mono" panose="020B0509000000000004" pitchFamily="49" charset="0"/>
              </a:rPr>
              <a:t>qp_edit</a:t>
            </a:r>
            <a:r>
              <a:rPr lang="en-US" sz="1200" dirty="0">
                <a:latin typeface="Andale Mono" panose="020B0509000000000004" pitchFamily="49" charset="0"/>
              </a:rPr>
              <a:t> -c h2o.ezfio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latin typeface="Andale Mono" panose="020B0509000000000004" pitchFamily="49" charset="0"/>
              </a:rPr>
              <a:t># request one and two body integrals be saved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Andale Mono" panose="020B0509000000000004" pitchFamily="49" charset="0"/>
              </a:rPr>
              <a:t>echo "Write" &gt; h2o.ezfio/</a:t>
            </a:r>
            <a:r>
              <a:rPr lang="en-US" sz="1200" dirty="0" err="1">
                <a:latin typeface="Andale Mono" panose="020B0509000000000004" pitchFamily="49" charset="0"/>
              </a:rPr>
              <a:t>ao_one_e_ints</a:t>
            </a:r>
            <a:r>
              <a:rPr lang="en-US" sz="1200" dirty="0">
                <a:latin typeface="Andale Mono" panose="020B0509000000000004" pitchFamily="49" charset="0"/>
              </a:rPr>
              <a:t>/</a:t>
            </a:r>
            <a:r>
              <a:rPr lang="en-US" sz="1200" dirty="0" err="1">
                <a:latin typeface="Andale Mono" panose="020B0509000000000004" pitchFamily="49" charset="0"/>
              </a:rPr>
              <a:t>io_ao_one_e_integrals</a:t>
            </a:r>
            <a:endParaRPr lang="en-US" sz="12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Andale Mono" panose="020B0509000000000004" pitchFamily="49" charset="0"/>
              </a:rPr>
              <a:t>echo "Write" &gt; h2o.ezfio/</a:t>
            </a:r>
            <a:r>
              <a:rPr lang="en-US" sz="1200" dirty="0" err="1">
                <a:latin typeface="Andale Mono" panose="020B0509000000000004" pitchFamily="49" charset="0"/>
              </a:rPr>
              <a:t>mo_one_e_ints</a:t>
            </a:r>
            <a:r>
              <a:rPr lang="en-US" sz="1200" dirty="0">
                <a:latin typeface="Andale Mono" panose="020B0509000000000004" pitchFamily="49" charset="0"/>
              </a:rPr>
              <a:t>/</a:t>
            </a:r>
            <a:r>
              <a:rPr lang="en-US" sz="1200" dirty="0" err="1">
                <a:latin typeface="Andale Mono" panose="020B0509000000000004" pitchFamily="49" charset="0"/>
              </a:rPr>
              <a:t>io_mo_one_e_integrals</a:t>
            </a:r>
            <a:endParaRPr lang="en-US" sz="12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Andale Mono" panose="020B0509000000000004" pitchFamily="49" charset="0"/>
              </a:rPr>
              <a:t>echo "Write" &gt; h2o.ezfio/</a:t>
            </a:r>
            <a:r>
              <a:rPr lang="en-US" sz="1200" dirty="0" err="1">
                <a:latin typeface="Andale Mono" panose="020B0509000000000004" pitchFamily="49" charset="0"/>
              </a:rPr>
              <a:t>ao_two_e_ints</a:t>
            </a:r>
            <a:r>
              <a:rPr lang="en-US" sz="1200" dirty="0">
                <a:latin typeface="Andale Mono" panose="020B0509000000000004" pitchFamily="49" charset="0"/>
              </a:rPr>
              <a:t>/</a:t>
            </a:r>
            <a:r>
              <a:rPr lang="en-US" sz="1200" dirty="0" err="1">
                <a:latin typeface="Andale Mono" panose="020B0509000000000004" pitchFamily="49" charset="0"/>
              </a:rPr>
              <a:t>io_ao_two_e_integrals</a:t>
            </a:r>
            <a:endParaRPr lang="en-US" sz="12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Andale Mono" panose="020B0509000000000004" pitchFamily="49" charset="0"/>
              </a:rPr>
              <a:t>echo "Write" &gt; h2o.ezfio/</a:t>
            </a:r>
            <a:r>
              <a:rPr lang="en-US" sz="1200" dirty="0" err="1">
                <a:latin typeface="Andale Mono" panose="020B0509000000000004" pitchFamily="49" charset="0"/>
              </a:rPr>
              <a:t>mo_two_e_ints</a:t>
            </a:r>
            <a:r>
              <a:rPr lang="en-US" sz="1200" dirty="0">
                <a:latin typeface="Andale Mono" panose="020B0509000000000004" pitchFamily="49" charset="0"/>
              </a:rPr>
              <a:t>/</a:t>
            </a:r>
            <a:r>
              <a:rPr lang="en-US" sz="1200" dirty="0" err="1">
                <a:latin typeface="Andale Mono" panose="020B0509000000000004" pitchFamily="49" charset="0"/>
              </a:rPr>
              <a:t>io_mo_two_e_integrals</a:t>
            </a:r>
            <a:endParaRPr lang="en-US" sz="12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12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latin typeface="Andale Mono" panose="020B0509000000000004" pitchFamily="49" charset="0"/>
              </a:rPr>
              <a:t># run HF job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Andale Mono" panose="020B0509000000000004" pitchFamily="49" charset="0"/>
              </a:rPr>
              <a:t>export OMP_NUM_THREADS=12</a:t>
            </a:r>
          </a:p>
          <a:p>
            <a:pPr>
              <a:lnSpc>
                <a:spcPct val="90000"/>
              </a:lnSpc>
            </a:pPr>
            <a:r>
              <a:rPr lang="en-US" sz="1200" dirty="0" err="1">
                <a:latin typeface="Andale Mono" panose="020B0509000000000004" pitchFamily="49" charset="0"/>
              </a:rPr>
              <a:t>qp_run</a:t>
            </a:r>
            <a:r>
              <a:rPr lang="en-US" sz="1200" dirty="0"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latin typeface="Andale Mono" panose="020B0509000000000004" pitchFamily="49" charset="0"/>
              </a:rPr>
              <a:t>scf</a:t>
            </a:r>
            <a:r>
              <a:rPr lang="en-US" sz="1200" dirty="0">
                <a:latin typeface="Andale Mono" panose="020B0509000000000004" pitchFamily="49" charset="0"/>
              </a:rPr>
              <a:t> h2o.ezfio &gt;h2o_scf.output 2&gt;h2o_scf.error&amp;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A3153-895E-6D49-821E-2EDD377596CB}"/>
              </a:ext>
            </a:extLst>
          </p:cNvPr>
          <p:cNvSpPr txBox="1"/>
          <p:nvPr/>
        </p:nvSpPr>
        <p:spPr>
          <a:xfrm>
            <a:off x="2348439" y="3953137"/>
            <a:ext cx="7901522" cy="1754326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>
                <a:latin typeface="Andale Mono" panose="020B0509000000000004" pitchFamily="49" charset="0"/>
              </a:rPr>
              <a:t>viribus</a:t>
            </a:r>
            <a:r>
              <a:rPr lang="en-US" sz="1200" dirty="0">
                <a:latin typeface="Andale Mono" panose="020B0509000000000004" pitchFamily="49" charset="0"/>
              </a:rPr>
              <a:t>&gt;tail h2o_scf.output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Andale Mono" panose="020B0509000000000004" pitchFamily="49" charset="0"/>
              </a:rPr>
              <a:t>.. &gt;&gt;&gt;&gt;&gt; [ RES  MEM :       0.035549 GB ] [ VIRT MEM :       1.332722 GB ] &lt;&lt;&lt;&lt;&lt; ..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Andale Mono" panose="020B0509000000000004" pitchFamily="49" charset="0"/>
              </a:rPr>
              <a:t>.. &gt;&gt;&gt;&gt;&gt; [ WALL TIME:       1.659105  s ] [ CPU  TIME:      17.032072  s ] &lt;&lt;&lt;&lt;&lt; ..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Andale Mono" panose="020B0509000000000004" pitchFamily="49" charset="0"/>
              </a:rPr>
              <a:t>* </a:t>
            </a:r>
            <a:r>
              <a:rPr lang="en-US" sz="1200" b="1" dirty="0">
                <a:latin typeface="Andale Mono" panose="020B0509000000000004" pitchFamily="49" charset="0"/>
              </a:rPr>
              <a:t>SCF energy                                        -76.03027837147562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Andale Mono" panose="020B0509000000000004" pitchFamily="49" charset="0"/>
              </a:rPr>
              <a:t>.. &gt;&gt;&gt;&gt;&gt; [ RES  MEM :       0.035549 GB ] [ VIRT MEM :       1.332722 GB ] &lt;&lt;&lt;&lt;&lt; ..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Andale Mono" panose="020B0509000000000004" pitchFamily="49" charset="0"/>
              </a:rPr>
              <a:t>.. &gt;&gt;&gt;&gt;&gt; [ WALL TIME:       1.681538  s ] [ CPU  TIME:      17.243335  s ] &lt;&lt;&lt;&lt;&lt; ..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Andale Mono" panose="020B0509000000000004" pitchFamily="49" charset="0"/>
              </a:rPr>
              <a:t>Wall time : 3.1613965034484863s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AEF6D-B73D-9E41-930C-8A38932D6E26}"/>
              </a:ext>
            </a:extLst>
          </p:cNvPr>
          <p:cNvSpPr txBox="1"/>
          <p:nvPr/>
        </p:nvSpPr>
        <p:spPr>
          <a:xfrm>
            <a:off x="2015067" y="5848071"/>
            <a:ext cx="8754320" cy="725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dirty="0">
                <a:latin typeface="+mn-lt"/>
              </a:rPr>
              <a:t>For more information on running Quantum Package from the command line: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+mn-lt"/>
              </a:rPr>
              <a:t>https://quantum-</a:t>
            </a:r>
            <a:r>
              <a:rPr lang="en-US" dirty="0" err="1">
                <a:latin typeface="+mn-lt"/>
              </a:rPr>
              <a:t>package.readthedocs.io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/master/</a:t>
            </a:r>
            <a:r>
              <a:rPr lang="en-US" dirty="0" err="1">
                <a:latin typeface="+mn-lt"/>
              </a:rPr>
              <a:t>index.html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214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539496"/>
          </a:xfrm>
        </p:spPr>
        <p:txBody>
          <a:bodyPr/>
          <a:lstStyle/>
          <a:p>
            <a:r>
              <a:rPr lang="en-US" dirty="0"/>
              <a:t>Quantum Package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588618" y="1760580"/>
            <a:ext cx="3416320" cy="4385816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err="1">
                <a:latin typeface="Andale Mono" panose="020B0509000000000004" pitchFamily="49" charset="0"/>
              </a:rPr>
              <a:t>viribus</a:t>
            </a:r>
            <a:r>
              <a:rPr lang="en-US" sz="1000" dirty="0">
                <a:latin typeface="Andale Mono" panose="020B0509000000000004" pitchFamily="49" charset="0"/>
              </a:rPr>
              <a:t>&gt;</a:t>
            </a:r>
            <a:r>
              <a:rPr lang="en-US" sz="1000" dirty="0" err="1">
                <a:latin typeface="Andale Mono" panose="020B0509000000000004" pitchFamily="49" charset="0"/>
              </a:rPr>
              <a:t>qp_create_ezfio</a:t>
            </a:r>
            <a:r>
              <a:rPr lang="en-US" sz="1000" dirty="0">
                <a:latin typeface="Andale Mono" panose="020B0509000000000004" pitchFamily="49" charset="0"/>
              </a:rPr>
              <a:t> -b cc-</a:t>
            </a:r>
            <a:r>
              <a:rPr lang="en-US" sz="1000" dirty="0" err="1">
                <a:latin typeface="Andale Mono" panose="020B0509000000000004" pitchFamily="49" charset="0"/>
              </a:rPr>
              <a:t>pvtz</a:t>
            </a:r>
            <a:r>
              <a:rPr lang="en-US" sz="1000" dirty="0">
                <a:latin typeface="Andale Mono" panose="020B0509000000000004" pitchFamily="49" charset="0"/>
              </a:rPr>
              <a:t> h2o.xyz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h2o.ezfio</a:t>
            </a:r>
          </a:p>
          <a:p>
            <a:pPr>
              <a:lnSpc>
                <a:spcPct val="90000"/>
              </a:lnSpc>
            </a:pPr>
            <a:r>
              <a:rPr lang="en-US" sz="1000" dirty="0" err="1">
                <a:latin typeface="Andale Mono" panose="020B0509000000000004" pitchFamily="49" charset="0"/>
              </a:rPr>
              <a:t>viribus</a:t>
            </a:r>
            <a:r>
              <a:rPr lang="en-US" sz="1000" dirty="0">
                <a:latin typeface="Andale Mono" panose="020B0509000000000004" pitchFamily="49" charset="0"/>
              </a:rPr>
              <a:t>&gt;</a:t>
            </a:r>
            <a:r>
              <a:rPr lang="en-US" sz="1000" dirty="0" err="1">
                <a:latin typeface="Andale Mono" panose="020B0509000000000004" pitchFamily="49" charset="0"/>
              </a:rPr>
              <a:t>qp_edit</a:t>
            </a:r>
            <a:r>
              <a:rPr lang="en-US" sz="1000" dirty="0">
                <a:latin typeface="Andale Mono" panose="020B0509000000000004" pitchFamily="49" charset="0"/>
              </a:rPr>
              <a:t> -c h2o.ezfio</a:t>
            </a:r>
          </a:p>
          <a:p>
            <a:pPr>
              <a:lnSpc>
                <a:spcPct val="90000"/>
              </a:lnSpc>
            </a:pPr>
            <a:r>
              <a:rPr lang="en-US" sz="1000" dirty="0" err="1">
                <a:latin typeface="Andale Mono" panose="020B0509000000000004" pitchFamily="49" charset="0"/>
              </a:rPr>
              <a:t>viribus</a:t>
            </a:r>
            <a:r>
              <a:rPr lang="en-US" sz="1000" dirty="0">
                <a:latin typeface="Andale Mono" panose="020B0509000000000004" pitchFamily="49" charset="0"/>
              </a:rPr>
              <a:t>&gt;tree h2o.ezfio/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h2o.ezfio/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├── </a:t>
            </a:r>
            <a:r>
              <a:rPr lang="en-US" sz="1000" dirty="0" err="1">
                <a:latin typeface="Andale Mono" panose="020B0509000000000004" pitchFamily="49" charset="0"/>
              </a:rPr>
              <a:t>ao_basis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ao_basis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ao_cartesian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dirty="0" err="1">
                <a:latin typeface="Andale Mono" panose="020B0509000000000004" pitchFamily="49" charset="0"/>
              </a:rPr>
              <a:t>ao_coef.gz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dirty="0" err="1">
                <a:latin typeface="Andale Mono" panose="020B0509000000000004" pitchFamily="49" charset="0"/>
              </a:rPr>
              <a:t>ao_expo.gz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>
                <a:latin typeface="Andale Mono" panose="020B0509000000000004" pitchFamily="49" charset="0"/>
              </a:rPr>
              <a:t>ao_md5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dirty="0" err="1">
                <a:latin typeface="Andale Mono" panose="020B0509000000000004" pitchFamily="49" charset="0"/>
              </a:rPr>
              <a:t>ao_nucl.gz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ao_num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dirty="0" err="1">
                <a:latin typeface="Andale Mono" panose="020B0509000000000004" pitchFamily="49" charset="0"/>
              </a:rPr>
              <a:t>ao_power.gz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└── </a:t>
            </a:r>
            <a:r>
              <a:rPr lang="en-US" sz="1000" dirty="0" err="1">
                <a:latin typeface="Andale Mono" panose="020B0509000000000004" pitchFamily="49" charset="0"/>
              </a:rPr>
              <a:t>ao_prim_num.gz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├── </a:t>
            </a:r>
            <a:r>
              <a:rPr lang="en-US" sz="1000" dirty="0" err="1">
                <a:latin typeface="Andale Mono" panose="020B0509000000000004" pitchFamily="49" charset="0"/>
              </a:rPr>
              <a:t>ao_one_e_ints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io_ao_integrals_e_n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io_ao_integrals_kinetic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io_ao_integrals_overlap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io_ao_integrals_pseudo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└── </a:t>
            </a:r>
            <a:r>
              <a:rPr lang="en-US" sz="1000" b="1" dirty="0" err="1">
                <a:latin typeface="Andale Mono" panose="020B0509000000000004" pitchFamily="49" charset="0"/>
              </a:rPr>
              <a:t>io_ao_one_e_integrals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├── </a:t>
            </a:r>
            <a:r>
              <a:rPr lang="en-US" sz="1000" dirty="0" err="1">
                <a:latin typeface="Andale Mono" panose="020B0509000000000004" pitchFamily="49" charset="0"/>
              </a:rPr>
              <a:t>ao_two_e_erf_ints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io_ao_two_e_integrals_erf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└── </a:t>
            </a:r>
            <a:r>
              <a:rPr lang="en-US" sz="1000" b="1" dirty="0" err="1">
                <a:latin typeface="Andale Mono" panose="020B0509000000000004" pitchFamily="49" charset="0"/>
              </a:rPr>
              <a:t>mu_erf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├── </a:t>
            </a:r>
            <a:r>
              <a:rPr lang="en-US" sz="1000" dirty="0" err="1">
                <a:latin typeface="Andale Mono" panose="020B0509000000000004" pitchFamily="49" charset="0"/>
              </a:rPr>
              <a:t>ao_two_e_ints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>
                <a:latin typeface="Andale Mono" panose="020B0509000000000004" pitchFamily="49" charset="0"/>
              </a:rPr>
              <a:t>direct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io_ao_two_e_integrals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└── </a:t>
            </a:r>
            <a:r>
              <a:rPr lang="en-US" sz="1000" b="1" dirty="0" err="1">
                <a:latin typeface="Andale Mono" panose="020B0509000000000004" pitchFamily="49" charset="0"/>
              </a:rPr>
              <a:t>threshold_ao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├── </a:t>
            </a:r>
            <a:r>
              <a:rPr lang="en-US" sz="1000" dirty="0" err="1">
                <a:latin typeface="Andale Mono" panose="020B0509000000000004" pitchFamily="49" charset="0"/>
              </a:rPr>
              <a:t>becke_numerical_grid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└── </a:t>
            </a:r>
            <a:r>
              <a:rPr lang="en-US" sz="1000" b="1" dirty="0" err="1">
                <a:latin typeface="Andale Mono" panose="020B0509000000000004" pitchFamily="49" charset="0"/>
              </a:rPr>
              <a:t>grid_type_sgn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1000" dirty="0">
              <a:latin typeface="Andale Mono" panose="020B050900000000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D0030-1689-9F4A-99FF-3840C6C93F2C}"/>
              </a:ext>
            </a:extLst>
          </p:cNvPr>
          <p:cNvSpPr txBox="1"/>
          <p:nvPr/>
        </p:nvSpPr>
        <p:spPr>
          <a:xfrm>
            <a:off x="961152" y="632860"/>
            <a:ext cx="8773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Quantum Package </a:t>
            </a:r>
            <a:r>
              <a:rPr lang="en-US" sz="1600" dirty="0" err="1">
                <a:latin typeface="+mn-lt"/>
              </a:rPr>
              <a:t>ezfio</a:t>
            </a:r>
            <a:r>
              <a:rPr lang="en-US" sz="1600" dirty="0">
                <a:latin typeface="+mn-lt"/>
              </a:rPr>
              <a:t> serves function of input file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Really it is persistent program state on disk, so each run modifies and/or resets inputs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Variable names are shown in bold below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57FD2-9128-AC41-A5B7-5366A4FBFBB7}"/>
              </a:ext>
            </a:extLst>
          </p:cNvPr>
          <p:cNvSpPr txBox="1"/>
          <p:nvPr/>
        </p:nvSpPr>
        <p:spPr>
          <a:xfrm>
            <a:off x="4004938" y="1760580"/>
            <a:ext cx="2492990" cy="4939814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├── </a:t>
            </a:r>
            <a:r>
              <a:rPr lang="en-US" sz="1000" dirty="0" err="1">
                <a:latin typeface="Andale Mono" panose="020B0509000000000004" pitchFamily="49" charset="0"/>
              </a:rPr>
              <a:t>davidson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davidson_sze_max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disk_based_davidson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distributed_davidson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n_det_max_full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n_states_diag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>
                <a:latin typeface="Andale Mono" panose="020B0509000000000004" pitchFamily="49" charset="0"/>
              </a:rPr>
              <a:t>only_expected_s2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state_following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└── </a:t>
            </a:r>
            <a:r>
              <a:rPr lang="en-US" sz="1000" b="1" dirty="0" err="1">
                <a:latin typeface="Andale Mono" panose="020B0509000000000004" pitchFamily="49" charset="0"/>
              </a:rPr>
              <a:t>threshold_davidson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├── </a:t>
            </a:r>
            <a:r>
              <a:rPr lang="en-US" sz="1000" dirty="0" err="1">
                <a:latin typeface="Andale Mono" panose="020B0509000000000004" pitchFamily="49" charset="0"/>
              </a:rPr>
              <a:t>density_for_dft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damping_for_rs_dft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density_for_dft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└── </a:t>
            </a:r>
            <a:r>
              <a:rPr lang="en-US" sz="1000" b="1" dirty="0" err="1">
                <a:latin typeface="Andale Mono" panose="020B0509000000000004" pitchFamily="49" charset="0"/>
              </a:rPr>
              <a:t>no_core_density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├── determinants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n_det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n_det_max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n_det_print_wf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n_states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read_wf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>
                <a:latin typeface="Andale Mono" panose="020B0509000000000004" pitchFamily="49" charset="0"/>
              </a:rPr>
              <a:t>s2_eig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target_energy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threshold_generators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└── </a:t>
            </a:r>
            <a:r>
              <a:rPr lang="en-US" sz="1000" b="1" dirty="0" err="1">
                <a:latin typeface="Andale Mono" panose="020B0509000000000004" pitchFamily="49" charset="0"/>
              </a:rPr>
              <a:t>used_weight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├── </a:t>
            </a:r>
            <a:r>
              <a:rPr lang="en-US" sz="1000" dirty="0" err="1">
                <a:latin typeface="Andale Mono" panose="020B0509000000000004" pitchFamily="49" charset="0"/>
              </a:rPr>
              <a:t>dft_keywords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correlation_functional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exchange_functional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└── </a:t>
            </a:r>
            <a:r>
              <a:rPr lang="en-US" sz="1000" b="1" dirty="0" err="1">
                <a:latin typeface="Andale Mono" panose="020B0509000000000004" pitchFamily="49" charset="0"/>
              </a:rPr>
              <a:t>hf_exchange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├── dressing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dress_relative_error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n_it_max_dressed_ci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└── </a:t>
            </a:r>
            <a:r>
              <a:rPr lang="en-US" sz="1000" b="1" dirty="0" err="1">
                <a:latin typeface="Andale Mono" panose="020B0509000000000004" pitchFamily="49" charset="0"/>
              </a:rPr>
              <a:t>thresh_dressed_ci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├── electrons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elec_alpha_num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└── </a:t>
            </a:r>
            <a:r>
              <a:rPr lang="en-US" sz="1000" b="1" dirty="0" err="1">
                <a:latin typeface="Andale Mono" panose="020B0509000000000004" pitchFamily="49" charset="0"/>
              </a:rPr>
              <a:t>elec_beta_num</a:t>
            </a:r>
            <a:endParaRPr lang="en-US" sz="1000" b="1" dirty="0"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F82E0-8E92-2F49-8528-697FE3D0CE83}"/>
              </a:ext>
            </a:extLst>
          </p:cNvPr>
          <p:cNvSpPr txBox="1"/>
          <p:nvPr/>
        </p:nvSpPr>
        <p:spPr>
          <a:xfrm>
            <a:off x="6497928" y="1760580"/>
            <a:ext cx="3031599" cy="4801314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├── </a:t>
            </a:r>
            <a:r>
              <a:rPr lang="en-US" sz="1000" dirty="0" err="1">
                <a:latin typeface="Andale Mono" panose="020B0509000000000004" pitchFamily="49" charset="0"/>
              </a:rPr>
              <a:t>ezfio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>
                <a:latin typeface="Andale Mono" panose="020B0509000000000004" pitchFamily="49" charset="0"/>
              </a:rPr>
              <a:t>creation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>
                <a:latin typeface="Andale Mono" panose="020B0509000000000004" pitchFamily="49" charset="0"/>
              </a:rPr>
              <a:t>library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└── </a:t>
            </a:r>
            <a:r>
              <a:rPr lang="en-US" sz="1000" b="1" dirty="0">
                <a:latin typeface="Andale Mono" panose="020B0509000000000004" pitchFamily="49" charset="0"/>
              </a:rPr>
              <a:t>user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├── ijkl_ints_in_r3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>
                <a:latin typeface="Andale Mono" panose="020B0509000000000004" pitchFamily="49" charset="0"/>
              </a:rPr>
              <a:t>disk_access_ao_ijkl_r3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└── </a:t>
            </a:r>
            <a:r>
              <a:rPr lang="en-US" sz="1000" b="1" dirty="0">
                <a:latin typeface="Andale Mono" panose="020B0509000000000004" pitchFamily="49" charset="0"/>
              </a:rPr>
              <a:t>disk_access_mo_ijkl_r3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├── </a:t>
            </a:r>
            <a:r>
              <a:rPr lang="en-US" sz="1000" dirty="0" err="1">
                <a:latin typeface="Andale Mono" panose="020B0509000000000004" pitchFamily="49" charset="0"/>
              </a:rPr>
              <a:t>mo_one_e_ints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io_mo_integrals_e_n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io_mo_integrals_kinetic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io_mo_integrals_pseudo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└── </a:t>
            </a:r>
            <a:r>
              <a:rPr lang="en-US" sz="1000" b="1" dirty="0" err="1">
                <a:latin typeface="Andale Mono" panose="020B0509000000000004" pitchFamily="49" charset="0"/>
              </a:rPr>
              <a:t>io_mo_one_e_integrals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├── </a:t>
            </a:r>
            <a:r>
              <a:rPr lang="en-US" sz="1000" dirty="0" err="1">
                <a:latin typeface="Andale Mono" panose="020B0509000000000004" pitchFamily="49" charset="0"/>
              </a:rPr>
              <a:t>mo_two_e_erf_ints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└── </a:t>
            </a:r>
            <a:r>
              <a:rPr lang="en-US" sz="1000" b="1" dirty="0" err="1">
                <a:latin typeface="Andale Mono" panose="020B0509000000000004" pitchFamily="49" charset="0"/>
              </a:rPr>
              <a:t>io_mo_two_e_integrals_erf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├── </a:t>
            </a:r>
            <a:r>
              <a:rPr lang="en-US" sz="1000" dirty="0" err="1">
                <a:latin typeface="Andale Mono" panose="020B0509000000000004" pitchFamily="49" charset="0"/>
              </a:rPr>
              <a:t>mo_two_e_ints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io_mo_two_e_integrals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no_ivvv_integrals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no_vvv_integrals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no_vvvv_integrals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└── </a:t>
            </a:r>
            <a:r>
              <a:rPr lang="en-US" sz="1000" b="1" dirty="0" err="1">
                <a:latin typeface="Andale Mono" panose="020B0509000000000004" pitchFamily="49" charset="0"/>
              </a:rPr>
              <a:t>threshold_mo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├── nuclei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disk_access_nuclear_repulsion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dirty="0" err="1">
                <a:latin typeface="Andale Mono" panose="020B0509000000000004" pitchFamily="49" charset="0"/>
              </a:rPr>
              <a:t>nucl_charge.gz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dirty="0" err="1">
                <a:latin typeface="Andale Mono" panose="020B0509000000000004" pitchFamily="49" charset="0"/>
              </a:rPr>
              <a:t>nucl_coord.gz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dirty="0" err="1">
                <a:latin typeface="Andale Mono" panose="020B0509000000000004" pitchFamily="49" charset="0"/>
              </a:rPr>
              <a:t>nucl_label.gz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└── </a:t>
            </a:r>
            <a:r>
              <a:rPr lang="en-US" sz="1000" b="1" dirty="0" err="1">
                <a:latin typeface="Andale Mono" panose="020B0509000000000004" pitchFamily="49" charset="0"/>
              </a:rPr>
              <a:t>nucl_num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├── perturbation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correlation_energy_ratio_max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>
                <a:latin typeface="Andale Mono" panose="020B0509000000000004" pitchFamily="49" charset="0"/>
              </a:rPr>
              <a:t>do_pt2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>
                <a:latin typeface="Andale Mono" panose="020B0509000000000004" pitchFamily="49" charset="0"/>
              </a:rPr>
              <a:t>h0_type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>
                <a:latin typeface="Andale Mono" panose="020B0509000000000004" pitchFamily="49" charset="0"/>
              </a:rPr>
              <a:t>pt2_max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>
                <a:latin typeface="Andale Mono" panose="020B0509000000000004" pitchFamily="49" charset="0"/>
              </a:rPr>
              <a:t>pt2_relative_error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└── </a:t>
            </a:r>
            <a:r>
              <a:rPr lang="en-US" sz="1000" b="1" dirty="0" err="1">
                <a:latin typeface="Andale Mono" panose="020B0509000000000004" pitchFamily="49" charset="0"/>
              </a:rPr>
              <a:t>variance_max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1000" dirty="0">
              <a:latin typeface="Andale Mono" panose="020B050900000000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86F7F-AA57-234D-950F-91516992179E}"/>
              </a:ext>
            </a:extLst>
          </p:cNvPr>
          <p:cNvSpPr txBox="1"/>
          <p:nvPr/>
        </p:nvSpPr>
        <p:spPr>
          <a:xfrm>
            <a:off x="9529527" y="1760580"/>
            <a:ext cx="2262158" cy="4662815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├── pseudo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do_pseudo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dirty="0" err="1">
                <a:latin typeface="Andale Mono" panose="020B0509000000000004" pitchFamily="49" charset="0"/>
              </a:rPr>
              <a:t>pseudo_dz_k.gz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dirty="0" err="1">
                <a:latin typeface="Andale Mono" panose="020B0509000000000004" pitchFamily="49" charset="0"/>
              </a:rPr>
              <a:t>pseudo_dz_kl.gz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pseudo_grid_rmax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pseudo_grid_size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pseudo_klocmax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pseudo_kmax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pseudo_lmax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dirty="0" err="1">
                <a:latin typeface="Andale Mono" panose="020B0509000000000004" pitchFamily="49" charset="0"/>
              </a:rPr>
              <a:t>pseudo_n_k.gz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dirty="0" err="1">
                <a:latin typeface="Andale Mono" panose="020B0509000000000004" pitchFamily="49" charset="0"/>
              </a:rPr>
              <a:t>pseudo_n_kl.gz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dirty="0" err="1">
                <a:latin typeface="Andale Mono" panose="020B0509000000000004" pitchFamily="49" charset="0"/>
              </a:rPr>
              <a:t>pseudo_v_k.gz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└── </a:t>
            </a:r>
            <a:r>
              <a:rPr lang="en-US" sz="1000" dirty="0" err="1">
                <a:latin typeface="Andale Mono" panose="020B0509000000000004" pitchFamily="49" charset="0"/>
              </a:rPr>
              <a:t>pseudo_v_kl.gz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├── </a:t>
            </a:r>
            <a:r>
              <a:rPr lang="en-US" sz="1000" dirty="0" err="1">
                <a:latin typeface="Andale Mono" panose="020B0509000000000004" pitchFamily="49" charset="0"/>
              </a:rPr>
              <a:t>qmcpack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└── </a:t>
            </a:r>
            <a:r>
              <a:rPr lang="en-US" sz="1000" b="1" dirty="0" err="1">
                <a:latin typeface="Andale Mono" panose="020B0509000000000004" pitchFamily="49" charset="0"/>
              </a:rPr>
              <a:t>ci_threshold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├── </a:t>
            </a:r>
            <a:r>
              <a:rPr lang="en-US" sz="1000" dirty="0" err="1">
                <a:latin typeface="Andale Mono" panose="020B0509000000000004" pitchFamily="49" charset="0"/>
              </a:rPr>
              <a:t>rsdft_ecmd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└── </a:t>
            </a:r>
            <a:r>
              <a:rPr lang="en-US" sz="1000" b="1" dirty="0" err="1">
                <a:latin typeface="Andale Mono" panose="020B0509000000000004" pitchFamily="49" charset="0"/>
              </a:rPr>
              <a:t>ecmd_functional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├── </a:t>
            </a:r>
            <a:r>
              <a:rPr lang="en-US" sz="1000" dirty="0" err="1">
                <a:latin typeface="Andale Mono" panose="020B0509000000000004" pitchFamily="49" charset="0"/>
              </a:rPr>
              <a:t>scf_utils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frozen_orb_scf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level_shift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max_dim_diis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mo_guess_type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n_it_scf_max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scf_algorithm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threshold_diis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└── </a:t>
            </a:r>
            <a:r>
              <a:rPr lang="en-US" sz="1000" b="1" dirty="0" err="1">
                <a:latin typeface="Andale Mono" panose="020B0509000000000004" pitchFamily="49" charset="0"/>
              </a:rPr>
              <a:t>thresh_scf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├── </a:t>
            </a:r>
            <a:r>
              <a:rPr lang="en-US" sz="1000" dirty="0" err="1">
                <a:latin typeface="Andale Mono" panose="020B0509000000000004" pitchFamily="49" charset="0"/>
              </a:rPr>
              <a:t>two_body_dm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ci_threshold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mat_mul_svd_vectors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├── </a:t>
            </a:r>
            <a:r>
              <a:rPr lang="en-US" sz="1000" b="1" dirty="0" err="1">
                <a:latin typeface="Andale Mono" panose="020B0509000000000004" pitchFamily="49" charset="0"/>
              </a:rPr>
              <a:t>ontop_approx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│   └── </a:t>
            </a:r>
            <a:r>
              <a:rPr lang="en-US" sz="1000" b="1" dirty="0" err="1">
                <a:latin typeface="Andale Mono" panose="020B0509000000000004" pitchFamily="49" charset="0"/>
              </a:rPr>
              <a:t>thr_ontop_approx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└── work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└── empty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9CBEC-84FA-4A47-B6B1-FDA7DAB8EB5D}"/>
              </a:ext>
            </a:extLst>
          </p:cNvPr>
          <p:cNvSpPr txBox="1"/>
          <p:nvPr/>
        </p:nvSpPr>
        <p:spPr>
          <a:xfrm>
            <a:off x="855678" y="1471447"/>
            <a:ext cx="1093600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+mn-lt"/>
              </a:rPr>
              <a:t>See QP input docs: https://quantum-</a:t>
            </a:r>
            <a:r>
              <a:rPr lang="en-US" sz="1400" dirty="0" err="1">
                <a:latin typeface="+mn-lt"/>
              </a:rPr>
              <a:t>package.readthedocs.io</a:t>
            </a:r>
            <a:r>
              <a:rPr lang="en-US" sz="1400" dirty="0">
                <a:latin typeface="+mn-lt"/>
              </a:rPr>
              <a:t>/</a:t>
            </a:r>
            <a:r>
              <a:rPr lang="en-US" sz="1400" dirty="0" err="1">
                <a:latin typeface="+mn-lt"/>
              </a:rPr>
              <a:t>en</a:t>
            </a:r>
            <a:r>
              <a:rPr lang="en-US" sz="1400" dirty="0">
                <a:latin typeface="+mn-lt"/>
              </a:rPr>
              <a:t>/master/</a:t>
            </a:r>
            <a:r>
              <a:rPr lang="en-US" sz="1400" dirty="0" err="1">
                <a:latin typeface="+mn-lt"/>
              </a:rPr>
              <a:t>programmers_guide</a:t>
            </a:r>
            <a:r>
              <a:rPr lang="en-US" sz="1400" dirty="0">
                <a:latin typeface="+mn-lt"/>
              </a:rPr>
              <a:t>/</a:t>
            </a:r>
            <a:r>
              <a:rPr lang="en-US" sz="1400" dirty="0" err="1">
                <a:latin typeface="+mn-lt"/>
              </a:rPr>
              <a:t>index.html#index-of-modules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100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539496"/>
          </a:xfrm>
        </p:spPr>
        <p:txBody>
          <a:bodyPr/>
          <a:lstStyle/>
          <a:p>
            <a:r>
              <a:rPr lang="en-US" dirty="0"/>
              <a:t>Nexus Quantum Package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1036270" y="632860"/>
            <a:ext cx="3906839" cy="570156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&gt;&gt;&gt; from nexus import </a:t>
            </a:r>
            <a:r>
              <a:rPr lang="en-US" sz="900" dirty="0" err="1">
                <a:latin typeface="Andale Mono" panose="020B0509000000000004" pitchFamily="49" charset="0"/>
              </a:rPr>
              <a:t>QuantumPackageInput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&gt;&gt;&gt; </a:t>
            </a:r>
            <a:r>
              <a:rPr lang="en-US" sz="900" dirty="0" err="1">
                <a:latin typeface="Andale Mono" panose="020B0509000000000004" pitchFamily="49" charset="0"/>
              </a:rPr>
              <a:t>qpi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QuantumPackageInput</a:t>
            </a:r>
            <a:r>
              <a:rPr lang="en-US" sz="900" dirty="0">
                <a:latin typeface="Andale Mono" panose="020B0509000000000004" pitchFamily="49" charset="0"/>
              </a:rPr>
              <a:t>('./h2o.ezfio')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&gt;&gt;&gt; print </a:t>
            </a:r>
            <a:r>
              <a:rPr lang="en-US" sz="900" dirty="0" err="1">
                <a:latin typeface="Andale Mono" panose="020B0509000000000004" pitchFamily="49" charset="0"/>
              </a:rPr>
              <a:t>qpi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structure       = None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ao_basis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ao_basis</a:t>
            </a:r>
            <a:r>
              <a:rPr lang="en-US" sz="900" dirty="0">
                <a:latin typeface="Andale Mono" panose="020B0509000000000004" pitchFamily="49" charset="0"/>
              </a:rPr>
              <a:t>        = cc-</a:t>
            </a:r>
            <a:r>
              <a:rPr lang="en-US" sz="900" dirty="0" err="1">
                <a:latin typeface="Andale Mono" panose="020B0509000000000004" pitchFamily="49" charset="0"/>
              </a:rPr>
              <a:t>pvtz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ao_cartesian</a:t>
            </a:r>
            <a:r>
              <a:rPr lang="en-US" sz="900" dirty="0">
                <a:latin typeface="Andale Mono" panose="020B0509000000000004" pitchFamily="49" charset="0"/>
              </a:rPr>
              <a:t>    = False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ao_md5          = b0e5878a56051339b81909a4b36ceeef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ao_num</a:t>
            </a:r>
            <a:r>
              <a:rPr lang="en-US" sz="900" dirty="0">
                <a:latin typeface="Andale Mono" panose="020B0509000000000004" pitchFamily="49" charset="0"/>
              </a:rPr>
              <a:t>          = 65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ao_basis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ao_one_e_ints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io_ao_integrals_e_n</a:t>
            </a:r>
            <a:r>
              <a:rPr lang="en-US" sz="900" dirty="0">
                <a:latin typeface="Andale Mono" panose="020B0509000000000004" pitchFamily="49" charset="0"/>
              </a:rPr>
              <a:t> = None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io_ao_integrals_kinetic</a:t>
            </a:r>
            <a:r>
              <a:rPr lang="en-US" sz="900" dirty="0">
                <a:latin typeface="Andale Mono" panose="020B0509000000000004" pitchFamily="49" charset="0"/>
              </a:rPr>
              <a:t> = None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io_ao_integrals_overlap</a:t>
            </a:r>
            <a:r>
              <a:rPr lang="en-US" sz="900" dirty="0">
                <a:latin typeface="Andale Mono" panose="020B0509000000000004" pitchFamily="49" charset="0"/>
              </a:rPr>
              <a:t> = None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io_ao_integrals_pseudo</a:t>
            </a:r>
            <a:r>
              <a:rPr lang="en-US" sz="900" dirty="0">
                <a:latin typeface="Andale Mono" panose="020B0509000000000004" pitchFamily="49" charset="0"/>
              </a:rPr>
              <a:t> = None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io_ao_one_e_integrals</a:t>
            </a:r>
            <a:r>
              <a:rPr lang="en-US" sz="900" dirty="0">
                <a:latin typeface="Andale Mono" panose="020B0509000000000004" pitchFamily="49" charset="0"/>
              </a:rPr>
              <a:t> = None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ao_one_e_ints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ao_two_e_erf_ints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io_ao_two_e_integrals_erf</a:t>
            </a:r>
            <a:r>
              <a:rPr lang="en-US" sz="900" dirty="0">
                <a:latin typeface="Andale Mono" panose="020B0509000000000004" pitchFamily="49" charset="0"/>
              </a:rPr>
              <a:t> = None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mu_erf</a:t>
            </a:r>
            <a:r>
              <a:rPr lang="en-US" sz="900" dirty="0">
                <a:latin typeface="Andale Mono" panose="020B0509000000000004" pitchFamily="49" charset="0"/>
              </a:rPr>
              <a:t>          = 0.5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ao_two_e_erf_ints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ao_two_e_ints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direct          = False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io_ao_two_e_integrals</a:t>
            </a:r>
            <a:r>
              <a:rPr lang="en-US" sz="900" dirty="0">
                <a:latin typeface="Andale Mono" panose="020B0509000000000004" pitchFamily="49" charset="0"/>
              </a:rPr>
              <a:t> = None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threshold_ao</a:t>
            </a:r>
            <a:r>
              <a:rPr lang="en-US" sz="900" dirty="0">
                <a:latin typeface="Andale Mono" panose="020B0509000000000004" pitchFamily="49" charset="0"/>
              </a:rPr>
              <a:t>    = 1e-15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ao_two_e_ints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becke_numerical_grid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grid_type_sgn</a:t>
            </a:r>
            <a:r>
              <a:rPr lang="en-US" sz="900" dirty="0">
                <a:latin typeface="Andale Mono" panose="020B0509000000000004" pitchFamily="49" charset="0"/>
              </a:rPr>
              <a:t>   = 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becke_numerical_grid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davidson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davidson_sze_max</a:t>
            </a:r>
            <a:r>
              <a:rPr lang="en-US" sz="900" dirty="0">
                <a:latin typeface="Andale Mono" panose="020B0509000000000004" pitchFamily="49" charset="0"/>
              </a:rPr>
              <a:t> = 15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disk_based_davidson</a:t>
            </a:r>
            <a:r>
              <a:rPr lang="en-US" sz="900" dirty="0">
                <a:latin typeface="Andale Mono" panose="020B05090000000000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distributed_davidson</a:t>
            </a:r>
            <a:r>
              <a:rPr lang="en-US" sz="900" dirty="0">
                <a:latin typeface="Andale Mono" panose="020B05090000000000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n_det_max_full</a:t>
            </a:r>
            <a:r>
              <a:rPr lang="en-US" sz="900" dirty="0">
                <a:latin typeface="Andale Mono" panose="020B0509000000000004" pitchFamily="49" charset="0"/>
              </a:rPr>
              <a:t>  = 1000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n_states_diag</a:t>
            </a:r>
            <a:r>
              <a:rPr lang="en-US" sz="900" dirty="0">
                <a:latin typeface="Andale Mono" panose="020B0509000000000004" pitchFamily="49" charset="0"/>
              </a:rPr>
              <a:t>   = 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only_expected_s2 = True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state_following</a:t>
            </a:r>
            <a:r>
              <a:rPr lang="en-US" sz="900" dirty="0">
                <a:latin typeface="Andale Mono" panose="020B0509000000000004" pitchFamily="49" charset="0"/>
              </a:rPr>
              <a:t> = False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threshold_davidson</a:t>
            </a:r>
            <a:r>
              <a:rPr lang="en-US" sz="900" dirty="0">
                <a:latin typeface="Andale Mono" panose="020B0509000000000004" pitchFamily="49" charset="0"/>
              </a:rPr>
              <a:t> = 1e-10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davidson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density_for_dft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damping_for_rs_dft</a:t>
            </a:r>
            <a:r>
              <a:rPr lang="en-US" sz="900" dirty="0">
                <a:latin typeface="Andale Mono" panose="020B0509000000000004" pitchFamily="49" charset="0"/>
              </a:rPr>
              <a:t> = 0.5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density_for_dft</a:t>
            </a:r>
            <a:r>
              <a:rPr lang="en-US" sz="900" dirty="0">
                <a:latin typeface="Andale Mono" panose="020B0509000000000004" pitchFamily="49" charset="0"/>
              </a:rPr>
              <a:t> = WFT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no_core_density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full_density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density_for_dft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03BF0-C3A4-3A48-A2E3-5758E64151A1}"/>
              </a:ext>
            </a:extLst>
          </p:cNvPr>
          <p:cNvSpPr txBox="1"/>
          <p:nvPr/>
        </p:nvSpPr>
        <p:spPr>
          <a:xfrm>
            <a:off x="4943109" y="632860"/>
            <a:ext cx="3217547" cy="570156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determinants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n_det</a:t>
            </a:r>
            <a:r>
              <a:rPr lang="en-US" sz="900" dirty="0">
                <a:latin typeface="Andale Mono" panose="020B0509000000000004" pitchFamily="49" charset="0"/>
              </a:rPr>
              <a:t>           =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n_det_max</a:t>
            </a:r>
            <a:r>
              <a:rPr lang="en-US" sz="900" dirty="0">
                <a:latin typeface="Andale Mono" panose="020B0509000000000004" pitchFamily="49" charset="0"/>
              </a:rPr>
              <a:t>       = 1000000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n_det_print_wf</a:t>
            </a:r>
            <a:r>
              <a:rPr lang="en-US" sz="900" dirty="0">
                <a:latin typeface="Andale Mono" panose="020B0509000000000004" pitchFamily="49" charset="0"/>
              </a:rPr>
              <a:t>  = 10000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n_states</a:t>
            </a:r>
            <a:r>
              <a:rPr lang="en-US" sz="900" dirty="0">
                <a:latin typeface="Andale Mono" panose="020B0509000000000004" pitchFamily="49" charset="0"/>
              </a:rPr>
              <a:t>        =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read_wf</a:t>
            </a:r>
            <a:r>
              <a:rPr lang="en-US" sz="900" dirty="0">
                <a:latin typeface="Andale Mono" panose="020B0509000000000004" pitchFamily="49" charset="0"/>
              </a:rPr>
              <a:t>         = False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s2_eig          = True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target_energy</a:t>
            </a:r>
            <a:r>
              <a:rPr lang="en-US" sz="900" dirty="0">
                <a:latin typeface="Andale Mono" panose="020B0509000000000004" pitchFamily="49" charset="0"/>
              </a:rPr>
              <a:t>   = 0.0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threshold_generators</a:t>
            </a:r>
            <a:r>
              <a:rPr lang="en-US" sz="900" dirty="0">
                <a:latin typeface="Andale Mono" panose="020B0509000000000004" pitchFamily="49" charset="0"/>
              </a:rPr>
              <a:t> = 0.99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used_weight</a:t>
            </a:r>
            <a:r>
              <a:rPr lang="en-US" sz="900" dirty="0">
                <a:latin typeface="Andale Mono" panose="020B0509000000000004" pitchFamily="49" charset="0"/>
              </a:rPr>
              <a:t>     =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determinants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dft_keywords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correlation_functional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short_range_LDA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exchange_functional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short_range_LDA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hf_exchange</a:t>
            </a:r>
            <a:r>
              <a:rPr lang="en-US" sz="900" dirty="0">
                <a:latin typeface="Andale Mono" panose="020B0509000000000004" pitchFamily="49" charset="0"/>
              </a:rPr>
              <a:t>     = 0.0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dft_keywords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dressing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dress_relative_error</a:t>
            </a:r>
            <a:r>
              <a:rPr lang="en-US" sz="900" dirty="0">
                <a:latin typeface="Andale Mono" panose="020B0509000000000004" pitchFamily="49" charset="0"/>
              </a:rPr>
              <a:t> = 0.001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n_it_max_dressed_ci</a:t>
            </a:r>
            <a:r>
              <a:rPr lang="en-US" sz="900" dirty="0">
                <a:latin typeface="Andale Mono" panose="020B0509000000000004" pitchFamily="49" charset="0"/>
              </a:rPr>
              <a:t> = 10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thresh_dressed_ci</a:t>
            </a:r>
            <a:r>
              <a:rPr lang="en-US" sz="900" dirty="0">
                <a:latin typeface="Andale Mono" panose="020B0509000000000004" pitchFamily="49" charset="0"/>
              </a:rPr>
              <a:t> = 1e-05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dressing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electrons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elec_alpha_num</a:t>
            </a:r>
            <a:r>
              <a:rPr lang="en-US" sz="900" dirty="0">
                <a:latin typeface="Andale Mono" panose="020B0509000000000004" pitchFamily="49" charset="0"/>
              </a:rPr>
              <a:t>  = 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elec_beta_num</a:t>
            </a:r>
            <a:r>
              <a:rPr lang="en-US" sz="900" dirty="0">
                <a:latin typeface="Andale Mono" panose="020B0509000000000004" pitchFamily="49" charset="0"/>
              </a:rPr>
              <a:t>   = 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electrons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ijkl_ints_in_r3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disk_access_ao_ijkl_r3 = None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disk_access_mo_ijkl_r3 = None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ijkl_ints_in_r3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mo_one_e_ints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io_mo_integrals_e_n</a:t>
            </a:r>
            <a:r>
              <a:rPr lang="en-US" sz="900" dirty="0">
                <a:latin typeface="Andale Mono" panose="020B0509000000000004" pitchFamily="49" charset="0"/>
              </a:rPr>
              <a:t> = None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io_mo_integrals_kinetic</a:t>
            </a:r>
            <a:r>
              <a:rPr lang="en-US" sz="900" dirty="0">
                <a:latin typeface="Andale Mono" panose="020B0509000000000004" pitchFamily="49" charset="0"/>
              </a:rPr>
              <a:t> = None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io_mo_integrals_pseudo</a:t>
            </a:r>
            <a:r>
              <a:rPr lang="en-US" sz="900" dirty="0">
                <a:latin typeface="Andale Mono" panose="020B0509000000000004" pitchFamily="49" charset="0"/>
              </a:rPr>
              <a:t> = None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io_mo_one_e_integrals</a:t>
            </a:r>
            <a:r>
              <a:rPr lang="en-US" sz="900" dirty="0">
                <a:latin typeface="Andale Mono" panose="020B0509000000000004" pitchFamily="49" charset="0"/>
              </a:rPr>
              <a:t> = None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mo_one_e_ints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mo_two_e_erf_ints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io_mo_two_e_integrals_erf</a:t>
            </a:r>
            <a:r>
              <a:rPr lang="en-US" sz="900" dirty="0">
                <a:latin typeface="Andale Mono" panose="020B0509000000000004" pitchFamily="49" charset="0"/>
              </a:rPr>
              <a:t> = None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mo_two_e_erf_ints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mo_two_e_ints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io_mo_two_e_integrals</a:t>
            </a:r>
            <a:r>
              <a:rPr lang="en-US" sz="900" dirty="0">
                <a:latin typeface="Andale Mono" panose="020B0509000000000004" pitchFamily="49" charset="0"/>
              </a:rPr>
              <a:t> = None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no_ivvv_integrals</a:t>
            </a:r>
            <a:r>
              <a:rPr lang="en-US" sz="900" dirty="0">
                <a:latin typeface="Andale Mono" panose="020B0509000000000004" pitchFamily="49" charset="0"/>
              </a:rPr>
              <a:t> = False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no_vvv_integrals</a:t>
            </a:r>
            <a:r>
              <a:rPr lang="en-US" sz="900" dirty="0">
                <a:latin typeface="Andale Mono" panose="020B0509000000000004" pitchFamily="49" charset="0"/>
              </a:rPr>
              <a:t> = False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no_vvvv_integrals</a:t>
            </a:r>
            <a:r>
              <a:rPr lang="en-US" sz="900" dirty="0">
                <a:latin typeface="Andale Mono" panose="020B0509000000000004" pitchFamily="49" charset="0"/>
              </a:rPr>
              <a:t> = False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threshold_mo</a:t>
            </a:r>
            <a:r>
              <a:rPr lang="en-US" sz="900" dirty="0">
                <a:latin typeface="Andale Mono" panose="020B0509000000000004" pitchFamily="49" charset="0"/>
              </a:rPr>
              <a:t>    = 1e-15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mo_two_e_ints</a:t>
            </a: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8F0B1-874A-7C4E-B22E-29D936BEA585}"/>
              </a:ext>
            </a:extLst>
          </p:cNvPr>
          <p:cNvSpPr txBox="1"/>
          <p:nvPr/>
        </p:nvSpPr>
        <p:spPr>
          <a:xfrm>
            <a:off x="8160656" y="632860"/>
            <a:ext cx="2941831" cy="570156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nuclei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disk_access_nuclear_repulsion</a:t>
            </a:r>
            <a:r>
              <a:rPr lang="en-US" sz="900" dirty="0">
                <a:latin typeface="Andale Mono" panose="020B0509000000000004" pitchFamily="49" charset="0"/>
              </a:rPr>
              <a:t> = None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nucl_num</a:t>
            </a:r>
            <a:r>
              <a:rPr lang="en-US" sz="900" dirty="0">
                <a:latin typeface="Andale Mono" panose="020B0509000000000004" pitchFamily="49" charset="0"/>
              </a:rPr>
              <a:t>        = 3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nuclei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perturbation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correlation_energy_ratio_max</a:t>
            </a:r>
            <a:r>
              <a:rPr lang="en-US" sz="900" dirty="0">
                <a:latin typeface="Andale Mono" panose="020B0509000000000004" pitchFamily="49" charset="0"/>
              </a:rPr>
              <a:t> = 1.0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do_pt2          = True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h0_type         = EN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pt2_max         = 0.0001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pt2_relative_error = 0.002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variance_max</a:t>
            </a:r>
            <a:r>
              <a:rPr lang="en-US" sz="900" dirty="0">
                <a:latin typeface="Andale Mono" panose="020B0509000000000004" pitchFamily="49" charset="0"/>
              </a:rPr>
              <a:t>    = 0.0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perturbation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pseudo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do_pseudo</a:t>
            </a:r>
            <a:r>
              <a:rPr lang="en-US" sz="900" dirty="0">
                <a:latin typeface="Andale Mono" panose="020B0509000000000004" pitchFamily="49" charset="0"/>
              </a:rPr>
              <a:t>       = False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pseudo_grid_rmax</a:t>
            </a:r>
            <a:r>
              <a:rPr lang="en-US" sz="900" dirty="0">
                <a:latin typeface="Andale Mono" panose="020B0509000000000004" pitchFamily="49" charset="0"/>
              </a:rPr>
              <a:t> = 10.0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pseudo_grid_size</a:t>
            </a:r>
            <a:r>
              <a:rPr lang="en-US" sz="900" dirty="0">
                <a:latin typeface="Andale Mono" panose="020B0509000000000004" pitchFamily="49" charset="0"/>
              </a:rPr>
              <a:t> = 1000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pseudo_klocmax</a:t>
            </a:r>
            <a:r>
              <a:rPr lang="en-US" sz="900" dirty="0">
                <a:latin typeface="Andale Mono" panose="020B0509000000000004" pitchFamily="49" charset="0"/>
              </a:rPr>
              <a:t>  =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pseudo_kmax</a:t>
            </a:r>
            <a:r>
              <a:rPr lang="en-US" sz="900" dirty="0">
                <a:latin typeface="Andale Mono" panose="020B0509000000000004" pitchFamily="49" charset="0"/>
              </a:rPr>
              <a:t>     =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pseudo_lmax</a:t>
            </a:r>
            <a:r>
              <a:rPr lang="en-US" sz="900" dirty="0">
                <a:latin typeface="Andale Mono" panose="020B0509000000000004" pitchFamily="49" charset="0"/>
              </a:rPr>
              <a:t>     =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pseudo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qmcpack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ci_threshold</a:t>
            </a:r>
            <a:r>
              <a:rPr lang="en-US" sz="900" dirty="0">
                <a:latin typeface="Andale Mono" panose="020B0509000000000004" pitchFamily="49" charset="0"/>
              </a:rPr>
              <a:t>    = 1e-08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qmcpack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rsdft_ecmd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ecmd_functional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short_range_LDA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rsdft_ecmd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run_control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run_control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scf_utils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frozen_orb_scf</a:t>
            </a:r>
            <a:r>
              <a:rPr lang="en-US" sz="900" dirty="0">
                <a:latin typeface="Andale Mono" panose="020B0509000000000004" pitchFamily="49" charset="0"/>
              </a:rPr>
              <a:t>  = False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level_shift</a:t>
            </a:r>
            <a:r>
              <a:rPr lang="en-US" sz="900" dirty="0">
                <a:latin typeface="Andale Mono" panose="020B0509000000000004" pitchFamily="49" charset="0"/>
              </a:rPr>
              <a:t>     = 0.0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max_dim_diis</a:t>
            </a:r>
            <a:r>
              <a:rPr lang="en-US" sz="900" dirty="0">
                <a:latin typeface="Andale Mono" panose="020B0509000000000004" pitchFamily="49" charset="0"/>
              </a:rPr>
              <a:t>    = 15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mo_guess_type</a:t>
            </a:r>
            <a:r>
              <a:rPr lang="en-US" sz="900" dirty="0">
                <a:latin typeface="Andale Mono" panose="020B0509000000000004" pitchFamily="49" charset="0"/>
              </a:rPr>
              <a:t>   = </a:t>
            </a:r>
            <a:r>
              <a:rPr lang="en-US" sz="900" dirty="0" err="1">
                <a:latin typeface="Andale Mono" panose="020B0509000000000004" pitchFamily="49" charset="0"/>
              </a:rPr>
              <a:t>Huckel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n_it_scf_max</a:t>
            </a:r>
            <a:r>
              <a:rPr lang="en-US" sz="900" dirty="0">
                <a:latin typeface="Andale Mono" panose="020B0509000000000004" pitchFamily="49" charset="0"/>
              </a:rPr>
              <a:t>    = 500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scf_algorithm</a:t>
            </a:r>
            <a:r>
              <a:rPr lang="en-US" sz="900" dirty="0">
                <a:latin typeface="Andale Mono" panose="020B0509000000000004" pitchFamily="49" charset="0"/>
              </a:rPr>
              <a:t>   = DIIS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thresh_scf</a:t>
            </a:r>
            <a:r>
              <a:rPr lang="en-US" sz="900" dirty="0">
                <a:latin typeface="Andale Mono" panose="020B0509000000000004" pitchFamily="49" charset="0"/>
              </a:rPr>
              <a:t>      = 1e-10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threshold_diis</a:t>
            </a:r>
            <a:r>
              <a:rPr lang="en-US" sz="900" dirty="0">
                <a:latin typeface="Andale Mono" panose="020B0509000000000004" pitchFamily="49" charset="0"/>
              </a:rPr>
              <a:t>  = 0.0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scf_utils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two_body_dm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ci_threshold</a:t>
            </a:r>
            <a:r>
              <a:rPr lang="en-US" sz="900" dirty="0">
                <a:latin typeface="Andale Mono" panose="020B0509000000000004" pitchFamily="49" charset="0"/>
              </a:rPr>
              <a:t>    = 1e-05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mat_mul_svd_vectors</a:t>
            </a:r>
            <a:r>
              <a:rPr lang="en-US" sz="900" dirty="0">
                <a:latin typeface="Andale Mono" panose="020B05090000000000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ontop_approx</a:t>
            </a:r>
            <a:r>
              <a:rPr lang="en-US" sz="900" dirty="0">
                <a:latin typeface="Andale Mono" panose="020B0509000000000004" pitchFamily="49" charset="0"/>
              </a:rPr>
              <a:t>    = False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thr_ontop_approx</a:t>
            </a:r>
            <a:r>
              <a:rPr lang="en-US" sz="900" dirty="0">
                <a:latin typeface="Andale Mono" panose="020B0509000000000004" pitchFamily="49" charset="0"/>
              </a:rPr>
              <a:t> = 0.001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two_body_dm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47631-1CF2-BA4F-85C8-FB0436D5476E}"/>
              </a:ext>
            </a:extLst>
          </p:cNvPr>
          <p:cNvSpPr txBox="1"/>
          <p:nvPr/>
        </p:nvSpPr>
        <p:spPr>
          <a:xfrm>
            <a:off x="1635196" y="6423004"/>
            <a:ext cx="952857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All variables directly assignable by name in Nexus via </a:t>
            </a:r>
            <a:r>
              <a:rPr lang="en-US" dirty="0" err="1">
                <a:latin typeface="+mn-lt"/>
              </a:rPr>
              <a:t>generate_quantum_package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623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539496"/>
          </a:xfrm>
        </p:spPr>
        <p:txBody>
          <a:bodyPr/>
          <a:lstStyle/>
          <a:p>
            <a:r>
              <a:rPr lang="en-US" dirty="0"/>
              <a:t>Quantum Package Running Modes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1198935" y="1328779"/>
            <a:ext cx="5416868" cy="4801314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err="1">
                <a:latin typeface="Andale Mono" panose="020B0509000000000004" pitchFamily="49" charset="0"/>
              </a:rPr>
              <a:t>viribus</a:t>
            </a:r>
            <a:r>
              <a:rPr lang="en-US" sz="1000" dirty="0">
                <a:latin typeface="Andale Mono" panose="020B0509000000000004" pitchFamily="49" charset="0"/>
              </a:rPr>
              <a:t>&gt;</a:t>
            </a:r>
            <a:r>
              <a:rPr lang="en-US" sz="1000" dirty="0" err="1">
                <a:latin typeface="Andale Mono" panose="020B0509000000000004" pitchFamily="49" charset="0"/>
              </a:rPr>
              <a:t>qp_run</a:t>
            </a:r>
            <a:r>
              <a:rPr lang="en-US" sz="1000" dirty="0">
                <a:latin typeface="Andale Mono" panose="020B0509000000000004" pitchFamily="49" charset="0"/>
              </a:rPr>
              <a:t> -h</a:t>
            </a:r>
          </a:p>
          <a:p>
            <a:pPr>
              <a:lnSpc>
                <a:spcPct val="90000"/>
              </a:lnSpc>
            </a:pPr>
            <a:r>
              <a:rPr lang="en-US" sz="1000" dirty="0" err="1">
                <a:latin typeface="Andale Mono" panose="020B0509000000000004" pitchFamily="49" charset="0"/>
              </a:rPr>
              <a:t>qp_run</a:t>
            </a:r>
            <a:r>
              <a:rPr lang="en-US" sz="1000" dirty="0">
                <a:latin typeface="Andale Mono" panose="020B0509000000000004" pitchFamily="49" charset="0"/>
              </a:rPr>
              <a:t> - Quantum Package command</a:t>
            </a:r>
          </a:p>
          <a:p>
            <a:pPr>
              <a:lnSpc>
                <a:spcPct val="90000"/>
              </a:lnSpc>
            </a:pP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Usage:</a:t>
            </a:r>
          </a:p>
          <a:p>
            <a:pPr>
              <a:lnSpc>
                <a:spcPct val="90000"/>
              </a:lnSpc>
            </a:pP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</a:t>
            </a:r>
            <a:r>
              <a:rPr lang="en-US" sz="1000" dirty="0" err="1">
                <a:latin typeface="Andale Mono" panose="020B0509000000000004" pitchFamily="49" charset="0"/>
              </a:rPr>
              <a:t>qp_run</a:t>
            </a:r>
            <a:r>
              <a:rPr lang="en-US" sz="1000" dirty="0">
                <a:latin typeface="Andale Mono" panose="020B0509000000000004" pitchFamily="49" charset="0"/>
              </a:rPr>
              <a:t> [-h] [-p &lt;string&gt;] [-s] [--] PROGRAM EZFIO_DIR</a:t>
            </a:r>
          </a:p>
          <a:p>
            <a:pPr>
              <a:lnSpc>
                <a:spcPct val="90000"/>
              </a:lnSpc>
            </a:pP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Arguments:</a:t>
            </a:r>
          </a:p>
          <a:p>
            <a:pPr>
              <a:lnSpc>
                <a:spcPct val="90000"/>
              </a:lnSpc>
            </a:pP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PROGRAM                Name of the QP program to be run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EZFIO_DIR              EZFIO directory</a:t>
            </a:r>
          </a:p>
          <a:p>
            <a:pPr>
              <a:lnSpc>
                <a:spcPct val="90000"/>
              </a:lnSpc>
            </a:pP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Options:</a:t>
            </a:r>
          </a:p>
          <a:p>
            <a:pPr>
              <a:lnSpc>
                <a:spcPct val="90000"/>
              </a:lnSpc>
            </a:pP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-h  --help             Prints the help message.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-p  --prefix=&lt;string&gt;  Prefix before running the program, like </a:t>
            </a:r>
            <a:r>
              <a:rPr lang="en-US" sz="1000" dirty="0" err="1">
                <a:latin typeface="Andale Mono" panose="020B0509000000000004" pitchFamily="49" charset="0"/>
              </a:rPr>
              <a:t>gdb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                   or </a:t>
            </a:r>
            <a:r>
              <a:rPr lang="en-US" sz="1000" dirty="0" err="1">
                <a:latin typeface="Andale Mono" panose="020B0509000000000004" pitchFamily="49" charset="0"/>
              </a:rPr>
              <a:t>valgrind</a:t>
            </a:r>
            <a:r>
              <a:rPr lang="en-US" sz="1000" dirty="0">
                <a:latin typeface="Andale Mono" panose="020B05090000000000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-s  --slave            Required to run slave tasks in distributed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                   environments.</a:t>
            </a:r>
          </a:p>
          <a:p>
            <a:pPr>
              <a:lnSpc>
                <a:spcPct val="90000"/>
              </a:lnSpc>
            </a:pP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Description:</a:t>
            </a:r>
          </a:p>
          <a:p>
            <a:pPr>
              <a:lnSpc>
                <a:spcPct val="90000"/>
              </a:lnSpc>
            </a:pP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Executes a Quantum Package binary file among these:</a:t>
            </a:r>
          </a:p>
          <a:p>
            <a:pPr>
              <a:lnSpc>
                <a:spcPct val="90000"/>
              </a:lnSpc>
            </a:pP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cis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cisd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diagonalize_h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b="1" dirty="0" err="1">
                <a:latin typeface="Andale Mono" panose="020B0509000000000004" pitchFamily="49" charset="0"/>
              </a:rPr>
              <a:t>fci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fcidump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b="1" dirty="0" err="1">
                <a:latin typeface="Andale Mono" panose="020B0509000000000004" pitchFamily="49" charset="0"/>
              </a:rPr>
              <a:t>four_idx_transform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install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ks_scf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molden</a:t>
            </a:r>
            <a:endParaRPr lang="en-US" sz="1000" dirty="0">
              <a:latin typeface="Andale Mono" panose="020B050900000000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D0030-1689-9F4A-99FF-3840C6C93F2C}"/>
              </a:ext>
            </a:extLst>
          </p:cNvPr>
          <p:cNvSpPr txBox="1"/>
          <p:nvPr/>
        </p:nvSpPr>
        <p:spPr>
          <a:xfrm>
            <a:off x="961152" y="632860"/>
            <a:ext cx="10905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Several sub-programs are run by Quantum Package to perform tasks such as </a:t>
            </a:r>
            <a:r>
              <a:rPr lang="en-US" sz="1600" dirty="0" err="1">
                <a:latin typeface="+mn-lt"/>
              </a:rPr>
              <a:t>Hartree-Fock</a:t>
            </a:r>
            <a:r>
              <a:rPr lang="en-US" sz="1600" dirty="0">
                <a:latin typeface="+mn-lt"/>
              </a:rPr>
              <a:t>, CIS, and CIPSI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Modes that are touched on in Nexus demos here are bolded below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E2993-623D-F349-84A9-858B2480E6B3}"/>
              </a:ext>
            </a:extLst>
          </p:cNvPr>
          <p:cNvSpPr txBox="1"/>
          <p:nvPr/>
        </p:nvSpPr>
        <p:spPr>
          <a:xfrm>
            <a:off x="6615803" y="1328779"/>
            <a:ext cx="3031599" cy="4801314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print_ci_vectors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print_e_conv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print_ecmd_pbe_ontop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print_h0j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print_pgm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print_rsdft_variational_energy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print_wf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pt2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qmc_create_wf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qmc_e_curve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qp_ao_ijkl_r3_ints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qp_cipsi_rsh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reorder_dets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rs_ks_scf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b="1" dirty="0" err="1">
                <a:latin typeface="Andale Mono" panose="020B0509000000000004" pitchFamily="49" charset="0"/>
              </a:rPr>
              <a:t>save_for_qmcpack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b="1" dirty="0" err="1">
                <a:latin typeface="Andale Mono" panose="020B0509000000000004" pitchFamily="49" charset="0"/>
              </a:rPr>
              <a:t>save_natorb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save_one_e_dm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save_ortho_mos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b="1" dirty="0" err="1">
                <a:latin typeface="Andale Mono" panose="020B0509000000000004" pitchFamily="49" charset="0"/>
              </a:rPr>
              <a:t>scf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target_pt2_qmc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truncate_wf_spin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truncate_wf_spin_no_H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two_body_dm.main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uninstall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write_2_body_dm_fci_dump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write_effective_rsdft_hamiltonian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write_erf_and_regular_ints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write_integrals_erf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write_rsdft_h_read_ints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1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6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539496"/>
          </a:xfrm>
        </p:spPr>
        <p:txBody>
          <a:bodyPr/>
          <a:lstStyle/>
          <a:p>
            <a:r>
              <a:rPr lang="en-US" dirty="0"/>
              <a:t>Setting QP Run Modes and Input Variables with Nexus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2079468" y="826096"/>
            <a:ext cx="3031599" cy="563231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err="1">
                <a:latin typeface="Andale Mono" panose="020B0509000000000004" pitchFamily="49" charset="0"/>
              </a:rPr>
              <a:t>viribus</a:t>
            </a:r>
            <a:r>
              <a:rPr lang="en-US" sz="1000" dirty="0">
                <a:latin typeface="Andale Mono" panose="020B0509000000000004" pitchFamily="49" charset="0"/>
              </a:rPr>
              <a:t>&gt;</a:t>
            </a:r>
            <a:r>
              <a:rPr lang="en-US" sz="1000" dirty="0" err="1">
                <a:latin typeface="Andale Mono" panose="020B0509000000000004" pitchFamily="49" charset="0"/>
              </a:rPr>
              <a:t>qp_run</a:t>
            </a:r>
            <a:r>
              <a:rPr lang="en-US" sz="1000" dirty="0">
                <a:latin typeface="Andale Mono" panose="020B0509000000000004" pitchFamily="49" charset="0"/>
              </a:rPr>
              <a:t> -h</a:t>
            </a:r>
          </a:p>
          <a:p>
            <a:pPr>
              <a:lnSpc>
                <a:spcPct val="90000"/>
              </a:lnSpc>
            </a:pP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cis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cisd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diagonalize_h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b="1" dirty="0" err="1">
                <a:latin typeface="Andale Mono" panose="020B0509000000000004" pitchFamily="49" charset="0"/>
              </a:rPr>
              <a:t>fci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fcidump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b="1" dirty="0" err="1">
                <a:latin typeface="Andale Mono" panose="020B0509000000000004" pitchFamily="49" charset="0"/>
              </a:rPr>
              <a:t>four_idx_transform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install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ks_scf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molden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print_ci_vectors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print_e_conv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print_ecmd_pbe_ontop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print_h0j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print_pgm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print_rsdft_variational_energy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print_wf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pt2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qmc_create_wf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qmc_e_curve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qp_ao_ijkl_r3_ints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qp_cipsi_rsh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reorder_dets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rs_ks_scf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b="1" dirty="0" err="1">
                <a:latin typeface="Andale Mono" panose="020B0509000000000004" pitchFamily="49" charset="0"/>
              </a:rPr>
              <a:t>save_for_qmcpack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b="1" dirty="0" err="1">
                <a:latin typeface="Andale Mono" panose="020B0509000000000004" pitchFamily="49" charset="0"/>
              </a:rPr>
              <a:t>save_natorb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save_one_e_dm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save_ortho_mos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b="1" dirty="0" err="1">
                <a:latin typeface="Andale Mono" panose="020B0509000000000004" pitchFamily="49" charset="0"/>
              </a:rPr>
              <a:t>scf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target_pt2_qmc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truncate_wf_spin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truncate_wf_spin_no_H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two_body_dm.main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uninstall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write_2_body_dm_fci_dump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write_effective_rsdft_hamiltonian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write_erf_and_regular_ints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write_integrals_erf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write_rsdft_h_read_ints</a:t>
            </a:r>
            <a:endParaRPr lang="en-US" sz="1000" dirty="0">
              <a:latin typeface="Andale Mono" panose="020B050900000000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B75B9A-B599-D94C-9440-A68BCAD62C40}"/>
              </a:ext>
            </a:extLst>
          </p:cNvPr>
          <p:cNvSpPr txBox="1"/>
          <p:nvPr/>
        </p:nvSpPr>
        <p:spPr>
          <a:xfrm>
            <a:off x="5744691" y="826096"/>
            <a:ext cx="3768980" cy="1712777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#! /</a:t>
            </a:r>
            <a:r>
              <a:rPr lang="en-US" sz="900" dirty="0" err="1">
                <a:latin typeface="Andale Mono" panose="020B0509000000000004" pitchFamily="49" charset="0"/>
              </a:rPr>
              <a:t>usr</a:t>
            </a:r>
            <a:r>
              <a:rPr lang="en-US" sz="900" dirty="0">
                <a:latin typeface="Andale Mono" panose="020B0509000000000004" pitchFamily="49" charset="0"/>
              </a:rPr>
              <a:t>/bin/</a:t>
            </a:r>
            <a:r>
              <a:rPr lang="en-US" sz="900" dirty="0" err="1">
                <a:latin typeface="Andale Mono" panose="020B0509000000000004" pitchFamily="49" charset="0"/>
              </a:rPr>
              <a:t>env</a:t>
            </a:r>
            <a:r>
              <a:rPr lang="en-US" sz="900" dirty="0">
                <a:latin typeface="Andale Mono" panose="020B0509000000000004" pitchFamily="49" charset="0"/>
              </a:rPr>
              <a:t> python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from nexus import </a:t>
            </a:r>
            <a:r>
              <a:rPr lang="en-US" sz="900" b="1" dirty="0" err="1">
                <a:latin typeface="Andale Mono" panose="020B0509000000000004" pitchFamily="49" charset="0"/>
              </a:rPr>
              <a:t>generate_quantum_package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generate_quantum_package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# typical Nexus inputs, path/job/system, </a:t>
            </a:r>
            <a:r>
              <a:rPr lang="en-US" sz="900" dirty="0" err="1">
                <a:latin typeface="Andale Mono" panose="020B0509000000000004" pitchFamily="49" charset="0"/>
              </a:rPr>
              <a:t>etc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run_type</a:t>
            </a:r>
            <a:r>
              <a:rPr lang="en-US" sz="900" b="1" dirty="0">
                <a:latin typeface="Andale Mono" panose="020B0509000000000004" pitchFamily="49" charset="0"/>
              </a:rPr>
              <a:t>     = '</a:t>
            </a:r>
            <a:r>
              <a:rPr lang="en-US" sz="900" b="1" dirty="0" err="1">
                <a:latin typeface="Andale Mono" panose="020B0509000000000004" pitchFamily="49" charset="0"/>
              </a:rPr>
              <a:t>scf</a:t>
            </a:r>
            <a:r>
              <a:rPr lang="en-US" sz="900" b="1" dirty="0">
                <a:latin typeface="Andale Mono" panose="020B0509000000000004" pitchFamily="49" charset="0"/>
              </a:rPr>
              <a:t>',</a:t>
            </a:r>
            <a:r>
              <a:rPr lang="en-US" sz="900" dirty="0">
                <a:latin typeface="Andale Mono" panose="020B0509000000000004" pitchFamily="49" charset="0"/>
              </a:rPr>
              <a:t>       # QP run mode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ao_basis</a:t>
            </a:r>
            <a:r>
              <a:rPr lang="en-US" sz="900" dirty="0">
                <a:latin typeface="Andale Mono" panose="020B0509000000000004" pitchFamily="49" charset="0"/>
              </a:rPr>
              <a:t>     = 'cc-</a:t>
            </a:r>
            <a:r>
              <a:rPr lang="en-US" sz="900" dirty="0" err="1">
                <a:latin typeface="Andale Mono" panose="020B0509000000000004" pitchFamily="49" charset="0"/>
              </a:rPr>
              <a:t>pvtz</a:t>
            </a:r>
            <a:r>
              <a:rPr lang="en-US" sz="900" dirty="0">
                <a:latin typeface="Andale Mono" panose="020B0509000000000004" pitchFamily="49" charset="0"/>
              </a:rPr>
              <a:t>',   # QP input variables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93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539496"/>
          </a:xfrm>
        </p:spPr>
        <p:txBody>
          <a:bodyPr/>
          <a:lstStyle/>
          <a:p>
            <a:r>
              <a:rPr lang="en-US" dirty="0"/>
              <a:t>Setting QP Run Modes and Input Variables with Nexus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21767-7103-B34A-8434-0AFBEDC2847D}"/>
              </a:ext>
            </a:extLst>
          </p:cNvPr>
          <p:cNvSpPr txBox="1"/>
          <p:nvPr/>
        </p:nvSpPr>
        <p:spPr>
          <a:xfrm>
            <a:off x="5635703" y="826096"/>
            <a:ext cx="4871847" cy="5202963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generate_quantum_package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run_type</a:t>
            </a:r>
            <a:r>
              <a:rPr lang="en-US" sz="900" b="1" dirty="0">
                <a:latin typeface="Andale Mono" panose="020B0509000000000004" pitchFamily="49" charset="0"/>
              </a:rPr>
              <a:t>              = '</a:t>
            </a:r>
            <a:r>
              <a:rPr lang="en-US" sz="900" b="1" dirty="0" err="1">
                <a:latin typeface="Andale Mono" panose="020B0509000000000004" pitchFamily="49" charset="0"/>
              </a:rPr>
              <a:t>scf</a:t>
            </a:r>
            <a:r>
              <a:rPr lang="en-US" sz="900" b="1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ao_basis</a:t>
            </a:r>
            <a:r>
              <a:rPr lang="en-US" sz="900" dirty="0">
                <a:latin typeface="Andale Mono" panose="020B0509000000000004" pitchFamily="49" charset="0"/>
              </a:rPr>
              <a:t>              = 'cc-</a:t>
            </a:r>
            <a:r>
              <a:rPr lang="en-US" sz="900" dirty="0" err="1">
                <a:latin typeface="Andale Mono" panose="020B0509000000000004" pitchFamily="49" charset="0"/>
              </a:rPr>
              <a:t>pvtz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io_ao_two_e_integrals</a:t>
            </a:r>
            <a:r>
              <a:rPr lang="en-US" sz="900" dirty="0">
                <a:latin typeface="Andale Mono" panose="020B0509000000000004" pitchFamily="49" charset="0"/>
              </a:rPr>
              <a:t> = 'Write’,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fit = </a:t>
            </a:r>
            <a:r>
              <a:rPr lang="en-US" sz="900" dirty="0" err="1">
                <a:latin typeface="Andale Mono" panose="020B0509000000000004" pitchFamily="49" charset="0"/>
              </a:rPr>
              <a:t>generate_quantum_package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run_type</a:t>
            </a:r>
            <a:r>
              <a:rPr lang="en-US" sz="900" b="1" dirty="0">
                <a:latin typeface="Andale Mono" panose="020B0509000000000004" pitchFamily="49" charset="0"/>
              </a:rPr>
              <a:t>              = '</a:t>
            </a:r>
            <a:r>
              <a:rPr lang="en-US" sz="900" b="1" dirty="0" err="1">
                <a:latin typeface="Andale Mono" panose="020B0509000000000004" pitchFamily="49" charset="0"/>
              </a:rPr>
              <a:t>four_idx_transform</a:t>
            </a:r>
            <a:r>
              <a:rPr lang="en-US" sz="900" b="1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io_mo_two_e_integrals</a:t>
            </a:r>
            <a:r>
              <a:rPr lang="en-US" sz="900" dirty="0">
                <a:latin typeface="Andale Mono" panose="020B0509000000000004" pitchFamily="49" charset="0"/>
              </a:rPr>
              <a:t> = 'Write',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dependencies          = (</a:t>
            </a:r>
            <a:r>
              <a:rPr lang="en-US" sz="900" b="1" dirty="0" err="1">
                <a:latin typeface="Andale Mono" panose="020B0509000000000004" pitchFamily="49" charset="0"/>
              </a:rPr>
              <a:t>scf</a:t>
            </a:r>
            <a:r>
              <a:rPr lang="en-US" sz="900" b="1" dirty="0">
                <a:latin typeface="Andale Mono" panose="020B0509000000000004" pitchFamily="49" charset="0"/>
              </a:rPr>
              <a:t>,'other’) </a:t>
            </a:r>
            <a:r>
              <a:rPr lang="en-US" sz="900" dirty="0">
                <a:latin typeface="Andale Mono" panose="020B0509000000000004" pitchFamily="49" charset="0"/>
              </a:rPr>
              <a:t># generic dependency type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                                     # only wait for completion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cis = </a:t>
            </a:r>
            <a:r>
              <a:rPr lang="en-US" sz="900" dirty="0" err="1">
                <a:latin typeface="Andale Mono" panose="020B0509000000000004" pitchFamily="49" charset="0"/>
              </a:rPr>
              <a:t>generate_quantum_package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run_type</a:t>
            </a:r>
            <a:r>
              <a:rPr lang="en-US" sz="900" b="1" dirty="0">
                <a:latin typeface="Andale Mono" panose="020B0509000000000004" pitchFamily="49" charset="0"/>
              </a:rPr>
              <a:t>              = 'cis',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cis_loop</a:t>
            </a:r>
            <a:r>
              <a:rPr lang="en-US" sz="900" dirty="0">
                <a:latin typeface="Andale Mono" panose="020B0509000000000004" pitchFamily="49" charset="0"/>
              </a:rPr>
              <a:t>              = True,  # perform cis multiple times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frozen_core</a:t>
            </a:r>
            <a:r>
              <a:rPr lang="en-US" sz="900" dirty="0">
                <a:latin typeface="Andale Mono" panose="020B0509000000000004" pitchFamily="49" charset="0"/>
              </a:rPr>
              <a:t>           = True,  # don’t excite from core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io_mo_two_e_integrals</a:t>
            </a:r>
            <a:r>
              <a:rPr lang="en-US" sz="900" dirty="0">
                <a:latin typeface="Andale Mono" panose="020B0509000000000004" pitchFamily="49" charset="0"/>
              </a:rPr>
              <a:t> = 'Write’,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fci0 = </a:t>
            </a:r>
            <a:r>
              <a:rPr lang="en-US" sz="900" dirty="0" err="1">
                <a:latin typeface="Andale Mono" panose="020B0509000000000004" pitchFamily="49" charset="0"/>
              </a:rPr>
              <a:t>generate_quantum_package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run_type</a:t>
            </a:r>
            <a:r>
              <a:rPr lang="en-US" sz="900" b="1" dirty="0">
                <a:latin typeface="Andale Mono" panose="020B0509000000000004" pitchFamily="49" charset="0"/>
              </a:rPr>
              <a:t>              = '</a:t>
            </a:r>
            <a:r>
              <a:rPr lang="en-US" sz="900" b="1" dirty="0" err="1">
                <a:latin typeface="Andale Mono" panose="020B0509000000000004" pitchFamily="49" charset="0"/>
              </a:rPr>
              <a:t>fci</a:t>
            </a:r>
            <a:r>
              <a:rPr lang="en-US" sz="900" b="1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n_det_max</a:t>
            </a:r>
            <a:r>
              <a:rPr lang="en-US" sz="900" dirty="0">
                <a:latin typeface="Andale Mono" panose="020B0509000000000004" pitchFamily="49" charset="0"/>
              </a:rPr>
              <a:t>             = 5000,  # max determinant count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         = (</a:t>
            </a:r>
            <a:r>
              <a:rPr lang="en-US" sz="900" dirty="0" err="1">
                <a:latin typeface="Andale Mono" panose="020B0509000000000004" pitchFamily="49" charset="0"/>
              </a:rPr>
              <a:t>cis,'other</a:t>
            </a:r>
            <a:r>
              <a:rPr lang="en-US" sz="900" dirty="0">
                <a:latin typeface="Andale Mono" panose="020B0509000000000004" pitchFamily="49" charset="0"/>
              </a:rPr>
              <a:t>’),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sno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generate_quantum_package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run_type</a:t>
            </a:r>
            <a:r>
              <a:rPr lang="en-US" sz="900" b="1" dirty="0">
                <a:latin typeface="Andale Mono" panose="020B0509000000000004" pitchFamily="49" charset="0"/>
              </a:rPr>
              <a:t>              = '</a:t>
            </a:r>
            <a:r>
              <a:rPr lang="en-US" sz="900" b="1" dirty="0" err="1">
                <a:latin typeface="Andale Mono" panose="020B0509000000000004" pitchFamily="49" charset="0"/>
              </a:rPr>
              <a:t>save_natorb</a:t>
            </a:r>
            <a:r>
              <a:rPr lang="en-US" sz="900" b="1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         = (fci0,'other’),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fit0 = </a:t>
            </a:r>
            <a:r>
              <a:rPr lang="en-US" sz="900" dirty="0" err="1">
                <a:latin typeface="Andale Mono" panose="020B0509000000000004" pitchFamily="49" charset="0"/>
              </a:rPr>
              <a:t>generate_quantum_package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run_type</a:t>
            </a:r>
            <a:r>
              <a:rPr lang="en-US" sz="900" b="1" dirty="0">
                <a:latin typeface="Andale Mono" panose="020B0509000000000004" pitchFamily="49" charset="0"/>
              </a:rPr>
              <a:t>              = '</a:t>
            </a:r>
            <a:r>
              <a:rPr lang="en-US" sz="900" b="1" dirty="0" err="1">
                <a:latin typeface="Andale Mono" panose="020B0509000000000004" pitchFamily="49" charset="0"/>
              </a:rPr>
              <a:t>four_idx_transform</a:t>
            </a:r>
            <a:r>
              <a:rPr lang="en-US" sz="900" b="1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io_mo_two_e_integrals</a:t>
            </a:r>
            <a:r>
              <a:rPr lang="en-US" sz="900" dirty="0">
                <a:latin typeface="Andale Mono" panose="020B0509000000000004" pitchFamily="49" charset="0"/>
              </a:rPr>
              <a:t> = 'Write',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         = (</a:t>
            </a:r>
            <a:r>
              <a:rPr lang="en-US" sz="900" dirty="0" err="1">
                <a:latin typeface="Andale Mono" panose="020B0509000000000004" pitchFamily="49" charset="0"/>
              </a:rPr>
              <a:t>sno</a:t>
            </a:r>
            <a:r>
              <a:rPr lang="en-US" sz="900" dirty="0">
                <a:latin typeface="Andale Mono" panose="020B0509000000000004" pitchFamily="49" charset="0"/>
              </a:rPr>
              <a:t>,'other’),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fci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generate_quantum_package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run_type</a:t>
            </a:r>
            <a:r>
              <a:rPr lang="en-US" sz="900" b="1" dirty="0">
                <a:latin typeface="Andale Mono" panose="020B0509000000000004" pitchFamily="49" charset="0"/>
              </a:rPr>
              <a:t>      = '</a:t>
            </a:r>
            <a:r>
              <a:rPr lang="en-US" sz="900" b="1" dirty="0" err="1">
                <a:latin typeface="Andale Mono" panose="020B0509000000000004" pitchFamily="49" charset="0"/>
              </a:rPr>
              <a:t>fci</a:t>
            </a:r>
            <a:r>
              <a:rPr lang="en-US" sz="900" b="1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n_det_max</a:t>
            </a:r>
            <a:r>
              <a:rPr lang="en-US" sz="900" dirty="0">
                <a:latin typeface="Andale Mono" panose="020B0509000000000004" pitchFamily="49" charset="0"/>
              </a:rPr>
              <a:t>     = 5000,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 = (fit0,'other’),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2857D-3894-1344-9C82-CB3CE0F8A10E}"/>
              </a:ext>
            </a:extLst>
          </p:cNvPr>
          <p:cNvSpPr txBox="1"/>
          <p:nvPr/>
        </p:nvSpPr>
        <p:spPr>
          <a:xfrm>
            <a:off x="2079468" y="826096"/>
            <a:ext cx="3031599" cy="563231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err="1">
                <a:latin typeface="Andale Mono" panose="020B0509000000000004" pitchFamily="49" charset="0"/>
              </a:rPr>
              <a:t>viribus</a:t>
            </a:r>
            <a:r>
              <a:rPr lang="en-US" sz="1000" dirty="0">
                <a:latin typeface="Andale Mono" panose="020B0509000000000004" pitchFamily="49" charset="0"/>
              </a:rPr>
              <a:t>&gt;</a:t>
            </a:r>
            <a:r>
              <a:rPr lang="en-US" sz="1000" dirty="0" err="1">
                <a:latin typeface="Andale Mono" panose="020B0509000000000004" pitchFamily="49" charset="0"/>
              </a:rPr>
              <a:t>qp_run</a:t>
            </a:r>
            <a:r>
              <a:rPr lang="en-US" sz="1000" dirty="0">
                <a:latin typeface="Andale Mono" panose="020B0509000000000004" pitchFamily="49" charset="0"/>
              </a:rPr>
              <a:t> -h</a:t>
            </a:r>
          </a:p>
          <a:p>
            <a:pPr>
              <a:lnSpc>
                <a:spcPct val="90000"/>
              </a:lnSpc>
            </a:pP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b="1" dirty="0">
                <a:latin typeface="Andale Mono" panose="020B0509000000000004" pitchFamily="49" charset="0"/>
              </a:rPr>
              <a:t>cis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cisd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diagonalize_h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b="1" dirty="0" err="1">
                <a:latin typeface="Andale Mono" panose="020B0509000000000004" pitchFamily="49" charset="0"/>
              </a:rPr>
              <a:t>fci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fcidump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b="1" dirty="0" err="1">
                <a:latin typeface="Andale Mono" panose="020B0509000000000004" pitchFamily="49" charset="0"/>
              </a:rPr>
              <a:t>four_idx_transform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install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ks_scf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molden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print_ci_vectors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print_e_conv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print_ecmd_pbe_ontop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print_h0j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print_pgm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print_rsdft_variational_energy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print_wf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pt2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qmc_create_wf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qmc_e_curve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qp_ao_ijkl_r3_ints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qp_cipsi_rsh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reorder_dets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rs_ks_scf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b="1" dirty="0" err="1">
                <a:latin typeface="Andale Mono" panose="020B0509000000000004" pitchFamily="49" charset="0"/>
              </a:rPr>
              <a:t>save_for_qmcpack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b="1" dirty="0" err="1">
                <a:latin typeface="Andale Mono" panose="020B0509000000000004" pitchFamily="49" charset="0"/>
              </a:rPr>
              <a:t>save_natorb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save_one_e_dm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save_ortho_mos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b="1" dirty="0" err="1">
                <a:latin typeface="Andale Mono" panose="020B0509000000000004" pitchFamily="49" charset="0"/>
              </a:rPr>
              <a:t>scf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target_pt2_qmc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truncate_wf_spin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truncate_wf_spin_no_H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two_body_dm.main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uninstall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write_2_body_dm_fci_dump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write_effective_rsdft_hamiltonian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write_erf_and_regular_ints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write_integrals_erf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* </a:t>
            </a:r>
            <a:r>
              <a:rPr lang="en-US" sz="1000" dirty="0" err="1">
                <a:latin typeface="Andale Mono" panose="020B0509000000000004" pitchFamily="49" charset="0"/>
              </a:rPr>
              <a:t>write_rsdft_h_read_ints</a:t>
            </a:r>
            <a:endParaRPr lang="en-US" sz="1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085037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template 16x9_180808" id="{EF133236-4FD1-4E83-B0AC-464DEE56453C}" vid="{ECDBAF0C-67FD-47C6-9CC9-5310617ED098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A20C22-D077-412B-81BA-8B2541026FAD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B0504-AE38-4B68-B5E7-89AA94502C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</Template>
  <TotalTime>0</TotalTime>
  <Words>7607</Words>
  <Application>Microsoft Macintosh PowerPoint</Application>
  <PresentationFormat>Widescreen</PresentationFormat>
  <Paragraphs>1225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Andale Mono</vt:lpstr>
      <vt:lpstr>Arial</vt:lpstr>
      <vt:lpstr>Arial Black</vt:lpstr>
      <vt:lpstr>Century Gothic</vt:lpstr>
      <vt:lpstr>ORNL</vt:lpstr>
      <vt:lpstr>Nexus User and Developer Meeting</vt:lpstr>
      <vt:lpstr>Agenda for this Meeting</vt:lpstr>
      <vt:lpstr>Overview of Quantum Package</vt:lpstr>
      <vt:lpstr>Basic Quantum Package Usage: H2O Hartree-Fock</vt:lpstr>
      <vt:lpstr>Quantum Package Input</vt:lpstr>
      <vt:lpstr>Nexus Quantum Package Input</vt:lpstr>
      <vt:lpstr>Quantum Package Running Modes</vt:lpstr>
      <vt:lpstr>Setting QP Run Modes and Input Variables with Nexus </vt:lpstr>
      <vt:lpstr>Setting QP Run Modes and Input Variables with Nexus </vt:lpstr>
      <vt:lpstr>Workflow Demo:  Hartree Fock with Quantum Package</vt:lpstr>
      <vt:lpstr>Quantum Package Example: H2O Hartree-Fock</vt:lpstr>
      <vt:lpstr>Workflow Demo:  Selected CI with Quantum Package</vt:lpstr>
      <vt:lpstr>Quantum Package Example: O2 Selected CI</vt:lpstr>
      <vt:lpstr>Quantum Package Example: O2 Selected CI</vt:lpstr>
      <vt:lpstr>Quantum Package Example: O2 Selected CI</vt:lpstr>
      <vt:lpstr>Workflow Demo:  Hartree Fock with Quantum Package + VMC/DMC with QMCPACK</vt:lpstr>
      <vt:lpstr>QP + QMCPACK Example: H2O Hartree-Fock to DMC</vt:lpstr>
      <vt:lpstr>QP + QMCPACK Example: H2O Hartree-Fock to DMC</vt:lpstr>
      <vt:lpstr>QP + QMCPACK Example: H2O Hartree-Fock to DMC</vt:lpstr>
      <vt:lpstr>Workflow Demo:  Selected CI with Quantum Package + VMC/DMC with QMCPACK</vt:lpstr>
      <vt:lpstr>QP + QMCPACK Example: O2 Selected CI to DMC</vt:lpstr>
      <vt:lpstr>QP + QMCPACK Example: O2 Selected CI to DMC</vt:lpstr>
      <vt:lpstr>Question &amp; Answer + Updates</vt:lpstr>
      <vt:lpstr>Question &amp; Answer + Updates</vt:lpstr>
      <vt:lpstr>Next Meeting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Jaron T. Krogel</dc:creator>
  <cp:keywords/>
  <dc:description/>
  <cp:lastModifiedBy/>
  <cp:revision>1</cp:revision>
  <cp:lastPrinted>2018-10-19T16:14:52Z</cp:lastPrinted>
  <dcterms:created xsi:type="dcterms:W3CDTF">2018-10-12T19:02:19Z</dcterms:created>
  <dcterms:modified xsi:type="dcterms:W3CDTF">2019-04-26T15:29:28Z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