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2" r:id="rId6"/>
    <p:sldId id="288" r:id="rId7"/>
    <p:sldId id="294" r:id="rId8"/>
    <p:sldId id="265" r:id="rId9"/>
    <p:sldId id="293" r:id="rId10"/>
    <p:sldId id="290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260" r:id="rId25"/>
    <p:sldId id="289" r:id="rId2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57" autoAdjust="0"/>
    <p:restoredTop sz="95161" autoAdjust="0"/>
  </p:normalViewPr>
  <p:slideViewPr>
    <p:cSldViewPr snapToGrid="0" showGuides="1">
      <p:cViewPr varScale="1">
        <p:scale>
          <a:sx n="169" d="100"/>
          <a:sy n="169" d="100"/>
        </p:scale>
        <p:origin x="186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4/2/19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4/2/19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AC615-0875-4C80-B019-11A28EDCB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449E-EB1A-AF4F-8314-05EC5143D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46" y="1315399"/>
            <a:ext cx="10113140" cy="1089529"/>
          </a:xfrm>
        </p:spPr>
        <p:txBody>
          <a:bodyPr/>
          <a:lstStyle/>
          <a:p>
            <a:r>
              <a:rPr lang="en-US" sz="3600" dirty="0"/>
              <a:t>Nexus Monthly User and Developer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F3B09-9741-B64F-A66A-5C946897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55" y="2930645"/>
            <a:ext cx="3083995" cy="1127621"/>
          </a:xfrm>
        </p:spPr>
        <p:txBody>
          <a:bodyPr/>
          <a:lstStyle/>
          <a:p>
            <a:r>
              <a:rPr lang="en-US" dirty="0"/>
              <a:t>Jaron T. Krogel</a:t>
            </a:r>
          </a:p>
          <a:p>
            <a:r>
              <a:rPr lang="en-US" dirty="0"/>
              <a:t>18 January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5A184-406B-7B4F-9104-2CA2B1EE11E8}"/>
              </a:ext>
            </a:extLst>
          </p:cNvPr>
          <p:cNvSpPr txBox="1"/>
          <p:nvPr/>
        </p:nvSpPr>
        <p:spPr>
          <a:xfrm>
            <a:off x="966455" y="2164862"/>
            <a:ext cx="643317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Meeting 3: Generating PWSCF Input</a:t>
            </a:r>
          </a:p>
        </p:txBody>
      </p:sp>
    </p:spTree>
    <p:extLst>
      <p:ext uri="{BB962C8B-B14F-4D97-AF65-F5344CB8AC3E}">
        <p14:creationId xmlns:p14="http://schemas.microsoft.com/office/powerpoint/2010/main" val="217517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424732"/>
          </a:xfrm>
        </p:spPr>
        <p:txBody>
          <a:bodyPr/>
          <a:lstStyle/>
          <a:p>
            <a:r>
              <a:rPr lang="en-US" sz="2400" dirty="0"/>
              <a:t>Keywords accepted by </a:t>
            </a:r>
            <a:r>
              <a:rPr lang="en-US" sz="2400" dirty="0" err="1"/>
              <a:t>generate_pwscf_input</a:t>
            </a:r>
            <a:r>
              <a:rPr lang="en-US" sz="2400" dirty="0"/>
              <a:t> and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1539884" y="830332"/>
            <a:ext cx="3700052" cy="370716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Valid examples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integers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---------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generate_pwscf_input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nbnd</a:t>
            </a:r>
            <a:r>
              <a:rPr lang="en-US" sz="900" dirty="0">
                <a:latin typeface="Andale Mono" panose="020B0509000000000004" pitchFamily="49" charset="0"/>
              </a:rPr>
              <a:t>  = 63,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floats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---------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generate_pwscf_input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= 350.0,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mixing_beta</a:t>
            </a:r>
            <a:r>
              <a:rPr lang="en-US" sz="900" dirty="0">
                <a:latin typeface="Andale Mono" panose="020B0509000000000004" pitchFamily="49" charset="0"/>
              </a:rPr>
              <a:t> = 0.5,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strings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generate_pwscf_input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349CC-7011-F445-B761-1372BFC31DBA}"/>
              </a:ext>
            </a:extLst>
          </p:cNvPr>
          <p:cNvSpPr txBox="1"/>
          <p:nvPr/>
        </p:nvSpPr>
        <p:spPr>
          <a:xfrm>
            <a:off x="1379831" y="488700"/>
            <a:ext cx="226536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Running the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6B208-D30B-5F4E-9167-4BF8881192BE}"/>
              </a:ext>
            </a:extLst>
          </p:cNvPr>
          <p:cNvSpPr txBox="1"/>
          <p:nvPr/>
        </p:nvSpPr>
        <p:spPr>
          <a:xfrm>
            <a:off x="5239936" y="830331"/>
            <a:ext cx="3700052" cy="370716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booleans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---------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generate_pwscf_input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lda_plus_u</a:t>
            </a:r>
            <a:r>
              <a:rPr lang="en-US" sz="900" dirty="0">
                <a:latin typeface="Andale Mono" panose="020B0509000000000004" pitchFamily="49" charset="0"/>
              </a:rPr>
              <a:t>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= False,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arrays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generate_pwscf_input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r>
              <a:rPr lang="en-US" sz="900" dirty="0">
                <a:latin typeface="Andale Mono" panose="020B0509000000000004" pitchFamily="49" charset="0"/>
              </a:rPr>
              <a:t>              = {1 : 3.1},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starting_magnetization</a:t>
            </a:r>
            <a:r>
              <a:rPr lang="en-US" sz="900" dirty="0">
                <a:latin typeface="Andale Mono" panose="020B0509000000000004" pitchFamily="49" charset="0"/>
              </a:rPr>
              <a:t> = {1 : 0.9},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starting_ns_eigenvalue</a:t>
            </a:r>
            <a:r>
              <a:rPr lang="en-US" sz="900" dirty="0">
                <a:latin typeface="Andale Mono" panose="020B0509000000000004" pitchFamily="49" charset="0"/>
              </a:rPr>
              <a:t> = {(1,2,1) : 0.0,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(2,2,1) : 0.0476060,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(3,2,1) : 0.0476060,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(4,2,1) : 0.9654373,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(5,2,1) : 0.9954307},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generate_pwscf_input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r>
              <a:rPr lang="en-US" sz="900" dirty="0">
                <a:latin typeface="Andale Mono" panose="020B0509000000000004" pitchFamily="49" charset="0"/>
              </a:rPr>
              <a:t>              = </a:t>
            </a:r>
            <a:r>
              <a:rPr lang="en-US" sz="900" dirty="0" err="1">
                <a:latin typeface="Andale Mono" panose="020B0509000000000004" pitchFamily="49" charset="0"/>
              </a:rPr>
              <a:t>obj</a:t>
            </a:r>
            <a:r>
              <a:rPr lang="en-US" sz="900" dirty="0">
                <a:latin typeface="Andale Mono" panose="020B0509000000000004" pitchFamily="49" charset="0"/>
              </a:rPr>
              <a:t>(V1=3.5,V2=3.5),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starting_magnetization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obj</a:t>
            </a:r>
            <a:r>
              <a:rPr lang="en-US" sz="900" dirty="0">
                <a:latin typeface="Andale Mono" panose="020B0509000000000004" pitchFamily="49" charset="0"/>
              </a:rPr>
              <a:t>(V1=1.0,V2=-1.0),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56436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050465" cy="1698927"/>
          </a:xfrm>
        </p:spPr>
        <p:txBody>
          <a:bodyPr/>
          <a:lstStyle/>
          <a:p>
            <a:r>
              <a:rPr lang="en-US" sz="4400" dirty="0"/>
              <a:t>Demo: </a:t>
            </a:r>
            <a:br>
              <a:rPr lang="en-US" sz="4400" dirty="0"/>
            </a:br>
            <a:r>
              <a:rPr lang="en-US" sz="3600" dirty="0"/>
              <a:t>Input generation method 1: </a:t>
            </a:r>
            <a:br>
              <a:rPr lang="en-US" sz="3600" dirty="0"/>
            </a:br>
            <a:r>
              <a:rPr lang="en-US" sz="3600" dirty="0"/>
              <a:t>Direct composition with </a:t>
            </a:r>
            <a:r>
              <a:rPr lang="en-US" sz="3600" dirty="0" err="1"/>
              <a:t>PwscfInput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3BFE2-F7D0-DF47-8BBE-F11AA5176476}"/>
              </a:ext>
            </a:extLst>
          </p:cNvPr>
          <p:cNvSpPr txBox="1"/>
          <p:nvPr/>
        </p:nvSpPr>
        <p:spPr>
          <a:xfrm>
            <a:off x="2471147" y="4836496"/>
            <a:ext cx="558197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latin typeface="+mn-lt"/>
              </a:rPr>
              <a:t>Pattern: Compose-Manipulate-Write</a:t>
            </a:r>
          </a:p>
        </p:txBody>
      </p:sp>
    </p:spTree>
    <p:extLst>
      <p:ext uri="{BB962C8B-B14F-4D97-AF65-F5344CB8AC3E}">
        <p14:creationId xmlns:p14="http://schemas.microsoft.com/office/powerpoint/2010/main" val="87972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424732"/>
          </a:xfrm>
        </p:spPr>
        <p:txBody>
          <a:bodyPr/>
          <a:lstStyle/>
          <a:p>
            <a:r>
              <a:rPr lang="en-US" sz="2400" dirty="0"/>
              <a:t>Input generation method 1: direct composition w/ </a:t>
            </a:r>
            <a:r>
              <a:rPr lang="en-US" sz="2400" dirty="0" err="1"/>
              <a:t>PwscfInput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2663090" y="830332"/>
            <a:ext cx="4113627" cy="557691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</a:t>
            </a:r>
            <a:r>
              <a:rPr lang="en-US" sz="900" dirty="0" err="1">
                <a:latin typeface="Andale Mono" panose="020B0509000000000004" pitchFamily="49" charset="0"/>
              </a:rPr>
              <a:t>numpy</a:t>
            </a:r>
            <a:r>
              <a:rPr lang="en-US" sz="900" dirty="0">
                <a:latin typeface="Andale Mono" panose="020B0509000000000004" pitchFamily="49" charset="0"/>
              </a:rPr>
              <a:t> import array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generic import </a:t>
            </a:r>
            <a:r>
              <a:rPr lang="en-US" sz="900" dirty="0" err="1">
                <a:latin typeface="Andale Mono" panose="020B0509000000000004" pitchFamily="49" charset="0"/>
              </a:rPr>
              <a:t>obj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from </a:t>
            </a:r>
            <a:r>
              <a:rPr lang="en-US" sz="900" b="1" dirty="0" err="1">
                <a:latin typeface="Andale Mono" panose="020B0509000000000004" pitchFamily="49" charset="0"/>
              </a:rPr>
              <a:t>pwscf_input</a:t>
            </a:r>
            <a:r>
              <a:rPr lang="en-US" sz="900" b="1" dirty="0">
                <a:latin typeface="Andale Mono" panose="020B0509000000000004" pitchFamily="49" charset="0"/>
              </a:rPr>
              <a:t> import </a:t>
            </a:r>
            <a:r>
              <a:rPr lang="en-US" sz="900" b="1" dirty="0" err="1">
                <a:latin typeface="Andale Mono" panose="020B0509000000000004" pitchFamily="49" charset="0"/>
              </a:rPr>
              <a:t>PwscfInput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directly </a:t>
            </a:r>
            <a:r>
              <a:rPr lang="en-US" sz="900" b="1" dirty="0">
                <a:latin typeface="Andale Mono" panose="020B0509000000000004" pitchFamily="49" charset="0"/>
              </a:rPr>
              <a:t>compose</a:t>
            </a:r>
            <a:r>
              <a:rPr lang="en-US" sz="900" dirty="0">
                <a:latin typeface="Andale Mono" panose="020B0509000000000004" pitchFamily="49" charset="0"/>
              </a:rPr>
              <a:t> input in Nexus internal representation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pw = </a:t>
            </a:r>
            <a:r>
              <a:rPr lang="en-US" sz="900" b="1" dirty="0" err="1">
                <a:latin typeface="Andale Mono" panose="020B0509000000000004" pitchFamily="49" charset="0"/>
              </a:rPr>
              <a:t>PwscfInput</a:t>
            </a:r>
            <a:r>
              <a:rPr lang="en-US" sz="900" b="1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pw.</a:t>
            </a:r>
            <a:r>
              <a:rPr lang="en-US" sz="900" b="1" dirty="0" err="1">
                <a:latin typeface="Andale Mono" panose="020B0509000000000004" pitchFamily="49" charset="0"/>
              </a:rPr>
              <a:t>control</a:t>
            </a:r>
            <a:r>
              <a:rPr lang="en-US" sz="900" dirty="0" err="1">
                <a:latin typeface="Andale Mono" panose="020B0509000000000004" pitchFamily="49" charset="0"/>
              </a:rPr>
              <a:t>.set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restart_mode</a:t>
            </a:r>
            <a:r>
              <a:rPr lang="en-US" sz="900" dirty="0">
                <a:latin typeface="Andale Mono" panose="020B0509000000000004" pitchFamily="49" charset="0"/>
              </a:rPr>
              <a:t>  = '</a:t>
            </a:r>
            <a:r>
              <a:rPr lang="en-US" sz="900" dirty="0" err="1">
                <a:latin typeface="Andale Mono" panose="020B0509000000000004" pitchFamily="49" charset="0"/>
              </a:rPr>
              <a:t>from_scratch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outdir</a:t>
            </a:r>
            <a:r>
              <a:rPr lang="en-US" sz="900" dirty="0">
                <a:latin typeface="Andale Mono" panose="020B0509000000000004" pitchFamily="49" charset="0"/>
              </a:rPr>
              <a:t>        = './output',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= '../pseudo/',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prefix        = '</a:t>
            </a:r>
            <a:r>
              <a:rPr lang="en-US" sz="900" dirty="0" err="1">
                <a:latin typeface="Andale Mono" panose="020B0509000000000004" pitchFamily="49" charset="0"/>
              </a:rPr>
              <a:t>fe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etot_conv_thr</a:t>
            </a:r>
            <a:r>
              <a:rPr lang="en-US" sz="900" dirty="0">
                <a:latin typeface="Andale Mono" panose="020B0509000000000004" pitchFamily="49" charset="0"/>
              </a:rPr>
              <a:t> = 1.0e-9,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forc_conv_thr</a:t>
            </a:r>
            <a:r>
              <a:rPr lang="en-US" sz="900" dirty="0">
                <a:latin typeface="Andale Mono" panose="020B0509000000000004" pitchFamily="49" charset="0"/>
              </a:rPr>
              <a:t> = 1.0e-6,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tstress</a:t>
            </a:r>
            <a:r>
              <a:rPr lang="en-US" sz="900" dirty="0">
                <a:latin typeface="Andale Mono" panose="020B0509000000000004" pitchFamily="49" charset="0"/>
              </a:rPr>
              <a:t>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tprnfor</a:t>
            </a:r>
            <a:r>
              <a:rPr lang="en-US" sz="900" dirty="0">
                <a:latin typeface="Andale Mono" panose="020B0509000000000004" pitchFamily="49" charset="0"/>
              </a:rPr>
              <a:t>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pw.</a:t>
            </a:r>
            <a:r>
              <a:rPr lang="en-US" sz="900" b="1" dirty="0" err="1">
                <a:latin typeface="Andale Mono" panose="020B0509000000000004" pitchFamily="49" charset="0"/>
              </a:rPr>
              <a:t>system</a:t>
            </a:r>
            <a:r>
              <a:rPr lang="en-US" sz="900" dirty="0" err="1">
                <a:latin typeface="Andale Mono" panose="020B0509000000000004" pitchFamily="49" charset="0"/>
              </a:rPr>
              <a:t>.set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ibrav</a:t>
            </a:r>
            <a:r>
              <a:rPr lang="en-US" sz="900" dirty="0">
                <a:latin typeface="Andale Mono" panose="020B0509000000000004" pitchFamily="49" charset="0"/>
              </a:rPr>
              <a:t>           =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celldm</a:t>
            </a:r>
            <a:r>
              <a:rPr lang="en-US" sz="900" dirty="0">
                <a:latin typeface="Andale Mono" panose="020B0509000000000004" pitchFamily="49" charset="0"/>
              </a:rPr>
              <a:t>          = { 1 : 15 },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nat</a:t>
            </a:r>
            <a:r>
              <a:rPr lang="en-US" sz="900" dirty="0">
                <a:latin typeface="Andale Mono" panose="020B0509000000000004" pitchFamily="49" charset="0"/>
              </a:rPr>
              <a:t>            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ntyp</a:t>
            </a:r>
            <a:r>
              <a:rPr lang="en-US" sz="900" dirty="0">
                <a:latin typeface="Andale Mono" panose="020B0509000000000004" pitchFamily="49" charset="0"/>
              </a:rPr>
              <a:t>            =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   = 100,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ecutrho</a:t>
            </a:r>
            <a:r>
              <a:rPr lang="en-US" sz="900" dirty="0">
                <a:latin typeface="Andale Mono" panose="020B0509000000000004" pitchFamily="49" charset="0"/>
              </a:rPr>
              <a:t>         = 300,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nbnd</a:t>
            </a:r>
            <a:r>
              <a:rPr lang="en-US" sz="900" dirty="0">
                <a:latin typeface="Andale Mono" panose="020B0509000000000004" pitchFamily="49" charset="0"/>
              </a:rPr>
              <a:t>            = 18,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occupations     = 'smearing',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degauss         = 0.0005,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smearing        = '</a:t>
            </a:r>
            <a:r>
              <a:rPr lang="en-US" sz="900" dirty="0" err="1">
                <a:latin typeface="Andale Mono" panose="020B0509000000000004" pitchFamily="49" charset="0"/>
              </a:rPr>
              <a:t>methfessel-paxton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        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assume_isolated</a:t>
            </a:r>
            <a:r>
              <a:rPr lang="en-US" sz="900" dirty="0">
                <a:latin typeface="Andale Mono" panose="020B0509000000000004" pitchFamily="49" charset="0"/>
              </a:rPr>
              <a:t> = '</a:t>
            </a:r>
            <a:r>
              <a:rPr lang="en-US" sz="900" dirty="0" err="1">
                <a:latin typeface="Andale Mono" panose="020B0509000000000004" pitchFamily="49" charset="0"/>
              </a:rPr>
              <a:t>martyna-tuckerman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lda_plus_u</a:t>
            </a:r>
            <a:r>
              <a:rPr lang="en-US" sz="900" dirty="0">
                <a:latin typeface="Andale Mono" panose="020B0509000000000004" pitchFamily="49" charset="0"/>
              </a:rPr>
              <a:t>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r>
              <a:rPr lang="en-US" sz="900" dirty="0">
                <a:latin typeface="Andale Mono" panose="020B0509000000000004" pitchFamily="49" charset="0"/>
              </a:rPr>
              <a:t>       = { 1 : 3.1 },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starting_magnetization</a:t>
            </a:r>
            <a:r>
              <a:rPr lang="en-US" sz="900" dirty="0">
                <a:latin typeface="Andale Mono" panose="020B0509000000000004" pitchFamily="49" charset="0"/>
              </a:rPr>
              <a:t> = { 1 : 0.9 },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starting_ns_eigenvalue</a:t>
            </a:r>
            <a:r>
              <a:rPr lang="en-US" sz="900" dirty="0">
                <a:latin typeface="Andale Mono" panose="020B0509000000000004" pitchFamily="49" charset="0"/>
              </a:rPr>
              <a:t> = { (1,2,1) : 0.0,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 (2,2,1) : 0.0476060,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 (3,2,1) : 0.0476060,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 (4,2,1) : 0.9654373,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 (5,2,1) : 0.9954307},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5123120" y="518096"/>
            <a:ext cx="252986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03_compose_input.py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FB51E-A902-8E47-99CB-B38B78361F49}"/>
              </a:ext>
            </a:extLst>
          </p:cNvPr>
          <p:cNvSpPr txBox="1"/>
          <p:nvPr/>
        </p:nvSpPr>
        <p:spPr>
          <a:xfrm>
            <a:off x="6776717" y="830332"/>
            <a:ext cx="4389343" cy="470436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pw.</a:t>
            </a:r>
            <a:r>
              <a:rPr lang="en-US" sz="900" b="1" dirty="0" err="1">
                <a:latin typeface="Andale Mono" panose="020B0509000000000004" pitchFamily="49" charset="0"/>
              </a:rPr>
              <a:t>electrons</a:t>
            </a:r>
            <a:r>
              <a:rPr lang="en-US" sz="900" dirty="0" err="1">
                <a:latin typeface="Andale Mono" panose="020B0509000000000004" pitchFamily="49" charset="0"/>
              </a:rPr>
              <a:t>.set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   = 1.0e-9,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mixing_beta</a:t>
            </a:r>
            <a:r>
              <a:rPr lang="en-US" sz="900" dirty="0">
                <a:latin typeface="Andale Mono" panose="020B0509000000000004" pitchFamily="49" charset="0"/>
              </a:rPr>
              <a:t>     = 0.7,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diagonalization = '</a:t>
            </a:r>
            <a:r>
              <a:rPr lang="en-US" sz="900" dirty="0" err="1">
                <a:latin typeface="Andale Mono" panose="020B0509000000000004" pitchFamily="49" charset="0"/>
              </a:rPr>
              <a:t>david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mixing_fixed_ns</a:t>
            </a:r>
            <a:r>
              <a:rPr lang="en-US" sz="900" dirty="0">
                <a:latin typeface="Andale Mono" panose="020B0509000000000004" pitchFamily="49" charset="0"/>
              </a:rPr>
              <a:t> = 500,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pw.</a:t>
            </a:r>
            <a:r>
              <a:rPr lang="en-US" sz="900" b="1" dirty="0" err="1">
                <a:latin typeface="Andale Mono" panose="020B0509000000000004" pitchFamily="49" charset="0"/>
              </a:rPr>
              <a:t>atomic_species</a:t>
            </a:r>
            <a:r>
              <a:rPr lang="en-US" sz="900" dirty="0" err="1">
                <a:latin typeface="Andale Mono" panose="020B0509000000000004" pitchFamily="49" charset="0"/>
              </a:rPr>
              <a:t>.set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atoms            = ['Fe'],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masses           = </a:t>
            </a:r>
            <a:r>
              <a:rPr lang="en-US" sz="900" dirty="0" err="1">
                <a:latin typeface="Andale Mono" panose="020B0509000000000004" pitchFamily="49" charset="0"/>
              </a:rPr>
              <a:t>obj</a:t>
            </a:r>
            <a:r>
              <a:rPr lang="en-US" sz="900" dirty="0">
                <a:latin typeface="Andale Mono" panose="020B0509000000000004" pitchFamily="49" charset="0"/>
              </a:rPr>
              <a:t>(Fe=58.69000),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pseudopotentials = </a:t>
            </a:r>
            <a:r>
              <a:rPr lang="en-US" sz="900" dirty="0" err="1">
                <a:latin typeface="Andale Mono" panose="020B0509000000000004" pitchFamily="49" charset="0"/>
              </a:rPr>
              <a:t>obj</a:t>
            </a:r>
            <a:r>
              <a:rPr lang="en-US" sz="900" dirty="0">
                <a:latin typeface="Andale Mono" panose="020B0509000000000004" pitchFamily="49" charset="0"/>
              </a:rPr>
              <a:t>(Fe='</a:t>
            </a:r>
            <a:r>
              <a:rPr lang="en-US" sz="900" dirty="0" err="1">
                <a:latin typeface="Andale Mono" panose="020B0509000000000004" pitchFamily="49" charset="0"/>
              </a:rPr>
              <a:t>Fe.pbe-nd-rrkjus.UPF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pw.</a:t>
            </a:r>
            <a:r>
              <a:rPr lang="en-US" sz="900" b="1" dirty="0" err="1">
                <a:latin typeface="Andale Mono" panose="020B0509000000000004" pitchFamily="49" charset="0"/>
              </a:rPr>
              <a:t>atomic_positions</a:t>
            </a:r>
            <a:r>
              <a:rPr lang="en-US" sz="900" dirty="0" err="1">
                <a:latin typeface="Andale Mono" panose="020B0509000000000004" pitchFamily="49" charset="0"/>
              </a:rPr>
              <a:t>.set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specifier = 'angstrom',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atoms     = ['</a:t>
            </a:r>
            <a:r>
              <a:rPr lang="en-US" sz="900" dirty="0" err="1">
                <a:latin typeface="Andale Mono" panose="020B0509000000000004" pitchFamily="49" charset="0"/>
              </a:rPr>
              <a:t>Fe','Fe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positions = array([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[2.070000000,   0.000000000,   0.000000000],  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[0.000000000,   0.000000000,   0.000000000],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]),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pw.</a:t>
            </a:r>
            <a:r>
              <a:rPr lang="en-US" sz="900" b="1" dirty="0" err="1">
                <a:latin typeface="Andale Mono" panose="020B0509000000000004" pitchFamily="49" charset="0"/>
              </a:rPr>
              <a:t>k_points</a:t>
            </a:r>
            <a:r>
              <a:rPr lang="en-US" sz="900" dirty="0" err="1">
                <a:latin typeface="Andale Mono" panose="020B0509000000000004" pitchFamily="49" charset="0"/>
              </a:rPr>
              <a:t>.set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specifier = 'automatic',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grid      = (1,1,1),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shift     = (1,1,1),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print </a:t>
            </a:r>
            <a:r>
              <a:rPr lang="en-US" sz="900" b="1" dirty="0">
                <a:latin typeface="Andale Mono" panose="020B0509000000000004" pitchFamily="49" charset="0"/>
              </a:rPr>
              <a:t>internal representation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'internal representation'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print pw</a:t>
            </a:r>
            <a:r>
              <a:rPr lang="en-US" sz="900" dirty="0">
                <a:latin typeface="Andale Mono" panose="020B0509000000000004" pitchFamily="49" charset="0"/>
              </a:rPr>
              <a:t>  # this works for all </a:t>
            </a:r>
            <a:r>
              <a:rPr lang="en-US" sz="900" dirty="0" err="1">
                <a:latin typeface="Andale Mono" panose="020B0509000000000004" pitchFamily="49" charset="0"/>
              </a:rPr>
              <a:t>PwscfInput's</a:t>
            </a:r>
            <a:r>
              <a:rPr lang="en-US" sz="900" dirty="0">
                <a:latin typeface="Andale Mono" panose="020B0509000000000004" pitchFamily="49" charset="0"/>
              </a:rPr>
              <a:t>, however obtained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</a:t>
            </a:r>
            <a:r>
              <a:rPr lang="en-US" sz="900" b="1" dirty="0">
                <a:latin typeface="Andale Mono" panose="020B0509000000000004" pitchFamily="49" charset="0"/>
              </a:rPr>
              <a:t>manipulate and write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for </a:t>
            </a:r>
            <a:r>
              <a:rPr lang="en-US" sz="900" dirty="0" err="1">
                <a:latin typeface="Andale Mono" panose="020B0509000000000004" pitchFamily="49" charset="0"/>
              </a:rPr>
              <a:t>ecut</a:t>
            </a:r>
            <a:r>
              <a:rPr lang="en-US" sz="900" dirty="0">
                <a:latin typeface="Andale Mono" panose="020B0509000000000004" pitchFamily="49" charset="0"/>
              </a:rPr>
              <a:t> in [100,120,140,160]: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 err="1">
                <a:latin typeface="Andale Mono" panose="020B0509000000000004" pitchFamily="49" charset="0"/>
              </a:rPr>
              <a:t>pw.system.ecutwfc</a:t>
            </a:r>
            <a:r>
              <a:rPr lang="en-US" sz="900" b="1" dirty="0">
                <a:latin typeface="Andale Mono" panose="020B0509000000000004" pitchFamily="49" charset="0"/>
              </a:rPr>
              <a:t> = </a:t>
            </a:r>
            <a:r>
              <a:rPr lang="en-US" sz="900" b="1" dirty="0" err="1">
                <a:latin typeface="Andale Mono" panose="020B0509000000000004" pitchFamily="49" charset="0"/>
              </a:rPr>
              <a:t>ecut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pw.write</a:t>
            </a:r>
            <a:r>
              <a:rPr lang="en-US" sz="900" dirty="0">
                <a:latin typeface="Andale Mono" panose="020B0509000000000004" pitchFamily="49" charset="0"/>
              </a:rPr>
              <a:t>('scf_03_ecut_{0}.</a:t>
            </a:r>
            <a:r>
              <a:rPr lang="en-US" sz="900" dirty="0" err="1">
                <a:latin typeface="Andale Mono" panose="020B0509000000000004" pitchFamily="49" charset="0"/>
              </a:rPr>
              <a:t>in'.format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  <a:r>
              <a:rPr lang="en-US" sz="900" dirty="0" err="1">
                <a:latin typeface="Andale Mono" panose="020B0509000000000004" pitchFamily="49" charset="0"/>
              </a:rPr>
              <a:t>ecut</a:t>
            </a:r>
            <a:r>
              <a:rPr lang="en-US" sz="900" dirty="0">
                <a:latin typeface="Andale Mono" panose="020B05090000000000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#end for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56D9DD-531D-6A4B-8652-923058C5BE3B}"/>
              </a:ext>
            </a:extLst>
          </p:cNvPr>
          <p:cNvSpPr txBox="1"/>
          <p:nvPr/>
        </p:nvSpPr>
        <p:spPr>
          <a:xfrm>
            <a:off x="359654" y="1389616"/>
            <a:ext cx="2060161" cy="9787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Native </a:t>
            </a:r>
            <a:r>
              <a:rPr lang="en-US" sz="1600" dirty="0" err="1">
                <a:latin typeface="+mn-lt"/>
              </a:rPr>
              <a:t>PwscfInput</a:t>
            </a:r>
            <a:r>
              <a:rPr lang="en-US" sz="1600" dirty="0">
                <a:latin typeface="+mn-lt"/>
              </a:rPr>
              <a:t> class closely </a:t>
            </a:r>
            <a:r>
              <a:rPr lang="en-US" sz="1600" dirty="0" err="1">
                <a:latin typeface="+mn-lt"/>
              </a:rPr>
              <a:t>mimicks</a:t>
            </a:r>
            <a:r>
              <a:rPr lang="en-US" sz="1600" dirty="0">
                <a:latin typeface="+mn-lt"/>
              </a:rPr>
              <a:t> PWSCF input 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F3B56-7ED2-F74B-9F48-E5C9DAF4F02F}"/>
              </a:ext>
            </a:extLst>
          </p:cNvPr>
          <p:cNvSpPr txBox="1"/>
          <p:nvPr/>
        </p:nvSpPr>
        <p:spPr>
          <a:xfrm>
            <a:off x="359653" y="2693149"/>
            <a:ext cx="2191927" cy="9787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Card data (e.g. ATOMIC_SPECIES) requires added (keyword) structure</a:t>
            </a:r>
          </a:p>
        </p:txBody>
      </p:sp>
    </p:spTree>
    <p:extLst>
      <p:ext uri="{BB962C8B-B14F-4D97-AF65-F5344CB8AC3E}">
        <p14:creationId xmlns:p14="http://schemas.microsoft.com/office/powerpoint/2010/main" val="429483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3E399D-E519-A947-A5D6-1AF238F1A7E0}"/>
              </a:ext>
            </a:extLst>
          </p:cNvPr>
          <p:cNvSpPr txBox="1"/>
          <p:nvPr/>
        </p:nvSpPr>
        <p:spPr>
          <a:xfrm>
            <a:off x="1162098" y="1071517"/>
            <a:ext cx="3733359" cy="47043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./03_compose_input.py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internal representation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atomic_positions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atoms           = ['Fe', 'Fe']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positions       = [[2.07 0.   0.  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[0.   0.   0.  ]]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specifier       = angstrom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atomic_positions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atomic_species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atoms           = ['Fe']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specifier       =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masses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Fe              = 58.69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end masses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pseudopotentials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Fe              = </a:t>
            </a:r>
            <a:r>
              <a:rPr lang="en-US" sz="900" dirty="0" err="1">
                <a:latin typeface="Andale Mono" panose="020B0509000000000004" pitchFamily="49" charset="0"/>
              </a:rPr>
              <a:t>Fe.pbe-nd-rrkjus.UPF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end pseudopotentials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atomic_species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control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   = 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etot_conv_thr</a:t>
            </a:r>
            <a:r>
              <a:rPr lang="en-US" sz="900" dirty="0">
                <a:latin typeface="Andale Mono" panose="020B0509000000000004" pitchFamily="49" charset="0"/>
              </a:rPr>
              <a:t>   = 1e-09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forc_conv_thr</a:t>
            </a:r>
            <a:r>
              <a:rPr lang="en-US" sz="900" dirty="0">
                <a:latin typeface="Andale Mono" panose="020B0509000000000004" pitchFamily="49" charset="0"/>
              </a:rPr>
              <a:t>   = 1e-06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outdir</a:t>
            </a:r>
            <a:r>
              <a:rPr lang="en-US" sz="900" dirty="0">
                <a:latin typeface="Andale Mono" panose="020B0509000000000004" pitchFamily="49" charset="0"/>
              </a:rPr>
              <a:t>          = ./output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prefix          = </a:t>
            </a:r>
            <a:r>
              <a:rPr lang="en-US" sz="900" dirty="0" err="1">
                <a:latin typeface="Andale Mono" panose="020B0509000000000004" pitchFamily="49" charset="0"/>
              </a:rPr>
              <a:t>fe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  = ../pseudo/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restart_mode</a:t>
            </a:r>
            <a:r>
              <a:rPr lang="en-US" sz="900" dirty="0">
                <a:latin typeface="Andale Mono" panose="020B0509000000000004" pitchFamily="49" charset="0"/>
              </a:rPr>
              <a:t>    = </a:t>
            </a:r>
            <a:r>
              <a:rPr lang="en-US" sz="900" dirty="0" err="1">
                <a:latin typeface="Andale Mono" panose="020B0509000000000004" pitchFamily="49" charset="0"/>
              </a:rPr>
              <a:t>from_scratch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tprnfor</a:t>
            </a:r>
            <a:r>
              <a:rPr lang="en-US" sz="900" dirty="0">
                <a:latin typeface="Andale Mono" panose="020B0509000000000004" pitchFamily="49" charset="0"/>
              </a:rPr>
              <a:t>         = True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tstress</a:t>
            </a:r>
            <a:r>
              <a:rPr lang="en-US" sz="900" dirty="0">
                <a:latin typeface="Andale Mono" panose="020B0509000000000004" pitchFamily="49" charset="0"/>
              </a:rPr>
              <a:t>         = True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   = True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control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electrons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   = 1e-09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diagonalization = </a:t>
            </a:r>
            <a:r>
              <a:rPr lang="en-US" sz="900" dirty="0" err="1">
                <a:latin typeface="Andale Mono" panose="020B0509000000000004" pitchFamily="49" charset="0"/>
              </a:rPr>
              <a:t>david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mixing_beta</a:t>
            </a:r>
            <a:r>
              <a:rPr lang="en-US" sz="900" dirty="0">
                <a:latin typeface="Andale Mono" panose="020B0509000000000004" pitchFamily="49" charset="0"/>
              </a:rPr>
              <a:t>     = 0.7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mixing_fixed_ns</a:t>
            </a:r>
            <a:r>
              <a:rPr lang="en-US" sz="900" dirty="0">
                <a:latin typeface="Andale Mono" panose="020B0509000000000004" pitchFamily="49" charset="0"/>
              </a:rPr>
              <a:t> = 500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electrons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B7C2B-7987-B843-8E14-E85CB60ACD3D}"/>
              </a:ext>
            </a:extLst>
          </p:cNvPr>
          <p:cNvSpPr txBox="1"/>
          <p:nvPr/>
        </p:nvSpPr>
        <p:spPr>
          <a:xfrm>
            <a:off x="1190261" y="665102"/>
            <a:ext cx="226536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Running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009364-7A57-4040-95A9-E15E2402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424732"/>
          </a:xfrm>
        </p:spPr>
        <p:txBody>
          <a:bodyPr/>
          <a:lstStyle/>
          <a:p>
            <a:r>
              <a:rPr lang="en-US" sz="2400" dirty="0"/>
              <a:t>Difference between </a:t>
            </a:r>
            <a:r>
              <a:rPr lang="en-US" sz="2400" dirty="0" err="1"/>
              <a:t>generate_pwscf</a:t>
            </a:r>
            <a:r>
              <a:rPr lang="en-US" sz="2400" dirty="0"/>
              <a:t> and </a:t>
            </a:r>
            <a:r>
              <a:rPr lang="en-US" sz="2400" dirty="0" err="1"/>
              <a:t>generate_pwscf_input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3CEFF-5ED2-414D-A800-CA01DEDFEE89}"/>
              </a:ext>
            </a:extLst>
          </p:cNvPr>
          <p:cNvSpPr txBox="1"/>
          <p:nvPr/>
        </p:nvSpPr>
        <p:spPr>
          <a:xfrm>
            <a:off x="9072237" y="1278101"/>
            <a:ext cx="254268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Creates files: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scf_03_ecut_100.in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scf_03_ecut_120.in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scf_03_ecut_140.in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scf_03_ecut_160.in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98D71-C0A6-D04B-9B19-12616FF363F6}"/>
              </a:ext>
            </a:extLst>
          </p:cNvPr>
          <p:cNvSpPr txBox="1"/>
          <p:nvPr/>
        </p:nvSpPr>
        <p:spPr>
          <a:xfrm>
            <a:off x="4895457" y="1071517"/>
            <a:ext cx="3733359" cy="383181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k_points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grid            = (1, 1, 1)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shift           = (1, 1, 1)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specifier       = automatic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</a:t>
            </a:r>
            <a:r>
              <a:rPr lang="en-US" sz="900" dirty="0" err="1">
                <a:latin typeface="Andale Mono" panose="020B0509000000000004" pitchFamily="49" charset="0"/>
              </a:rPr>
              <a:t>k_points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system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assume_isolated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martyna-tuckerman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celldm</a:t>
            </a:r>
            <a:r>
              <a:rPr lang="en-US" sz="900" dirty="0">
                <a:latin typeface="Andale Mono" panose="020B0509000000000004" pitchFamily="49" charset="0"/>
              </a:rPr>
              <a:t>          = {1: 15}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degauss         = 0.0005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ecutrho</a:t>
            </a:r>
            <a:r>
              <a:rPr lang="en-US" sz="900" dirty="0">
                <a:latin typeface="Andale Mono" panose="020B0509000000000004" pitchFamily="49" charset="0"/>
              </a:rPr>
              <a:t>         = 300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   = 100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r>
              <a:rPr lang="en-US" sz="900" dirty="0">
                <a:latin typeface="Andale Mono" panose="020B0509000000000004" pitchFamily="49" charset="0"/>
              </a:rPr>
              <a:t>       = {1: 3.1}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ibrav</a:t>
            </a:r>
            <a:r>
              <a:rPr lang="en-US" sz="900" dirty="0">
                <a:latin typeface="Andale Mono" panose="020B0509000000000004" pitchFamily="49" charset="0"/>
              </a:rPr>
              <a:t>           =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lda_plus_u</a:t>
            </a:r>
            <a:r>
              <a:rPr lang="en-US" sz="900" dirty="0">
                <a:latin typeface="Andale Mono" panose="020B0509000000000004" pitchFamily="49" charset="0"/>
              </a:rPr>
              <a:t>      = True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nat</a:t>
            </a:r>
            <a:r>
              <a:rPr lang="en-US" sz="900" dirty="0">
                <a:latin typeface="Andale Mono" panose="020B0509000000000004" pitchFamily="49" charset="0"/>
              </a:rPr>
              <a:t>             =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nbnd</a:t>
            </a:r>
            <a:r>
              <a:rPr lang="en-US" sz="900" dirty="0">
                <a:latin typeface="Andale Mono" panose="020B0509000000000004" pitchFamily="49" charset="0"/>
              </a:rPr>
              <a:t>            = 18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         =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ntyp</a:t>
            </a:r>
            <a:r>
              <a:rPr lang="en-US" sz="900" dirty="0">
                <a:latin typeface="Andale Mono" panose="020B0509000000000004" pitchFamily="49" charset="0"/>
              </a:rPr>
              <a:t>            =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occupations     = smearing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smearing        = </a:t>
            </a:r>
            <a:r>
              <a:rPr lang="en-US" sz="900" dirty="0" err="1">
                <a:latin typeface="Andale Mono" panose="020B0509000000000004" pitchFamily="49" charset="0"/>
              </a:rPr>
              <a:t>methfessel-paxton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starting_magnetization</a:t>
            </a:r>
            <a:r>
              <a:rPr lang="en-US" sz="900" dirty="0">
                <a:latin typeface="Andale Mono" panose="020B0509000000000004" pitchFamily="49" charset="0"/>
              </a:rPr>
              <a:t> = {1: 0.9}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starting_ns_eigenvalue</a:t>
            </a:r>
            <a:r>
              <a:rPr lang="en-US" sz="900" dirty="0">
                <a:latin typeface="Andale Mono" panose="020B0509000000000004" pitchFamily="49" charset="0"/>
              </a:rPr>
              <a:t> = {(2, 2, 1): 0.047606,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(1, 2, 1): 0.0,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(5, 2, 1): 0.9954307,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(4, 2, 1): 0.9654373,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(3, 2, 1): 0.047606}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end system</a:t>
            </a:r>
          </a:p>
        </p:txBody>
      </p:sp>
    </p:spTree>
    <p:extLst>
      <p:ext uri="{BB962C8B-B14F-4D97-AF65-F5344CB8AC3E}">
        <p14:creationId xmlns:p14="http://schemas.microsoft.com/office/powerpoint/2010/main" val="225495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050465" cy="2308324"/>
          </a:xfrm>
        </p:spPr>
        <p:txBody>
          <a:bodyPr/>
          <a:lstStyle/>
          <a:p>
            <a:r>
              <a:rPr lang="en-US" sz="4400" dirty="0"/>
              <a:t>Demo: </a:t>
            </a:r>
            <a:br>
              <a:rPr lang="en-US" sz="4400" dirty="0"/>
            </a:br>
            <a:r>
              <a:rPr lang="en-US" sz="3600" dirty="0"/>
              <a:t>Input generation method 2: </a:t>
            </a:r>
            <a:br>
              <a:rPr lang="en-US" sz="3600" dirty="0"/>
            </a:br>
            <a:r>
              <a:rPr lang="en-US" sz="3600" dirty="0"/>
              <a:t>Read from a file, then manipulate</a:t>
            </a:r>
            <a:br>
              <a:rPr lang="en-US" sz="3600" dirty="0"/>
            </a:b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3BFE2-F7D0-DF47-8BBE-F11AA5176476}"/>
              </a:ext>
            </a:extLst>
          </p:cNvPr>
          <p:cNvSpPr txBox="1"/>
          <p:nvPr/>
        </p:nvSpPr>
        <p:spPr>
          <a:xfrm>
            <a:off x="2471147" y="4836496"/>
            <a:ext cx="491833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latin typeface="+mn-lt"/>
              </a:rPr>
              <a:t>Pattern: Read-Manipulate-Write</a:t>
            </a:r>
          </a:p>
        </p:txBody>
      </p:sp>
    </p:spTree>
    <p:extLst>
      <p:ext uri="{BB962C8B-B14F-4D97-AF65-F5344CB8AC3E}">
        <p14:creationId xmlns:p14="http://schemas.microsoft.com/office/powerpoint/2010/main" val="186971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424732"/>
          </a:xfrm>
        </p:spPr>
        <p:txBody>
          <a:bodyPr/>
          <a:lstStyle/>
          <a:p>
            <a:r>
              <a:rPr lang="en-US" sz="2400" dirty="0"/>
              <a:t>Input generation method 2: read from a file, then manipulate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751162" y="1052607"/>
            <a:ext cx="3906839" cy="2336024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from </a:t>
            </a:r>
            <a:r>
              <a:rPr lang="en-US" sz="900" b="1" dirty="0" err="1">
                <a:latin typeface="Andale Mono" panose="020B0509000000000004" pitchFamily="49" charset="0"/>
              </a:rPr>
              <a:t>pwscf_input</a:t>
            </a:r>
            <a:r>
              <a:rPr lang="en-US" sz="900" b="1" dirty="0">
                <a:latin typeface="Andale Mono" panose="020B0509000000000004" pitchFamily="49" charset="0"/>
              </a:rPr>
              <a:t> import </a:t>
            </a:r>
            <a:r>
              <a:rPr lang="en-US" sz="900" b="1" dirty="0" err="1">
                <a:latin typeface="Andale Mono" panose="020B0509000000000004" pitchFamily="49" charset="0"/>
              </a:rPr>
              <a:t>PwscfInput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from nexus import </a:t>
            </a:r>
            <a:r>
              <a:rPr lang="en-US" sz="900" b="1" dirty="0" err="1">
                <a:latin typeface="Andale Mono" panose="020B0509000000000004" pitchFamily="49" charset="0"/>
              </a:rPr>
              <a:t>read_input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</a:t>
            </a:r>
            <a:r>
              <a:rPr lang="en-US" sz="900" b="1" dirty="0">
                <a:latin typeface="Andale Mono" panose="020B0509000000000004" pitchFamily="49" charset="0"/>
              </a:rPr>
              <a:t>read</a:t>
            </a:r>
            <a:r>
              <a:rPr lang="en-US" sz="900" dirty="0">
                <a:latin typeface="Andale Mono" panose="020B0509000000000004" pitchFamily="49" charset="0"/>
              </a:rPr>
              <a:t> the input from a file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pw = </a:t>
            </a:r>
            <a:r>
              <a:rPr lang="en-US" sz="900" b="1" dirty="0" err="1">
                <a:latin typeface="Andale Mono" panose="020B0509000000000004" pitchFamily="49" charset="0"/>
              </a:rPr>
              <a:t>PwscfInput</a:t>
            </a:r>
            <a:r>
              <a:rPr lang="en-US" sz="900" b="1" dirty="0">
                <a:latin typeface="Andale Mono" panose="020B0509000000000004" pitchFamily="49" charset="0"/>
              </a:rPr>
              <a:t>('./</a:t>
            </a:r>
            <a:r>
              <a:rPr lang="en-US" sz="900" b="1" dirty="0" err="1">
                <a:latin typeface="Andale Mono" panose="020B0509000000000004" pitchFamily="49" charset="0"/>
              </a:rPr>
              <a:t>Fe_start_ns_eig.in</a:t>
            </a:r>
            <a:r>
              <a:rPr lang="en-US" sz="900" b="1" dirty="0">
                <a:latin typeface="Andale Mono" panose="020B0509000000000004" pitchFamily="49" charset="0"/>
              </a:rPr>
              <a:t>')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reading this way also works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pw = </a:t>
            </a:r>
            <a:r>
              <a:rPr lang="en-US" sz="900" b="1" dirty="0" err="1">
                <a:latin typeface="Andale Mono" panose="020B0509000000000004" pitchFamily="49" charset="0"/>
              </a:rPr>
              <a:t>read_input</a:t>
            </a:r>
            <a:r>
              <a:rPr lang="en-US" sz="900" b="1" dirty="0">
                <a:latin typeface="Andale Mono" panose="020B0509000000000004" pitchFamily="49" charset="0"/>
              </a:rPr>
              <a:t>('./</a:t>
            </a:r>
            <a:r>
              <a:rPr lang="en-US" sz="900" b="1" dirty="0" err="1">
                <a:latin typeface="Andale Mono" panose="020B0509000000000004" pitchFamily="49" charset="0"/>
              </a:rPr>
              <a:t>Fe_start_ns_eig.in',format</a:t>
            </a:r>
            <a:r>
              <a:rPr lang="en-US" sz="900" b="1" dirty="0">
                <a:latin typeface="Andale Mono" panose="020B0509000000000004" pitchFamily="49" charset="0"/>
              </a:rPr>
              <a:t>='</a:t>
            </a:r>
            <a:r>
              <a:rPr lang="en-US" sz="900" b="1" dirty="0" err="1">
                <a:latin typeface="Andale Mono" panose="020B0509000000000004" pitchFamily="49" charset="0"/>
              </a:rPr>
              <a:t>pwscf</a:t>
            </a:r>
            <a:r>
              <a:rPr lang="en-US" sz="900" b="1" dirty="0">
                <a:latin typeface="Andale Mono" panose="020B0509000000000004" pitchFamily="49" charset="0"/>
              </a:rPr>
              <a:t>')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</a:t>
            </a:r>
            <a:r>
              <a:rPr lang="en-US" sz="900" b="1" dirty="0">
                <a:latin typeface="Andale Mono" panose="020B0509000000000004" pitchFamily="49" charset="0"/>
              </a:rPr>
              <a:t>manipulate and write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for </a:t>
            </a:r>
            <a:r>
              <a:rPr lang="en-US" sz="900" dirty="0" err="1">
                <a:latin typeface="Andale Mono" panose="020B0509000000000004" pitchFamily="49" charset="0"/>
              </a:rPr>
              <a:t>ecut</a:t>
            </a:r>
            <a:r>
              <a:rPr lang="en-US" sz="900" dirty="0">
                <a:latin typeface="Andale Mono" panose="020B0509000000000004" pitchFamily="49" charset="0"/>
              </a:rPr>
              <a:t> in [100,120,140,160]: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pw.system.ecutwfc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ecut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pw.write</a:t>
            </a:r>
            <a:r>
              <a:rPr lang="en-US" sz="900" dirty="0">
                <a:latin typeface="Andale Mono" panose="020B0509000000000004" pitchFamily="49" charset="0"/>
              </a:rPr>
              <a:t>('scf_04_ecut_{0}.</a:t>
            </a:r>
            <a:r>
              <a:rPr lang="en-US" sz="900" dirty="0" err="1">
                <a:latin typeface="Andale Mono" panose="020B0509000000000004" pitchFamily="49" charset="0"/>
              </a:rPr>
              <a:t>in'.format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  <a:r>
              <a:rPr lang="en-US" sz="900" dirty="0" err="1">
                <a:latin typeface="Andale Mono" panose="020B0509000000000004" pitchFamily="49" charset="0"/>
              </a:rPr>
              <a:t>ecut</a:t>
            </a:r>
            <a:r>
              <a:rPr lang="en-US" sz="900" dirty="0">
                <a:latin typeface="Andale Mono" panose="020B05090000000000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#end 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1518419" y="727779"/>
            <a:ext cx="215956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04_read_input.py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37DFC-0135-6344-907C-B873C0DA1319}"/>
              </a:ext>
            </a:extLst>
          </p:cNvPr>
          <p:cNvSpPr txBox="1"/>
          <p:nvPr/>
        </p:nvSpPr>
        <p:spPr>
          <a:xfrm>
            <a:off x="4895543" y="1041711"/>
            <a:ext cx="3217547" cy="457971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&amp;CONTROL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calculation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restart_mode</a:t>
            </a:r>
            <a:r>
              <a:rPr lang="en-US" sz="900" dirty="0">
                <a:latin typeface="Andale Mono" panose="020B0509000000000004" pitchFamily="49" charset="0"/>
              </a:rPr>
              <a:t>  = '</a:t>
            </a:r>
            <a:r>
              <a:rPr lang="en-US" sz="900" dirty="0" err="1">
                <a:latin typeface="Andale Mono" panose="020B0509000000000004" pitchFamily="49" charset="0"/>
              </a:rPr>
              <a:t>from_scratch</a:t>
            </a:r>
            <a:r>
              <a:rPr lang="en-US" sz="900" dirty="0">
                <a:latin typeface="Andale Mono" panose="020B0509000000000004" pitchFamily="49" charset="0"/>
              </a:rPr>
              <a:t>'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 = .true.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outdir</a:t>
            </a:r>
            <a:r>
              <a:rPr lang="en-US" sz="900" dirty="0">
                <a:latin typeface="Andale Mono" panose="020B0509000000000004" pitchFamily="49" charset="0"/>
              </a:rPr>
              <a:t>        = './output'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= '../pseudo/'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prefix        = '</a:t>
            </a:r>
            <a:r>
              <a:rPr lang="en-US" sz="900" dirty="0" err="1">
                <a:latin typeface="Andale Mono" panose="020B0509000000000004" pitchFamily="49" charset="0"/>
              </a:rPr>
              <a:t>fe</a:t>
            </a:r>
            <a:r>
              <a:rPr lang="en-US" sz="900" dirty="0">
                <a:latin typeface="Andale Mono" panose="020B0509000000000004" pitchFamily="49" charset="0"/>
              </a:rPr>
              <a:t>'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etot_conv_thr</a:t>
            </a:r>
            <a:r>
              <a:rPr lang="en-US" sz="900" dirty="0">
                <a:latin typeface="Andale Mono" panose="020B0509000000000004" pitchFamily="49" charset="0"/>
              </a:rPr>
              <a:t> = 1.0D-9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forc_conv_thr</a:t>
            </a:r>
            <a:r>
              <a:rPr lang="en-US" sz="900" dirty="0">
                <a:latin typeface="Andale Mono" panose="020B0509000000000004" pitchFamily="49" charset="0"/>
              </a:rPr>
              <a:t> = 1.0D-6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tstress</a:t>
            </a:r>
            <a:r>
              <a:rPr lang="en-US" sz="900" dirty="0">
                <a:latin typeface="Andale Mono" panose="020B0509000000000004" pitchFamily="49" charset="0"/>
              </a:rPr>
              <a:t>       = .true.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tprnfor</a:t>
            </a:r>
            <a:r>
              <a:rPr lang="en-US" sz="900" dirty="0">
                <a:latin typeface="Andale Mono" panose="020B0509000000000004" pitchFamily="49" charset="0"/>
              </a:rPr>
              <a:t>       = .true.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&amp;SYSTEM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ibrav</a:t>
            </a:r>
            <a:r>
              <a:rPr lang="en-US" sz="900" dirty="0">
                <a:latin typeface="Andale Mono" panose="020B0509000000000004" pitchFamily="49" charset="0"/>
              </a:rPr>
              <a:t>           =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celldm</a:t>
            </a:r>
            <a:r>
              <a:rPr lang="en-US" sz="900" dirty="0">
                <a:latin typeface="Andale Mono" panose="020B0509000000000004" pitchFamily="49" charset="0"/>
              </a:rPr>
              <a:t>(1)       = 15,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nat</a:t>
            </a:r>
            <a:r>
              <a:rPr lang="en-US" sz="900" dirty="0">
                <a:latin typeface="Andale Mono" panose="020B0509000000000004" pitchFamily="49" charset="0"/>
              </a:rPr>
              <a:t>            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ntyp</a:t>
            </a:r>
            <a:r>
              <a:rPr lang="en-US" sz="900" dirty="0">
                <a:latin typeface="Andale Mono" panose="020B0509000000000004" pitchFamily="49" charset="0"/>
              </a:rPr>
              <a:t>            =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   = 100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ecutrho</a:t>
            </a:r>
            <a:r>
              <a:rPr lang="en-US" sz="900" dirty="0">
                <a:latin typeface="Andale Mono" panose="020B0509000000000004" pitchFamily="49" charset="0"/>
              </a:rPr>
              <a:t>         = 300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nbnd</a:t>
            </a:r>
            <a:r>
              <a:rPr lang="en-US" sz="900" dirty="0">
                <a:latin typeface="Andale Mono" panose="020B0509000000000004" pitchFamily="49" charset="0"/>
              </a:rPr>
              <a:t>            = 18,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occupations     = 'smearing'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degauss         = 0.0005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smearing        = '</a:t>
            </a:r>
            <a:r>
              <a:rPr lang="en-US" sz="900" dirty="0" err="1">
                <a:latin typeface="Andale Mono" panose="020B0509000000000004" pitchFamily="49" charset="0"/>
              </a:rPr>
              <a:t>methfessel-paxton</a:t>
            </a:r>
            <a:r>
              <a:rPr lang="en-US" sz="900" dirty="0">
                <a:latin typeface="Andale Mono" panose="020B0509000000000004" pitchFamily="49" charset="0"/>
              </a:rPr>
              <a:t>'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         = 2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assume_isolated</a:t>
            </a:r>
            <a:r>
              <a:rPr lang="en-US" sz="900" dirty="0">
                <a:latin typeface="Andale Mono" panose="020B0509000000000004" pitchFamily="49" charset="0"/>
              </a:rPr>
              <a:t> = '</a:t>
            </a:r>
            <a:r>
              <a:rPr lang="en-US" sz="900" dirty="0" err="1">
                <a:latin typeface="Andale Mono" panose="020B0509000000000004" pitchFamily="49" charset="0"/>
              </a:rPr>
              <a:t>martyna-tuckerman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lda_plus_u</a:t>
            </a:r>
            <a:r>
              <a:rPr lang="en-US" sz="900" dirty="0">
                <a:latin typeface="Andale Mono" panose="020B0509000000000004" pitchFamily="49" charset="0"/>
              </a:rPr>
              <a:t>      = .true.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r>
              <a:rPr lang="en-US" sz="900" dirty="0">
                <a:latin typeface="Andale Mono" panose="020B0509000000000004" pitchFamily="49" charset="0"/>
              </a:rPr>
              <a:t>(1)    = 3.1,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starting_magnetization</a:t>
            </a:r>
            <a:r>
              <a:rPr lang="en-US" sz="900" dirty="0">
                <a:latin typeface="Andale Mono" panose="020B0509000000000004" pitchFamily="49" charset="0"/>
              </a:rPr>
              <a:t>(1) = 0.9,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starting_ns_eigenvalue</a:t>
            </a:r>
            <a:r>
              <a:rPr lang="en-US" sz="900" dirty="0">
                <a:latin typeface="Andale Mono" panose="020B0509000000000004" pitchFamily="49" charset="0"/>
              </a:rPr>
              <a:t>(1,2,1) = 0.0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starting_ns_eigenvalue</a:t>
            </a:r>
            <a:r>
              <a:rPr lang="en-US" sz="900" dirty="0">
                <a:latin typeface="Andale Mono" panose="020B0509000000000004" pitchFamily="49" charset="0"/>
              </a:rPr>
              <a:t>(2,2,1) = 0.0476060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starting_ns_eigenvalue</a:t>
            </a:r>
            <a:r>
              <a:rPr lang="en-US" sz="900" dirty="0">
                <a:latin typeface="Andale Mono" panose="020B0509000000000004" pitchFamily="49" charset="0"/>
              </a:rPr>
              <a:t>(3,2,1) = 0.0476060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starting_ns_eigenvalue</a:t>
            </a:r>
            <a:r>
              <a:rPr lang="en-US" sz="900" dirty="0">
                <a:latin typeface="Andale Mono" panose="020B0509000000000004" pitchFamily="49" charset="0"/>
              </a:rPr>
              <a:t>(4,2,1) = 0.9654373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starting_ns_eigenvalue</a:t>
            </a:r>
            <a:r>
              <a:rPr lang="en-US" sz="900" dirty="0">
                <a:latin typeface="Andale Mono" panose="020B0509000000000004" pitchFamily="49" charset="0"/>
              </a:rPr>
              <a:t>(5,2,1) = 0.9954307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87C31-B339-A043-8B94-237EC47A41BE}"/>
              </a:ext>
            </a:extLst>
          </p:cNvPr>
          <p:cNvSpPr txBox="1"/>
          <p:nvPr/>
        </p:nvSpPr>
        <p:spPr>
          <a:xfrm>
            <a:off x="4895543" y="727779"/>
            <a:ext cx="240642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>
                <a:latin typeface="Andale Mono" panose="020B0509000000000004" pitchFamily="49" charset="0"/>
              </a:rPr>
              <a:t>Fe_start_ns_eig.in</a:t>
            </a:r>
            <a:endParaRPr lang="en-US" sz="1600" dirty="0">
              <a:latin typeface="Andale Mono" panose="020B050900000000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A86E6-BFFF-5F46-B7D9-194CA7E9A78C}"/>
              </a:ext>
            </a:extLst>
          </p:cNvPr>
          <p:cNvSpPr txBox="1"/>
          <p:nvPr/>
        </p:nvSpPr>
        <p:spPr>
          <a:xfrm>
            <a:off x="8113090" y="1041711"/>
            <a:ext cx="3768980" cy="221137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&amp;ELECTRONS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   = 1.0e-9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mixing_beta</a:t>
            </a:r>
            <a:r>
              <a:rPr lang="en-US" sz="900" dirty="0">
                <a:latin typeface="Andale Mono" panose="020B0509000000000004" pitchFamily="49" charset="0"/>
              </a:rPr>
              <a:t>     = 0.7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diagonalization = '</a:t>
            </a:r>
            <a:r>
              <a:rPr lang="en-US" sz="900" dirty="0" err="1">
                <a:latin typeface="Andale Mono" panose="020B0509000000000004" pitchFamily="49" charset="0"/>
              </a:rPr>
              <a:t>david</a:t>
            </a:r>
            <a:r>
              <a:rPr lang="en-US" sz="900" dirty="0">
                <a:latin typeface="Andale Mono" panose="020B0509000000000004" pitchFamily="49" charset="0"/>
              </a:rPr>
              <a:t>' 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mixing_fixed_ns</a:t>
            </a:r>
            <a:r>
              <a:rPr lang="en-US" sz="900" dirty="0">
                <a:latin typeface="Andale Mono" panose="020B0509000000000004" pitchFamily="49" charset="0"/>
              </a:rPr>
              <a:t> = 500,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ATOMIC_SPECIES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Fe   58.69000  </a:t>
            </a:r>
            <a:r>
              <a:rPr lang="en-US" sz="900" dirty="0" err="1">
                <a:latin typeface="Andale Mono" panose="020B0509000000000004" pitchFamily="49" charset="0"/>
              </a:rPr>
              <a:t>Fe.pbe-nd-rrkjus.UPF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ATOMIC_POSITIONS angstrom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Fe      2.070000000    0.000000000    0.000000000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Fe      0.000000000    0.000000000    0.000000000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K_POINTS automatic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1 1 1   1 1 1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95C97-4BBA-2C44-BC9A-9E105F321805}"/>
              </a:ext>
            </a:extLst>
          </p:cNvPr>
          <p:cNvSpPr txBox="1"/>
          <p:nvPr/>
        </p:nvSpPr>
        <p:spPr>
          <a:xfrm>
            <a:off x="1259427" y="3924188"/>
            <a:ext cx="254268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Creates files: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scf_04_ecut_100.in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scf_04_ecut_120.in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scf_04_ecut_140.in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scf_04_ecut_160.in</a:t>
            </a:r>
          </a:p>
        </p:txBody>
      </p:sp>
    </p:spTree>
    <p:extLst>
      <p:ext uri="{BB962C8B-B14F-4D97-AF65-F5344CB8AC3E}">
        <p14:creationId xmlns:p14="http://schemas.microsoft.com/office/powerpoint/2010/main" val="285724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371830" cy="1698927"/>
          </a:xfrm>
        </p:spPr>
        <p:txBody>
          <a:bodyPr/>
          <a:lstStyle/>
          <a:p>
            <a:r>
              <a:rPr lang="en-US" sz="4400" dirty="0"/>
              <a:t>Demo: </a:t>
            </a:r>
            <a:br>
              <a:rPr lang="en-US" sz="4400" dirty="0"/>
            </a:br>
            <a:r>
              <a:rPr lang="en-US" sz="3600" dirty="0"/>
              <a:t>Input generation method 3: </a:t>
            </a:r>
            <a:br>
              <a:rPr lang="en-US" sz="3600" dirty="0"/>
            </a:br>
            <a:r>
              <a:rPr lang="en-US" sz="3600" dirty="0"/>
              <a:t>Direct composition w/ </a:t>
            </a:r>
            <a:r>
              <a:rPr lang="en-US" sz="3600" dirty="0" err="1"/>
              <a:t>generate_pwscf_input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3BFE2-F7D0-DF47-8BBE-F11AA5176476}"/>
              </a:ext>
            </a:extLst>
          </p:cNvPr>
          <p:cNvSpPr txBox="1"/>
          <p:nvPr/>
        </p:nvSpPr>
        <p:spPr>
          <a:xfrm>
            <a:off x="2471147" y="4836496"/>
            <a:ext cx="55723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latin typeface="+mn-lt"/>
              </a:rPr>
              <a:t>Pattern: Generate-Manipulate-Write</a:t>
            </a:r>
          </a:p>
        </p:txBody>
      </p:sp>
    </p:spTree>
    <p:extLst>
      <p:ext uri="{BB962C8B-B14F-4D97-AF65-F5344CB8AC3E}">
        <p14:creationId xmlns:p14="http://schemas.microsoft.com/office/powerpoint/2010/main" val="79382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424732"/>
          </a:xfrm>
        </p:spPr>
        <p:txBody>
          <a:bodyPr/>
          <a:lstStyle/>
          <a:p>
            <a:r>
              <a:rPr lang="en-US" sz="2400" dirty="0"/>
              <a:t>Input generation method 3: direct composition w/ </a:t>
            </a:r>
            <a:r>
              <a:rPr lang="en-US" sz="2400" dirty="0" err="1"/>
              <a:t>generate_pwscf_input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1539884" y="830332"/>
            <a:ext cx="3700052" cy="520296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obj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from nexus import </a:t>
            </a:r>
            <a:r>
              <a:rPr lang="en-US" sz="900" b="1" dirty="0" err="1">
                <a:latin typeface="Andale Mono" panose="020B0509000000000004" pitchFamily="49" charset="0"/>
              </a:rPr>
              <a:t>generate_pwscf_input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generate using only keywords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pw = </a:t>
            </a:r>
            <a:r>
              <a:rPr lang="en-US" sz="900" b="1" dirty="0" err="1">
                <a:latin typeface="Andale Mono" panose="020B0509000000000004" pitchFamily="49" charset="0"/>
              </a:rPr>
              <a:t>generate_pwscf_input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selector     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 </a:t>
            </a:r>
            <a:r>
              <a:rPr lang="en-US" sz="900" b="1" dirty="0">
                <a:latin typeface="Andale Mono" panose="020B0509000000000004" pitchFamily="49" charset="0"/>
              </a:rPr>
              <a:t>control</a:t>
            </a:r>
            <a:r>
              <a:rPr lang="en-US" sz="900" dirty="0">
                <a:latin typeface="Andale Mono" panose="020B0509000000000004" pitchFamily="49" charset="0"/>
              </a:rPr>
              <a:t> inputs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restart_mode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from_scratch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outdir</a:t>
            </a:r>
            <a:r>
              <a:rPr lang="en-US" sz="900" dirty="0">
                <a:latin typeface="Andale Mono" panose="020B0509000000000004" pitchFamily="49" charset="0"/>
              </a:rPr>
              <a:t>          = './output',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  = '../pseudo/',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prefix          = '</a:t>
            </a:r>
            <a:r>
              <a:rPr lang="en-US" sz="900" dirty="0" err="1">
                <a:latin typeface="Andale Mono" panose="020B0509000000000004" pitchFamily="49" charset="0"/>
              </a:rPr>
              <a:t>fe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etot_conv_thr</a:t>
            </a:r>
            <a:r>
              <a:rPr lang="en-US" sz="900" dirty="0">
                <a:latin typeface="Andale Mono" panose="020B0509000000000004" pitchFamily="49" charset="0"/>
              </a:rPr>
              <a:t>   = 1.0e-9,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forc_conv_thr</a:t>
            </a:r>
            <a:r>
              <a:rPr lang="en-US" sz="900" dirty="0">
                <a:latin typeface="Andale Mono" panose="020B0509000000000004" pitchFamily="49" charset="0"/>
              </a:rPr>
              <a:t>   = 1.0e-6,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tstress</a:t>
            </a:r>
            <a:r>
              <a:rPr lang="en-US" sz="900" dirty="0">
                <a:latin typeface="Andale Mono" panose="020B0509000000000004" pitchFamily="49" charset="0"/>
              </a:rPr>
              <a:t> 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tprnfor</a:t>
            </a:r>
            <a:r>
              <a:rPr lang="en-US" sz="900" dirty="0">
                <a:latin typeface="Andale Mono" panose="020B0509000000000004" pitchFamily="49" charset="0"/>
              </a:rPr>
              <a:t> 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 </a:t>
            </a:r>
            <a:r>
              <a:rPr lang="en-US" sz="900" b="1" dirty="0">
                <a:latin typeface="Andale Mono" panose="020B0509000000000004" pitchFamily="49" charset="0"/>
              </a:rPr>
              <a:t>system</a:t>
            </a:r>
            <a:r>
              <a:rPr lang="en-US" sz="900" dirty="0">
                <a:latin typeface="Andale Mono" panose="020B0509000000000004" pitchFamily="49" charset="0"/>
              </a:rPr>
              <a:t> inputs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ibrav</a:t>
            </a:r>
            <a:r>
              <a:rPr lang="en-US" sz="900" dirty="0">
                <a:latin typeface="Andale Mono" panose="020B0509000000000004" pitchFamily="49" charset="0"/>
              </a:rPr>
              <a:t>           =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celldm</a:t>
            </a:r>
            <a:r>
              <a:rPr lang="en-US" sz="900" dirty="0">
                <a:latin typeface="Andale Mono" panose="020B0509000000000004" pitchFamily="49" charset="0"/>
              </a:rPr>
              <a:t>          = { 1 : 15 },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nat</a:t>
            </a:r>
            <a:r>
              <a:rPr lang="en-US" sz="900" dirty="0">
                <a:latin typeface="Andale Mono" panose="020B0509000000000004" pitchFamily="49" charset="0"/>
              </a:rPr>
              <a:t>            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ntyp</a:t>
            </a:r>
            <a:r>
              <a:rPr lang="en-US" sz="900" dirty="0">
                <a:latin typeface="Andale Mono" panose="020B0509000000000004" pitchFamily="49" charset="0"/>
              </a:rPr>
              <a:t>            = 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   = 100,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ecutrho</a:t>
            </a:r>
            <a:r>
              <a:rPr lang="en-US" sz="900" dirty="0">
                <a:latin typeface="Andale Mono" panose="020B0509000000000004" pitchFamily="49" charset="0"/>
              </a:rPr>
              <a:t>         = 300,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nbnd</a:t>
            </a:r>
            <a:r>
              <a:rPr lang="en-US" sz="900" dirty="0">
                <a:latin typeface="Andale Mono" panose="020B0509000000000004" pitchFamily="49" charset="0"/>
              </a:rPr>
              <a:t>            = 18,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occupations     = 'smearing',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degauss         = 0.0005,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smearing        = '</a:t>
            </a:r>
            <a:r>
              <a:rPr lang="en-US" sz="900" dirty="0" err="1">
                <a:latin typeface="Andale Mono" panose="020B0509000000000004" pitchFamily="49" charset="0"/>
              </a:rPr>
              <a:t>methfessel-paxton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        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assume_isolated</a:t>
            </a:r>
            <a:r>
              <a:rPr lang="en-US" sz="900" dirty="0">
                <a:latin typeface="Andale Mono" panose="020B0509000000000004" pitchFamily="49" charset="0"/>
              </a:rPr>
              <a:t> = '</a:t>
            </a:r>
            <a:r>
              <a:rPr lang="en-US" sz="900" dirty="0" err="1">
                <a:latin typeface="Andale Mono" panose="020B0509000000000004" pitchFamily="49" charset="0"/>
              </a:rPr>
              <a:t>martyna-tuckerman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lda_plus_u</a:t>
            </a:r>
            <a:r>
              <a:rPr lang="en-US" sz="900" dirty="0">
                <a:latin typeface="Andale Mono" panose="020B0509000000000004" pitchFamily="49" charset="0"/>
              </a:rPr>
              <a:t>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r>
              <a:rPr lang="en-US" sz="900" dirty="0">
                <a:latin typeface="Andale Mono" panose="020B0509000000000004" pitchFamily="49" charset="0"/>
              </a:rPr>
              <a:t>       = { 1 : 3.1 },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starting_magnetization</a:t>
            </a:r>
            <a:r>
              <a:rPr lang="en-US" sz="900" dirty="0">
                <a:latin typeface="Andale Mono" panose="020B0509000000000004" pitchFamily="49" charset="0"/>
              </a:rPr>
              <a:t> = { 1 : 0.9 },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starting_ns_eigenvalue</a:t>
            </a:r>
            <a:r>
              <a:rPr lang="en-US" sz="900" dirty="0">
                <a:latin typeface="Andale Mono" panose="020B0509000000000004" pitchFamily="49" charset="0"/>
              </a:rPr>
              <a:t> = {(1,2,1) : 0.0,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(2,2,1) : 0.0476060,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(3,2,1) : 0.0476060,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(4,2,1) : 0.9654373,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       (5,2,1) : 0.9954307},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4275630" y="518096"/>
            <a:ext cx="265329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05_generate_input.py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5F86C4-D33E-5E47-8885-EB48616B985B}"/>
              </a:ext>
            </a:extLst>
          </p:cNvPr>
          <p:cNvSpPr txBox="1"/>
          <p:nvPr/>
        </p:nvSpPr>
        <p:spPr>
          <a:xfrm>
            <a:off x="5239936" y="832028"/>
            <a:ext cx="4802918" cy="320857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 </a:t>
            </a:r>
            <a:r>
              <a:rPr lang="en-US" sz="900" b="1" dirty="0">
                <a:latin typeface="Andale Mono" panose="020B0509000000000004" pitchFamily="49" charset="0"/>
              </a:rPr>
              <a:t>electrons</a:t>
            </a:r>
            <a:r>
              <a:rPr lang="en-US" sz="900" dirty="0">
                <a:latin typeface="Andale Mono" panose="020B0509000000000004" pitchFamily="49" charset="0"/>
              </a:rPr>
              <a:t> inputs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   = 1.0e-9,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mixing_beta</a:t>
            </a:r>
            <a:r>
              <a:rPr lang="en-US" sz="900" dirty="0">
                <a:latin typeface="Andale Mono" panose="020B0509000000000004" pitchFamily="49" charset="0"/>
              </a:rPr>
              <a:t>     = 0.7,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diagonalization = '</a:t>
            </a:r>
            <a:r>
              <a:rPr lang="en-US" sz="900" dirty="0" err="1">
                <a:latin typeface="Andale Mono" panose="020B0509000000000004" pitchFamily="49" charset="0"/>
              </a:rPr>
              <a:t>david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mixing_fixed_ns</a:t>
            </a:r>
            <a:r>
              <a:rPr lang="en-US" sz="900" dirty="0">
                <a:latin typeface="Andale Mono" panose="020B0509000000000004" pitchFamily="49" charset="0"/>
              </a:rPr>
              <a:t> = 500,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 </a:t>
            </a:r>
            <a:r>
              <a:rPr lang="en-US" sz="900" b="1" dirty="0" err="1">
                <a:latin typeface="Andale Mono" panose="020B0509000000000004" pitchFamily="49" charset="0"/>
              </a:rPr>
              <a:t>atomic_species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dirty="0">
                <a:latin typeface="Andale Mono" panose="020B0509000000000004" pitchFamily="49" charset="0"/>
              </a:rPr>
              <a:t>inputs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mass            = </a:t>
            </a:r>
            <a:r>
              <a:rPr lang="en-US" sz="900" dirty="0" err="1">
                <a:latin typeface="Andale Mono" panose="020B0509000000000004" pitchFamily="49" charset="0"/>
              </a:rPr>
              <a:t>obj</a:t>
            </a:r>
            <a:r>
              <a:rPr lang="en-US" sz="900" dirty="0">
                <a:latin typeface="Andale Mono" panose="020B0509000000000004" pitchFamily="49" charset="0"/>
              </a:rPr>
              <a:t>(Fe=58.69000),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   = ['</a:t>
            </a:r>
            <a:r>
              <a:rPr lang="en-US" sz="900" dirty="0" err="1">
                <a:latin typeface="Andale Mono" panose="020B0509000000000004" pitchFamily="49" charset="0"/>
              </a:rPr>
              <a:t>Fe.pbe-nd-rrkjus.UPF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 </a:t>
            </a:r>
            <a:r>
              <a:rPr lang="en-US" sz="900" b="1" dirty="0" err="1">
                <a:latin typeface="Andale Mono" panose="020B0509000000000004" pitchFamily="49" charset="0"/>
              </a:rPr>
              <a:t>atomic_positions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dirty="0">
                <a:latin typeface="Andale Mono" panose="020B0509000000000004" pitchFamily="49" charset="0"/>
              </a:rPr>
              <a:t>inputs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         = ['</a:t>
            </a:r>
            <a:r>
              <a:rPr lang="en-US" sz="900" dirty="0" err="1">
                <a:latin typeface="Andale Mono" panose="020B0509000000000004" pitchFamily="49" charset="0"/>
              </a:rPr>
              <a:t>Fe','Fe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         = [[2.070000000, 0.000000000, 0.000000000],   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         [0.000000000, 0.000000000, 0.000000000]],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pos_specifier</a:t>
            </a:r>
            <a:r>
              <a:rPr lang="en-US" sz="900" dirty="0">
                <a:latin typeface="Andale Mono" panose="020B0509000000000004" pitchFamily="49" charset="0"/>
              </a:rPr>
              <a:t>   = 'angstrom',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 </a:t>
            </a:r>
            <a:r>
              <a:rPr lang="en-US" sz="900" b="1" dirty="0" err="1">
                <a:latin typeface="Andale Mono" panose="020B0509000000000004" pitchFamily="49" charset="0"/>
              </a:rPr>
              <a:t>k_points</a:t>
            </a:r>
            <a:r>
              <a:rPr lang="en-US" sz="900" b="1" dirty="0">
                <a:latin typeface="Andale Mono" panose="020B0509000000000004" pitchFamily="49" charset="0"/>
              </a:rPr>
              <a:t> </a:t>
            </a:r>
            <a:r>
              <a:rPr lang="en-US" sz="900" dirty="0">
                <a:latin typeface="Andale Mono" panose="020B0509000000000004" pitchFamily="49" charset="0"/>
              </a:rPr>
              <a:t>inputs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kgrid</a:t>
            </a:r>
            <a:r>
              <a:rPr lang="en-US" sz="900" dirty="0">
                <a:latin typeface="Andale Mono" panose="020B0509000000000004" pitchFamily="49" charset="0"/>
              </a:rPr>
              <a:t>           = (1,1,1),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kshift</a:t>
            </a:r>
            <a:r>
              <a:rPr lang="en-US" sz="900" dirty="0">
                <a:latin typeface="Andale Mono" panose="020B0509000000000004" pitchFamily="49" charset="0"/>
              </a:rPr>
              <a:t>          = (1,1,1),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manipulate and write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for </a:t>
            </a:r>
            <a:r>
              <a:rPr lang="en-US" sz="900" dirty="0" err="1">
                <a:latin typeface="Andale Mono" panose="020B0509000000000004" pitchFamily="49" charset="0"/>
              </a:rPr>
              <a:t>ecut</a:t>
            </a:r>
            <a:r>
              <a:rPr lang="en-US" sz="900" dirty="0">
                <a:latin typeface="Andale Mono" panose="020B0509000000000004" pitchFamily="49" charset="0"/>
              </a:rPr>
              <a:t> in [100,120,140,160]: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pw.system.ecutwfc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ecut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pw.write</a:t>
            </a:r>
            <a:r>
              <a:rPr lang="en-US" sz="900" dirty="0">
                <a:latin typeface="Andale Mono" panose="020B0509000000000004" pitchFamily="49" charset="0"/>
              </a:rPr>
              <a:t>('scf_05_ecut_{0}.</a:t>
            </a:r>
            <a:r>
              <a:rPr lang="en-US" sz="900" dirty="0" err="1">
                <a:latin typeface="Andale Mono" panose="020B0509000000000004" pitchFamily="49" charset="0"/>
              </a:rPr>
              <a:t>in'.format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  <a:r>
              <a:rPr lang="en-US" sz="900" dirty="0" err="1">
                <a:latin typeface="Andale Mono" panose="020B0509000000000004" pitchFamily="49" charset="0"/>
              </a:rPr>
              <a:t>ecut</a:t>
            </a:r>
            <a:r>
              <a:rPr lang="en-US" sz="900" dirty="0">
                <a:latin typeface="Andale Mono" panose="020B05090000000000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#end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741F4-3A43-9240-B653-5785B1DFA4A6}"/>
              </a:ext>
            </a:extLst>
          </p:cNvPr>
          <p:cNvSpPr txBox="1"/>
          <p:nvPr/>
        </p:nvSpPr>
        <p:spPr>
          <a:xfrm>
            <a:off x="6167070" y="4498522"/>
            <a:ext cx="254268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Creates files: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scf_05_ecut_100.in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scf_05_ecut_120.in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scf_05_ecut_140.in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scf_05_ecut_160.in</a:t>
            </a:r>
          </a:p>
        </p:txBody>
      </p:sp>
    </p:spTree>
    <p:extLst>
      <p:ext uri="{BB962C8B-B14F-4D97-AF65-F5344CB8AC3E}">
        <p14:creationId xmlns:p14="http://schemas.microsoft.com/office/powerpoint/2010/main" val="377235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803" y="2564938"/>
            <a:ext cx="11657247" cy="2806922"/>
          </a:xfrm>
        </p:spPr>
        <p:txBody>
          <a:bodyPr/>
          <a:lstStyle/>
          <a:p>
            <a:r>
              <a:rPr lang="en-US" sz="4400" dirty="0"/>
              <a:t>Demo: </a:t>
            </a:r>
            <a:br>
              <a:rPr lang="en-US" sz="4400" dirty="0"/>
            </a:br>
            <a:r>
              <a:rPr lang="en-US" sz="3600" dirty="0"/>
              <a:t>Input generation method 4: </a:t>
            </a:r>
            <a:br>
              <a:rPr lang="en-US" sz="3600" dirty="0"/>
            </a:br>
            <a:r>
              <a:rPr lang="en-US" sz="3600" dirty="0"/>
              <a:t>Composition assisted by </a:t>
            </a:r>
            <a:r>
              <a:rPr lang="en-US" sz="3600" dirty="0" err="1"/>
              <a:t>generate_physical_system</a:t>
            </a:r>
            <a:br>
              <a:rPr lang="en-US" sz="3600" dirty="0"/>
            </a:b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3BFE2-F7D0-DF47-8BBE-F11AA5176476}"/>
              </a:ext>
            </a:extLst>
          </p:cNvPr>
          <p:cNvSpPr txBox="1"/>
          <p:nvPr/>
        </p:nvSpPr>
        <p:spPr>
          <a:xfrm>
            <a:off x="2471147" y="4836496"/>
            <a:ext cx="55723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latin typeface="+mn-lt"/>
              </a:rPr>
              <a:t>Pattern: Generate-Manipulate-Write</a:t>
            </a:r>
          </a:p>
        </p:txBody>
      </p:sp>
    </p:spTree>
    <p:extLst>
      <p:ext uri="{BB962C8B-B14F-4D97-AF65-F5344CB8AC3E}">
        <p14:creationId xmlns:p14="http://schemas.microsoft.com/office/powerpoint/2010/main" val="113199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57" y="139531"/>
            <a:ext cx="12054806" cy="757130"/>
          </a:xfrm>
        </p:spPr>
        <p:txBody>
          <a:bodyPr/>
          <a:lstStyle/>
          <a:p>
            <a:r>
              <a:rPr lang="en-US" sz="2400" dirty="0"/>
              <a:t>Input generation method 4: composition assisted by </a:t>
            </a:r>
            <a:r>
              <a:rPr lang="en-US" sz="2400" dirty="0" err="1"/>
              <a:t>generate_physical_system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2583151" y="1200411"/>
            <a:ext cx="3079689" cy="295927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obj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read_structure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generate_pwscf_input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generate using keywords + system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read structure from file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s = </a:t>
            </a:r>
            <a:r>
              <a:rPr lang="en-US" sz="900" b="1" dirty="0" err="1">
                <a:latin typeface="Andale Mono" panose="020B0509000000000004" pitchFamily="49" charset="0"/>
              </a:rPr>
              <a:t>read_structure</a:t>
            </a:r>
            <a:r>
              <a:rPr lang="en-US" sz="900" b="1" dirty="0">
                <a:latin typeface="Andale Mono" panose="020B0509000000000004" pitchFamily="49" charset="0"/>
              </a:rPr>
              <a:t>('VO2_M1_afm.xsf')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s.elem</a:t>
            </a:r>
            <a:r>
              <a:rPr lang="en-US" sz="900" dirty="0">
                <a:latin typeface="Andale Mono" panose="020B0509000000000004" pitchFamily="49" charset="0"/>
              </a:rPr>
              <a:t>[0] = 'V1' # set AFM pattern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s.elem</a:t>
            </a:r>
            <a:r>
              <a:rPr lang="en-US" sz="900" dirty="0">
                <a:latin typeface="Andale Mono" panose="020B0509000000000004" pitchFamily="49" charset="0"/>
              </a:rPr>
              <a:t>[1] = 'V2'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s.elem</a:t>
            </a:r>
            <a:r>
              <a:rPr lang="en-US" sz="900" dirty="0">
                <a:latin typeface="Andale Mono" panose="020B0509000000000004" pitchFamily="49" charset="0"/>
              </a:rPr>
              <a:t>[2] = 'V1'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s.elem</a:t>
            </a:r>
            <a:r>
              <a:rPr lang="en-US" sz="900" dirty="0">
                <a:latin typeface="Andale Mono" panose="020B0509000000000004" pitchFamily="49" charset="0"/>
              </a:rPr>
              <a:t>[3] = 'V2'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create physical system from structure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vo2 = </a:t>
            </a:r>
            <a:r>
              <a:rPr lang="en-US" sz="900" b="1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b="1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structure = s,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V1        = 13,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V2        = 13,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O         =  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3769604" y="886479"/>
            <a:ext cx="413446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06_generate_input_with_system.py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741F4-3A43-9240-B653-5785B1DFA4A6}"/>
              </a:ext>
            </a:extLst>
          </p:cNvPr>
          <p:cNvSpPr txBox="1"/>
          <p:nvPr/>
        </p:nvSpPr>
        <p:spPr>
          <a:xfrm>
            <a:off x="2851654" y="4159683"/>
            <a:ext cx="254268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Creates files: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scf_06_ecut_100.in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scf_06_ecut_120.in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scf_06_ecut_140.in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scf_06_ecut_160.in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792F9-86A0-2E4A-9271-2295B0FE8EB0}"/>
              </a:ext>
            </a:extLst>
          </p:cNvPr>
          <p:cNvSpPr txBox="1"/>
          <p:nvPr/>
        </p:nvSpPr>
        <p:spPr>
          <a:xfrm>
            <a:off x="5662840" y="1200411"/>
            <a:ext cx="3549174" cy="4330416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generate </a:t>
            </a:r>
            <a:r>
              <a:rPr lang="en-US" sz="900" dirty="0" err="1">
                <a:latin typeface="Andale Mono" panose="020B0509000000000004" pitchFamily="49" charset="0"/>
              </a:rPr>
              <a:t>pwscf</a:t>
            </a:r>
            <a:r>
              <a:rPr lang="en-US" sz="900" dirty="0">
                <a:latin typeface="Andale Mono" panose="020B0509000000000004" pitchFamily="49" charset="0"/>
              </a:rPr>
              <a:t> input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pw = </a:t>
            </a:r>
            <a:r>
              <a:rPr lang="en-US" sz="900" b="1" dirty="0" err="1">
                <a:latin typeface="Andale Mono" panose="020B0509000000000004" pitchFamily="49" charset="0"/>
              </a:rPr>
              <a:t>generate_pwscf_input</a:t>
            </a:r>
            <a:r>
              <a:rPr lang="en-US" sz="900" b="1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selector      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 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disk_io</a:t>
            </a:r>
            <a:r>
              <a:rPr lang="en-US" sz="900" dirty="0">
                <a:latin typeface="Andale Mono" panose="020B0509000000000004" pitchFamily="49" charset="0"/>
              </a:rPr>
              <a:t>          = 'low',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verbosity        = 'high',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r>
              <a:rPr lang="en-US" sz="900" dirty="0">
                <a:latin typeface="Andale Mono" panose="020B0509000000000004" pitchFamily="49" charset="0"/>
              </a:rPr>
              <a:t>        = </a:t>
            </a:r>
            <a:r>
              <a:rPr lang="en-US" sz="900" dirty="0" err="1">
                <a:latin typeface="Andale Mono" panose="020B0509000000000004" pitchFamily="49" charset="0"/>
              </a:rPr>
              <a:t>obj</a:t>
            </a:r>
            <a:r>
              <a:rPr lang="en-US" sz="900" dirty="0">
                <a:latin typeface="Andale Mono" panose="020B0509000000000004" pitchFamily="49" charset="0"/>
              </a:rPr>
              <a:t>(V1=3.5,V2=3.5),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    = 350,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bandfac</a:t>
            </a:r>
            <a:r>
              <a:rPr lang="en-US" sz="900" dirty="0">
                <a:latin typeface="Andale Mono" panose="020B0509000000000004" pitchFamily="49" charset="0"/>
              </a:rPr>
              <a:t>          = 1.3,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occupations      = 'smearing',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smearing         = 'fermi-</a:t>
            </a:r>
            <a:r>
              <a:rPr lang="en-US" sz="900" dirty="0" err="1">
                <a:latin typeface="Andale Mono" panose="020B0509000000000004" pitchFamily="49" charset="0"/>
              </a:rPr>
              <a:t>dirac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degauss          = 0.0001,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          = 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start_mag</a:t>
            </a:r>
            <a:r>
              <a:rPr lang="en-US" sz="900" dirty="0">
                <a:latin typeface="Andale Mono" panose="020B0509000000000004" pitchFamily="49" charset="0"/>
              </a:rPr>
              <a:t>        = </a:t>
            </a:r>
            <a:r>
              <a:rPr lang="en-US" sz="900" dirty="0" err="1">
                <a:latin typeface="Andale Mono" panose="020B0509000000000004" pitchFamily="49" charset="0"/>
              </a:rPr>
              <a:t>obj</a:t>
            </a:r>
            <a:r>
              <a:rPr lang="en-US" sz="900" dirty="0">
                <a:latin typeface="Andale Mono" panose="020B0509000000000004" pitchFamily="49" charset="0"/>
              </a:rPr>
              <a:t>(V1=1.0,V2=-1.0),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diagonalization  = '</a:t>
            </a:r>
            <a:r>
              <a:rPr lang="en-US" sz="900" dirty="0" err="1">
                <a:latin typeface="Andale Mono" panose="020B0509000000000004" pitchFamily="49" charset="0"/>
              </a:rPr>
              <a:t>david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    = 1e-8,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mixing_beta</a:t>
            </a:r>
            <a:r>
              <a:rPr lang="en-US" sz="900" dirty="0">
                <a:latin typeface="Andale Mono" panose="020B0509000000000004" pitchFamily="49" charset="0"/>
              </a:rPr>
              <a:t>      = 0.2,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electron_maxstep</a:t>
            </a:r>
            <a:r>
              <a:rPr lang="en-US" sz="900" dirty="0">
                <a:latin typeface="Andale Mono" panose="020B0509000000000004" pitchFamily="49" charset="0"/>
              </a:rPr>
              <a:t> = 1000,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system           = vo2,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    = ['V.opt.</a:t>
            </a:r>
            <a:r>
              <a:rPr lang="en-US" sz="900" dirty="0" err="1">
                <a:latin typeface="Andale Mono" panose="020B0509000000000004" pitchFamily="49" charset="0"/>
              </a:rPr>
              <a:t>upf</a:t>
            </a:r>
            <a:r>
              <a:rPr lang="en-US" sz="900" dirty="0">
                <a:latin typeface="Andale Mono" panose="020B0509000000000004" pitchFamily="49" charset="0"/>
              </a:rPr>
              <a:t>','</a:t>
            </a:r>
            <a:r>
              <a:rPr lang="en-US" sz="900" dirty="0" err="1">
                <a:latin typeface="Andale Mono" panose="020B0509000000000004" pitchFamily="49" charset="0"/>
              </a:rPr>
              <a:t>O.opt.upf</a:t>
            </a:r>
            <a:r>
              <a:rPr lang="en-US" sz="900" dirty="0">
                <a:latin typeface="Andale Mono" panose="020B0509000000000004" pitchFamily="49" charset="0"/>
              </a:rPr>
              <a:t>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kgrid</a:t>
            </a:r>
            <a:r>
              <a:rPr lang="en-US" sz="900" dirty="0">
                <a:latin typeface="Andale Mono" panose="020B0509000000000004" pitchFamily="49" charset="0"/>
              </a:rPr>
              <a:t>            = (6,6,6),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kshift</a:t>
            </a:r>
            <a:r>
              <a:rPr lang="en-US" sz="900" dirty="0">
                <a:latin typeface="Andale Mono" panose="020B0509000000000004" pitchFamily="49" charset="0"/>
              </a:rPr>
              <a:t>           = (0,0,0),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manipulate and write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for </a:t>
            </a:r>
            <a:r>
              <a:rPr lang="en-US" sz="900" dirty="0" err="1">
                <a:latin typeface="Andale Mono" panose="020B0509000000000004" pitchFamily="49" charset="0"/>
              </a:rPr>
              <a:t>ecut</a:t>
            </a:r>
            <a:r>
              <a:rPr lang="en-US" sz="900" dirty="0">
                <a:latin typeface="Andale Mono" panose="020B0509000000000004" pitchFamily="49" charset="0"/>
              </a:rPr>
              <a:t> in [100,120,140,160]: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pw.system.ecutwfc</a:t>
            </a:r>
            <a:r>
              <a:rPr lang="en-US" sz="900" dirty="0">
                <a:latin typeface="Andale Mono" panose="020B0509000000000004" pitchFamily="49" charset="0"/>
              </a:rPr>
              <a:t> = </a:t>
            </a:r>
            <a:r>
              <a:rPr lang="en-US" sz="900" dirty="0" err="1">
                <a:latin typeface="Andale Mono" panose="020B0509000000000004" pitchFamily="49" charset="0"/>
              </a:rPr>
              <a:t>ecut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pw.write</a:t>
            </a:r>
            <a:r>
              <a:rPr lang="en-US" sz="900" dirty="0">
                <a:latin typeface="Andale Mono" panose="020B0509000000000004" pitchFamily="49" charset="0"/>
              </a:rPr>
              <a:t>('scf_06_ecut_{0}.</a:t>
            </a:r>
            <a:r>
              <a:rPr lang="en-US" sz="900" dirty="0" err="1">
                <a:latin typeface="Andale Mono" panose="020B0509000000000004" pitchFamily="49" charset="0"/>
              </a:rPr>
              <a:t>in'.format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  <a:r>
              <a:rPr lang="en-US" sz="900" dirty="0" err="1">
                <a:latin typeface="Andale Mono" panose="020B0509000000000004" pitchFamily="49" charset="0"/>
              </a:rPr>
              <a:t>ecut</a:t>
            </a:r>
            <a:r>
              <a:rPr lang="en-US" sz="900" dirty="0">
                <a:latin typeface="Andale Mono" panose="020B05090000000000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#end for</a:t>
            </a:r>
          </a:p>
        </p:txBody>
      </p:sp>
    </p:spTree>
    <p:extLst>
      <p:ext uri="{BB962C8B-B14F-4D97-AF65-F5344CB8AC3E}">
        <p14:creationId xmlns:p14="http://schemas.microsoft.com/office/powerpoint/2010/main" val="175706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this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4509-891A-ED40-BB6E-F3DE7452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7" y="960053"/>
            <a:ext cx="11795671" cy="46496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Demos: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Difference between </a:t>
            </a:r>
            <a:r>
              <a:rPr lang="en-US" sz="2200" dirty="0" err="1"/>
              <a:t>generate_pwscf</a:t>
            </a:r>
            <a:r>
              <a:rPr lang="en-US" sz="2200" dirty="0"/>
              <a:t> and </a:t>
            </a:r>
            <a:r>
              <a:rPr lang="en-US" sz="2200" dirty="0" err="1"/>
              <a:t>generate_pwscf_input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Keywords accepted by </a:t>
            </a:r>
            <a:r>
              <a:rPr lang="en-US" sz="2200" dirty="0" err="1"/>
              <a:t>generate_pwscf_input</a:t>
            </a:r>
            <a:r>
              <a:rPr lang="en-US" sz="2200" dirty="0"/>
              <a:t> and examples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Input generation method 1: direct composition w/ </a:t>
            </a:r>
            <a:r>
              <a:rPr lang="en-US" sz="2200" dirty="0" err="1"/>
              <a:t>PwscfInput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Input generation method 2: read from a file, then manipulate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Input generation method 3: direct composition w/ </a:t>
            </a:r>
            <a:r>
              <a:rPr lang="en-US" sz="2200" dirty="0" err="1"/>
              <a:t>generate_pwscf_input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Input generation method 4: composition assisted by </a:t>
            </a:r>
            <a:r>
              <a:rPr lang="en-US" sz="2200" dirty="0" err="1"/>
              <a:t>generate_physical_system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457A5-1CF3-A441-A103-22CFCD5211E6}"/>
              </a:ext>
            </a:extLst>
          </p:cNvPr>
          <p:cNvSpPr txBox="1"/>
          <p:nvPr/>
        </p:nvSpPr>
        <p:spPr>
          <a:xfrm>
            <a:off x="1104914" y="5727131"/>
            <a:ext cx="945803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Files located at: </a:t>
            </a:r>
            <a:r>
              <a:rPr lang="en-US" dirty="0" err="1">
                <a:latin typeface="Andale Mono" panose="020B0509000000000004" pitchFamily="49" charset="0"/>
              </a:rPr>
              <a:t>nexus_training</a:t>
            </a:r>
            <a:r>
              <a:rPr lang="en-US" dirty="0">
                <a:latin typeface="Andale Mono" panose="020B0509000000000004" pitchFamily="49" charset="0"/>
              </a:rPr>
              <a:t>/</a:t>
            </a:r>
            <a:r>
              <a:rPr lang="en-US" dirty="0" err="1">
                <a:latin typeface="Andale Mono" panose="020B0509000000000004" pitchFamily="49" charset="0"/>
              </a:rPr>
              <a:t>monthly_meetings</a:t>
            </a:r>
            <a:r>
              <a:rPr lang="en-US" dirty="0">
                <a:latin typeface="Andale Mono" panose="020B0509000000000004" pitchFamily="49" charset="0"/>
              </a:rPr>
              <a:t>/03_190118_pwscf_input/</a:t>
            </a:r>
          </a:p>
        </p:txBody>
      </p:sp>
    </p:spTree>
    <p:extLst>
      <p:ext uri="{BB962C8B-B14F-4D97-AF65-F5344CB8AC3E}">
        <p14:creationId xmlns:p14="http://schemas.microsoft.com/office/powerpoint/2010/main" val="159322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57" y="139531"/>
            <a:ext cx="12054806" cy="757130"/>
          </a:xfrm>
        </p:spPr>
        <p:txBody>
          <a:bodyPr/>
          <a:lstStyle/>
          <a:p>
            <a:r>
              <a:rPr lang="en-US" sz="2400" dirty="0"/>
              <a:t>Input generation method 4: composition assisted by </a:t>
            </a:r>
            <a:r>
              <a:rPr lang="en-US" sz="2400" dirty="0" err="1"/>
              <a:t>generate_physical_system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18600-448B-8640-92A5-2AC618BFF8CF}"/>
              </a:ext>
            </a:extLst>
          </p:cNvPr>
          <p:cNvSpPr txBox="1"/>
          <p:nvPr/>
        </p:nvSpPr>
        <p:spPr>
          <a:xfrm>
            <a:off x="2512819" y="1205287"/>
            <a:ext cx="2754427" cy="4704365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&amp;CONTROL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calculation  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disk_io</a:t>
            </a:r>
            <a:r>
              <a:rPr lang="en-US" sz="900" dirty="0">
                <a:latin typeface="Andale Mono" panose="020B0509000000000004" pitchFamily="49" charset="0"/>
              </a:rPr>
              <a:t>         = 'low'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outdir</a:t>
            </a:r>
            <a:r>
              <a:rPr lang="en-US" sz="900" dirty="0">
                <a:latin typeface="Andale Mono" panose="020B0509000000000004" pitchFamily="49" charset="0"/>
              </a:rPr>
              <a:t>          = '</a:t>
            </a:r>
            <a:r>
              <a:rPr lang="en-US" sz="900" dirty="0" err="1">
                <a:latin typeface="Andale Mono" panose="020B0509000000000004" pitchFamily="49" charset="0"/>
              </a:rPr>
              <a:t>pwscf_output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prefix          = '</a:t>
            </a:r>
            <a:r>
              <a:rPr lang="en-US" sz="900" dirty="0" err="1">
                <a:latin typeface="Andale Mono" panose="020B0509000000000004" pitchFamily="49" charset="0"/>
              </a:rPr>
              <a:t>pwscf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  = './'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verbosity       = 'high'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   = .true.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&amp;SYSTEM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celldm</a:t>
            </a:r>
            <a:r>
              <a:rPr lang="en-US" sz="900" dirty="0">
                <a:latin typeface="Andale Mono" panose="020B0509000000000004" pitchFamily="49" charset="0"/>
              </a:rPr>
              <a:t>(1)       = 1.0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degauss         = 0.0001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   = 100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r>
              <a:rPr lang="en-US" sz="900" dirty="0">
                <a:latin typeface="Andale Mono" panose="020B0509000000000004" pitchFamily="49" charset="0"/>
              </a:rPr>
              <a:t>(2)    = 3.5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r>
              <a:rPr lang="en-US" sz="900" dirty="0">
                <a:latin typeface="Andale Mono" panose="020B0509000000000004" pitchFamily="49" charset="0"/>
              </a:rPr>
              <a:t>(3)    = 3.5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ibrav</a:t>
            </a:r>
            <a:r>
              <a:rPr lang="en-US" sz="900" dirty="0">
                <a:latin typeface="Andale Mono" panose="020B0509000000000004" pitchFamily="49" charset="0"/>
              </a:rPr>
              <a:t>      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lda_plus_u</a:t>
            </a:r>
            <a:r>
              <a:rPr lang="en-US" sz="900" dirty="0">
                <a:latin typeface="Andale Mono" panose="020B0509000000000004" pitchFamily="49" charset="0"/>
              </a:rPr>
              <a:t>      = .true.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nat</a:t>
            </a:r>
            <a:r>
              <a:rPr lang="en-US" sz="900" dirty="0">
                <a:latin typeface="Andale Mono" panose="020B0509000000000004" pitchFamily="49" charset="0"/>
              </a:rPr>
              <a:t>             = 12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nbnd</a:t>
            </a:r>
            <a:r>
              <a:rPr lang="en-US" sz="900" dirty="0">
                <a:latin typeface="Andale Mono" panose="020B0509000000000004" pitchFamily="49" charset="0"/>
              </a:rPr>
              <a:t>            = 65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   = .true.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         =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ntyp</a:t>
            </a:r>
            <a:r>
              <a:rPr lang="en-US" sz="900" dirty="0">
                <a:latin typeface="Andale Mono" panose="020B0509000000000004" pitchFamily="49" charset="0"/>
              </a:rPr>
              <a:t>            = 3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occupations     = 'smearing'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smearing        = 'fermi-</a:t>
            </a:r>
            <a:r>
              <a:rPr lang="en-US" sz="900" dirty="0" err="1">
                <a:latin typeface="Andale Mono" panose="020B0509000000000004" pitchFamily="49" charset="0"/>
              </a:rPr>
              <a:t>dirac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starting_magnetization</a:t>
            </a:r>
            <a:r>
              <a:rPr lang="en-US" sz="900" dirty="0">
                <a:latin typeface="Andale Mono" panose="020B0509000000000004" pitchFamily="49" charset="0"/>
              </a:rPr>
              <a:t>(2) = 1.0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starting_magnetization</a:t>
            </a:r>
            <a:r>
              <a:rPr lang="en-US" sz="900" dirty="0">
                <a:latin typeface="Andale Mono" panose="020B0509000000000004" pitchFamily="49" charset="0"/>
              </a:rPr>
              <a:t>(3) = -1.0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tot_charge</a:t>
            </a:r>
            <a:r>
              <a:rPr lang="en-US" sz="900" dirty="0">
                <a:latin typeface="Andale Mono" panose="020B0509000000000004" pitchFamily="49" charset="0"/>
              </a:rPr>
              <a:t> 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&amp;ELECTRONS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   = 1e-08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diagonalization = '</a:t>
            </a:r>
            <a:r>
              <a:rPr lang="en-US" sz="900" dirty="0" err="1">
                <a:latin typeface="Andale Mono" panose="020B0509000000000004" pitchFamily="49" charset="0"/>
              </a:rPr>
              <a:t>david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electron_maxstep</a:t>
            </a:r>
            <a:r>
              <a:rPr lang="en-US" sz="900" dirty="0">
                <a:latin typeface="Andale Mono" panose="020B0509000000000004" pitchFamily="49" charset="0"/>
              </a:rPr>
              <a:t> = 1000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mixing_beta</a:t>
            </a:r>
            <a:r>
              <a:rPr lang="en-US" sz="900" dirty="0">
                <a:latin typeface="Andale Mono" panose="020B0509000000000004" pitchFamily="49" charset="0"/>
              </a:rPr>
              <a:t>     = 0.2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998E2-5891-3846-8A48-14BB93CBF794}"/>
              </a:ext>
            </a:extLst>
          </p:cNvPr>
          <p:cNvSpPr txBox="1"/>
          <p:nvPr/>
        </p:nvSpPr>
        <p:spPr>
          <a:xfrm>
            <a:off x="5267246" y="1205287"/>
            <a:ext cx="4783580" cy="345787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ATOMIC_SPECIES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O  15.999 </a:t>
            </a:r>
            <a:r>
              <a:rPr lang="en-US" sz="900" dirty="0" err="1">
                <a:latin typeface="Andale Mono" panose="020B0509000000000004" pitchFamily="49" charset="0"/>
              </a:rPr>
              <a:t>O.opt.upf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V1 50.942 </a:t>
            </a:r>
            <a:r>
              <a:rPr lang="en-US" sz="900" dirty="0" err="1">
                <a:latin typeface="Andale Mono" panose="020B0509000000000004" pitchFamily="49" charset="0"/>
              </a:rPr>
              <a:t>V.opt.upf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V2 50.942 </a:t>
            </a:r>
            <a:r>
              <a:rPr lang="en-US" sz="900" dirty="0" err="1">
                <a:latin typeface="Andale Mono" panose="020B0509000000000004" pitchFamily="49" charset="0"/>
              </a:rPr>
              <a:t>V.opt.upf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ATOMIC_POSITIONS </a:t>
            </a:r>
            <a:r>
              <a:rPr lang="en-US" sz="900" dirty="0" err="1">
                <a:latin typeface="Andale Mono" panose="020B0509000000000004" pitchFamily="49" charset="0"/>
              </a:rPr>
              <a:t>alat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V1       2.45778327       8.39460555       0.22661828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V2       2.92496303       0.18059370       8.33794247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V1      -0.28569594       4.46819332       4.50889865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V2       5.66844224       4.10700593       4.05566210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O        0.00978311       1.81708472       1.78656736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O        5.37296317       6.75811453       6.77799337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O       -2.73369610       2.47051490       6.06884775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O        8.11644240       6.10468435       2.49571300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O        2.71381355       6.02493499       2.55909075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O        2.66893273       2.55026426       6.00547000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O       -0.02966566       6.83786388       6.84137114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O        5.41241194       1.73733537       1.72318961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K_POINTS automatic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6 6 6  0 0 0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CELL_PARAMETERS cubic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10.86970472       0.00000000       0.00000000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0.00000000       8.57519925       0.00000000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-5.48695844       0.00000000       8.56456075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FAF37-05EC-7F48-931C-8AA75B0DC366}"/>
              </a:ext>
            </a:extLst>
          </p:cNvPr>
          <p:cNvSpPr txBox="1"/>
          <p:nvPr/>
        </p:nvSpPr>
        <p:spPr>
          <a:xfrm>
            <a:off x="3769604" y="886479"/>
            <a:ext cx="240642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scf_06_ecut_100.in</a:t>
            </a:r>
          </a:p>
        </p:txBody>
      </p:sp>
    </p:spTree>
    <p:extLst>
      <p:ext uri="{BB962C8B-B14F-4D97-AF65-F5344CB8AC3E}">
        <p14:creationId xmlns:p14="http://schemas.microsoft.com/office/powerpoint/2010/main" val="3627512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 + Updates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10851C-CB0B-C343-802A-6B39187D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89" y="960053"/>
            <a:ext cx="11430000" cy="536640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Q&amp;A for Nexus features, workflow how </a:t>
            </a:r>
            <a:r>
              <a:rPr lang="en-US" dirty="0" err="1"/>
              <a:t>to’s</a:t>
            </a:r>
            <a:r>
              <a:rPr lang="en-US" dirty="0"/>
              <a:t>, code details, </a:t>
            </a: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Updates on current development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Monthly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4509-891A-ED40-BB6E-F3DE7452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17" y="1327915"/>
            <a:ext cx="11430000" cy="40477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Date/Time: Friday Feb. 15</a:t>
            </a:r>
            <a:r>
              <a:rPr lang="en-US" baseline="30000" dirty="0"/>
              <a:t>th</a:t>
            </a:r>
            <a:r>
              <a:rPr lang="en-US" dirty="0"/>
              <a:t> 1-2pm EST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BlueJeans</a:t>
            </a:r>
            <a:r>
              <a:rPr lang="en-US" dirty="0"/>
              <a:t> link: </a:t>
            </a:r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bluejeans.com</a:t>
            </a:r>
            <a:r>
              <a:rPr lang="en-US" dirty="0">
                <a:solidFill>
                  <a:srgbClr val="0070C0"/>
                </a:solidFill>
              </a:rPr>
              <a:t>/190169126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Tentative topic: Excited state calculations with QMCPACK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demo and/or topic requests welcome!</a:t>
            </a:r>
          </a:p>
        </p:txBody>
      </p:sp>
    </p:spTree>
    <p:extLst>
      <p:ext uri="{BB962C8B-B14F-4D97-AF65-F5344CB8AC3E}">
        <p14:creationId xmlns:p14="http://schemas.microsoft.com/office/powerpoint/2010/main" val="137552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050465" cy="1809726"/>
          </a:xfrm>
        </p:spPr>
        <p:txBody>
          <a:bodyPr/>
          <a:lstStyle/>
          <a:p>
            <a:r>
              <a:rPr lang="en-US" sz="4400" dirty="0"/>
              <a:t>Demo: </a:t>
            </a:r>
            <a:br>
              <a:rPr lang="en-US" sz="4400" dirty="0"/>
            </a:br>
            <a:r>
              <a:rPr lang="en-US" sz="3600" dirty="0" err="1"/>
              <a:t>generate_pwscf</a:t>
            </a:r>
            <a:r>
              <a:rPr lang="en-US" sz="3600" dirty="0"/>
              <a:t> and </a:t>
            </a:r>
            <a:r>
              <a:rPr lang="en-US" sz="3600" dirty="0" err="1"/>
              <a:t>generate_pwscf_input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2376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424732"/>
          </a:xfrm>
        </p:spPr>
        <p:txBody>
          <a:bodyPr/>
          <a:lstStyle/>
          <a:p>
            <a:r>
              <a:rPr lang="en-US" sz="2400" dirty="0"/>
              <a:t>Difference between </a:t>
            </a:r>
            <a:r>
              <a:rPr lang="en-US" sz="2400" dirty="0" err="1"/>
              <a:t>generate_pwscf</a:t>
            </a:r>
            <a:r>
              <a:rPr lang="en-US" sz="2400" dirty="0"/>
              <a:t> and </a:t>
            </a:r>
            <a:r>
              <a:rPr lang="en-US" sz="2400" dirty="0" err="1"/>
              <a:t>generate_pwscf_input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1539884" y="830332"/>
            <a:ext cx="4802918" cy="595086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#! /</a:t>
            </a:r>
            <a:r>
              <a:rPr lang="en-US" sz="900" dirty="0" err="1">
                <a:latin typeface="Andale Mono" panose="020B0509000000000004" pitchFamily="49" charset="0"/>
              </a:rPr>
              <a:t>usr</a:t>
            </a:r>
            <a:r>
              <a:rPr lang="en-US" sz="900" dirty="0">
                <a:latin typeface="Andale Mono" panose="020B0509000000000004" pitchFamily="49" charset="0"/>
              </a:rPr>
              <a:t>/bin/</a:t>
            </a:r>
            <a:r>
              <a:rPr lang="en-US" sz="900" dirty="0" err="1">
                <a:latin typeface="Andale Mono" panose="020B0509000000000004" pitchFamily="49" charset="0"/>
              </a:rPr>
              <a:t>env</a:t>
            </a:r>
            <a:r>
              <a:rPr lang="en-US" sz="900" dirty="0">
                <a:latin typeface="Andale Mono" panose="020B05090000000000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settings,job,run_project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b="1" dirty="0" err="1">
                <a:latin typeface="Andale Mono" panose="020B0509000000000004" pitchFamily="49" charset="0"/>
              </a:rPr>
              <a:t>generate_pwscf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from nexus import </a:t>
            </a:r>
            <a:r>
              <a:rPr lang="en-US" sz="900" b="1" dirty="0" err="1">
                <a:latin typeface="Andale Mono" panose="020B0509000000000004" pitchFamily="49" charset="0"/>
              </a:rPr>
              <a:t>generate_pwscf_input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settings(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= './pseudopotentials',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status_only</a:t>
            </a:r>
            <a:r>
              <a:rPr lang="en-US" sz="900" dirty="0">
                <a:latin typeface="Andale Mono" panose="020B0509000000000004" pitchFamily="49" charset="0"/>
              </a:rPr>
              <a:t>  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generate_only</a:t>
            </a:r>
            <a:r>
              <a:rPr lang="en-US" sz="900" dirty="0">
                <a:latin typeface="Andale Mono" panose="020B0509000000000004" pitchFamily="49" charset="0"/>
              </a:rPr>
              <a:t> = 0,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sleep         = 3,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machine       = 'ws16'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dia16 = </a:t>
            </a:r>
            <a:r>
              <a:rPr lang="en-US" sz="900" dirty="0" err="1">
                <a:latin typeface="Andale Mono" panose="020B0509000000000004" pitchFamily="49" charset="0"/>
              </a:rPr>
              <a:t>generate_physical_system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units  = 'A',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axes   = [[ 1.785,  1.785,  0.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   ,  1.785,  1.785],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[ 1.785,  0.   ,  1.785]],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elem</a:t>
            </a:r>
            <a:r>
              <a:rPr lang="en-US" sz="900" dirty="0">
                <a:latin typeface="Andale Mono" panose="020B0509000000000004" pitchFamily="49" charset="0"/>
              </a:rPr>
              <a:t>   = ['C','C'],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pos</a:t>
            </a:r>
            <a:r>
              <a:rPr lang="en-US" sz="900" dirty="0">
                <a:latin typeface="Andale Mono" panose="020B0509000000000004" pitchFamily="49" charset="0"/>
              </a:rPr>
              <a:t>    = [[ 0.    ,  0.    ,  0.    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     [ 0.8925,  0.8925,  0.8925]],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tiling = (2,2,2),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kgrid</a:t>
            </a:r>
            <a:r>
              <a:rPr lang="en-US" sz="900" dirty="0">
                <a:latin typeface="Andale Mono" panose="020B0509000000000004" pitchFamily="49" charset="0"/>
              </a:rPr>
              <a:t>  = (1,1,1),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kshift</a:t>
            </a:r>
            <a:r>
              <a:rPr lang="en-US" sz="900" dirty="0">
                <a:latin typeface="Andale Mono" panose="020B0509000000000004" pitchFamily="49" charset="0"/>
              </a:rPr>
              <a:t> = (0,0,0),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      = 4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# most familiar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 = </a:t>
            </a:r>
            <a:r>
              <a:rPr lang="en-US" sz="900" b="1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 Nexus Simulation class inputs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job(cores=16,app='</a:t>
            </a:r>
            <a:r>
              <a:rPr lang="en-US" sz="900" dirty="0" err="1">
                <a:latin typeface="Andale Mono" panose="020B0509000000000004" pitchFamily="49" charset="0"/>
              </a:rPr>
              <a:t>pw.x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 </a:t>
            </a:r>
            <a:r>
              <a:rPr lang="en-US" sz="900" dirty="0" err="1">
                <a:latin typeface="Andale Mono" panose="020B0509000000000004" pitchFamily="49" charset="0"/>
              </a:rPr>
              <a:t>PwscfInput</a:t>
            </a:r>
            <a:r>
              <a:rPr lang="en-US" sz="900" dirty="0">
                <a:latin typeface="Andale Mono" panose="020B0509000000000004" pitchFamily="49" charset="0"/>
              </a:rPr>
              <a:t> class inputs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input_type</a:t>
            </a:r>
            <a:r>
              <a:rPr lang="en-US" sz="900" dirty="0">
                <a:latin typeface="Andale Mono" panose="020B0509000000000004" pitchFamily="49" charset="0"/>
              </a:rPr>
              <a:t>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  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         # shared by Simulation/</a:t>
            </a:r>
            <a:r>
              <a:rPr lang="en-US" sz="900" dirty="0" err="1">
                <a:latin typeface="Andale Mono" panose="020B0509000000000004" pitchFamily="49" charset="0"/>
              </a:rPr>
              <a:t>PwscfInput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 # shared by Simulation/</a:t>
            </a:r>
            <a:r>
              <a:rPr lang="en-US" sz="900" dirty="0" err="1">
                <a:latin typeface="Andale Mono" panose="020B0509000000000004" pitchFamily="49" charset="0"/>
              </a:rPr>
              <a:t>PwscfInput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C71D3-0B38-374A-9353-DCE4B65AD025}"/>
              </a:ext>
            </a:extLst>
          </p:cNvPr>
          <p:cNvSpPr txBox="1"/>
          <p:nvPr/>
        </p:nvSpPr>
        <p:spPr>
          <a:xfrm>
            <a:off x="4275630" y="518096"/>
            <a:ext cx="364074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ndale Mono" panose="020B0509000000000004" pitchFamily="49" charset="0"/>
              </a:rPr>
              <a:t>01_diamond_generate_write.py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8536A-697A-DB42-9538-871DAF2ACBD0}"/>
              </a:ext>
            </a:extLst>
          </p:cNvPr>
          <p:cNvSpPr txBox="1"/>
          <p:nvPr/>
        </p:nvSpPr>
        <p:spPr>
          <a:xfrm>
            <a:off x="6342802" y="832028"/>
            <a:ext cx="5078634" cy="557691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'===================='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'overview of contents'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'===================='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</a:t>
            </a:r>
            <a:r>
              <a:rPr lang="en-US" sz="900" dirty="0" err="1">
                <a:latin typeface="Andale Mono" panose="020B0509000000000004" pitchFamily="49" charset="0"/>
              </a:rPr>
              <a:t>repr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  <a:r>
              <a:rPr lang="en-US" sz="900" dirty="0" err="1">
                <a:latin typeface="Andale Mono" panose="020B0509000000000004" pitchFamily="49" charset="0"/>
              </a:rPr>
              <a:t>scf.input</a:t>
            </a:r>
            <a:r>
              <a:rPr lang="en-US" sz="900" dirty="0">
                <a:latin typeface="Andale Mono" panose="020B0509000000000004" pitchFamily="49" charset="0"/>
              </a:rPr>
              <a:t>) # </a:t>
            </a:r>
            <a:r>
              <a:rPr lang="en-US" sz="900" dirty="0" err="1">
                <a:latin typeface="Andale Mono" panose="020B0509000000000004" pitchFamily="49" charset="0"/>
              </a:rPr>
              <a:t>PwscfInput</a:t>
            </a:r>
            <a:r>
              <a:rPr lang="en-US" sz="900" dirty="0">
                <a:latin typeface="Andale Mono" panose="020B0509000000000004" pitchFamily="49" charset="0"/>
              </a:rPr>
              <a:t> class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#equivalent to the above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scf_input</a:t>
            </a:r>
            <a:r>
              <a:rPr lang="en-US" sz="900" b="1" dirty="0">
                <a:latin typeface="Andale Mono" panose="020B0509000000000004" pitchFamily="49" charset="0"/>
              </a:rPr>
              <a:t> = </a:t>
            </a:r>
            <a:r>
              <a:rPr lang="en-US" sz="900" b="1" dirty="0" err="1">
                <a:latin typeface="Andale Mono" panose="020B0509000000000004" pitchFamily="49" charset="0"/>
              </a:rPr>
              <a:t>generate_pwscf_input</a:t>
            </a:r>
            <a:r>
              <a:rPr lang="en-US" sz="900" b="1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 </a:t>
            </a:r>
            <a:r>
              <a:rPr lang="en-US" sz="900" dirty="0" err="1">
                <a:latin typeface="Andale Mono" panose="020B0509000000000004" pitchFamily="49" charset="0"/>
              </a:rPr>
              <a:t>PwscfInput</a:t>
            </a:r>
            <a:r>
              <a:rPr lang="en-US" sz="900" dirty="0">
                <a:latin typeface="Andale Mono" panose="020B0509000000000004" pitchFamily="49" charset="0"/>
              </a:rPr>
              <a:t> class inputs</a:t>
            </a:r>
            <a:endParaRPr lang="en-US" sz="900" b="1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selector    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calculation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= 200,  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= 1e-8,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= True,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scf</a:t>
            </a:r>
            <a:r>
              <a:rPr lang="en-US" sz="900" b="1" dirty="0">
                <a:latin typeface="Andale Mono" panose="020B0509000000000004" pitchFamily="49" charset="0"/>
              </a:rPr>
              <a:t> = </a:t>
            </a:r>
            <a:r>
              <a:rPr lang="en-US" sz="900" b="1" dirty="0" err="1">
                <a:latin typeface="Andale Mono" panose="020B0509000000000004" pitchFamily="49" charset="0"/>
              </a:rPr>
              <a:t>generate_pwscf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# Nexus Simulation class inputs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identifier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path         = 'diamond/scf2',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job          = job(cores=16,app='</a:t>
            </a:r>
            <a:r>
              <a:rPr lang="en-US" sz="900" dirty="0" err="1">
                <a:latin typeface="Andale Mono" panose="020B0509000000000004" pitchFamily="49" charset="0"/>
              </a:rPr>
              <a:t>pw.x</a:t>
            </a:r>
            <a:r>
              <a:rPr lang="en-US" sz="900" dirty="0">
                <a:latin typeface="Andale Mono" panose="020B0509000000000004" pitchFamily="49" charset="0"/>
              </a:rPr>
              <a:t>'),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     = ['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r>
              <a:rPr lang="en-US" sz="900" dirty="0">
                <a:latin typeface="Andale Mono" panose="020B0509000000000004" pitchFamily="49" charset="0"/>
              </a:rPr>
              <a:t>'], # </a:t>
            </a:r>
            <a:r>
              <a:rPr lang="en-US" sz="900" dirty="0" err="1">
                <a:latin typeface="Andale Mono" panose="020B0509000000000004" pitchFamily="49" charset="0"/>
              </a:rPr>
              <a:t>pseudos</a:t>
            </a:r>
            <a:r>
              <a:rPr lang="en-US" sz="900" dirty="0">
                <a:latin typeface="Andale Mono" panose="020B0509000000000004" pitchFamily="49" charset="0"/>
              </a:rPr>
              <a:t> also here for file transfer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system       = dia16,         # system info cached in sim object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    input        = </a:t>
            </a:r>
            <a:r>
              <a:rPr lang="en-US" sz="900" b="1" dirty="0" err="1">
                <a:latin typeface="Andale Mono" panose="020B0509000000000004" pitchFamily="49" charset="0"/>
              </a:rPr>
              <a:t>scf_input</a:t>
            </a:r>
            <a:r>
              <a:rPr lang="en-US" sz="900" b="1" dirty="0">
                <a:latin typeface="Andale Mono" panose="020B05090000000000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'============================='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'actually write the input file'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'============================='</a:t>
            </a: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text = </a:t>
            </a:r>
            <a:r>
              <a:rPr lang="en-US" sz="900" b="1" dirty="0" err="1">
                <a:latin typeface="Andale Mono" panose="020B0509000000000004" pitchFamily="49" charset="0"/>
              </a:rPr>
              <a:t>scf_input.write</a:t>
            </a:r>
            <a:r>
              <a:rPr lang="en-US" sz="900" b="1" dirty="0">
                <a:latin typeface="Andale Mono" panose="020B0509000000000004" pitchFamily="49" charset="0"/>
              </a:rPr>
              <a:t>() # write to string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print text</a:t>
            </a: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scf_input.write</a:t>
            </a:r>
            <a:r>
              <a:rPr lang="en-US" sz="900" b="1" dirty="0">
                <a:latin typeface="Andale Mono" panose="020B0509000000000004" pitchFamily="49" charset="0"/>
              </a:rPr>
              <a:t>('./scf_01.in') # write to file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 no need to run, input demo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#</a:t>
            </a:r>
            <a:r>
              <a:rPr lang="en-US" sz="900" dirty="0" err="1">
                <a:latin typeface="Andale Mono" panose="020B0509000000000004" pitchFamily="49" charset="0"/>
              </a:rPr>
              <a:t>run_project</a:t>
            </a:r>
            <a:r>
              <a:rPr lang="en-US" sz="900" dirty="0">
                <a:latin typeface="Andale Mono" panose="020B05090000000000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4521E-EB36-5E43-8D6A-CFF998BAD682}"/>
              </a:ext>
            </a:extLst>
          </p:cNvPr>
          <p:cNvSpPr txBox="1"/>
          <p:nvPr/>
        </p:nvSpPr>
        <p:spPr>
          <a:xfrm>
            <a:off x="8882119" y="2024009"/>
            <a:ext cx="2393879" cy="5355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+mn-lt"/>
              </a:rPr>
              <a:t>Accepts all PWSCF input keywords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C942C0-A67B-4F43-BE8B-85A49F6DC0B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229600" y="2291775"/>
            <a:ext cx="652519" cy="15034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7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3E399D-E519-A947-A5D6-1AF238F1A7E0}"/>
              </a:ext>
            </a:extLst>
          </p:cNvPr>
          <p:cNvSpPr txBox="1"/>
          <p:nvPr/>
        </p:nvSpPr>
        <p:spPr>
          <a:xfrm>
            <a:off x="1163593" y="1124416"/>
            <a:ext cx="4584064" cy="183742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./01_diamond_generate_write.py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====================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overview of contents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====================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atomic_positions</a:t>
            </a:r>
            <a:r>
              <a:rPr lang="en-US" sz="900" dirty="0">
                <a:latin typeface="Andale Mono" panose="020B0509000000000004" pitchFamily="49" charset="0"/>
              </a:rPr>
              <a:t>      </a:t>
            </a:r>
            <a:r>
              <a:rPr lang="en-US" sz="900" dirty="0" err="1">
                <a:latin typeface="Andale Mono" panose="020B0509000000000004" pitchFamily="49" charset="0"/>
              </a:rPr>
              <a:t>atomic_positions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atomic_species</a:t>
            </a:r>
            <a:r>
              <a:rPr lang="en-US" sz="900" dirty="0">
                <a:latin typeface="Andale Mono" panose="020B0509000000000004" pitchFamily="49" charset="0"/>
              </a:rPr>
              <a:t>        </a:t>
            </a:r>
            <a:r>
              <a:rPr lang="en-US" sz="900" dirty="0" err="1">
                <a:latin typeface="Andale Mono" panose="020B0509000000000004" pitchFamily="49" charset="0"/>
              </a:rPr>
              <a:t>atomic_species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cell_parameters</a:t>
            </a:r>
            <a:r>
              <a:rPr lang="en-US" sz="900" dirty="0">
                <a:latin typeface="Andale Mono" panose="020B0509000000000004" pitchFamily="49" charset="0"/>
              </a:rPr>
              <a:t>       </a:t>
            </a:r>
            <a:r>
              <a:rPr lang="en-US" sz="900" dirty="0" err="1">
                <a:latin typeface="Andale Mono" panose="020B0509000000000004" pitchFamily="49" charset="0"/>
              </a:rPr>
              <a:t>cell_parameters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control               control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electrons             electrons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k_points</a:t>
            </a:r>
            <a:r>
              <a:rPr lang="en-US" sz="900" dirty="0">
                <a:latin typeface="Andale Mono" panose="020B0509000000000004" pitchFamily="49" charset="0"/>
              </a:rPr>
              <a:t>              </a:t>
            </a:r>
            <a:r>
              <a:rPr lang="en-US" sz="900" dirty="0" err="1">
                <a:latin typeface="Andale Mono" panose="020B0509000000000004" pitchFamily="49" charset="0"/>
              </a:rPr>
              <a:t>k_points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system                system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D8329-DC84-CE40-9B80-015A0E84540E}"/>
              </a:ext>
            </a:extLst>
          </p:cNvPr>
          <p:cNvSpPr txBox="1"/>
          <p:nvPr/>
        </p:nvSpPr>
        <p:spPr>
          <a:xfrm>
            <a:off x="5747657" y="564477"/>
            <a:ext cx="5280750" cy="620015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=============================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actually write the input file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=============================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&amp;CONTROL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calculation     = '</a:t>
            </a:r>
            <a:r>
              <a:rPr lang="en-US" sz="900" dirty="0" err="1">
                <a:latin typeface="Andale Mono" panose="020B0509000000000004" pitchFamily="49" charset="0"/>
              </a:rPr>
              <a:t>scf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outdir</a:t>
            </a:r>
            <a:r>
              <a:rPr lang="en-US" sz="900" dirty="0">
                <a:latin typeface="Andale Mono" panose="020B0509000000000004" pitchFamily="49" charset="0"/>
              </a:rPr>
              <a:t>          = '</a:t>
            </a:r>
            <a:r>
              <a:rPr lang="en-US" sz="900" dirty="0" err="1">
                <a:latin typeface="Andale Mono" panose="020B0509000000000004" pitchFamily="49" charset="0"/>
              </a:rPr>
              <a:t>pwscf_output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prefix          = '</a:t>
            </a:r>
            <a:r>
              <a:rPr lang="en-US" sz="900" dirty="0" err="1">
                <a:latin typeface="Andale Mono" panose="020B0509000000000004" pitchFamily="49" charset="0"/>
              </a:rPr>
              <a:t>pwscf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    = './'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    = .true.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&amp;SYSTEM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celldm</a:t>
            </a:r>
            <a:r>
              <a:rPr lang="en-US" sz="900" dirty="0">
                <a:latin typeface="Andale Mono" panose="020B0509000000000004" pitchFamily="49" charset="0"/>
              </a:rPr>
              <a:t>(1)       = 1.0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       = 200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ibrav</a:t>
            </a:r>
            <a:r>
              <a:rPr lang="en-US" sz="900" dirty="0">
                <a:latin typeface="Andale Mono" panose="020B0509000000000004" pitchFamily="49" charset="0"/>
              </a:rPr>
              <a:t>      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     = '</a:t>
            </a:r>
            <a:r>
              <a:rPr lang="en-US" sz="900" dirty="0" err="1">
                <a:latin typeface="Andale Mono" panose="020B0509000000000004" pitchFamily="49" charset="0"/>
              </a:rPr>
              <a:t>lda</a:t>
            </a:r>
            <a:r>
              <a:rPr lang="en-US" sz="900" dirty="0">
                <a:latin typeface="Andale Mono" panose="020B05090000000000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nat</a:t>
            </a:r>
            <a:r>
              <a:rPr lang="en-US" sz="900" dirty="0">
                <a:latin typeface="Andale Mono" panose="020B0509000000000004" pitchFamily="49" charset="0"/>
              </a:rPr>
              <a:t>             = 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         = .true.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         =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ntyp</a:t>
            </a:r>
            <a:r>
              <a:rPr lang="en-US" sz="900" dirty="0">
                <a:latin typeface="Andale Mono" panose="020B0509000000000004" pitchFamily="49" charset="0"/>
              </a:rPr>
              <a:t>            = 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tot_charge</a:t>
            </a:r>
            <a:r>
              <a:rPr lang="en-US" sz="900" dirty="0">
                <a:latin typeface="Andale Mono" panose="020B0509000000000004" pitchFamily="49" charset="0"/>
              </a:rPr>
              <a:t>      = 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&amp;ELECTRONS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      = 1e-08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/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ATOMIC_SPECIES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12.011 </a:t>
            </a:r>
            <a:r>
              <a:rPr lang="en-US" sz="900" dirty="0" err="1">
                <a:latin typeface="Andale Mono" panose="020B0509000000000004" pitchFamily="49" charset="0"/>
              </a:rPr>
              <a:t>C.BFD.upf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ATOMIC_POSITIONS </a:t>
            </a:r>
            <a:r>
              <a:rPr lang="en-US" sz="900" dirty="0" err="1">
                <a:latin typeface="Andale Mono" panose="020B0509000000000004" pitchFamily="49" charset="0"/>
              </a:rPr>
              <a:t>alat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      0.00000000       0.00000000       0.00000000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C        1.68658058       1.68658058       1.68658057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K_POINTS crystal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8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0.00000000       0.00000000       0.00000000       0.12500000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0.50000000      -0.00000000      -0.00000000       0.12500000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-0.00000000       0.50000000       0.00000000       0.12500000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0.50000000       0.50000000      -0.00000000       0.12500000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-0.00000000      -0.00000000       0.50000000       0.12500000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0.50000000      -0.00000000       0.50000000       0.12500000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-0.00000000       0.50000000       0.50000000       0.12500000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0.50000000       0.50000000       0.50000000       0.12500000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CELL_PARAMETERS cubic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3.37316115       3.37316115       0.00000000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-0.00000000       3.37316115       3.37316115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     3.37316115      -0.00000000       3.37316115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B7C2B-7987-B843-8E14-E85CB60ACD3D}"/>
              </a:ext>
            </a:extLst>
          </p:cNvPr>
          <p:cNvSpPr txBox="1"/>
          <p:nvPr/>
        </p:nvSpPr>
        <p:spPr>
          <a:xfrm>
            <a:off x="1190261" y="665102"/>
            <a:ext cx="226536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Running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009364-7A57-4040-95A9-E15E2402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424732"/>
          </a:xfrm>
        </p:spPr>
        <p:txBody>
          <a:bodyPr/>
          <a:lstStyle/>
          <a:p>
            <a:r>
              <a:rPr lang="en-US" sz="2400" dirty="0"/>
              <a:t>Difference between </a:t>
            </a:r>
            <a:r>
              <a:rPr lang="en-US" sz="2400" dirty="0" err="1"/>
              <a:t>generate_pwscf</a:t>
            </a:r>
            <a:r>
              <a:rPr lang="en-US" sz="2400" dirty="0"/>
              <a:t> and </a:t>
            </a:r>
            <a:r>
              <a:rPr lang="en-US" sz="2400" dirty="0" err="1"/>
              <a:t>generate_pwscf_input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3CEFF-5ED2-414D-A800-CA01DEDFEE89}"/>
              </a:ext>
            </a:extLst>
          </p:cNvPr>
          <p:cNvSpPr txBox="1"/>
          <p:nvPr/>
        </p:nvSpPr>
        <p:spPr>
          <a:xfrm>
            <a:off x="1190261" y="3530095"/>
            <a:ext cx="251062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Creates file: scf_01.in</a:t>
            </a:r>
          </a:p>
        </p:txBody>
      </p:sp>
    </p:spTree>
    <p:extLst>
      <p:ext uri="{BB962C8B-B14F-4D97-AF65-F5344CB8AC3E}">
        <p14:creationId xmlns:p14="http://schemas.microsoft.com/office/powerpoint/2010/main" val="104840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E66C-4163-D24A-AA4B-4E37C8D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55" y="2572495"/>
            <a:ext cx="10050465" cy="1809726"/>
          </a:xfrm>
        </p:spPr>
        <p:txBody>
          <a:bodyPr/>
          <a:lstStyle/>
          <a:p>
            <a:r>
              <a:rPr lang="en-US" sz="4400" dirty="0"/>
              <a:t>Demo: </a:t>
            </a:r>
            <a:br>
              <a:rPr lang="en-US" sz="4400" dirty="0"/>
            </a:br>
            <a:r>
              <a:rPr lang="en-US" sz="3600" dirty="0" err="1"/>
              <a:t>generate_pwscf_input</a:t>
            </a:r>
            <a:r>
              <a:rPr lang="en-US" sz="3600" dirty="0"/>
              <a:t> keywords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9573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424732"/>
          </a:xfrm>
        </p:spPr>
        <p:txBody>
          <a:bodyPr/>
          <a:lstStyle/>
          <a:p>
            <a:r>
              <a:rPr lang="en-US" sz="2400" dirty="0"/>
              <a:t>Keywords accepted by </a:t>
            </a:r>
            <a:r>
              <a:rPr lang="en-US" sz="2400" dirty="0" err="1"/>
              <a:t>generate_pwscf_input</a:t>
            </a:r>
            <a:r>
              <a:rPr lang="en-US" sz="2400" dirty="0"/>
              <a:t> and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1539884" y="830332"/>
            <a:ext cx="5767926" cy="582621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./02_generate_input_keywords.py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pw = </a:t>
            </a:r>
            <a:r>
              <a:rPr lang="en-US" sz="900" dirty="0" err="1">
                <a:latin typeface="Andale Mono" panose="020B0509000000000004" pitchFamily="49" charset="0"/>
              </a:rPr>
              <a:t>generate_pwscf_input</a:t>
            </a:r>
            <a:r>
              <a:rPr lang="en-US" sz="900" dirty="0">
                <a:latin typeface="Andale Mono" panose="020B05090000000000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selector = 'generic',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</a:t>
            </a:r>
            <a:r>
              <a:rPr lang="en-US" sz="900" b="1" dirty="0">
                <a:latin typeface="Andale Mono" panose="020B0509000000000004" pitchFamily="49" charset="0"/>
              </a:rPr>
              <a:t># what can go here?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#most of the answer: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===================================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PWSCF </a:t>
            </a:r>
            <a:r>
              <a:rPr lang="en-US" sz="900" dirty="0" err="1">
                <a:latin typeface="Andale Mono" panose="020B0509000000000004" pitchFamily="49" charset="0"/>
              </a:rPr>
              <a:t>namelist</a:t>
            </a:r>
            <a:r>
              <a:rPr lang="en-US" sz="900" dirty="0">
                <a:latin typeface="Andale Mono" panose="020B0509000000000004" pitchFamily="49" charset="0"/>
              </a:rPr>
              <a:t> variables supported: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===================================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a  </a:t>
            </a:r>
            <a:r>
              <a:rPr lang="en-US" sz="900" dirty="0" err="1">
                <a:latin typeface="Andale Mono" panose="020B0509000000000004" pitchFamily="49" charset="0"/>
              </a:rPr>
              <a:t>adaptive_thr</a:t>
            </a:r>
            <a:r>
              <a:rPr lang="en-US" sz="900" dirty="0">
                <a:latin typeface="Andale Mono" panose="020B0509000000000004" pitchFamily="49" charset="0"/>
              </a:rPr>
              <a:t>  angle1  angle2  </a:t>
            </a:r>
            <a:r>
              <a:rPr lang="en-US" sz="900" dirty="0" err="1">
                <a:latin typeface="Andale Mono" panose="020B0509000000000004" pitchFamily="49" charset="0"/>
              </a:rPr>
              <a:t>assume_isolated</a:t>
            </a:r>
            <a:r>
              <a:rPr lang="en-US" sz="900" dirty="0">
                <a:latin typeface="Andale Mono" panose="020B0509000000000004" pitchFamily="49" charset="0"/>
              </a:rPr>
              <a:t>  b  </a:t>
            </a:r>
            <a:r>
              <a:rPr lang="en-US" sz="900" dirty="0" err="1">
                <a:latin typeface="Andale Mono" panose="020B0509000000000004" pitchFamily="49" charset="0"/>
              </a:rPr>
              <a:t>bfgs_ndim</a:t>
            </a:r>
            <a:r>
              <a:rPr lang="en-US" sz="900" dirty="0">
                <a:latin typeface="Andale Mono" panose="020B0509000000000004" pitchFamily="49" charset="0"/>
              </a:rPr>
              <a:t>  block  block_1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block_height</a:t>
            </a:r>
            <a:r>
              <a:rPr lang="en-US" sz="900" dirty="0">
                <a:latin typeface="Andale Mono" panose="020B0509000000000004" pitchFamily="49" charset="0"/>
              </a:rPr>
              <a:t>  c  calculation  </a:t>
            </a:r>
            <a:r>
              <a:rPr lang="en-US" sz="900" dirty="0" err="1">
                <a:latin typeface="Andale Mono" panose="020B0509000000000004" pitchFamily="49" charset="0"/>
              </a:rPr>
              <a:t>cell_dofree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cell_dynamics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cell_factor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celldm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comp_thr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constrained_magnetization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conv_thr_init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conv_thr_multi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cosac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cosbc</a:t>
            </a:r>
            <a:r>
              <a:rPr lang="en-US" sz="900" dirty="0">
                <a:latin typeface="Andale Mono" panose="020B0509000000000004" pitchFamily="49" charset="0"/>
              </a:rPr>
              <a:t>  degauss  </a:t>
            </a:r>
            <a:r>
              <a:rPr lang="en-US" sz="900" dirty="0" err="1">
                <a:latin typeface="Andale Mono" panose="020B0509000000000004" pitchFamily="49" charset="0"/>
              </a:rPr>
              <a:t>delta_t</a:t>
            </a:r>
            <a:r>
              <a:rPr lang="en-US" sz="900" dirty="0">
                <a:latin typeface="Andale Mono" panose="020B0509000000000004" pitchFamily="49" charset="0"/>
              </a:rPr>
              <a:t>  dftd3_threebody  dftd3_version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diago_david_ndim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diago_full_acc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diago_thr_init</a:t>
            </a:r>
            <a:r>
              <a:rPr lang="en-US" sz="900" dirty="0">
                <a:latin typeface="Andale Mono" panose="020B0509000000000004" pitchFamily="49" charset="0"/>
              </a:rPr>
              <a:t>  diagonalization  </a:t>
            </a:r>
            <a:r>
              <a:rPr lang="en-US" sz="900" dirty="0" err="1">
                <a:latin typeface="Andale Mono" panose="020B0509000000000004" pitchFamily="49" charset="0"/>
              </a:rPr>
              <a:t>dipfield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do_ee</a:t>
            </a:r>
            <a:r>
              <a:rPr lang="en-US" sz="900" dirty="0">
                <a:latin typeface="Andale Mono" panose="020B0509000000000004" pitchFamily="49" charset="0"/>
              </a:rPr>
              <a:t>  ds  </a:t>
            </a:r>
            <a:r>
              <a:rPr lang="en-US" sz="900" dirty="0" err="1">
                <a:latin typeface="Andale Mono" panose="020B0509000000000004" pitchFamily="49" charset="0"/>
              </a:rPr>
              <a:t>dt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eamp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ecfixed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ecutcoarse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ecutfock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ecutrho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ecutvcut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efield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efield_cart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efield_phase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electron_maxstep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emaxpos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eopreg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esm_bc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esm_nfit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esm_w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etot_conv_thr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exx_fraction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exxdiv_treatment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fcp_mu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fe_step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first_last_opt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fixed_magnetization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forc_conv_thr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force_symmorphic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gate  </a:t>
            </a:r>
            <a:r>
              <a:rPr lang="en-US" sz="900" dirty="0" err="1">
                <a:latin typeface="Andale Mono" panose="020B0509000000000004" pitchFamily="49" charset="0"/>
              </a:rPr>
              <a:t>gdir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hubbard_alpha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hubbard_beta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hubbard_j</a:t>
            </a:r>
            <a:r>
              <a:rPr lang="en-US" sz="900" dirty="0">
                <a:latin typeface="Andale Mono" panose="020B0509000000000004" pitchFamily="49" charset="0"/>
              </a:rPr>
              <a:t>  hubbard_j0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ion_dynamics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ion_positions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ion_temperature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iprint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k_max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k_min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lambda  </a:t>
            </a:r>
            <a:r>
              <a:rPr lang="en-US" sz="900" dirty="0" err="1">
                <a:latin typeface="Andale Mono" panose="020B0509000000000004" pitchFamily="49" charset="0"/>
              </a:rPr>
              <a:t>lberry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lda_plus_u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lda_plus_u_kind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lelfield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lfcpopt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lforcet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london</a:t>
            </a:r>
            <a:r>
              <a:rPr lang="en-US" sz="900" dirty="0">
                <a:latin typeface="Andale Mono" panose="020B0509000000000004" pitchFamily="49" charset="0"/>
              </a:rPr>
              <a:t>  london_c6  </a:t>
            </a:r>
            <a:r>
              <a:rPr lang="en-US" sz="900" dirty="0" err="1">
                <a:latin typeface="Andale Mono" panose="020B0509000000000004" pitchFamily="49" charset="0"/>
              </a:rPr>
              <a:t>london_rcut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london_rvdw</a:t>
            </a:r>
            <a:r>
              <a:rPr lang="en-US" sz="900" dirty="0">
                <a:latin typeface="Andale Mono" panose="020B0509000000000004" pitchFamily="49" charset="0"/>
              </a:rPr>
              <a:t>  london_s6  </a:t>
            </a:r>
            <a:r>
              <a:rPr lang="en-US" sz="900" dirty="0" err="1">
                <a:latin typeface="Andale Mono" panose="020B0509000000000004" pitchFamily="49" charset="0"/>
              </a:rPr>
              <a:t>lorbm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lspinorb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mixing_beta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mixing_charge_compensation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mixing_fixed_ns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mixing_mode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modenum</a:t>
            </a:r>
            <a:r>
              <a:rPr lang="en-US" sz="900" dirty="0">
                <a:latin typeface="Andale Mono" panose="020B0509000000000004" pitchFamily="49" charset="0"/>
              </a:rPr>
              <a:t>  multiplicity  </a:t>
            </a:r>
            <a:r>
              <a:rPr lang="en-US" sz="900" dirty="0" err="1">
                <a:latin typeface="Andale Mono" panose="020B0509000000000004" pitchFamily="49" charset="0"/>
              </a:rPr>
              <a:t>n_charge_compensation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nat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nberrycyc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nbnd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neldw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nelup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nlev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no_t_rev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noinv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noncolin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nosym_evc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nppstr</a:t>
            </a:r>
            <a:r>
              <a:rPr lang="en-US" sz="900" dirty="0">
                <a:latin typeface="Andale Mono" panose="020B0509000000000004" pitchFamily="49" charset="0"/>
              </a:rPr>
              <a:t>  nqx1  nqx2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nr1  nr1s  nr2  nr2s  nr3  nr3s  </a:t>
            </a:r>
            <a:r>
              <a:rPr lang="en-US" sz="900" dirty="0" err="1">
                <a:latin typeface="Andale Mono" panose="020B0509000000000004" pitchFamily="49" charset="0"/>
              </a:rPr>
              <a:t>nraise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nstep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ntyp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num_of_images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one_atom_occupations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opt_scheme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origin_choice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ortho_para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outdir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path_thr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pot_extrapolation</a:t>
            </a:r>
            <a:r>
              <a:rPr lang="en-US" sz="900" dirty="0">
                <a:latin typeface="Andale Mono" panose="020B0509000000000004" pitchFamily="49" charset="0"/>
              </a:rPr>
              <a:t>  prefix  press  </a:t>
            </a:r>
            <a:r>
              <a:rPr lang="en-US" sz="900" dirty="0" err="1">
                <a:latin typeface="Andale Mono" panose="020B0509000000000004" pitchFamily="49" charset="0"/>
              </a:rPr>
              <a:t>press_conv_thr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q2sigma  </a:t>
            </a:r>
            <a:r>
              <a:rPr lang="en-US" sz="900" dirty="0" err="1">
                <a:latin typeface="Andale Mono" panose="020B0509000000000004" pitchFamily="49" charset="0"/>
              </a:rPr>
              <a:t>qcutz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relaxz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remove_rigid_rot</a:t>
            </a:r>
            <a:r>
              <a:rPr lang="en-US" sz="900" dirty="0">
                <a:latin typeface="Andale Mono" panose="020B0509000000000004" pitchFamily="49" charset="0"/>
              </a:rPr>
              <a:t>  report  </a:t>
            </a:r>
            <a:r>
              <a:rPr lang="en-US" sz="900" dirty="0" err="1">
                <a:latin typeface="Andale Mono" panose="020B0509000000000004" pitchFamily="49" charset="0"/>
              </a:rPr>
              <a:t>restart_mode</a:t>
            </a:r>
            <a:r>
              <a:rPr lang="en-US" sz="900" dirty="0">
                <a:latin typeface="Andale Mono" panose="020B0509000000000004" pitchFamily="49" charset="0"/>
              </a:rPr>
              <a:t>  rhombohedral  </a:t>
            </a:r>
            <a:r>
              <a:rPr lang="en-US" sz="900" dirty="0" err="1">
                <a:latin typeface="Andale Mono" panose="020B0509000000000004" pitchFamily="49" charset="0"/>
              </a:rPr>
              <a:t>scf_must_converge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smearing  </a:t>
            </a:r>
            <a:r>
              <a:rPr lang="en-US" sz="900" dirty="0" err="1">
                <a:latin typeface="Andale Mono" panose="020B0509000000000004" pitchFamily="49" charset="0"/>
              </a:rPr>
              <a:t>space_group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starting_charge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starting_magnetization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starting_spin_angle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startingpot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startingwfc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sw_nstep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tefield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temp_req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title  </a:t>
            </a:r>
            <a:r>
              <a:rPr lang="en-US" sz="900" dirty="0" err="1">
                <a:latin typeface="Andale Mono" panose="020B0509000000000004" pitchFamily="49" charset="0"/>
              </a:rPr>
              <a:t>tolp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tot_charge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tot_magnetization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tprnfor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tqr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trust_radius_ini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trust_radius_min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ts_vdw_econv_thr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ts_vdw_isolated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tstress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u_projection_type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upscale  </a:t>
            </a:r>
            <a:r>
              <a:rPr lang="en-US" sz="900" dirty="0" err="1">
                <a:latin typeface="Andale Mono" panose="020B0509000000000004" pitchFamily="49" charset="0"/>
              </a:rPr>
              <a:t>use_all_frac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use_freezing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use_masses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vdw_corr</a:t>
            </a:r>
            <a:r>
              <a:rPr lang="en-US" sz="900" dirty="0">
                <a:latin typeface="Andale Mono" panose="020B0509000000000004" pitchFamily="49" charset="0"/>
              </a:rPr>
              <a:t>  verbosity  w_1  w_2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wfc_extrapolation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wfcdir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which_compensation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wmass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x_gamma_extrapolation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xdm_a1  xdm_a2  </a:t>
            </a:r>
            <a:r>
              <a:rPr lang="en-US" sz="900" dirty="0" err="1">
                <a:latin typeface="Andale Mono" panose="020B0509000000000004" pitchFamily="49" charset="0"/>
              </a:rPr>
              <a:t>xqq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zgate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349CC-7011-F445-B761-1372BFC31DBA}"/>
              </a:ext>
            </a:extLst>
          </p:cNvPr>
          <p:cNvSpPr txBox="1"/>
          <p:nvPr/>
        </p:nvSpPr>
        <p:spPr>
          <a:xfrm>
            <a:off x="1379831" y="488700"/>
            <a:ext cx="226536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Running the demo</a:t>
            </a:r>
          </a:p>
        </p:txBody>
      </p:sp>
    </p:spTree>
    <p:extLst>
      <p:ext uri="{BB962C8B-B14F-4D97-AF65-F5344CB8AC3E}">
        <p14:creationId xmlns:p14="http://schemas.microsoft.com/office/powerpoint/2010/main" val="162214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424732"/>
          </a:xfrm>
        </p:spPr>
        <p:txBody>
          <a:bodyPr/>
          <a:lstStyle/>
          <a:p>
            <a:r>
              <a:rPr lang="en-US" sz="2400" dirty="0"/>
              <a:t>Keywords accepted by </a:t>
            </a:r>
            <a:r>
              <a:rPr lang="en-US" sz="2400" dirty="0" err="1"/>
              <a:t>generate_pwscf_input</a:t>
            </a:r>
            <a:r>
              <a:rPr lang="en-US" sz="2400" dirty="0"/>
              <a:t> and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1539884" y="830332"/>
            <a:ext cx="5767926" cy="545226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==============================</a:t>
            </a: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Namelist</a:t>
            </a:r>
            <a:r>
              <a:rPr lang="en-US" sz="900" dirty="0">
                <a:latin typeface="Andale Mono" panose="020B0509000000000004" pitchFamily="49" charset="0"/>
              </a:rPr>
              <a:t> variables by </a:t>
            </a:r>
            <a:r>
              <a:rPr lang="en-US" sz="900" dirty="0" err="1">
                <a:latin typeface="Andale Mono" panose="020B0509000000000004" pitchFamily="49" charset="0"/>
              </a:rPr>
              <a:t>namelist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(</a:t>
            </a:r>
            <a:r>
              <a:rPr lang="en-US" sz="900" b="1" dirty="0">
                <a:latin typeface="Andale Mono" panose="020B0509000000000004" pitchFamily="49" charset="0"/>
              </a:rPr>
              <a:t>compare to </a:t>
            </a:r>
            <a:r>
              <a:rPr lang="en-US" sz="900" b="1" dirty="0" err="1">
                <a:latin typeface="Andale Mono" panose="020B0509000000000004" pitchFamily="49" charset="0"/>
              </a:rPr>
              <a:t>INPUT_PW.html</a:t>
            </a:r>
            <a:r>
              <a:rPr lang="en-US" sz="900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==============================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control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-------------------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calculation  </a:t>
            </a:r>
            <a:r>
              <a:rPr lang="en-US" sz="900" dirty="0" err="1">
                <a:latin typeface="Andale Mono" panose="020B0509000000000004" pitchFamily="49" charset="0"/>
              </a:rPr>
              <a:t>dipfield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disk_io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etot_conv_thr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forc_conv_thr</a:t>
            </a:r>
            <a:r>
              <a:rPr lang="en-US" sz="900" dirty="0">
                <a:latin typeface="Andale Mono" panose="020B0509000000000004" pitchFamily="49" charset="0"/>
              </a:rPr>
              <a:t>  gate  </a:t>
            </a:r>
            <a:r>
              <a:rPr lang="en-US" sz="900" dirty="0" err="1">
                <a:latin typeface="Andale Mono" panose="020B0509000000000004" pitchFamily="49" charset="0"/>
              </a:rPr>
              <a:t>gdir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lberry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lelfield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lfcpopt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lkpoint_dir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lorbm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max_seconds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nberrycyc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nppstr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outdir</a:t>
            </a:r>
            <a:r>
              <a:rPr lang="en-US" sz="900" dirty="0">
                <a:latin typeface="Andale Mono" panose="020B0509000000000004" pitchFamily="49" charset="0"/>
              </a:rPr>
              <a:t>  prefix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restart_mode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tefield</a:t>
            </a:r>
            <a:r>
              <a:rPr lang="en-US" sz="900" dirty="0">
                <a:latin typeface="Andale Mono" panose="020B0509000000000004" pitchFamily="49" charset="0"/>
              </a:rPr>
              <a:t>  title  </a:t>
            </a:r>
            <a:r>
              <a:rPr lang="en-US" sz="900" dirty="0" err="1">
                <a:latin typeface="Andale Mono" panose="020B0509000000000004" pitchFamily="49" charset="0"/>
              </a:rPr>
              <a:t>tprnfor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tstress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wfcdir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system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-------------------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a  angle1  angle2  </a:t>
            </a:r>
            <a:r>
              <a:rPr lang="en-US" sz="900" dirty="0" err="1">
                <a:latin typeface="Andale Mono" panose="020B0509000000000004" pitchFamily="49" charset="0"/>
              </a:rPr>
              <a:t>assume_isolated</a:t>
            </a:r>
            <a:r>
              <a:rPr lang="en-US" sz="900" dirty="0">
                <a:latin typeface="Andale Mono" panose="020B0509000000000004" pitchFamily="49" charset="0"/>
              </a:rPr>
              <a:t>  b  block  block_1  block_2  </a:t>
            </a:r>
            <a:r>
              <a:rPr lang="en-US" sz="900" dirty="0" err="1">
                <a:latin typeface="Andale Mono" panose="020B0509000000000004" pitchFamily="49" charset="0"/>
              </a:rPr>
              <a:t>block_height</a:t>
            </a:r>
            <a:r>
              <a:rPr lang="en-US" sz="900" dirty="0">
                <a:latin typeface="Andale Mono" panose="020B0509000000000004" pitchFamily="49" charset="0"/>
              </a:rPr>
              <a:t>  c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constrained_magnetization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cosab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cosac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cosbc</a:t>
            </a:r>
            <a:r>
              <a:rPr lang="en-US" sz="900" dirty="0">
                <a:latin typeface="Andale Mono" panose="020B0509000000000004" pitchFamily="49" charset="0"/>
              </a:rPr>
              <a:t>  degauss  dftd3_threebody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do_ee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eamp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ecfixed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ecutfock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ecutrho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ecutvcut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edir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emaxpos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esm_bc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esm_efield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esm_nfit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esm_w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exx_fraction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exxdiv_treatment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fcp_mu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force_symmorphic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hubbard_alpha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hubbard_beta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hubbard_j</a:t>
            </a:r>
            <a:r>
              <a:rPr lang="en-US" sz="900" dirty="0">
                <a:latin typeface="Andale Mono" panose="020B0509000000000004" pitchFamily="49" charset="0"/>
              </a:rPr>
              <a:t>  hubbard_j0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r>
              <a:rPr lang="en-US" sz="900" dirty="0">
                <a:latin typeface="Andale Mono" panose="020B0509000000000004" pitchFamily="49" charset="0"/>
              </a:rPr>
              <a:t>  la2f  lambda  </a:t>
            </a:r>
            <a:r>
              <a:rPr lang="en-US" sz="900" dirty="0" err="1">
                <a:latin typeface="Andale Mono" panose="020B0509000000000004" pitchFamily="49" charset="0"/>
              </a:rPr>
              <a:t>lda_plus_u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lda_plus_u_kind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lforcet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london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london_rcut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london_rvdw</a:t>
            </a:r>
            <a:r>
              <a:rPr lang="en-US" sz="900" dirty="0">
                <a:latin typeface="Andale Mono" panose="020B0509000000000004" pitchFamily="49" charset="0"/>
              </a:rPr>
              <a:t>  london_s6  </a:t>
            </a:r>
            <a:r>
              <a:rPr lang="en-US" sz="900" dirty="0" err="1">
                <a:latin typeface="Andale Mono" panose="020B0509000000000004" pitchFamily="49" charset="0"/>
              </a:rPr>
              <a:t>lspinorb</a:t>
            </a:r>
            <a:r>
              <a:rPr lang="en-US" sz="900" dirty="0">
                <a:latin typeface="Andale Mono" panose="020B0509000000000004" pitchFamily="49" charset="0"/>
              </a:rPr>
              <a:t>  multiplicity  </a:t>
            </a:r>
            <a:r>
              <a:rPr lang="en-US" sz="900" dirty="0" err="1">
                <a:latin typeface="Andale Mono" panose="020B0509000000000004" pitchFamily="49" charset="0"/>
              </a:rPr>
              <a:t>nat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nbnd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neldw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nelup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no_t_rev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noinv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noncolin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nosym_evc</a:t>
            </a:r>
            <a:r>
              <a:rPr lang="en-US" sz="900" dirty="0">
                <a:latin typeface="Andale Mono" panose="020B0509000000000004" pitchFamily="49" charset="0"/>
              </a:rPr>
              <a:t>  nqx1  nqx2  nqx3  nr1  nr1s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nr2s  nr3  nr3s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ntyp</a:t>
            </a:r>
            <a:r>
              <a:rPr lang="en-US" sz="900" dirty="0">
                <a:latin typeface="Andale Mono" panose="020B0509000000000004" pitchFamily="49" charset="0"/>
              </a:rPr>
              <a:t>  occupations  </a:t>
            </a:r>
            <a:r>
              <a:rPr lang="en-US" sz="900" dirty="0" err="1">
                <a:latin typeface="Andale Mono" panose="020B0509000000000004" pitchFamily="49" charset="0"/>
              </a:rPr>
              <a:t>one_atom_occupations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origin_choice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qcutz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relaxz</a:t>
            </a:r>
            <a:r>
              <a:rPr lang="en-US" sz="900" dirty="0">
                <a:latin typeface="Andale Mono" panose="020B0509000000000004" pitchFamily="49" charset="0"/>
              </a:rPr>
              <a:t>  report  rhombohedral  </a:t>
            </a:r>
            <a:r>
              <a:rPr lang="en-US" sz="900" dirty="0" err="1">
                <a:latin typeface="Andale Mono" panose="020B0509000000000004" pitchFamily="49" charset="0"/>
              </a:rPr>
              <a:t>screening_parameter</a:t>
            </a:r>
            <a:r>
              <a:rPr lang="en-US" sz="900" dirty="0">
                <a:latin typeface="Andale Mono" panose="020B0509000000000004" pitchFamily="49" charset="0"/>
              </a:rPr>
              <a:t>  smearing  </a:t>
            </a:r>
            <a:r>
              <a:rPr lang="en-US" sz="900" dirty="0" err="1">
                <a:latin typeface="Andale Mono" panose="020B0509000000000004" pitchFamily="49" charset="0"/>
              </a:rPr>
              <a:t>space_group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starting_magnetization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starting_ns_eigenvalue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starting_spin_angle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tot_charge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ts_vdw_econv_thr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ts_vdw_isolated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u_projection_type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uniqueb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use_all_frac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x_gamma_extrapolation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xdm</a:t>
            </a:r>
            <a:r>
              <a:rPr lang="en-US" sz="900" dirty="0">
                <a:latin typeface="Andale Mono" panose="020B0509000000000004" pitchFamily="49" charset="0"/>
              </a:rPr>
              <a:t>  xdm_a1  xdm_a2  </a:t>
            </a:r>
            <a:r>
              <a:rPr lang="en-US" sz="900" dirty="0" err="1">
                <a:latin typeface="Andale Mono" panose="020B0509000000000004" pitchFamily="49" charset="0"/>
              </a:rPr>
              <a:t>zgate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electrons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-------------------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adaptive_thr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conv_thr_init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conv_thr_multi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diago_cg_maxiter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diago_full_acc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diago_thr_init</a:t>
            </a:r>
            <a:r>
              <a:rPr lang="en-US" sz="900" dirty="0">
                <a:latin typeface="Andale Mono" panose="020B0509000000000004" pitchFamily="49" charset="0"/>
              </a:rPr>
              <a:t>  diagonalization  </a:t>
            </a:r>
            <a:r>
              <a:rPr lang="en-US" sz="900" dirty="0" err="1">
                <a:latin typeface="Andale Mono" panose="020B0509000000000004" pitchFamily="49" charset="0"/>
              </a:rPr>
              <a:t>efield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efield_cart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electron_maxstep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mixing_beta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mixing_fixed_ns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mixing_mode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mixing_ndim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scf_must_converge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startingpot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startingwfc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tqr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ions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-------------------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bfgs_ndim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ci_scheme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delta_t</a:t>
            </a:r>
            <a:r>
              <a:rPr lang="en-US" sz="900" dirty="0">
                <a:latin typeface="Andale Mono" panose="020B0509000000000004" pitchFamily="49" charset="0"/>
              </a:rPr>
              <a:t>  ds  </a:t>
            </a:r>
            <a:r>
              <a:rPr lang="en-US" sz="900" dirty="0" err="1">
                <a:latin typeface="Andale Mono" panose="020B0509000000000004" pitchFamily="49" charset="0"/>
              </a:rPr>
              <a:t>fe_nstep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fe_step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first_last_opt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ion_dynamics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ion_positions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ion_temperature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k_max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k_min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nraise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opt_scheme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path_thr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phase_space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pot_extrapolation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refold_pos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sw_nstep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temp_req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tempw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tolp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trust_radius_ini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trust_radius_max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upscale  </a:t>
            </a:r>
            <a:r>
              <a:rPr lang="en-US" sz="900" dirty="0" err="1">
                <a:latin typeface="Andale Mono" panose="020B0509000000000004" pitchFamily="49" charset="0"/>
              </a:rPr>
              <a:t>use_freezing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use_masses</a:t>
            </a:r>
            <a:r>
              <a:rPr lang="en-US" sz="900" dirty="0">
                <a:latin typeface="Andale Mono" panose="020B0509000000000004" pitchFamily="49" charset="0"/>
              </a:rPr>
              <a:t>  w_1  w_2  </a:t>
            </a:r>
            <a:r>
              <a:rPr lang="en-US" sz="900" dirty="0" err="1">
                <a:latin typeface="Andale Mono" panose="020B0509000000000004" pitchFamily="49" charset="0"/>
              </a:rPr>
              <a:t>wfc_extrapolation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349CC-7011-F445-B761-1372BFC31DBA}"/>
              </a:ext>
            </a:extLst>
          </p:cNvPr>
          <p:cNvSpPr txBox="1"/>
          <p:nvPr/>
        </p:nvSpPr>
        <p:spPr>
          <a:xfrm>
            <a:off x="1379831" y="488700"/>
            <a:ext cx="226536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Running the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97E51-33DB-0A4E-970A-DE95B896B6A0}"/>
              </a:ext>
            </a:extLst>
          </p:cNvPr>
          <p:cNvSpPr txBox="1"/>
          <p:nvPr/>
        </p:nvSpPr>
        <p:spPr>
          <a:xfrm>
            <a:off x="7307810" y="830331"/>
            <a:ext cx="3768980" cy="5452262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cell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-------------------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cell_dofree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cell_dynamics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cell_factor</a:t>
            </a:r>
            <a:r>
              <a:rPr lang="en-US" sz="900" dirty="0">
                <a:latin typeface="Andale Mono" panose="020B0509000000000004" pitchFamily="49" charset="0"/>
              </a:rPr>
              <a:t>  press 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press_conv_thr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wmass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phonon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-------------------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modenum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xqq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 err="1">
                <a:latin typeface="Andale Mono" panose="020B0509000000000004" pitchFamily="49" charset="0"/>
              </a:rPr>
              <a:t>ee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-------------------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comp_thr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ecutcoarse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mixing_charge_compensation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n_charge_compensation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nlev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1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83D1-C290-504B-97C8-F9E8F4D0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93364"/>
            <a:ext cx="11430000" cy="424732"/>
          </a:xfrm>
        </p:spPr>
        <p:txBody>
          <a:bodyPr/>
          <a:lstStyle/>
          <a:p>
            <a:r>
              <a:rPr lang="en-US" sz="2400" dirty="0"/>
              <a:t>Keywords accepted by </a:t>
            </a:r>
            <a:r>
              <a:rPr lang="en-US" sz="2400" dirty="0" err="1"/>
              <a:t>generate_pwscf_input</a:t>
            </a:r>
            <a:r>
              <a:rPr lang="en-US" sz="2400" dirty="0"/>
              <a:t> and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2875D-50A3-154E-91A7-F0FD495ECCC1}"/>
              </a:ext>
            </a:extLst>
          </p:cNvPr>
          <p:cNvSpPr txBox="1"/>
          <p:nvPr/>
        </p:nvSpPr>
        <p:spPr>
          <a:xfrm>
            <a:off x="761232" y="835474"/>
            <a:ext cx="5767926" cy="4330416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Breakdown by type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=================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integers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---------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bfgs_ndim</a:t>
            </a:r>
            <a:r>
              <a:rPr lang="en-US" sz="900" dirty="0">
                <a:latin typeface="Andale Mono" panose="020B0509000000000004" pitchFamily="49" charset="0"/>
              </a:rPr>
              <a:t>  dftd3_version  </a:t>
            </a:r>
            <a:r>
              <a:rPr lang="en-US" sz="900" dirty="0" err="1">
                <a:latin typeface="Andale Mono" panose="020B0509000000000004" pitchFamily="49" charset="0"/>
              </a:rPr>
              <a:t>diago_cg_maxiter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diago_david_ndim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edir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esm_nfit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fe_nstep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gdir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ibrav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iprint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lda_plus_u_kind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mixing_fixed_ns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modenum</a:t>
            </a:r>
            <a:r>
              <a:rPr lang="en-US" sz="900" dirty="0">
                <a:latin typeface="Andale Mono" panose="020B0509000000000004" pitchFamily="49" charset="0"/>
              </a:rPr>
              <a:t>  multiplicity  </a:t>
            </a:r>
            <a:r>
              <a:rPr lang="en-US" sz="900" dirty="0" err="1">
                <a:latin typeface="Andale Mono" panose="020B0509000000000004" pitchFamily="49" charset="0"/>
              </a:rPr>
              <a:t>n_charge_compensation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nat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nberrycyc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nbnd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nlev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nqx1  nqx2  nqx3  nr1  nr1s  nr2  nr2s  nr3  nr3s  </a:t>
            </a:r>
            <a:r>
              <a:rPr lang="en-US" sz="900" dirty="0" err="1">
                <a:latin typeface="Andale Mono" panose="020B0509000000000004" pitchFamily="49" charset="0"/>
              </a:rPr>
              <a:t>nraise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nspin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nstep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ntyp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origin_choice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ortho_para</a:t>
            </a:r>
            <a:r>
              <a:rPr lang="en-US" sz="900" dirty="0">
                <a:latin typeface="Andale Mono" panose="020B0509000000000004" pitchFamily="49" charset="0"/>
              </a:rPr>
              <a:t>  report  </a:t>
            </a:r>
            <a:r>
              <a:rPr lang="en-US" sz="900" dirty="0" err="1">
                <a:latin typeface="Andale Mono" panose="020B0509000000000004" pitchFamily="49" charset="0"/>
              </a:rPr>
              <a:t>space_group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sw_nstep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floats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a  angle1  angle2  b  block_1  block_2  </a:t>
            </a:r>
            <a:r>
              <a:rPr lang="en-US" sz="900" dirty="0" err="1">
                <a:latin typeface="Andale Mono" panose="020B0509000000000004" pitchFamily="49" charset="0"/>
              </a:rPr>
              <a:t>block_height</a:t>
            </a:r>
            <a:r>
              <a:rPr lang="en-US" sz="900" dirty="0">
                <a:latin typeface="Andale Mono" panose="020B0509000000000004" pitchFamily="49" charset="0"/>
              </a:rPr>
              <a:t>  c  </a:t>
            </a:r>
            <a:r>
              <a:rPr lang="en-US" sz="900" dirty="0" err="1">
                <a:latin typeface="Andale Mono" panose="020B0509000000000004" pitchFamily="49" charset="0"/>
              </a:rPr>
              <a:t>cell_factor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celldm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conv_thr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conv_thr_init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conv_thr_multi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cosab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cosac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cosbc</a:t>
            </a:r>
            <a:r>
              <a:rPr lang="en-US" sz="900" dirty="0">
                <a:latin typeface="Andale Mono" panose="020B0509000000000004" pitchFamily="49" charset="0"/>
              </a:rPr>
              <a:t>  degauss  </a:t>
            </a:r>
            <a:r>
              <a:rPr lang="en-US" sz="900" dirty="0" err="1">
                <a:latin typeface="Andale Mono" panose="020B0509000000000004" pitchFamily="49" charset="0"/>
              </a:rPr>
              <a:t>delta_t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ds  </a:t>
            </a:r>
            <a:r>
              <a:rPr lang="en-US" sz="900" dirty="0" err="1">
                <a:latin typeface="Andale Mono" panose="020B0509000000000004" pitchFamily="49" charset="0"/>
              </a:rPr>
              <a:t>dt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eamp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ecfixed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ecutcoarse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ecutfock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ecutrho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ecutvcut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ecutwfc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efield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emaxpos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eopreg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esm_efield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esm_w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etot_conv_thr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exx_fraction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fcp_mu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fixed_magnetization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forc_conv_thr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g_amplitude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hubbard_alpha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hubbard_beta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hubbard_j</a:t>
            </a:r>
            <a:r>
              <a:rPr lang="en-US" sz="900" dirty="0">
                <a:latin typeface="Andale Mono" panose="020B0509000000000004" pitchFamily="49" charset="0"/>
              </a:rPr>
              <a:t>  hubbard_j0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k_max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k_min</a:t>
            </a:r>
            <a:r>
              <a:rPr lang="en-US" sz="900" dirty="0">
                <a:latin typeface="Andale Mono" panose="020B0509000000000004" pitchFamily="49" charset="0"/>
              </a:rPr>
              <a:t>  lambda  london_c6  </a:t>
            </a:r>
            <a:r>
              <a:rPr lang="en-US" sz="900" dirty="0" err="1">
                <a:latin typeface="Andale Mono" panose="020B0509000000000004" pitchFamily="49" charset="0"/>
              </a:rPr>
              <a:t>london_rcut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london_s6  </a:t>
            </a:r>
            <a:r>
              <a:rPr lang="en-US" sz="900" dirty="0" err="1">
                <a:latin typeface="Andale Mono" panose="020B0509000000000004" pitchFamily="49" charset="0"/>
              </a:rPr>
              <a:t>max_seconds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mixing_beta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mixing_charge_compensation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neldw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nelec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path_thr</a:t>
            </a:r>
            <a:r>
              <a:rPr lang="en-US" sz="900" dirty="0">
                <a:latin typeface="Andale Mono" panose="020B0509000000000004" pitchFamily="49" charset="0"/>
              </a:rPr>
              <a:t>  press  </a:t>
            </a:r>
            <a:r>
              <a:rPr lang="en-US" sz="900" dirty="0" err="1">
                <a:latin typeface="Andale Mono" panose="020B0509000000000004" pitchFamily="49" charset="0"/>
              </a:rPr>
              <a:t>press_conv_thr</a:t>
            </a:r>
            <a:r>
              <a:rPr lang="en-US" sz="900" dirty="0">
                <a:latin typeface="Andale Mono" panose="020B0509000000000004" pitchFamily="49" charset="0"/>
              </a:rPr>
              <a:t>  q2sigma  </a:t>
            </a:r>
            <a:r>
              <a:rPr lang="en-US" sz="900" dirty="0" err="1">
                <a:latin typeface="Andale Mono" panose="020B0509000000000004" pitchFamily="49" charset="0"/>
              </a:rPr>
              <a:t>qcutz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screening_parameter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starting_magnetization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starting_ns_eigenvalue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temp_req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tempw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tolp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tot_magnetization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trust_radius_ini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trust_radius_max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trust_radius_min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upscale  w_1  w_2  </a:t>
            </a:r>
            <a:r>
              <a:rPr lang="en-US" sz="900" dirty="0" err="1">
                <a:latin typeface="Andale Mono" panose="020B0509000000000004" pitchFamily="49" charset="0"/>
              </a:rPr>
              <a:t>wmass</a:t>
            </a:r>
            <a:r>
              <a:rPr lang="en-US" sz="900" dirty="0">
                <a:latin typeface="Andale Mono" panose="020B0509000000000004" pitchFamily="49" charset="0"/>
              </a:rPr>
              <a:t>  xdm_a1  xdm_a2  </a:t>
            </a:r>
            <a:r>
              <a:rPr lang="en-US" sz="900" dirty="0" err="1">
                <a:latin typeface="Andale Mono" panose="020B0509000000000004" pitchFamily="49" charset="0"/>
              </a:rPr>
              <a:t>xqq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zgate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strings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assume_isolated</a:t>
            </a:r>
            <a:r>
              <a:rPr lang="en-US" sz="900" dirty="0">
                <a:latin typeface="Andale Mono" panose="020B0509000000000004" pitchFamily="49" charset="0"/>
              </a:rPr>
              <a:t>  calculation  </a:t>
            </a:r>
            <a:r>
              <a:rPr lang="en-US" sz="900" dirty="0" err="1">
                <a:latin typeface="Andale Mono" panose="020B0509000000000004" pitchFamily="49" charset="0"/>
              </a:rPr>
              <a:t>cell_dofree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cell_dynamics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ci_scheme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diagonalization  </a:t>
            </a:r>
            <a:r>
              <a:rPr lang="en-US" sz="900" dirty="0" err="1">
                <a:latin typeface="Andale Mono" panose="020B0509000000000004" pitchFamily="49" charset="0"/>
              </a:rPr>
              <a:t>disk_io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efield_phase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esm_bc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exxdiv_treatment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input_dft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ion_positions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ion_temperature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mixing_mode</a:t>
            </a:r>
            <a:r>
              <a:rPr lang="en-US" sz="900" dirty="0">
                <a:latin typeface="Andale Mono" panose="020B0509000000000004" pitchFamily="49" charset="0"/>
              </a:rPr>
              <a:t>  occupations  </a:t>
            </a:r>
            <a:r>
              <a:rPr lang="en-US" sz="900" dirty="0" err="1">
                <a:latin typeface="Andale Mono" panose="020B0509000000000004" pitchFamily="49" charset="0"/>
              </a:rPr>
              <a:t>opt_scheme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outdir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pot_extrapolation</a:t>
            </a:r>
            <a:r>
              <a:rPr lang="en-US" sz="900" dirty="0">
                <a:latin typeface="Andale Mono" panose="020B0509000000000004" pitchFamily="49" charset="0"/>
              </a:rPr>
              <a:t>  prefix  </a:t>
            </a:r>
            <a:r>
              <a:rPr lang="en-US" sz="900" dirty="0" err="1">
                <a:latin typeface="Andale Mono" panose="020B0509000000000004" pitchFamily="49" charset="0"/>
              </a:rPr>
              <a:t>pseudo_dir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restart_mode</a:t>
            </a:r>
            <a:r>
              <a:rPr lang="en-US" sz="900" dirty="0">
                <a:latin typeface="Andale Mono" panose="020B0509000000000004" pitchFamily="49" charset="0"/>
              </a:rPr>
              <a:t>  smearing  </a:t>
            </a:r>
            <a:r>
              <a:rPr lang="en-US" sz="900" dirty="0" err="1">
                <a:latin typeface="Andale Mono" panose="020B0509000000000004" pitchFamily="49" charset="0"/>
              </a:rPr>
              <a:t>startingpot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title  </a:t>
            </a:r>
            <a:r>
              <a:rPr lang="en-US" sz="900" dirty="0" err="1">
                <a:latin typeface="Andale Mono" panose="020B0509000000000004" pitchFamily="49" charset="0"/>
              </a:rPr>
              <a:t>u_projection_type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vdw_corr</a:t>
            </a:r>
            <a:r>
              <a:rPr lang="en-US" sz="900" dirty="0">
                <a:latin typeface="Andale Mono" panose="020B0509000000000004" pitchFamily="49" charset="0"/>
              </a:rPr>
              <a:t>  verbosity  </a:t>
            </a:r>
            <a:r>
              <a:rPr lang="en-US" sz="900" dirty="0" err="1">
                <a:latin typeface="Andale Mono" panose="020B0509000000000004" pitchFamily="49" charset="0"/>
              </a:rPr>
              <a:t>wfc_extrapolation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wfcdir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349CC-7011-F445-B761-1372BFC31DBA}"/>
              </a:ext>
            </a:extLst>
          </p:cNvPr>
          <p:cNvSpPr txBox="1"/>
          <p:nvPr/>
        </p:nvSpPr>
        <p:spPr>
          <a:xfrm>
            <a:off x="1379831" y="488700"/>
            <a:ext cx="226536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Running the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5B8D9-EDD0-FC4E-AD05-A226BFACE6A4}"/>
              </a:ext>
            </a:extLst>
          </p:cNvPr>
          <p:cNvSpPr txBox="1"/>
          <p:nvPr/>
        </p:nvSpPr>
        <p:spPr>
          <a:xfrm>
            <a:off x="6529158" y="835474"/>
            <a:ext cx="5561138" cy="4330416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 err="1">
                <a:latin typeface="Andale Mono" panose="020B0509000000000004" pitchFamily="49" charset="0"/>
              </a:rPr>
              <a:t>booleans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---------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adaptive_thr</a:t>
            </a:r>
            <a:r>
              <a:rPr lang="en-US" sz="900" dirty="0">
                <a:latin typeface="Andale Mono" panose="020B0509000000000004" pitchFamily="49" charset="0"/>
              </a:rPr>
              <a:t>  block  dftd3_threebody  </a:t>
            </a:r>
            <a:r>
              <a:rPr lang="en-US" sz="900" dirty="0" err="1">
                <a:latin typeface="Andale Mono" panose="020B0509000000000004" pitchFamily="49" charset="0"/>
              </a:rPr>
              <a:t>diago_full_acc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dipfield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do_ee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force_symmorphic</a:t>
            </a:r>
            <a:r>
              <a:rPr lang="en-US" sz="900" dirty="0">
                <a:latin typeface="Andale Mono" panose="020B0509000000000004" pitchFamily="49" charset="0"/>
              </a:rPr>
              <a:t>  gate  la2f  </a:t>
            </a:r>
            <a:r>
              <a:rPr lang="en-US" sz="900" dirty="0" err="1">
                <a:latin typeface="Andale Mono" panose="020B0509000000000004" pitchFamily="49" charset="0"/>
              </a:rPr>
              <a:t>lberry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lda_plus_u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lelfield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lfcpopt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lforcet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london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lorbm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lspinorb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no_t_rev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noinv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noncolin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nosym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nosym_evc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refold_pos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relaxz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remove_rigid_rot</a:t>
            </a:r>
            <a:r>
              <a:rPr lang="en-US" sz="900" dirty="0">
                <a:latin typeface="Andale Mono" panose="020B0509000000000004" pitchFamily="49" charset="0"/>
              </a:rPr>
              <a:t>  rhombohedral  </a:t>
            </a:r>
            <a:r>
              <a:rPr lang="en-US" sz="900" dirty="0" err="1">
                <a:latin typeface="Andale Mono" panose="020B0509000000000004" pitchFamily="49" charset="0"/>
              </a:rPr>
              <a:t>scf_must_converge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tefield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tprnfor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tqr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ts_vdw_isolated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tstress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uniqueb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use_all_frac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use_masses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wf_collect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x_gamma_extrapolation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xdm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b="1" dirty="0">
                <a:latin typeface="Andale Mono" panose="020B0509000000000004" pitchFamily="49" charset="0"/>
              </a:rPr>
              <a:t>arrays</a:t>
            </a:r>
            <a:r>
              <a:rPr lang="en-US" sz="900" dirty="0">
                <a:latin typeface="Andale Mono" panose="020B05090000000000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------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angle1  angle2  </a:t>
            </a:r>
            <a:r>
              <a:rPr lang="en-US" sz="900" dirty="0" err="1">
                <a:latin typeface="Andale Mono" panose="020B0509000000000004" pitchFamily="49" charset="0"/>
              </a:rPr>
              <a:t>celldm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efield_cart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fe_step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fixed_magnetization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hubbard_beta</a:t>
            </a: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hubbard_j</a:t>
            </a:r>
            <a:r>
              <a:rPr lang="en-US" sz="900" dirty="0">
                <a:latin typeface="Andale Mono" panose="020B0509000000000004" pitchFamily="49" charset="0"/>
              </a:rPr>
              <a:t>  hubbard_j0  </a:t>
            </a:r>
            <a:r>
              <a:rPr lang="en-US" sz="900" dirty="0" err="1">
                <a:latin typeface="Andale Mono" panose="020B0509000000000004" pitchFamily="49" charset="0"/>
              </a:rPr>
              <a:t>hubbard_u</a:t>
            </a:r>
            <a:r>
              <a:rPr lang="en-US" sz="900" dirty="0">
                <a:latin typeface="Andale Mono" panose="020B0509000000000004" pitchFamily="49" charset="0"/>
              </a:rPr>
              <a:t>  london_c6  </a:t>
            </a:r>
            <a:r>
              <a:rPr lang="en-US" sz="900" dirty="0" err="1">
                <a:latin typeface="Andale Mono" panose="020B0509000000000004" pitchFamily="49" charset="0"/>
              </a:rPr>
              <a:t>london_rvdw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900" dirty="0">
                <a:latin typeface="Andale Mono" panose="020B0509000000000004" pitchFamily="49" charset="0"/>
              </a:rPr>
              <a:t>  </a:t>
            </a:r>
            <a:r>
              <a:rPr lang="en-US" sz="900" dirty="0" err="1">
                <a:latin typeface="Andale Mono" panose="020B0509000000000004" pitchFamily="49" charset="0"/>
              </a:rPr>
              <a:t>starting_ns_eigenvalue</a:t>
            </a: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  <a:p>
            <a:pPr>
              <a:lnSpc>
                <a:spcPct val="90000"/>
              </a:lnSpc>
            </a:pPr>
            <a:endParaRPr lang="en-US" sz="9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748580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 16x9_180808" id="{EF133236-4FD1-4E83-B0AC-464DEE56453C}" vid="{ECDBAF0C-67FD-47C6-9CC9-5310617ED09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A20C22-D077-412B-81BA-8B2541026FAD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0</TotalTime>
  <Words>5359</Words>
  <Application>Microsoft Macintosh PowerPoint</Application>
  <PresentationFormat>Widescreen</PresentationFormat>
  <Paragraphs>880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Andale Mono</vt:lpstr>
      <vt:lpstr>Arial</vt:lpstr>
      <vt:lpstr>Arial Black</vt:lpstr>
      <vt:lpstr>Century Gothic</vt:lpstr>
      <vt:lpstr>ORNL</vt:lpstr>
      <vt:lpstr>Nexus Monthly User and Developer Meeting</vt:lpstr>
      <vt:lpstr>Agenda for this Meeting</vt:lpstr>
      <vt:lpstr>Demo:  generate_pwscf and generate_pwscf_input </vt:lpstr>
      <vt:lpstr>Difference between generate_pwscf and generate_pwscf_input</vt:lpstr>
      <vt:lpstr>Difference between generate_pwscf and generate_pwscf_input</vt:lpstr>
      <vt:lpstr>Demo:  generate_pwscf_input keywords </vt:lpstr>
      <vt:lpstr>Keywords accepted by generate_pwscf_input and examples</vt:lpstr>
      <vt:lpstr>Keywords accepted by generate_pwscf_input and examples</vt:lpstr>
      <vt:lpstr>Keywords accepted by generate_pwscf_input and examples</vt:lpstr>
      <vt:lpstr>Keywords accepted by generate_pwscf_input and examples</vt:lpstr>
      <vt:lpstr>Demo:  Input generation method 1:  Direct composition with PwscfInput</vt:lpstr>
      <vt:lpstr>Input generation method 1: direct composition w/ PwscfInput</vt:lpstr>
      <vt:lpstr>Difference between generate_pwscf and generate_pwscf_input</vt:lpstr>
      <vt:lpstr>Demo:  Input generation method 2:  Read from a file, then manipulate </vt:lpstr>
      <vt:lpstr>Input generation method 2: read from a file, then manipulate</vt:lpstr>
      <vt:lpstr>Demo:  Input generation method 3:  Direct composition w/ generate_pwscf_input</vt:lpstr>
      <vt:lpstr>Input generation method 3: direct composition w/ generate_pwscf_input</vt:lpstr>
      <vt:lpstr>Demo:  Input generation method 4:  Composition assisted by generate_physical_system </vt:lpstr>
      <vt:lpstr>Input generation method 4: composition assisted by generate_physical_system</vt:lpstr>
      <vt:lpstr>Input generation method 4: composition assisted by generate_physical_system</vt:lpstr>
      <vt:lpstr>Question &amp; Answer + Updates</vt:lpstr>
      <vt:lpstr>Next Monthly Meeting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Jaron T. Krogel</dc:creator>
  <cp:keywords/>
  <dc:description/>
  <cp:lastModifiedBy/>
  <cp:revision>1</cp:revision>
  <cp:lastPrinted>2018-10-19T16:14:52Z</cp:lastPrinted>
  <dcterms:created xsi:type="dcterms:W3CDTF">2018-10-12T19:02:19Z</dcterms:created>
  <dcterms:modified xsi:type="dcterms:W3CDTF">2019-04-02T20:31:12Z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