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4" y="-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300" y="2284076"/>
            <a:ext cx="33933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55653" y="3824935"/>
            <a:ext cx="3832692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123" y="510858"/>
            <a:ext cx="7335752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45920"/>
            <a:ext cx="8072120" cy="3585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752" y="2453957"/>
            <a:ext cx="525272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latin typeface="Calibri"/>
                <a:cs typeface="Calibri"/>
              </a:rPr>
              <a:t>Lab </a:t>
            </a:r>
            <a:r>
              <a:rPr sz="5400" spc="-5" dirty="0">
                <a:latin typeface="Calibri"/>
                <a:cs typeface="Calibri"/>
              </a:rPr>
              <a:t>2: </a:t>
            </a:r>
            <a:r>
              <a:rPr sz="5400" dirty="0">
                <a:latin typeface="Calibri"/>
                <a:cs typeface="Calibri"/>
              </a:rPr>
              <a:t>QMC</a:t>
            </a:r>
            <a:r>
              <a:rPr sz="5400" spc="-65" dirty="0">
                <a:latin typeface="Calibri"/>
                <a:cs typeface="Calibri"/>
              </a:rPr>
              <a:t> </a:t>
            </a:r>
            <a:r>
              <a:rPr sz="5400" spc="-5" dirty="0">
                <a:latin typeface="Calibri"/>
                <a:cs typeface="Calibri"/>
              </a:rPr>
              <a:t>Basics 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910" marR="5080" indent="-429895">
              <a:lnSpc>
                <a:spcPct val="119500"/>
              </a:lnSpc>
            </a:pPr>
            <a:r>
              <a:rPr b="1" spc="-5" dirty="0">
                <a:latin typeface="Calibri"/>
                <a:cs typeface="Calibri"/>
              </a:rPr>
              <a:t>QMC </a:t>
            </a:r>
            <a:r>
              <a:rPr spc="-5" dirty="0"/>
              <a:t>Training </a:t>
            </a:r>
            <a:r>
              <a:rPr spc="-5" dirty="0" smtClean="0"/>
              <a:t>201</a:t>
            </a:r>
            <a:r>
              <a:rPr lang="en-US" spc="-5" dirty="0" smtClean="0"/>
              <a:t>6</a:t>
            </a:r>
            <a:r>
              <a:rPr spc="-5" dirty="0" smtClean="0"/>
              <a:t>  </a:t>
            </a:r>
            <a:r>
              <a:rPr spc="-5" dirty="0"/>
              <a:t>Jaron T.</a:t>
            </a:r>
            <a:r>
              <a:rPr spc="-65" dirty="0"/>
              <a:t> </a:t>
            </a:r>
            <a:r>
              <a:rPr spc="-5" dirty="0"/>
              <a:t>Krogel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67000" y="2286000"/>
            <a:ext cx="39065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lang="en-US" spc="-5" dirty="0" smtClean="0"/>
              <a:t>Poster Session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49187" y="3681076"/>
            <a:ext cx="405130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(Return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lang="en-US" sz="4000" spc="-5" dirty="0">
                <a:latin typeface="Calibri"/>
                <a:cs typeface="Calibri"/>
              </a:rPr>
              <a:t>4</a:t>
            </a:r>
            <a:r>
              <a:rPr sz="4000" spc="-5" dirty="0" smtClean="0">
                <a:latin typeface="Calibri"/>
                <a:cs typeface="Calibri"/>
              </a:rPr>
              <a:t>:</a:t>
            </a:r>
            <a:r>
              <a:rPr lang="en-US" sz="4000" spc="-5" dirty="0">
                <a:latin typeface="Calibri"/>
                <a:cs typeface="Calibri"/>
              </a:rPr>
              <a:t>0</a:t>
            </a:r>
            <a:r>
              <a:rPr sz="4000" spc="-5" dirty="0" smtClean="0">
                <a:latin typeface="Calibri"/>
                <a:cs typeface="Calibri"/>
              </a:rPr>
              <a:t>0pm</a:t>
            </a:r>
            <a:r>
              <a:rPr sz="4000" spc="-5" dirty="0"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955">
              <a:lnSpc>
                <a:spcPct val="100000"/>
              </a:lnSpc>
            </a:pPr>
            <a:r>
              <a:rPr dirty="0"/>
              <a:t>Lab</a:t>
            </a:r>
            <a:r>
              <a:rPr spc="-100" dirty="0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483475" cy="219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16230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lang="en-US" sz="2800" spc="-5" dirty="0">
                <a:latin typeface="Calibri"/>
                <a:cs typeface="Calibri"/>
              </a:rPr>
              <a:t>4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r>
              <a:rPr lang="en-US" sz="2800" spc="-5" dirty="0" smtClean="0">
                <a:latin typeface="Calibri"/>
                <a:cs typeface="Calibri"/>
              </a:rPr>
              <a:t>0</a:t>
            </a:r>
            <a:r>
              <a:rPr sz="2800" spc="-5" dirty="0" smtClean="0">
                <a:latin typeface="Calibri"/>
                <a:cs typeface="Calibri"/>
              </a:rPr>
              <a:t>0pm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5:00pm:	</a:t>
            </a:r>
            <a:r>
              <a:rPr sz="2800" dirty="0">
                <a:latin typeface="Calibri"/>
                <a:cs typeface="Calibri"/>
              </a:rPr>
              <a:t>Lab </a:t>
            </a:r>
            <a:r>
              <a:rPr sz="2800" spc="25" dirty="0" smtClean="0">
                <a:latin typeface="Calibri"/>
                <a:cs typeface="Calibri"/>
              </a:rPr>
              <a:t>Sec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on</a:t>
            </a:r>
            <a:r>
              <a:rPr lang="en-US" sz="2800" spc="25" dirty="0" smtClean="0">
                <a:latin typeface="Calibri"/>
                <a:cs typeface="Calibri"/>
              </a:rPr>
              <a:t>s</a:t>
            </a:r>
            <a:r>
              <a:rPr sz="2800" spc="-90" dirty="0" smtClean="0">
                <a:latin typeface="Calibri"/>
                <a:cs typeface="Calibri"/>
              </a:rPr>
              <a:t> </a:t>
            </a:r>
            <a:r>
              <a:rPr lang="en-US" sz="2800" spc="-90" dirty="0" smtClean="0">
                <a:latin typeface="Calibri"/>
                <a:cs typeface="Calibri"/>
              </a:rPr>
              <a:t>1</a:t>
            </a:r>
            <a:r>
              <a:rPr sz="2800" dirty="0" smtClean="0">
                <a:latin typeface="Calibri"/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.9-10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1261110" algn="l"/>
              </a:tabLst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90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24305" dirty="0">
                <a:latin typeface="Calibri"/>
                <a:cs typeface="Calibri"/>
              </a:rPr>
              <a:t>nd	</a:t>
            </a:r>
            <a:r>
              <a:rPr sz="2400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of BFD oxygen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</a:t>
            </a:r>
            <a:endParaRPr sz="2400" dirty="0">
              <a:latin typeface="Calibri"/>
              <a:cs typeface="Calibri"/>
            </a:endParaRPr>
          </a:p>
          <a:p>
            <a:pPr marL="749300" marR="5080" indent="-27940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Automated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lang="en-US" sz="2400" spc="-5" dirty="0" smtClean="0">
                <a:latin typeface="Calibri"/>
                <a:cs typeface="Calibri"/>
              </a:rPr>
              <a:t>Nexus</a:t>
            </a:r>
            <a:r>
              <a:rPr sz="2400" dirty="0" smtClean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DMC </a:t>
            </a:r>
            <a:r>
              <a:rPr sz="2400" spc="10" dirty="0" smtClean="0">
                <a:latin typeface="Calibri"/>
                <a:cs typeface="Calibri"/>
              </a:rPr>
              <a:t>calcula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oxygen  dimer </a:t>
            </a:r>
            <a:r>
              <a:rPr sz="2400" dirty="0">
                <a:latin typeface="Calibri"/>
                <a:cs typeface="Calibri"/>
              </a:rPr>
              <a:t>binding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35609" algn="l"/>
                <a:tab pos="179832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5:00pm:	</a:t>
            </a:r>
            <a:r>
              <a:rPr sz="2800" dirty="0">
                <a:latin typeface="Calibri"/>
                <a:cs typeface="Calibri"/>
              </a:rPr>
              <a:t>Recap. and </a:t>
            </a:r>
            <a:r>
              <a:rPr sz="2800" spc="15" dirty="0" smtClean="0">
                <a:latin typeface="Calibri"/>
                <a:cs typeface="Calibri"/>
              </a:rPr>
              <a:t>connec</a:t>
            </a:r>
            <a:r>
              <a:rPr lang="en-US" sz="2800" spc="15" dirty="0" smtClean="0">
                <a:latin typeface="Calibri"/>
                <a:cs typeface="Calibri"/>
              </a:rPr>
              <a:t>ti</a:t>
            </a:r>
            <a:r>
              <a:rPr sz="2800" spc="15" dirty="0" smtClean="0">
                <a:latin typeface="Calibri"/>
                <a:cs typeface="Calibri"/>
              </a:rPr>
              <a:t>ons </a:t>
            </a:r>
            <a:r>
              <a:rPr sz="2800" dirty="0">
                <a:latin typeface="Calibri"/>
                <a:cs typeface="Calibri"/>
              </a:rPr>
              <a:t>to later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ct val="100000"/>
              </a:lnSpc>
            </a:pPr>
            <a:r>
              <a:rPr spc="-5" dirty="0"/>
              <a:t>Brief </a:t>
            </a:r>
            <a:r>
              <a:rPr lang="en-US" spc="-5" dirty="0" smtClean="0"/>
              <a:t>Nexus</a:t>
            </a:r>
            <a:r>
              <a:rPr spc="-15" dirty="0" smtClean="0"/>
              <a:t> </a:t>
            </a:r>
            <a:r>
              <a:rPr spc="-5" dirty="0"/>
              <a:t>Overview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01" y="322074"/>
            <a:ext cx="767397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Components/Stages of </a:t>
            </a:r>
            <a:r>
              <a:rPr sz="4000" dirty="0"/>
              <a:t>QMC</a:t>
            </a:r>
            <a:r>
              <a:rPr sz="4000" spc="5" dirty="0"/>
              <a:t> </a:t>
            </a:r>
            <a:r>
              <a:rPr sz="4000" spc="-5" dirty="0"/>
              <a:t>Projects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8618" y="1305521"/>
            <a:ext cx="4231982" cy="4884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60" dirty="0" smtClean="0">
                <a:latin typeface="Calibri"/>
                <a:cs typeface="Calibri"/>
              </a:rPr>
              <a:t>Selec</a:t>
            </a:r>
            <a:r>
              <a:rPr lang="en-US" sz="1800" b="1" u="sng" spc="60" dirty="0" smtClean="0">
                <a:latin typeface="Calibri"/>
                <a:cs typeface="Calibri"/>
              </a:rPr>
              <a:t>ti</a:t>
            </a:r>
            <a:r>
              <a:rPr sz="1800" b="1" u="sng" spc="60" dirty="0" smtClean="0">
                <a:latin typeface="Calibri"/>
                <a:cs typeface="Calibri"/>
              </a:rPr>
              <a:t>ng </a:t>
            </a:r>
            <a:r>
              <a:rPr sz="1800" b="1" u="sng" spc="-5" dirty="0">
                <a:latin typeface="Calibri"/>
                <a:cs typeface="Calibri"/>
              </a:rPr>
              <a:t>atomic</a:t>
            </a:r>
            <a:r>
              <a:rPr sz="1800" b="1" u="sng" spc="-95" dirty="0">
                <a:latin typeface="Calibri"/>
                <a:cs typeface="Calibri"/>
              </a:rPr>
              <a:t> </a:t>
            </a:r>
            <a:r>
              <a:rPr sz="1800" b="1" u="sng" spc="-5" dirty="0">
                <a:latin typeface="Calibri"/>
                <a:cs typeface="Calibri"/>
              </a:rPr>
              <a:t>structure</a:t>
            </a:r>
            <a:r>
              <a:rPr sz="1800" b="1" spc="-5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spc="10" dirty="0" smtClean="0">
                <a:latin typeface="Calibri"/>
                <a:cs typeface="Calibri"/>
              </a:rPr>
              <a:t>genera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ng</a:t>
            </a:r>
            <a:r>
              <a:rPr sz="1800" spc="10" dirty="0">
                <a:latin typeface="Calibri"/>
                <a:cs typeface="Calibri"/>
              </a:rPr>
              <a:t>/</a:t>
            </a:r>
            <a:r>
              <a:rPr sz="1800" spc="10" dirty="0" smtClean="0">
                <a:latin typeface="Calibri"/>
                <a:cs typeface="Calibri"/>
              </a:rPr>
              <a:t>manipula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ng</a:t>
            </a:r>
            <a:r>
              <a:rPr sz="1800" spc="-10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DFT structural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relaxa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sng" spc="60" dirty="0" smtClean="0">
                <a:latin typeface="Calibri"/>
                <a:cs typeface="Calibri"/>
              </a:rPr>
              <a:t>Selec</a:t>
            </a:r>
            <a:r>
              <a:rPr lang="en-US" sz="1800" b="1" u="sng" spc="60" dirty="0" smtClean="0">
                <a:latin typeface="Calibri"/>
                <a:cs typeface="Calibri"/>
              </a:rPr>
              <a:t>ti</a:t>
            </a:r>
            <a:r>
              <a:rPr sz="1800" b="1" u="sng" spc="60" dirty="0" smtClean="0">
                <a:latin typeface="Calibri"/>
                <a:cs typeface="Calibri"/>
              </a:rPr>
              <a:t>ng </a:t>
            </a:r>
            <a:r>
              <a:rPr sz="1800" b="1" u="sng" dirty="0" smtClean="0">
                <a:latin typeface="Calibri"/>
                <a:cs typeface="Calibri"/>
              </a:rPr>
              <a:t>cel</a:t>
            </a:r>
            <a:r>
              <a:rPr lang="en-US" sz="1800" b="1" u="sng" dirty="0" smtClean="0">
                <a:latin typeface="Calibri"/>
                <a:cs typeface="Calibri"/>
              </a:rPr>
              <a:t>l size/k-points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lang="en-US" dirty="0" smtClean="0">
                <a:latin typeface="Calibri"/>
                <a:cs typeface="Calibri"/>
              </a:rPr>
              <a:t>VMC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 energy vs </a:t>
            </a:r>
            <a:r>
              <a:rPr sz="1800" dirty="0" smtClean="0">
                <a:latin typeface="Calibri"/>
                <a:cs typeface="Calibri"/>
              </a:rPr>
              <a:t>cel</a:t>
            </a:r>
            <a:r>
              <a:rPr lang="en-US" sz="1800" dirty="0" smtClean="0">
                <a:latin typeface="Calibri"/>
                <a:cs typeface="Calibri"/>
              </a:rPr>
              <a:t>l size/k-points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DMC total energy vs cell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sng" spc="60" dirty="0" smtClean="0">
                <a:latin typeface="Calibri"/>
                <a:cs typeface="Calibri"/>
              </a:rPr>
              <a:t>Selec</a:t>
            </a:r>
            <a:r>
              <a:rPr lang="en-US" sz="1800" b="1" u="sng" spc="60" dirty="0" smtClean="0">
                <a:latin typeface="Calibri"/>
                <a:cs typeface="Calibri"/>
              </a:rPr>
              <a:t>ti</a:t>
            </a:r>
            <a:r>
              <a:rPr sz="1800" b="1" u="sng" spc="60" dirty="0" smtClean="0">
                <a:latin typeface="Calibri"/>
                <a:cs typeface="Calibri"/>
              </a:rPr>
              <a:t>ng</a:t>
            </a:r>
            <a:r>
              <a:rPr sz="1800" b="1" u="sng" spc="-65" dirty="0" smtClean="0">
                <a:latin typeface="Calibri"/>
                <a:cs typeface="Calibri"/>
              </a:rPr>
              <a:t> </a:t>
            </a:r>
            <a:r>
              <a:rPr sz="1800" b="1" u="sng" spc="40" dirty="0" smtClean="0">
                <a:latin typeface="Calibri"/>
                <a:cs typeface="Calibri"/>
              </a:rPr>
              <a:t>wavefunc</a:t>
            </a:r>
            <a:r>
              <a:rPr lang="en-US" sz="1800" b="1" u="sng" spc="40" dirty="0" smtClean="0">
                <a:latin typeface="Calibri"/>
                <a:cs typeface="Calibri"/>
              </a:rPr>
              <a:t>ti</a:t>
            </a:r>
            <a:r>
              <a:rPr sz="1800" b="1" u="sng" spc="40" dirty="0" smtClean="0">
                <a:latin typeface="Calibri"/>
                <a:cs typeface="Calibri"/>
              </a:rPr>
              <a:t>on</a:t>
            </a:r>
            <a:r>
              <a:rPr sz="1800" b="1" spc="40" dirty="0" smtClean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DFT orbital </a:t>
            </a:r>
            <a:r>
              <a:rPr sz="1800" spc="10" dirty="0" smtClean="0">
                <a:latin typeface="Calibri"/>
                <a:cs typeface="Calibri"/>
              </a:rPr>
              <a:t>genera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(</a:t>
            </a:r>
            <a:r>
              <a:rPr sz="1800" spc="-5" dirty="0" smtClean="0">
                <a:latin typeface="Calibri"/>
                <a:cs typeface="Calibri"/>
              </a:rPr>
              <a:t>scf</a:t>
            </a:r>
            <a:r>
              <a:rPr sz="1800" spc="-5" dirty="0">
                <a:latin typeface="Calibri"/>
                <a:cs typeface="Calibri"/>
              </a:rPr>
              <a:t>/nscf)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spc="5" dirty="0" smtClean="0">
                <a:latin typeface="Calibri"/>
                <a:cs typeface="Calibri"/>
              </a:rPr>
              <a:t>wavefunc</a:t>
            </a:r>
            <a:r>
              <a:rPr lang="en-US" sz="1800" spc="5" dirty="0" smtClean="0">
                <a:latin typeface="Calibri"/>
                <a:cs typeface="Calibri"/>
              </a:rPr>
              <a:t>ti</a:t>
            </a:r>
            <a:r>
              <a:rPr sz="1800" spc="5" dirty="0" smtClean="0">
                <a:latin typeface="Calibri"/>
                <a:cs typeface="Calibri"/>
              </a:rPr>
              <a:t>on</a:t>
            </a:r>
            <a:r>
              <a:rPr sz="1800" spc="-3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VMC Jastrow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20" dirty="0" smtClean="0">
                <a:latin typeface="Calibri"/>
                <a:cs typeface="Calibri"/>
              </a:rPr>
              <a:t>op</a:t>
            </a:r>
            <a:r>
              <a:rPr lang="en-US" sz="1800" spc="20" dirty="0" smtClean="0">
                <a:latin typeface="Calibri"/>
                <a:cs typeface="Calibri"/>
              </a:rPr>
              <a:t>ti</a:t>
            </a:r>
            <a:r>
              <a:rPr sz="1800" spc="20" dirty="0" smtClean="0">
                <a:latin typeface="Calibri"/>
                <a:cs typeface="Calibri"/>
              </a:rPr>
              <a:t>miza</a:t>
            </a:r>
            <a:r>
              <a:rPr lang="en-US" sz="1800" spc="20" dirty="0" smtClean="0">
                <a:latin typeface="Calibri"/>
                <a:cs typeface="Calibri"/>
              </a:rPr>
              <a:t>ti</a:t>
            </a:r>
            <a:r>
              <a:rPr sz="1800" spc="2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sng" spc="60" dirty="0" smtClean="0">
                <a:latin typeface="Calibri"/>
                <a:cs typeface="Calibri"/>
              </a:rPr>
              <a:t>Selec</a:t>
            </a:r>
            <a:r>
              <a:rPr lang="en-US" sz="1800" b="1" u="sng" spc="60" dirty="0" smtClean="0">
                <a:latin typeface="Calibri"/>
                <a:cs typeface="Calibri"/>
              </a:rPr>
              <a:t>ti</a:t>
            </a:r>
            <a:r>
              <a:rPr sz="1800" b="1" u="sng" spc="60" dirty="0" smtClean="0">
                <a:latin typeface="Calibri"/>
                <a:cs typeface="Calibri"/>
              </a:rPr>
              <a:t>ng </a:t>
            </a:r>
            <a:r>
              <a:rPr sz="1800" b="1" u="sng" dirty="0">
                <a:latin typeface="Calibri"/>
                <a:cs typeface="Calibri"/>
              </a:rPr>
              <a:t>QMC</a:t>
            </a:r>
            <a:r>
              <a:rPr sz="1800" b="1" u="sng" spc="-150" dirty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parameters</a:t>
            </a:r>
            <a:r>
              <a:rPr sz="1800" b="1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 smtClean="0">
                <a:latin typeface="Calibri"/>
                <a:cs typeface="Calibri"/>
              </a:rPr>
              <a:t>meshfactor</a:t>
            </a:r>
            <a:r>
              <a:rPr sz="1800" spc="-7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convergence</a:t>
            </a:r>
            <a:r>
              <a:rPr lang="en-US" sz="1800" spc="-5" dirty="0" smtClean="0">
                <a:latin typeface="Calibri"/>
                <a:cs typeface="Calibri"/>
              </a:rPr>
              <a:t> (orbitals)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lang="en-US" sz="1800" spc="15" dirty="0" smtClean="0">
                <a:latin typeface="Calibri"/>
                <a:cs typeface="Calibri"/>
              </a:rPr>
              <a:t>ti</a:t>
            </a:r>
            <a:r>
              <a:rPr sz="1800" spc="15" dirty="0" smtClean="0">
                <a:latin typeface="Calibri"/>
                <a:cs typeface="Calibri"/>
              </a:rPr>
              <a:t>mestep</a:t>
            </a:r>
            <a:r>
              <a:rPr sz="1800" spc="-10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4666" y="1291326"/>
            <a:ext cx="3316604" cy="456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60" dirty="0" smtClean="0">
                <a:latin typeface="Calibri"/>
                <a:cs typeface="Calibri"/>
              </a:rPr>
              <a:t>Selec</a:t>
            </a:r>
            <a:r>
              <a:rPr lang="en-US" sz="1800" b="1" u="sng" spc="60" dirty="0" smtClean="0">
                <a:latin typeface="Calibri"/>
                <a:cs typeface="Calibri"/>
              </a:rPr>
              <a:t>ti</a:t>
            </a:r>
            <a:r>
              <a:rPr sz="1800" b="1" u="sng" spc="60" dirty="0" smtClean="0">
                <a:latin typeface="Calibri"/>
                <a:cs typeface="Calibri"/>
              </a:rPr>
              <a:t>ng</a:t>
            </a:r>
            <a:r>
              <a:rPr sz="1800" b="1" u="sng" spc="-25" dirty="0" smtClean="0">
                <a:latin typeface="Calibri"/>
                <a:cs typeface="Calibri"/>
              </a:rPr>
              <a:t> </a:t>
            </a:r>
            <a:r>
              <a:rPr sz="1800" b="1" u="sng" spc="30" dirty="0" smtClean="0">
                <a:latin typeface="Calibri"/>
                <a:cs typeface="Calibri"/>
              </a:rPr>
              <a:t>pseudopoten</a:t>
            </a:r>
            <a:r>
              <a:rPr lang="en-US" sz="1800" b="1" u="sng" spc="30" dirty="0" smtClean="0">
                <a:latin typeface="Calibri"/>
                <a:cs typeface="Calibri"/>
              </a:rPr>
              <a:t>ti</a:t>
            </a:r>
            <a:r>
              <a:rPr sz="1800" b="1" u="sng" spc="30" dirty="0" smtClean="0">
                <a:latin typeface="Calibri"/>
                <a:cs typeface="Calibri"/>
              </a:rPr>
              <a:t>al</a:t>
            </a:r>
            <a:r>
              <a:rPr sz="1800" b="1" spc="30" dirty="0" smtClean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 smtClean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DMC atomic </a:t>
            </a:r>
            <a:r>
              <a:rPr sz="1800" spc="10" dirty="0" smtClean="0">
                <a:latin typeface="Calibri"/>
                <a:cs typeface="Calibri"/>
              </a:rPr>
              <a:t>ioniza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r>
              <a:rPr sz="1800" spc="-60" dirty="0" smtClean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poten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al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DMC dimer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bonding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sng" spc="50" dirty="0" smtClean="0">
                <a:latin typeface="Calibri"/>
                <a:cs typeface="Calibri"/>
              </a:rPr>
              <a:t>Produc</a:t>
            </a:r>
            <a:r>
              <a:rPr lang="en-US" sz="1800" b="1" u="sng" spc="50" dirty="0" smtClean="0">
                <a:latin typeface="Calibri"/>
                <a:cs typeface="Calibri"/>
              </a:rPr>
              <a:t>ti</a:t>
            </a:r>
            <a:r>
              <a:rPr sz="1800" b="1" u="sng" spc="50" dirty="0" smtClean="0">
                <a:latin typeface="Calibri"/>
                <a:cs typeface="Calibri"/>
              </a:rPr>
              <a:t>on </a:t>
            </a:r>
            <a:r>
              <a:rPr sz="1800" b="1" u="sng" dirty="0">
                <a:latin typeface="Calibri"/>
                <a:cs typeface="Calibri"/>
              </a:rPr>
              <a:t>DMC</a:t>
            </a:r>
            <a:r>
              <a:rPr sz="1800" b="1" u="sng" spc="-110" dirty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runs</a:t>
            </a:r>
            <a:r>
              <a:rPr sz="1800" b="1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spc="15" dirty="0" smtClean="0">
                <a:latin typeface="Calibri"/>
                <a:cs typeface="Calibri"/>
              </a:rPr>
              <a:t>equa</a:t>
            </a:r>
            <a:r>
              <a:rPr lang="en-US" sz="1800" spc="15" dirty="0" smtClean="0">
                <a:latin typeface="Calibri"/>
                <a:cs typeface="Calibri"/>
              </a:rPr>
              <a:t>ti</a:t>
            </a:r>
            <a:r>
              <a:rPr sz="1800" spc="15" dirty="0" smtClean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defect </a:t>
            </a:r>
            <a:r>
              <a:rPr sz="1800" spc="10" dirty="0" smtClean="0">
                <a:latin typeface="Calibri"/>
                <a:cs typeface="Calibri"/>
              </a:rPr>
              <a:t>forma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r>
              <a:rPr sz="1800" spc="-7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energy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spc="10" dirty="0" smtClean="0">
                <a:latin typeface="Calibri"/>
                <a:cs typeface="Calibri"/>
              </a:rPr>
              <a:t>excita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surface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adsorb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latin typeface="Calibri"/>
                <a:cs typeface="Calibri"/>
              </a:rPr>
              <a:t>For all of</a:t>
            </a:r>
            <a:r>
              <a:rPr sz="1800" b="1" u="sng" spc="-100" dirty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these</a:t>
            </a:r>
            <a:r>
              <a:rPr sz="1800" b="1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write input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ﬁles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submit/monitor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jobs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analyze output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chain info between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470" y="152274"/>
            <a:ext cx="743458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Simplifying Project</a:t>
            </a:r>
            <a:r>
              <a:rPr spc="2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037" y="1170177"/>
            <a:ext cx="1635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u="sng" spc="-5" dirty="0" smtClean="0">
                <a:latin typeface="Calibri"/>
                <a:cs typeface="Calibri"/>
              </a:rPr>
              <a:t>Nexus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037" y="1525777"/>
            <a:ext cx="4944745" cy="171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main idea: make each project component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easier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lang="en-US" sz="1800" dirty="0" smtClean="0">
                <a:latin typeface="Calibri"/>
                <a:cs typeface="Calibri"/>
              </a:rPr>
              <a:t>high-level scripting env. </a:t>
            </a:r>
            <a:r>
              <a:rPr lang="en-US" dirty="0">
                <a:latin typeface="Calibri"/>
                <a:cs typeface="Calibri"/>
              </a:rPr>
              <a:t>f</a:t>
            </a:r>
            <a:r>
              <a:rPr lang="en-US" sz="1800" dirty="0" smtClean="0">
                <a:latin typeface="Calibri"/>
                <a:cs typeface="Calibri"/>
              </a:rPr>
              <a:t>or </a:t>
            </a:r>
            <a:r>
              <a:rPr sz="1800" dirty="0" smtClean="0">
                <a:latin typeface="Calibri"/>
                <a:cs typeface="Calibri"/>
              </a:rPr>
              <a:t>arbitrary</a:t>
            </a:r>
            <a:r>
              <a:rPr sz="1800" spc="-2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workﬂows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automated input ﬁle </a:t>
            </a:r>
            <a:r>
              <a:rPr sz="1800" spc="10" dirty="0" smtClean="0">
                <a:latin typeface="Calibri"/>
                <a:cs typeface="Calibri"/>
              </a:rPr>
              <a:t>genera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&amp; job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submission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data ﬂow bet. chained jobs handled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 smtClean="0">
                <a:latin typeface="Calibri"/>
                <a:cs typeface="Calibri"/>
              </a:rPr>
              <a:t>automa</a:t>
            </a:r>
            <a:r>
              <a:rPr lang="en-US" sz="1800" spc="5" dirty="0" smtClean="0">
                <a:latin typeface="Calibri"/>
                <a:cs typeface="Calibri"/>
              </a:rPr>
              <a:t>ti</a:t>
            </a:r>
            <a:r>
              <a:rPr sz="1800" spc="5" dirty="0" smtClean="0">
                <a:latin typeface="Calibri"/>
                <a:cs typeface="Calibri"/>
              </a:rPr>
              <a:t>cally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memory of </a:t>
            </a:r>
            <a:r>
              <a:rPr sz="1800" spc="-5" dirty="0">
                <a:latin typeface="Calibri"/>
                <a:cs typeface="Calibri"/>
              </a:rPr>
              <a:t>ﬁnished jobs: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resubmissions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037" y="3659377"/>
            <a:ext cx="11372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dirty="0">
                <a:latin typeface="Calibri"/>
                <a:cs typeface="Calibri"/>
              </a:rPr>
              <a:t>Advantages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037" y="4014976"/>
            <a:ext cx="5346065" cy="136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allows focus on project design and </a:t>
            </a:r>
            <a:r>
              <a:rPr sz="1800" spc="5" dirty="0" smtClean="0">
                <a:latin typeface="Calibri"/>
                <a:cs typeface="Calibri"/>
              </a:rPr>
              <a:t>interpre</a:t>
            </a:r>
            <a:r>
              <a:rPr lang="en-US" sz="1800" spc="5" dirty="0" smtClean="0">
                <a:latin typeface="Calibri"/>
                <a:cs typeface="Calibri"/>
              </a:rPr>
              <a:t>ti</a:t>
            </a:r>
            <a:r>
              <a:rPr sz="1800" spc="5" dirty="0" smtClean="0">
                <a:latin typeface="Calibri"/>
                <a:cs typeface="Calibri"/>
              </a:rPr>
              <a:t>ng</a:t>
            </a:r>
            <a:r>
              <a:rPr sz="1800" spc="-5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removes </a:t>
            </a:r>
            <a:r>
              <a:rPr sz="1800" spc="5" dirty="0" smtClean="0">
                <a:latin typeface="Calibri"/>
                <a:cs typeface="Calibri"/>
              </a:rPr>
              <a:t>opportuni</a:t>
            </a:r>
            <a:r>
              <a:rPr lang="en-US" sz="1800" spc="5" dirty="0" smtClean="0">
                <a:latin typeface="Calibri"/>
                <a:cs typeface="Calibri"/>
              </a:rPr>
              <a:t>ti</a:t>
            </a:r>
            <a:r>
              <a:rPr sz="1800" spc="5" dirty="0" smtClean="0">
                <a:latin typeface="Calibri"/>
                <a:cs typeface="Calibri"/>
              </a:rPr>
              <a:t>es </a:t>
            </a:r>
            <a:r>
              <a:rPr sz="1800" dirty="0">
                <a:latin typeface="Calibri"/>
                <a:cs typeface="Calibri"/>
              </a:rPr>
              <a:t>for error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propaga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spc="10" dirty="0" smtClean="0">
                <a:latin typeface="Calibri"/>
                <a:cs typeface="Calibri"/>
              </a:rPr>
              <a:t>automa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c </a:t>
            </a:r>
            <a:r>
              <a:rPr sz="1800" dirty="0">
                <a:latin typeface="Calibri"/>
                <a:cs typeface="Calibri"/>
              </a:rPr>
              <a:t>record of work, easy to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reproduce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greater </a:t>
            </a:r>
            <a:r>
              <a:rPr sz="1800" spc="5" dirty="0" smtClean="0">
                <a:latin typeface="Calibri"/>
                <a:cs typeface="Calibri"/>
              </a:rPr>
              <a:t>produc</a:t>
            </a:r>
            <a:r>
              <a:rPr lang="en-US" sz="1800" spc="5" dirty="0" smtClean="0">
                <a:latin typeface="Calibri"/>
                <a:cs typeface="Calibri"/>
              </a:rPr>
              <a:t>ti</a:t>
            </a:r>
            <a:r>
              <a:rPr sz="1800" spc="5" dirty="0" smtClean="0">
                <a:latin typeface="Calibri"/>
                <a:cs typeface="Calibri"/>
              </a:rPr>
              <a:t>vity</a:t>
            </a:r>
            <a:r>
              <a:rPr sz="1800" spc="-50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overall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9814" y="5636028"/>
            <a:ext cx="856210" cy="88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3780" y="5658409"/>
            <a:ext cx="767530" cy="791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2362" y="5947565"/>
            <a:ext cx="33655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8454" y="1546167"/>
            <a:ext cx="806334" cy="83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2983" y="1578608"/>
            <a:ext cx="587375" cy="612775"/>
          </a:xfrm>
          <a:custGeom>
            <a:avLst/>
            <a:gdLst/>
            <a:ahLst/>
            <a:cxnLst/>
            <a:rect l="l" t="t" r="r" b="b"/>
            <a:pathLst>
              <a:path w="587375" h="612775">
                <a:moveTo>
                  <a:pt x="586905" y="0"/>
                </a:moveTo>
                <a:lnTo>
                  <a:pt x="0" y="61232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5542" y="2091174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40" h="118110">
                <a:moveTo>
                  <a:pt x="34230" y="0"/>
                </a:moveTo>
                <a:lnTo>
                  <a:pt x="27372" y="4197"/>
                </a:lnTo>
                <a:lnTo>
                  <a:pt x="0" y="117953"/>
                </a:lnTo>
                <a:lnTo>
                  <a:pt x="112494" y="85785"/>
                </a:lnTo>
                <a:lnTo>
                  <a:pt x="114840" y="81560"/>
                </a:lnTo>
                <a:lnTo>
                  <a:pt x="34881" y="81560"/>
                </a:lnTo>
                <a:lnTo>
                  <a:pt x="52067" y="10139"/>
                </a:lnTo>
                <a:lnTo>
                  <a:pt x="47868" y="3281"/>
                </a:lnTo>
                <a:lnTo>
                  <a:pt x="34230" y="0"/>
                </a:lnTo>
                <a:close/>
              </a:path>
              <a:path w="116840" h="118110">
                <a:moveTo>
                  <a:pt x="105510" y="61365"/>
                </a:moveTo>
                <a:lnTo>
                  <a:pt x="34881" y="81560"/>
                </a:lnTo>
                <a:lnTo>
                  <a:pt x="114840" y="81560"/>
                </a:lnTo>
                <a:lnTo>
                  <a:pt x="116398" y="78756"/>
                </a:lnTo>
                <a:lnTo>
                  <a:pt x="112541" y="65267"/>
                </a:lnTo>
                <a:lnTo>
                  <a:pt x="105510" y="6136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0345" y="4372494"/>
            <a:ext cx="856210" cy="881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4981" y="4394746"/>
            <a:ext cx="767530" cy="791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15514" y="4683902"/>
            <a:ext cx="27241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opt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28657" y="885305"/>
            <a:ext cx="860367" cy="881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4120" y="906241"/>
            <a:ext cx="767530" cy="791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71301" y="1195397"/>
            <a:ext cx="3790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relax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38454" y="5033356"/>
            <a:ext cx="798021" cy="9102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1727" y="5067113"/>
            <a:ext cx="579120" cy="691515"/>
          </a:xfrm>
          <a:custGeom>
            <a:avLst/>
            <a:gdLst/>
            <a:ahLst/>
            <a:cxnLst/>
            <a:rect l="l" t="t" r="r" b="b"/>
            <a:pathLst>
              <a:path w="579120" h="691514">
                <a:moveTo>
                  <a:pt x="579025" y="0"/>
                </a:moveTo>
                <a:lnTo>
                  <a:pt x="0" y="69127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5542" y="5657735"/>
            <a:ext cx="113664" cy="120014"/>
          </a:xfrm>
          <a:custGeom>
            <a:avLst/>
            <a:gdLst/>
            <a:ahLst/>
            <a:cxnLst/>
            <a:rect l="l" t="t" r="r" b="b"/>
            <a:pathLst>
              <a:path w="113665" h="120014">
                <a:moveTo>
                  <a:pt x="26262" y="0"/>
                </a:moveTo>
                <a:lnTo>
                  <a:pt x="19701" y="4647"/>
                </a:lnTo>
                <a:lnTo>
                  <a:pt x="0" y="119979"/>
                </a:lnTo>
                <a:lnTo>
                  <a:pt x="107376" y="81334"/>
                </a:lnTo>
                <a:lnTo>
                  <a:pt x="32369" y="81334"/>
                </a:lnTo>
                <a:lnTo>
                  <a:pt x="44738" y="8924"/>
                </a:lnTo>
                <a:lnTo>
                  <a:pt x="40090" y="2362"/>
                </a:lnTo>
                <a:lnTo>
                  <a:pt x="26262" y="0"/>
                </a:lnTo>
                <a:close/>
              </a:path>
              <a:path w="113665" h="120014">
                <a:moveTo>
                  <a:pt x="101488" y="56459"/>
                </a:moveTo>
                <a:lnTo>
                  <a:pt x="32369" y="81334"/>
                </a:lnTo>
                <a:lnTo>
                  <a:pt x="107376" y="81334"/>
                </a:lnTo>
                <a:lnTo>
                  <a:pt x="110089" y="80358"/>
                </a:lnTo>
                <a:lnTo>
                  <a:pt x="113515" y="73083"/>
                </a:lnTo>
                <a:lnTo>
                  <a:pt x="108764" y="59883"/>
                </a:lnTo>
                <a:lnTo>
                  <a:pt x="101488" y="56459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3016" y="1723104"/>
            <a:ext cx="5943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8552" y="3041617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9814" y="2065712"/>
            <a:ext cx="856210" cy="885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780" y="2089822"/>
            <a:ext cx="767530" cy="791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97984" y="2287538"/>
            <a:ext cx="24511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scf  lda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9814" y="3366654"/>
            <a:ext cx="856210" cy="8853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33780" y="3389888"/>
            <a:ext cx="767530" cy="791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19800" y="3679044"/>
            <a:ext cx="4839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err="1" smtClean="0">
                <a:solidFill>
                  <a:srgbClr val="FFFFFF"/>
                </a:solidFill>
                <a:latin typeface="Calibri"/>
                <a:cs typeface="Calibri"/>
              </a:rPr>
              <a:t>conv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72446" y="2851265"/>
            <a:ext cx="290945" cy="7107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7546" y="2876731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31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8591" y="3278347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7"/>
                </a:lnTo>
                <a:lnTo>
                  <a:pt x="0" y="14845"/>
                </a:lnTo>
                <a:lnTo>
                  <a:pt x="58954" y="115909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7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2977" y="4152207"/>
            <a:ext cx="290945" cy="41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8895" y="4176797"/>
            <a:ext cx="1270" cy="198120"/>
          </a:xfrm>
          <a:custGeom>
            <a:avLst/>
            <a:gdLst/>
            <a:ahLst/>
            <a:cxnLst/>
            <a:rect l="l" t="t" r="r" b="b"/>
            <a:pathLst>
              <a:path w="1270" h="198120">
                <a:moveTo>
                  <a:pt x="1156" y="0"/>
                </a:moveTo>
                <a:lnTo>
                  <a:pt x="0" y="197507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386" y="428334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250" y="0"/>
                </a:moveTo>
                <a:lnTo>
                  <a:pt x="2091" y="6996"/>
                </a:lnTo>
                <a:lnTo>
                  <a:pt x="0" y="14761"/>
                </a:lnTo>
                <a:lnTo>
                  <a:pt x="58361" y="116168"/>
                </a:lnTo>
                <a:lnTo>
                  <a:pt x="88163" y="65759"/>
                </a:lnTo>
                <a:lnTo>
                  <a:pt x="58656" y="65759"/>
                </a:lnTo>
                <a:lnTo>
                  <a:pt x="22014" y="2091"/>
                </a:lnTo>
                <a:lnTo>
                  <a:pt x="14250" y="0"/>
                </a:lnTo>
                <a:close/>
              </a:path>
              <a:path w="118109" h="116204">
                <a:moveTo>
                  <a:pt x="103830" y="523"/>
                </a:moveTo>
                <a:lnTo>
                  <a:pt x="96041" y="2524"/>
                </a:lnTo>
                <a:lnTo>
                  <a:pt x="58656" y="65759"/>
                </a:lnTo>
                <a:lnTo>
                  <a:pt x="88163" y="65759"/>
                </a:lnTo>
                <a:lnTo>
                  <a:pt x="117905" y="15450"/>
                </a:lnTo>
                <a:lnTo>
                  <a:pt x="115905" y="7663"/>
                </a:lnTo>
                <a:lnTo>
                  <a:pt x="103830" y="523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72446" y="4152206"/>
            <a:ext cx="290945" cy="16791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7546" y="4176797"/>
            <a:ext cx="0" cy="1461770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48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8591" y="5547582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7"/>
                </a:lnTo>
                <a:lnTo>
                  <a:pt x="0" y="14845"/>
                </a:lnTo>
                <a:lnTo>
                  <a:pt x="58954" y="115908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7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60024" y="4494383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1560" y="3030422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605" y="3038398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20345" y="5636028"/>
            <a:ext cx="860367" cy="8811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66286" y="5658409"/>
            <a:ext cx="767530" cy="791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84869" y="5947565"/>
            <a:ext cx="33655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20345" y="2065712"/>
            <a:ext cx="860367" cy="8853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6286" y="2089822"/>
            <a:ext cx="767530" cy="7916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02536" y="2287538"/>
            <a:ext cx="30099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scf  pbe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20345" y="3366654"/>
            <a:ext cx="860367" cy="8853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66286" y="3389888"/>
            <a:ext cx="767530" cy="7916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62800" y="3679044"/>
            <a:ext cx="41828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err="1" smtClean="0">
                <a:solidFill>
                  <a:srgbClr val="FFFFFF"/>
                </a:solidFill>
                <a:latin typeface="Calibri"/>
                <a:cs typeface="Calibri"/>
              </a:rPr>
              <a:t>conv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02977" y="2851265"/>
            <a:ext cx="295101" cy="7107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0052" y="2876731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31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91097" y="3278347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4" y="0"/>
                </a:moveTo>
                <a:lnTo>
                  <a:pt x="2047" y="7067"/>
                </a:lnTo>
                <a:lnTo>
                  <a:pt x="0" y="14845"/>
                </a:lnTo>
                <a:lnTo>
                  <a:pt x="58954" y="115909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4" y="0"/>
                </a:lnTo>
                <a:close/>
              </a:path>
              <a:path w="118109" h="116204">
                <a:moveTo>
                  <a:pt x="103745" y="0"/>
                </a:moveTo>
                <a:lnTo>
                  <a:pt x="95968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3345" y="5636028"/>
            <a:ext cx="856210" cy="8811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07679" y="5658409"/>
            <a:ext cx="767530" cy="7916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26262" y="5947565"/>
            <a:ext cx="33655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063345" y="2065712"/>
            <a:ext cx="856210" cy="8853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07679" y="2089822"/>
            <a:ext cx="767530" cy="7916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355866" y="2287538"/>
            <a:ext cx="27686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034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scf  hse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63345" y="3366654"/>
            <a:ext cx="856210" cy="88530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07679" y="3389888"/>
            <a:ext cx="767530" cy="7916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305800" y="3679044"/>
            <a:ext cx="4960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err="1" smtClean="0">
                <a:solidFill>
                  <a:srgbClr val="FFFFFF"/>
                </a:solidFill>
                <a:latin typeface="Calibri"/>
                <a:cs typeface="Calibri"/>
              </a:rPr>
              <a:t>conv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45977" y="2851265"/>
            <a:ext cx="290945" cy="7107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91444" y="2876731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31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32489" y="3278347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4" y="0"/>
                </a:moveTo>
                <a:lnTo>
                  <a:pt x="2047" y="7067"/>
                </a:lnTo>
                <a:lnTo>
                  <a:pt x="0" y="14845"/>
                </a:lnTo>
                <a:lnTo>
                  <a:pt x="58954" y="115909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4" y="0"/>
                </a:lnTo>
                <a:close/>
              </a:path>
              <a:path w="118109" h="116204">
                <a:moveTo>
                  <a:pt x="103745" y="0"/>
                </a:moveTo>
                <a:lnTo>
                  <a:pt x="95968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45977" y="4152206"/>
            <a:ext cx="290945" cy="16791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91444" y="4176797"/>
            <a:ext cx="0" cy="1461770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48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32489" y="5547582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4" y="0"/>
                </a:moveTo>
                <a:lnTo>
                  <a:pt x="2047" y="7067"/>
                </a:lnTo>
                <a:lnTo>
                  <a:pt x="0" y="14845"/>
                </a:lnTo>
                <a:lnTo>
                  <a:pt x="58954" y="115908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4" y="0"/>
                </a:lnTo>
                <a:close/>
              </a:path>
              <a:path w="118109" h="116204">
                <a:moveTo>
                  <a:pt x="103745" y="0"/>
                </a:moveTo>
                <a:lnTo>
                  <a:pt x="95968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02977" y="1666702"/>
            <a:ext cx="295101" cy="5943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50543" y="1693151"/>
            <a:ext cx="7620" cy="376555"/>
          </a:xfrm>
          <a:custGeom>
            <a:avLst/>
            <a:gdLst/>
            <a:ahLst/>
            <a:cxnLst/>
            <a:rect l="l" t="t" r="r" b="b"/>
            <a:pathLst>
              <a:path w="7620" h="376555">
                <a:moveTo>
                  <a:pt x="7341" y="0"/>
                </a:moveTo>
                <a:lnTo>
                  <a:pt x="0" y="37623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93080" y="1977823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14450" y="0"/>
                </a:moveTo>
                <a:lnTo>
                  <a:pt x="2197" y="6831"/>
                </a:lnTo>
                <a:lnTo>
                  <a:pt x="0" y="14565"/>
                </a:lnTo>
                <a:lnTo>
                  <a:pt x="56972" y="116761"/>
                </a:lnTo>
                <a:lnTo>
                  <a:pt x="87704" y="66361"/>
                </a:lnTo>
                <a:lnTo>
                  <a:pt x="57955" y="66361"/>
                </a:lnTo>
                <a:lnTo>
                  <a:pt x="22185" y="2198"/>
                </a:lnTo>
                <a:lnTo>
                  <a:pt x="14450" y="0"/>
                </a:lnTo>
                <a:close/>
              </a:path>
              <a:path w="118109" h="116839">
                <a:moveTo>
                  <a:pt x="104014" y="1747"/>
                </a:moveTo>
                <a:lnTo>
                  <a:pt x="96199" y="3642"/>
                </a:lnTo>
                <a:lnTo>
                  <a:pt x="57955" y="66361"/>
                </a:lnTo>
                <a:lnTo>
                  <a:pt x="87704" y="66361"/>
                </a:lnTo>
                <a:lnTo>
                  <a:pt x="117885" y="16866"/>
                </a:lnTo>
                <a:lnTo>
                  <a:pt x="115991" y="9051"/>
                </a:lnTo>
                <a:lnTo>
                  <a:pt x="104014" y="174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72894" y="1546167"/>
            <a:ext cx="798021" cy="8312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25881" y="1578608"/>
            <a:ext cx="580390" cy="612140"/>
          </a:xfrm>
          <a:custGeom>
            <a:avLst/>
            <a:gdLst/>
            <a:ahLst/>
            <a:cxnLst/>
            <a:rect l="l" t="t" r="r" b="b"/>
            <a:pathLst>
              <a:path w="580390" h="612139">
                <a:moveTo>
                  <a:pt x="0" y="0"/>
                </a:moveTo>
                <a:lnTo>
                  <a:pt x="580349" y="6119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07388" y="2090712"/>
            <a:ext cx="116205" cy="118745"/>
          </a:xfrm>
          <a:custGeom>
            <a:avLst/>
            <a:gdLst/>
            <a:ahLst/>
            <a:cxnLst/>
            <a:rect l="l" t="t" r="r" b="b"/>
            <a:pathLst>
              <a:path w="116204" h="118744">
                <a:moveTo>
                  <a:pt x="10979" y="60986"/>
                </a:moveTo>
                <a:lnTo>
                  <a:pt x="3928" y="64852"/>
                </a:lnTo>
                <a:lnTo>
                  <a:pt x="0" y="78319"/>
                </a:lnTo>
                <a:lnTo>
                  <a:pt x="3865" y="85370"/>
                </a:lnTo>
                <a:lnTo>
                  <a:pt x="116187" y="118134"/>
                </a:lnTo>
                <a:lnTo>
                  <a:pt x="107590" y="81556"/>
                </a:lnTo>
                <a:lnTo>
                  <a:pt x="81499" y="81556"/>
                </a:lnTo>
                <a:lnTo>
                  <a:pt x="10979" y="60986"/>
                </a:lnTo>
                <a:close/>
              </a:path>
              <a:path w="116204" h="118744">
                <a:moveTo>
                  <a:pt x="82583" y="0"/>
                </a:moveTo>
                <a:lnTo>
                  <a:pt x="68926" y="3210"/>
                </a:lnTo>
                <a:lnTo>
                  <a:pt x="64692" y="10045"/>
                </a:lnTo>
                <a:lnTo>
                  <a:pt x="81499" y="81556"/>
                </a:lnTo>
                <a:lnTo>
                  <a:pt x="107590" y="81556"/>
                </a:lnTo>
                <a:lnTo>
                  <a:pt x="89418" y="4235"/>
                </a:lnTo>
                <a:lnTo>
                  <a:pt x="825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02977" y="5153890"/>
            <a:ext cx="295101" cy="6774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48748" y="5181655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0"/>
                </a:moveTo>
                <a:lnTo>
                  <a:pt x="1504" y="45660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1048" y="5547407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14" y="294"/>
                </a:moveTo>
                <a:lnTo>
                  <a:pt x="2020" y="7402"/>
                </a:lnTo>
                <a:lnTo>
                  <a:pt x="0" y="15185"/>
                </a:lnTo>
                <a:lnTo>
                  <a:pt x="59287" y="116055"/>
                </a:lnTo>
                <a:lnTo>
                  <a:pt x="88470" y="65645"/>
                </a:lnTo>
                <a:lnTo>
                  <a:pt x="59121" y="65645"/>
                </a:lnTo>
                <a:lnTo>
                  <a:pt x="21898" y="2315"/>
                </a:lnTo>
                <a:lnTo>
                  <a:pt x="14114" y="294"/>
                </a:lnTo>
                <a:close/>
              </a:path>
              <a:path w="118109" h="116204">
                <a:moveTo>
                  <a:pt x="103696" y="0"/>
                </a:moveTo>
                <a:lnTo>
                  <a:pt x="95926" y="2071"/>
                </a:lnTo>
                <a:lnTo>
                  <a:pt x="59121" y="65645"/>
                </a:lnTo>
                <a:lnTo>
                  <a:pt x="88470" y="65645"/>
                </a:lnTo>
                <a:lnTo>
                  <a:pt x="117908" y="14798"/>
                </a:lnTo>
                <a:lnTo>
                  <a:pt x="115836" y="7028"/>
                </a:lnTo>
                <a:lnTo>
                  <a:pt x="103696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60425" y="5033356"/>
            <a:ext cx="810490" cy="9102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16743" y="5067113"/>
            <a:ext cx="590550" cy="691515"/>
          </a:xfrm>
          <a:custGeom>
            <a:avLst/>
            <a:gdLst/>
            <a:ahLst/>
            <a:cxnLst/>
            <a:rect l="l" t="t" r="r" b="b"/>
            <a:pathLst>
              <a:path w="590550" h="691514">
                <a:moveTo>
                  <a:pt x="0" y="0"/>
                </a:moveTo>
                <a:lnTo>
                  <a:pt x="590060" y="69123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09222" y="5657790"/>
            <a:ext cx="114300" cy="120014"/>
          </a:xfrm>
          <a:custGeom>
            <a:avLst/>
            <a:gdLst/>
            <a:ahLst/>
            <a:cxnLst/>
            <a:rect l="l" t="t" r="r" b="b"/>
            <a:pathLst>
              <a:path w="114300" h="120014">
                <a:moveTo>
                  <a:pt x="11869" y="57159"/>
                </a:moveTo>
                <a:lnTo>
                  <a:pt x="4626" y="60651"/>
                </a:lnTo>
                <a:lnTo>
                  <a:pt x="0" y="73894"/>
                </a:lnTo>
                <a:lnTo>
                  <a:pt x="3492" y="81138"/>
                </a:lnTo>
                <a:lnTo>
                  <a:pt x="113946" y="119728"/>
                </a:lnTo>
                <a:lnTo>
                  <a:pt x="107028" y="81388"/>
                </a:lnTo>
                <a:lnTo>
                  <a:pt x="81219" y="81388"/>
                </a:lnTo>
                <a:lnTo>
                  <a:pt x="11869" y="57159"/>
                </a:lnTo>
                <a:close/>
              </a:path>
              <a:path w="114300" h="120014">
                <a:moveTo>
                  <a:pt x="86564" y="0"/>
                </a:moveTo>
                <a:lnTo>
                  <a:pt x="72759" y="2491"/>
                </a:lnTo>
                <a:lnTo>
                  <a:pt x="68173" y="9096"/>
                </a:lnTo>
                <a:lnTo>
                  <a:pt x="81219" y="81388"/>
                </a:lnTo>
                <a:lnTo>
                  <a:pt x="107028" y="81388"/>
                </a:lnTo>
                <a:lnTo>
                  <a:pt x="93169" y="4585"/>
                </a:lnTo>
                <a:lnTo>
                  <a:pt x="8656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447428" y="4164641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22368" y="4508284"/>
            <a:ext cx="4927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orbitals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496667" y="5300784"/>
            <a:ext cx="50038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Jastrow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12654" y="5300784"/>
            <a:ext cx="50038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Jastrow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65170" y="1729030"/>
            <a:ext cx="5943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901137" y="1721565"/>
            <a:ext cx="5943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745807" y="5300784"/>
            <a:ext cx="50038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Jastrow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4275" y="1535060"/>
            <a:ext cx="3517900" cy="4332339"/>
          </a:xfrm>
          <a:custGeom>
            <a:avLst/>
            <a:gdLst/>
            <a:ahLst/>
            <a:cxnLst/>
            <a:rect l="l" t="t" r="r" b="b"/>
            <a:pathLst>
              <a:path w="3517900" h="4155440">
                <a:moveTo>
                  <a:pt x="0" y="0"/>
                </a:moveTo>
                <a:lnTo>
                  <a:pt x="3517899" y="0"/>
                </a:lnTo>
                <a:lnTo>
                  <a:pt x="3517899" y="4154982"/>
                </a:lnTo>
                <a:lnTo>
                  <a:pt x="0" y="415498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5715" y="1590941"/>
            <a:ext cx="4314085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723900" indent="-366395">
              <a:lnSpc>
                <a:spcPts val="1400"/>
              </a:lnSpc>
              <a:tabLst>
                <a:tab pos="1554480" algn="l"/>
              </a:tabLst>
            </a:pPr>
            <a:r>
              <a:rPr sz="1200" dirty="0">
                <a:latin typeface="Andale Mono"/>
                <a:cs typeface="Andale Mono"/>
              </a:rPr>
              <a:t>qmc </a:t>
            </a:r>
            <a:r>
              <a:rPr sz="1200" dirty="0" smtClean="0">
                <a:latin typeface="Andale Mono"/>
                <a:cs typeface="Andale Mono"/>
              </a:rPr>
              <a:t>=</a:t>
            </a:r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sz="1200" dirty="0" smtClean="0">
                <a:latin typeface="Andale Mono"/>
                <a:cs typeface="Andale Mono"/>
              </a:rPr>
              <a:t>generate_qmcpack</a:t>
            </a:r>
            <a:r>
              <a:rPr sz="1200" dirty="0">
                <a:latin typeface="Andale Mono"/>
                <a:cs typeface="Andale Mono"/>
              </a:rPr>
              <a:t>(  </a:t>
            </a:r>
            <a:endParaRPr lang="en-US" sz="1200" dirty="0" smtClean="0">
              <a:latin typeface="Andale Mono"/>
              <a:cs typeface="Andale Mono"/>
            </a:endParaRPr>
          </a:p>
          <a:p>
            <a:pPr marL="365760" marR="723900" indent="-366395">
              <a:lnSpc>
                <a:spcPts val="1400"/>
              </a:lnSpc>
              <a:tabLst>
                <a:tab pos="1554480" algn="l"/>
              </a:tabLst>
            </a:pPr>
            <a:r>
              <a:rPr lang="en-US" sz="1200" spc="-5" dirty="0">
                <a:latin typeface="Andale Mono"/>
                <a:cs typeface="Andale Mono"/>
              </a:rPr>
              <a:t> </a:t>
            </a:r>
            <a:r>
              <a:rPr lang="en-US" sz="1200" spc="-5" dirty="0" smtClean="0">
                <a:latin typeface="Andale Mono"/>
                <a:cs typeface="Andale Mono"/>
              </a:rPr>
              <a:t>   </a:t>
            </a:r>
            <a:r>
              <a:rPr sz="1200" spc="-5" dirty="0" smtClean="0">
                <a:latin typeface="Andale Mono"/>
                <a:cs typeface="Andale Mono"/>
              </a:rPr>
              <a:t>identifier</a:t>
            </a:r>
            <a:r>
              <a:rPr sz="1200" spc="-5" dirty="0">
                <a:latin typeface="Andale Mono"/>
                <a:cs typeface="Andale Mono"/>
              </a:rPr>
              <a:t>	</a:t>
            </a: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8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'dmc',</a:t>
            </a:r>
            <a:endParaRPr sz="1200" dirty="0">
              <a:latin typeface="Andale Mono"/>
              <a:cs typeface="Andale Mono"/>
            </a:endParaRPr>
          </a:p>
          <a:p>
            <a:pPr marL="365760">
              <a:lnSpc>
                <a:spcPts val="1360"/>
              </a:lnSpc>
              <a:tabLst>
                <a:tab pos="1554480" algn="l"/>
              </a:tabLst>
            </a:pPr>
            <a:r>
              <a:rPr sz="1200" spc="-5" dirty="0">
                <a:latin typeface="Andale Mono"/>
                <a:cs typeface="Andale Mono"/>
              </a:rPr>
              <a:t>path	</a:t>
            </a: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4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'diamond/dmc',</a:t>
            </a:r>
            <a:endParaRPr sz="1200" dirty="0">
              <a:latin typeface="Andale Mono"/>
              <a:cs typeface="Andale Mono"/>
            </a:endParaRPr>
          </a:p>
          <a:p>
            <a:pPr marL="365760">
              <a:lnSpc>
                <a:spcPts val="1420"/>
              </a:lnSpc>
              <a:spcBef>
                <a:spcPts val="60"/>
              </a:spcBef>
              <a:tabLst>
                <a:tab pos="1554480" algn="l"/>
              </a:tabLst>
            </a:pPr>
            <a:r>
              <a:rPr sz="1200" spc="-5" dirty="0">
                <a:latin typeface="Andale Mono"/>
                <a:cs typeface="Andale Mono"/>
              </a:rPr>
              <a:t>job	</a:t>
            </a: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lang="en-US" sz="1200" spc="-5" dirty="0">
                <a:latin typeface="Andale Mono"/>
                <a:cs typeface="Andale Mono"/>
              </a:rPr>
              <a:t>j</a:t>
            </a:r>
            <a:r>
              <a:rPr sz="1200" spc="-5" dirty="0" smtClean="0">
                <a:latin typeface="Andale Mono"/>
                <a:cs typeface="Andale Mono"/>
              </a:rPr>
              <a:t>ob</a:t>
            </a:r>
            <a:r>
              <a:rPr sz="1200" spc="-5" dirty="0">
                <a:latin typeface="Andale Mono"/>
                <a:cs typeface="Andale Mono"/>
              </a:rPr>
              <a:t>(cores=16),</a:t>
            </a:r>
            <a:endParaRPr sz="1200" dirty="0">
              <a:latin typeface="Andale Mono"/>
              <a:cs typeface="Andale Mono"/>
            </a:endParaRPr>
          </a:p>
          <a:p>
            <a:pPr marL="365760">
              <a:lnSpc>
                <a:spcPts val="1420"/>
              </a:lnSpc>
              <a:tabLst>
                <a:tab pos="1554480" algn="l"/>
              </a:tabLst>
            </a:pPr>
            <a:r>
              <a:rPr sz="1200" spc="-5" dirty="0">
                <a:latin typeface="Andale Mono"/>
                <a:cs typeface="Andale Mono"/>
              </a:rPr>
              <a:t>system	</a:t>
            </a: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diamond,</a:t>
            </a:r>
            <a:endParaRPr sz="1200" dirty="0">
              <a:latin typeface="Andale Mono"/>
              <a:cs typeface="Andale Mono"/>
            </a:endParaRPr>
          </a:p>
          <a:p>
            <a:pPr marL="365760">
              <a:lnSpc>
                <a:spcPts val="1400"/>
              </a:lnSpc>
              <a:spcBef>
                <a:spcPts val="140"/>
              </a:spcBef>
              <a:tabLst>
                <a:tab pos="1554480" algn="l"/>
              </a:tabLst>
            </a:pPr>
            <a:r>
              <a:rPr sz="1200" dirty="0">
                <a:latin typeface="Andale Mono"/>
                <a:cs typeface="Andale Mono"/>
              </a:rPr>
              <a:t>input_type	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'basic',  </a:t>
            </a:r>
            <a:endParaRPr lang="en-US" sz="1200" spc="-5" dirty="0" smtClean="0">
              <a:latin typeface="Andale Mono"/>
              <a:cs typeface="Andale Mono"/>
            </a:endParaRPr>
          </a:p>
          <a:p>
            <a:pPr marL="365760">
              <a:lnSpc>
                <a:spcPts val="1400"/>
              </a:lnSpc>
              <a:spcBef>
                <a:spcPts val="140"/>
              </a:spcBef>
              <a:tabLst>
                <a:tab pos="1554480" algn="l"/>
              </a:tabLst>
            </a:pPr>
            <a:r>
              <a:rPr sz="1200" dirty="0" smtClean="0">
                <a:latin typeface="Andale Mono"/>
                <a:cs typeface="Andale Mono"/>
              </a:rPr>
              <a:t>pseudos</a:t>
            </a:r>
            <a:r>
              <a:rPr sz="1200" dirty="0">
                <a:latin typeface="Andale Mono"/>
                <a:cs typeface="Andale Mono"/>
              </a:rPr>
              <a:t>	=</a:t>
            </a:r>
            <a:r>
              <a:rPr sz="1200" spc="-45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['C.BFD.xml'],  </a:t>
            </a:r>
            <a:endParaRPr lang="en-US" sz="1200" spc="-5" dirty="0" smtClean="0">
              <a:latin typeface="Andale Mono"/>
              <a:cs typeface="Andale Mono"/>
            </a:endParaRPr>
          </a:p>
          <a:p>
            <a:pPr marL="365760">
              <a:lnSpc>
                <a:spcPts val="1400"/>
              </a:lnSpc>
              <a:spcBef>
                <a:spcPts val="140"/>
              </a:spcBef>
              <a:tabLst>
                <a:tab pos="1554480" algn="l"/>
              </a:tabLst>
            </a:pPr>
            <a:r>
              <a:rPr sz="1200" spc="-5" dirty="0" smtClean="0">
                <a:latin typeface="Andale Mono"/>
                <a:cs typeface="Andale Mono"/>
              </a:rPr>
              <a:t>calculations </a:t>
            </a: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90" dirty="0">
                <a:latin typeface="Andale Mono"/>
                <a:cs typeface="Andale Mono"/>
              </a:rPr>
              <a:t> </a:t>
            </a:r>
            <a:r>
              <a:rPr sz="1200" dirty="0">
                <a:latin typeface="Andale Mono"/>
                <a:cs typeface="Andale Mono"/>
              </a:rPr>
              <a:t>[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0633" y="3119755"/>
            <a:ext cx="549275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  <a:tabLst>
                <a:tab pos="273685" algn="l"/>
              </a:tabLst>
            </a:pPr>
            <a:r>
              <a:rPr sz="1200" dirty="0">
                <a:latin typeface="Andale Mono"/>
                <a:cs typeface="Andale Mono"/>
              </a:rPr>
              <a:t>=	</a:t>
            </a:r>
            <a:r>
              <a:rPr sz="1200" spc="-5" dirty="0">
                <a:latin typeface="Andale Mono"/>
                <a:cs typeface="Andale Mono"/>
              </a:rPr>
              <a:t>20,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</a:pP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200,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  <a:spcBef>
                <a:spcPts val="60"/>
              </a:spcBef>
              <a:tabLst>
                <a:tab pos="274320" algn="l"/>
              </a:tabLst>
            </a:pPr>
            <a:r>
              <a:rPr sz="1200" dirty="0">
                <a:latin typeface="Andale Mono"/>
                <a:cs typeface="Andale Mono"/>
              </a:rPr>
              <a:t>=	</a:t>
            </a:r>
            <a:r>
              <a:rPr sz="1200" spc="-5" dirty="0">
                <a:latin typeface="Andale Mono"/>
                <a:cs typeface="Andale Mono"/>
              </a:rPr>
              <a:t>10,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00"/>
              </a:lnSpc>
              <a:tabLst>
                <a:tab pos="365760" algn="l"/>
              </a:tabLst>
            </a:pPr>
            <a:r>
              <a:rPr sz="1200" dirty="0">
                <a:latin typeface="Andale Mono"/>
                <a:cs typeface="Andale Mono"/>
              </a:rPr>
              <a:t>=	</a:t>
            </a:r>
            <a:r>
              <a:rPr sz="1200" spc="-5" dirty="0">
                <a:latin typeface="Andale Mono"/>
                <a:cs typeface="Andale Mono"/>
              </a:rPr>
              <a:t>3,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</a:pP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0.3,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30"/>
              </a:lnSpc>
              <a:spcBef>
                <a:spcPts val="60"/>
              </a:spcBef>
            </a:pP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2048</a:t>
            </a:r>
            <a:endParaRPr sz="1200" dirty="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0633" y="4389755"/>
            <a:ext cx="54927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3685" algn="l"/>
              </a:tabLst>
            </a:pPr>
            <a:r>
              <a:rPr sz="1200" dirty="0">
                <a:latin typeface="Andale Mono"/>
                <a:cs typeface="Andale Mono"/>
              </a:rPr>
              <a:t>=	</a:t>
            </a:r>
            <a:r>
              <a:rPr sz="1200" spc="-5" dirty="0">
                <a:latin typeface="Andale Mono"/>
                <a:cs typeface="Andale Mono"/>
              </a:rPr>
              <a:t>24,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  <a:spcBef>
                <a:spcPts val="60"/>
              </a:spcBef>
            </a:pP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200,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  <a:tabLst>
                <a:tab pos="274320" algn="l"/>
              </a:tabLst>
            </a:pPr>
            <a:r>
              <a:rPr sz="1200" dirty="0">
                <a:latin typeface="Andale Mono"/>
                <a:cs typeface="Andale Mono"/>
              </a:rPr>
              <a:t>=	</a:t>
            </a:r>
            <a:r>
              <a:rPr sz="1200" spc="-5" dirty="0">
                <a:latin typeface="Andale Mono"/>
                <a:cs typeface="Andale Mono"/>
              </a:rPr>
              <a:t>10,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30"/>
              </a:lnSpc>
              <a:spcBef>
                <a:spcPts val="60"/>
              </a:spcBef>
            </a:pPr>
            <a:r>
              <a:rPr sz="1200" dirty="0">
                <a:latin typeface="Andale Mono"/>
                <a:cs typeface="Andale Mono"/>
              </a:rPr>
              <a:t>=</a:t>
            </a:r>
            <a:r>
              <a:rPr sz="1200" spc="-100" dirty="0">
                <a:latin typeface="Andale Mono"/>
                <a:cs typeface="Andale Mono"/>
              </a:rPr>
              <a:t> </a:t>
            </a:r>
            <a:r>
              <a:rPr sz="1200" spc="-5" dirty="0">
                <a:latin typeface="Andale Mono"/>
                <a:cs typeface="Andale Mono"/>
              </a:rPr>
              <a:t>0.01</a:t>
            </a:r>
            <a:endParaRPr sz="1200" dirty="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354" y="3119755"/>
            <a:ext cx="1372235" cy="23666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5760" indent="-366395">
              <a:lnSpc>
                <a:spcPts val="1400"/>
              </a:lnSpc>
              <a:spcBef>
                <a:spcPts val="80"/>
              </a:spcBef>
            </a:pPr>
            <a:r>
              <a:rPr sz="1200" dirty="0">
                <a:latin typeface="Andale Mono"/>
                <a:cs typeface="Andale Mono"/>
              </a:rPr>
              <a:t>vmc(warmupsteps  </a:t>
            </a:r>
            <a:r>
              <a:rPr sz="1200" spc="-5" dirty="0">
                <a:latin typeface="Andale Mono"/>
                <a:cs typeface="Andale Mono"/>
              </a:rPr>
              <a:t>blocks</a:t>
            </a:r>
            <a:endParaRPr sz="1200" dirty="0">
              <a:latin typeface="Andale Mono"/>
              <a:cs typeface="Andale Mono"/>
            </a:endParaRPr>
          </a:p>
          <a:p>
            <a:pPr marL="365760" marR="266700">
              <a:lnSpc>
                <a:spcPct val="99500"/>
              </a:lnSpc>
              <a:spcBef>
                <a:spcPts val="25"/>
              </a:spcBef>
            </a:pPr>
            <a:r>
              <a:rPr sz="1200" spc="-5" dirty="0">
                <a:latin typeface="Andale Mono"/>
                <a:cs typeface="Andale Mono"/>
              </a:rPr>
              <a:t>steps  </a:t>
            </a:r>
            <a:r>
              <a:rPr sz="1200" dirty="0">
                <a:latin typeface="Andale Mono"/>
                <a:cs typeface="Andale Mono"/>
              </a:rPr>
              <a:t>substeps  timestep  </a:t>
            </a:r>
            <a:r>
              <a:rPr sz="1200" spc="-5" dirty="0">
                <a:latin typeface="Andale Mono"/>
                <a:cs typeface="Andale Mono"/>
              </a:rPr>
              <a:t>samples</a:t>
            </a:r>
            <a:endParaRPr sz="1200" dirty="0">
              <a:latin typeface="Andale Mono"/>
              <a:cs typeface="Andale Mono"/>
            </a:endParaRPr>
          </a:p>
          <a:p>
            <a:pPr marL="365760">
              <a:lnSpc>
                <a:spcPts val="1380"/>
              </a:lnSpc>
            </a:pPr>
            <a:r>
              <a:rPr sz="1200" spc="-5" dirty="0">
                <a:latin typeface="Andale Mono"/>
                <a:cs typeface="Andale Mono"/>
              </a:rPr>
              <a:t>),</a:t>
            </a:r>
            <a:endParaRPr sz="1200" dirty="0">
              <a:latin typeface="Andale Mono"/>
              <a:cs typeface="Andale Mono"/>
            </a:endParaRPr>
          </a:p>
          <a:p>
            <a:pPr>
              <a:lnSpc>
                <a:spcPts val="1420"/>
              </a:lnSpc>
            </a:pPr>
            <a:r>
              <a:rPr sz="1200" dirty="0">
                <a:latin typeface="Andale Mono"/>
                <a:cs typeface="Andale Mono"/>
              </a:rPr>
              <a:t>dmc(warmupsteps</a:t>
            </a:r>
          </a:p>
          <a:p>
            <a:pPr marL="365760" marR="266700">
              <a:lnSpc>
                <a:spcPct val="100699"/>
              </a:lnSpc>
              <a:spcBef>
                <a:spcPts val="50"/>
              </a:spcBef>
            </a:pPr>
            <a:r>
              <a:rPr sz="1200" spc="-5" dirty="0">
                <a:latin typeface="Andale Mono"/>
                <a:cs typeface="Andale Mono"/>
              </a:rPr>
              <a:t>blocks  steps  </a:t>
            </a:r>
            <a:r>
              <a:rPr sz="1200" dirty="0">
                <a:latin typeface="Andale Mono"/>
                <a:cs typeface="Andale Mono"/>
              </a:rPr>
              <a:t>timestep</a:t>
            </a:r>
          </a:p>
          <a:p>
            <a:pPr marL="365760">
              <a:lnSpc>
                <a:spcPts val="1380"/>
              </a:lnSpc>
            </a:pPr>
            <a:r>
              <a:rPr sz="1200" dirty="0">
                <a:latin typeface="Andale Mono"/>
                <a:cs typeface="Andale Mono"/>
              </a:rPr>
              <a:t>)</a:t>
            </a:r>
          </a:p>
          <a:p>
            <a:pPr>
              <a:lnSpc>
                <a:spcPts val="1410"/>
              </a:lnSpc>
            </a:pPr>
            <a:r>
              <a:rPr sz="1200" dirty="0">
                <a:latin typeface="Andale Mono"/>
                <a:cs typeface="Andale Mono"/>
              </a:rPr>
              <a:t>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1536" y="5531403"/>
            <a:ext cx="214464" cy="18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4210" y="172826"/>
            <a:ext cx="698119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Working with </a:t>
            </a:r>
            <a:r>
              <a:rPr lang="en-US" dirty="0" smtClean="0"/>
              <a:t>Nexus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14955" y="1301403"/>
            <a:ext cx="13696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dirty="0">
                <a:latin typeface="Calibri"/>
                <a:cs typeface="Calibri"/>
              </a:rPr>
              <a:t>User</a:t>
            </a:r>
            <a:r>
              <a:rPr sz="1800" b="1" u="sng" spc="-100" dirty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55" y="1707803"/>
            <a:ext cx="4482465" cy="70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basic use through input ﬁle like Python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more advanced workﬂows w/ loops &amp;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55" y="2939703"/>
            <a:ext cx="13398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5" dirty="0">
                <a:latin typeface="Calibri"/>
                <a:cs typeface="Calibri"/>
              </a:rPr>
              <a:t>Typical</a:t>
            </a:r>
            <a:r>
              <a:rPr sz="1800" b="1" u="sng" spc="-90" dirty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stages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955" y="3358803"/>
            <a:ext cx="4723130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specify </a:t>
            </a:r>
            <a:r>
              <a:rPr sz="1800" spc="160" dirty="0" smtClean="0">
                <a:latin typeface="Calibri"/>
                <a:cs typeface="Calibri"/>
              </a:rPr>
              <a:t>se</a:t>
            </a:r>
            <a:r>
              <a:rPr lang="en-US" sz="1800" spc="160" dirty="0" smtClean="0">
                <a:latin typeface="Calibri"/>
                <a:cs typeface="Calibri"/>
              </a:rPr>
              <a:t>tt</a:t>
            </a:r>
            <a:r>
              <a:rPr sz="1800" spc="160" dirty="0" smtClean="0">
                <a:latin typeface="Calibri"/>
                <a:cs typeface="Calibri"/>
              </a:rPr>
              <a:t>ings</a:t>
            </a:r>
            <a:r>
              <a:rPr sz="1800" spc="160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PP directory, job monitoring,</a:t>
            </a:r>
            <a:r>
              <a:rPr sz="1800" spc="-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generate structure or read from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ﬁle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create </a:t>
            </a:r>
            <a:r>
              <a:rPr sz="1800" spc="10" dirty="0" smtClean="0">
                <a:latin typeface="Calibri"/>
                <a:cs typeface="Calibri"/>
              </a:rPr>
              <a:t>simula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objects w/ minimal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inputs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specify data dependencies among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simula</a:t>
            </a:r>
            <a:r>
              <a:rPr lang="en-US" sz="1800" spc="10" dirty="0" smtClean="0">
                <a:latin typeface="Calibri"/>
                <a:cs typeface="Calibri"/>
              </a:rPr>
              <a:t>ti</a:t>
            </a:r>
            <a:r>
              <a:rPr sz="1800" spc="10" dirty="0" smtClean="0">
                <a:latin typeface="Calibri"/>
                <a:cs typeface="Calibri"/>
              </a:rPr>
              <a:t>ons</a:t>
            </a:r>
            <a:endParaRPr sz="1800" dirty="0">
              <a:latin typeface="Calibri"/>
              <a:cs typeface="Calibri"/>
            </a:endParaRPr>
          </a:p>
          <a:p>
            <a:pPr marL="322580">
              <a:lnSpc>
                <a:spcPct val="100000"/>
              </a:lnSpc>
              <a:spcBef>
                <a:spcPts val="1040"/>
              </a:spcBef>
            </a:pPr>
            <a:r>
              <a:rPr sz="1800" spc="-785" dirty="0">
                <a:latin typeface="Calibri"/>
                <a:cs typeface="Calibri"/>
              </a:rPr>
              <a:t>-­‐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structure, charge density, orbitals, jastrow,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Calibri"/>
                <a:cs typeface="Calibri"/>
              </a:rPr>
              <a:t>write input ﬁles &amp; run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800">
              <a:lnSpc>
                <a:spcPct val="100000"/>
              </a:lnSpc>
            </a:pPr>
            <a:r>
              <a:rPr dirty="0"/>
              <a:t>Su</a:t>
            </a:r>
            <a:r>
              <a:rPr spc="-5" dirty="0"/>
              <a:t>mm</a:t>
            </a:r>
            <a:r>
              <a:rPr dirty="0"/>
              <a:t>a</a:t>
            </a:r>
            <a:r>
              <a:rPr spc="-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531861" cy="3381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Topics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covered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conversion </a:t>
            </a:r>
            <a:r>
              <a:rPr sz="2400" dirty="0">
                <a:latin typeface="Calibri"/>
                <a:cs typeface="Calibri"/>
              </a:rPr>
              <a:t>w/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ppconvert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performing </a:t>
            </a:r>
            <a:r>
              <a:rPr sz="2400" spc="25" dirty="0" smtClean="0">
                <a:latin typeface="Calibri"/>
                <a:cs typeface="Calibri"/>
              </a:rPr>
              <a:t>op</a:t>
            </a:r>
            <a:r>
              <a:rPr lang="en-US" sz="2400" spc="25" dirty="0" smtClean="0">
                <a:latin typeface="Calibri"/>
                <a:cs typeface="Calibri"/>
              </a:rPr>
              <a:t>ti</a:t>
            </a:r>
            <a:r>
              <a:rPr sz="2400" spc="25" dirty="0" smtClean="0">
                <a:latin typeface="Calibri"/>
                <a:cs typeface="Calibri"/>
              </a:rPr>
              <a:t>miza</a:t>
            </a:r>
            <a:r>
              <a:rPr lang="en-US" sz="2400" spc="25" dirty="0" smtClean="0">
                <a:latin typeface="Calibri"/>
                <a:cs typeface="Calibri"/>
              </a:rPr>
              <a:t>ti</a:t>
            </a:r>
            <a:r>
              <a:rPr sz="2400" spc="25" dirty="0" smtClean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&amp; DMC by hand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QMCPACK</a:t>
            </a: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5" dirty="0" smtClean="0">
                <a:latin typeface="Calibri"/>
                <a:cs typeface="Calibri"/>
              </a:rPr>
              <a:t>Nexus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automa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</a:t>
            </a:r>
            <a:r>
              <a:rPr sz="2400" spc="-9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tools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 </a:t>
            </a:r>
            <a:r>
              <a:rPr sz="2400" spc="20" dirty="0" smtClean="0">
                <a:latin typeface="Calibri"/>
                <a:cs typeface="Calibri"/>
              </a:rPr>
              <a:t>tes</a:t>
            </a:r>
            <a:r>
              <a:rPr lang="en-US" sz="2400" spc="20" dirty="0" smtClean="0">
                <a:latin typeface="Calibri"/>
                <a:cs typeface="Calibri"/>
              </a:rPr>
              <a:t>ti</a:t>
            </a:r>
            <a:r>
              <a:rPr sz="2400" spc="20" dirty="0" smtClean="0">
                <a:latin typeface="Calibri"/>
                <a:cs typeface="Calibri"/>
              </a:rPr>
              <a:t>ng</a:t>
            </a:r>
            <a:r>
              <a:rPr sz="2400" spc="2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IP’s &amp; dimer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proper</a:t>
            </a:r>
            <a:r>
              <a:rPr lang="en-US" sz="2400" spc="15" dirty="0" smtClean="0">
                <a:latin typeface="Calibri"/>
                <a:cs typeface="Calibri"/>
              </a:rPr>
              <a:t>ti</a:t>
            </a:r>
            <a:r>
              <a:rPr sz="2400" spc="15" dirty="0" smtClean="0"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 marL="749300" marR="24130" indent="-279400">
              <a:lnSpc>
                <a:spcPct val="101099"/>
              </a:lnSpc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10" dirty="0" smtClean="0">
                <a:latin typeface="Calibri"/>
                <a:cs typeface="Calibri"/>
              </a:rPr>
              <a:t>op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onal</a:t>
            </a:r>
            <a:r>
              <a:rPr sz="2400" spc="1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orbital </a:t>
            </a:r>
            <a:r>
              <a:rPr sz="2400" spc="5" dirty="0" smtClean="0">
                <a:latin typeface="Calibri"/>
                <a:cs typeface="Calibri"/>
              </a:rPr>
              <a:t>genera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/conversion </a:t>
            </a:r>
            <a:r>
              <a:rPr sz="2400" spc="-5" dirty="0">
                <a:latin typeface="Calibri"/>
                <a:cs typeface="Calibri"/>
              </a:rPr>
              <a:t>with PWSCF/  pw2qmcpack, </a:t>
            </a:r>
            <a:r>
              <a:rPr sz="2400" spc="25" dirty="0" smtClean="0">
                <a:latin typeface="Calibri"/>
                <a:cs typeface="Calibri"/>
              </a:rPr>
              <a:t>op</a:t>
            </a:r>
            <a:r>
              <a:rPr lang="en-US" sz="2400" spc="25" dirty="0" smtClean="0">
                <a:latin typeface="Calibri"/>
                <a:cs typeface="Calibri"/>
              </a:rPr>
              <a:t>ti</a:t>
            </a:r>
            <a:r>
              <a:rPr sz="2400" spc="25" dirty="0" smtClean="0">
                <a:latin typeface="Calibri"/>
                <a:cs typeface="Calibri"/>
              </a:rPr>
              <a:t>miza</a:t>
            </a:r>
            <a:r>
              <a:rPr lang="en-US" sz="2400" spc="25" dirty="0" smtClean="0">
                <a:latin typeface="Calibri"/>
                <a:cs typeface="Calibri"/>
              </a:rPr>
              <a:t>ti</a:t>
            </a:r>
            <a:r>
              <a:rPr sz="2400" spc="25" dirty="0" smtClean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&amp; DMC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QMCPACK </a:t>
            </a:r>
            <a:r>
              <a:rPr sz="2400" spc="-5" dirty="0">
                <a:latin typeface="Calibri"/>
                <a:cs typeface="Calibri"/>
              </a:rPr>
              <a:t>for  solid diamond (or your own </a:t>
            </a:r>
            <a:r>
              <a:rPr sz="2400" dirty="0">
                <a:latin typeface="Calibri"/>
                <a:cs typeface="Calibri"/>
              </a:rPr>
              <a:t>system) </a:t>
            </a:r>
            <a:r>
              <a:rPr sz="2400" dirty="0" smtClean="0">
                <a:latin typeface="Calibri"/>
                <a:cs typeface="Calibri"/>
              </a:rPr>
              <a:t>via</a:t>
            </a:r>
            <a:r>
              <a:rPr lang="en-US" sz="2400" dirty="0" smtClean="0">
                <a:latin typeface="Calibri"/>
                <a:cs typeface="Calibri"/>
              </a:rPr>
              <a:t> Nexus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915">
              <a:lnSpc>
                <a:spcPct val="100000"/>
              </a:lnSpc>
            </a:pPr>
            <a:r>
              <a:rPr spc="20" dirty="0" smtClean="0"/>
              <a:t>Connec</a:t>
            </a:r>
            <a:r>
              <a:rPr lang="en-US" spc="20" dirty="0" smtClean="0"/>
              <a:t>ti</a:t>
            </a:r>
            <a:r>
              <a:rPr spc="20" dirty="0" smtClean="0"/>
              <a:t>ons </a:t>
            </a:r>
            <a:r>
              <a:rPr spc="-5" dirty="0"/>
              <a:t>with </a:t>
            </a:r>
            <a:r>
              <a:rPr dirty="0"/>
              <a:t>Labs 3 &amp;</a:t>
            </a:r>
            <a:r>
              <a:rPr spc="-5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684261" cy="3619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Wednesday </a:t>
            </a:r>
            <a:r>
              <a:rPr sz="2800" dirty="0">
                <a:latin typeface="Calibri"/>
                <a:cs typeface="Calibri"/>
              </a:rPr>
              <a:t>Lab: </a:t>
            </a:r>
            <a:r>
              <a:rPr lang="en-US" sz="2800" dirty="0" smtClean="0">
                <a:latin typeface="Calibri"/>
                <a:cs typeface="Calibri"/>
              </a:rPr>
              <a:t>Norm Tubman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extensive </a:t>
            </a:r>
            <a:r>
              <a:rPr sz="2400" spc="10" dirty="0" smtClean="0">
                <a:latin typeface="Calibri"/>
                <a:cs typeface="Calibri"/>
              </a:rPr>
              <a:t>calcula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ons </a:t>
            </a:r>
            <a:r>
              <a:rPr sz="2400" spc="-5" dirty="0">
                <a:latin typeface="Calibri"/>
                <a:cs typeface="Calibri"/>
              </a:rPr>
              <a:t>of molecules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(GAMESS)</a:t>
            </a: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Advanced </a:t>
            </a:r>
            <a:r>
              <a:rPr sz="2400" spc="5" dirty="0" smtClean="0">
                <a:latin typeface="Calibri"/>
                <a:cs typeface="Calibri"/>
              </a:rPr>
              <a:t>wavefunc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ons</a:t>
            </a:r>
            <a:r>
              <a:rPr sz="2400" spc="5" dirty="0">
                <a:latin typeface="Calibri"/>
                <a:cs typeface="Calibri"/>
              </a:rPr>
              <a:t>: </a:t>
            </a:r>
            <a:r>
              <a:rPr sz="2400" spc="5" dirty="0" smtClean="0">
                <a:latin typeface="Calibri"/>
                <a:cs typeface="Calibri"/>
              </a:rPr>
              <a:t>mul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determinants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Calibri"/>
                <a:cs typeface="Calibri"/>
              </a:rPr>
              <a:t>Thursday Lab: Luke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Shulenburger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extensive </a:t>
            </a:r>
            <a:r>
              <a:rPr sz="2400" spc="10" dirty="0" smtClean="0">
                <a:latin typeface="Calibri"/>
                <a:cs typeface="Calibri"/>
              </a:rPr>
              <a:t>calcula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ons </a:t>
            </a:r>
            <a:r>
              <a:rPr sz="2400" spc="-5" dirty="0">
                <a:latin typeface="Calibri"/>
                <a:cs typeface="Calibri"/>
              </a:rPr>
              <a:t>of solids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(PWSCF)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Tiling, </a:t>
            </a:r>
            <a:r>
              <a:rPr sz="2400" spc="-5" dirty="0">
                <a:latin typeface="Calibri"/>
                <a:cs typeface="Calibri"/>
              </a:rPr>
              <a:t>twist </a:t>
            </a:r>
            <a:r>
              <a:rPr sz="2400" dirty="0" smtClean="0">
                <a:latin typeface="Calibri"/>
                <a:cs typeface="Calibri"/>
              </a:rPr>
              <a:t>averaging</a:t>
            </a:r>
            <a:r>
              <a:rPr lang="en-US" sz="2400" dirty="0" smtClean="0">
                <a:latin typeface="Calibri"/>
                <a:cs typeface="Calibri"/>
              </a:rPr>
              <a:t>, quasi-2D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examples </a:t>
            </a:r>
            <a:r>
              <a:rPr sz="2400" spc="-5" dirty="0">
                <a:latin typeface="Calibri"/>
                <a:cs typeface="Calibri"/>
              </a:rPr>
              <a:t>of workﬂow </a:t>
            </a:r>
            <a:r>
              <a:rPr sz="2400" spc="10" dirty="0" smtClean="0">
                <a:latin typeface="Calibri"/>
                <a:cs typeface="Calibri"/>
              </a:rPr>
              <a:t>automa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lang="en-US" sz="2400" spc="-5" dirty="0" smtClean="0">
                <a:latin typeface="Calibri"/>
                <a:cs typeface="Calibri"/>
              </a:rPr>
              <a:t>Nexus</a:t>
            </a:r>
            <a:r>
              <a:rPr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23" y="152400"/>
            <a:ext cx="7335752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3110">
              <a:lnSpc>
                <a:spcPct val="100000"/>
              </a:lnSpc>
            </a:pPr>
            <a:r>
              <a:rPr dirty="0"/>
              <a:t>Lab</a:t>
            </a:r>
            <a:r>
              <a:rPr spc="-70" dirty="0"/>
              <a:t> </a:t>
            </a:r>
            <a:r>
              <a:rPr lang="en-US" spc="25" dirty="0" smtClean="0"/>
              <a:t>Startup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14400"/>
            <a:ext cx="84582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dirty="0" smtClean="0">
                <a:latin typeface="Arial"/>
                <a:cs typeface="Arial"/>
              </a:rPr>
              <a:t>Login to </a:t>
            </a:r>
            <a:r>
              <a:rPr lang="en-US" sz="2400" dirty="0" err="1" smtClean="0">
                <a:latin typeface="Arial"/>
                <a:cs typeface="Arial"/>
              </a:rPr>
              <a:t>Vesta</a:t>
            </a:r>
            <a:endParaRPr lang="en-US" sz="2400" dirty="0">
              <a:latin typeface="Arial"/>
              <a:cs typeface="Arial"/>
            </a:endParaRPr>
          </a:p>
          <a:p>
            <a:pPr marL="927100" lvl="1" indent="-457200">
              <a:buFontTx/>
              <a:buChar char="-"/>
              <a:tabLst>
                <a:tab pos="354965" algn="l"/>
              </a:tabLst>
            </a:pPr>
            <a:r>
              <a:rPr lang="en-US" sz="2000" dirty="0" err="1" smtClean="0">
                <a:cs typeface="Arial"/>
              </a:rPr>
              <a:t>ssh</a:t>
            </a:r>
            <a:r>
              <a:rPr lang="en-US" sz="2000" dirty="0" smtClean="0">
                <a:cs typeface="Arial"/>
              </a:rPr>
              <a:t> -Y </a:t>
            </a:r>
            <a:r>
              <a:rPr lang="en-US" sz="2000" dirty="0" err="1" smtClean="0">
                <a:cs typeface="Arial"/>
              </a:rPr>
              <a:t>username@vesta.alcf.anl.gov</a:t>
            </a:r>
            <a:endParaRPr lang="en-US" sz="2000" dirty="0" smtClean="0">
              <a:cs typeface="Arial"/>
            </a:endParaRPr>
          </a:p>
          <a:p>
            <a:pPr marL="927100" lvl="1" indent="-457200">
              <a:buFontTx/>
              <a:buChar char="-"/>
              <a:tabLst>
                <a:tab pos="354965" algn="l"/>
              </a:tabLst>
            </a:pPr>
            <a:r>
              <a:rPr lang="en-US" sz="2000" dirty="0" smtClean="0">
                <a:cs typeface="Arial"/>
              </a:rPr>
              <a:t>Click button on </a:t>
            </a:r>
            <a:r>
              <a:rPr lang="en-US" sz="2000" dirty="0" err="1" smtClean="0">
                <a:cs typeface="Arial"/>
              </a:rPr>
              <a:t>CRYPTOCard</a:t>
            </a:r>
            <a:endParaRPr lang="en-US" sz="2000" dirty="0" smtClean="0">
              <a:cs typeface="Arial"/>
            </a:endParaRPr>
          </a:p>
          <a:p>
            <a:pPr marL="927100" lvl="1" indent="-457200">
              <a:buFontTx/>
              <a:buChar char="-"/>
              <a:tabLst>
                <a:tab pos="354965" algn="l"/>
              </a:tabLst>
            </a:pPr>
            <a:r>
              <a:rPr lang="en-US" sz="2000" dirty="0" smtClean="0">
                <a:cs typeface="Arial"/>
              </a:rPr>
              <a:t>Password: PIN + </a:t>
            </a:r>
            <a:r>
              <a:rPr lang="en-US" sz="2000" dirty="0" err="1" smtClean="0">
                <a:cs typeface="Arial"/>
              </a:rPr>
              <a:t>CRYPTOCard</a:t>
            </a:r>
            <a:r>
              <a:rPr lang="en-US" sz="2000" dirty="0" smtClean="0">
                <a:cs typeface="Arial"/>
              </a:rPr>
              <a:t> display</a:t>
            </a:r>
          </a:p>
          <a:p>
            <a:pPr marL="469900" lvl="1">
              <a:tabLst>
                <a:tab pos="354965" algn="l"/>
              </a:tabLst>
            </a:pPr>
            <a:endParaRPr lang="en-US" sz="2000" dirty="0" smtClean="0">
              <a:cs typeface="Arial"/>
            </a:endParaRPr>
          </a:p>
          <a:p>
            <a:pPr marL="469900" indent="-457200">
              <a:buFont typeface="Arial"/>
              <a:buChar char="•"/>
              <a:tabLst>
                <a:tab pos="354965" algn="l"/>
              </a:tabLst>
            </a:pPr>
            <a:r>
              <a:rPr lang="en-US" sz="2400" dirty="0">
                <a:latin typeface="Arial"/>
                <a:cs typeface="Arial"/>
              </a:rPr>
              <a:t>Configure soft environment</a:t>
            </a: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 err="1">
                <a:cs typeface="Arial"/>
              </a:rPr>
              <a:t>cp</a:t>
            </a:r>
            <a:r>
              <a:rPr lang="en-US" sz="2000" dirty="0">
                <a:cs typeface="Arial"/>
              </a:rPr>
              <a:t> /projects/</a:t>
            </a:r>
            <a:r>
              <a:rPr lang="en-US" sz="2000" dirty="0" err="1">
                <a:cs typeface="Arial"/>
              </a:rPr>
              <a:t>QMCPACk</a:t>
            </a:r>
            <a:r>
              <a:rPr lang="en-US" sz="2000" dirty="0">
                <a:cs typeface="Arial"/>
              </a:rPr>
              <a:t>-Training/soft </a:t>
            </a:r>
            <a:r>
              <a:rPr lang="en-US" sz="2000" dirty="0" smtClean="0">
                <a:cs typeface="Arial"/>
              </a:rPr>
              <a:t> ~</a:t>
            </a:r>
            <a:r>
              <a:rPr lang="en-US" sz="2000" dirty="0">
                <a:cs typeface="Arial"/>
              </a:rPr>
              <a:t>/.soft</a:t>
            </a: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 err="1">
                <a:cs typeface="Arial"/>
              </a:rPr>
              <a:t>r</a:t>
            </a:r>
            <a:r>
              <a:rPr lang="en-US" sz="2000" dirty="0" err="1" smtClean="0">
                <a:cs typeface="Arial"/>
              </a:rPr>
              <a:t>esoft</a:t>
            </a:r>
            <a:endParaRPr lang="en-US" sz="2000" dirty="0" smtClean="0">
              <a:cs typeface="Arial"/>
            </a:endParaRPr>
          </a:p>
          <a:p>
            <a:pPr marL="469900" lvl="1">
              <a:tabLst>
                <a:tab pos="354965" algn="l"/>
              </a:tabLst>
            </a:pPr>
            <a:endParaRPr lang="en-US" sz="2000" dirty="0" smtClean="0"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dirty="0" smtClean="0">
                <a:latin typeface="Arial"/>
                <a:cs typeface="Arial"/>
              </a:rPr>
              <a:t>Copy updated lab (manual) and slides</a:t>
            </a: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 smtClean="0">
                <a:cs typeface="Arial"/>
              </a:rPr>
              <a:t>/</a:t>
            </a:r>
            <a:r>
              <a:rPr lang="en-US" sz="2000" dirty="0">
                <a:cs typeface="Arial"/>
              </a:rPr>
              <a:t>projects/</a:t>
            </a:r>
            <a:r>
              <a:rPr lang="en-US" sz="2000" dirty="0" err="1">
                <a:cs typeface="Arial"/>
              </a:rPr>
              <a:t>QMCPACk</a:t>
            </a:r>
            <a:r>
              <a:rPr lang="en-US" sz="2000" dirty="0">
                <a:cs typeface="Arial"/>
              </a:rPr>
              <a:t>-Training</a:t>
            </a:r>
            <a:r>
              <a:rPr lang="en-US" sz="2000" dirty="0" smtClean="0">
                <a:cs typeface="Arial"/>
              </a:rPr>
              <a:t>/username/</a:t>
            </a:r>
            <a:r>
              <a:rPr lang="en-US" sz="2000" dirty="0" err="1" smtClean="0">
                <a:cs typeface="Arial"/>
              </a:rPr>
              <a:t>qmcpack_manual.pdf</a:t>
            </a:r>
            <a:endParaRPr lang="en-US" sz="2000" dirty="0" smtClean="0">
              <a:cs typeface="Arial"/>
            </a:endParaRP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>
                <a:cs typeface="Arial"/>
              </a:rPr>
              <a:t>/projects/</a:t>
            </a:r>
            <a:r>
              <a:rPr lang="en-US" sz="2000" dirty="0" err="1">
                <a:cs typeface="Arial"/>
              </a:rPr>
              <a:t>QMCPACk</a:t>
            </a:r>
            <a:r>
              <a:rPr lang="en-US" sz="2000" dirty="0">
                <a:cs typeface="Arial"/>
              </a:rPr>
              <a:t>-Training/username</a:t>
            </a:r>
            <a:r>
              <a:rPr lang="en-US" sz="2000" dirty="0" smtClean="0">
                <a:cs typeface="Arial"/>
              </a:rPr>
              <a:t>/labs/lab2_qmc_basics/slides/</a:t>
            </a:r>
            <a:r>
              <a:rPr lang="en-US" sz="2000" dirty="0" err="1" smtClean="0">
                <a:cs typeface="Arial"/>
              </a:rPr>
              <a:t>lab_slides.pdf</a:t>
            </a:r>
            <a:endParaRPr lang="en-US" sz="2000" dirty="0" smtClean="0">
              <a:cs typeface="Arial"/>
            </a:endParaRPr>
          </a:p>
          <a:p>
            <a:pPr marL="469900" lvl="1">
              <a:tabLst>
                <a:tab pos="354965" algn="l"/>
              </a:tabLst>
            </a:pPr>
            <a:endParaRPr lang="en-US" sz="2000" dirty="0" smtClean="0"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dirty="0" smtClean="0">
                <a:latin typeface="Calibri"/>
                <a:cs typeface="Calibri"/>
              </a:rPr>
              <a:t>Make sure </a:t>
            </a:r>
            <a:r>
              <a:rPr lang="en-US" sz="2400" dirty="0" err="1" smtClean="0">
                <a:latin typeface="Calibri"/>
                <a:cs typeface="Calibri"/>
              </a:rPr>
              <a:t>qmc</a:t>
            </a:r>
            <a:r>
              <a:rPr lang="en-US" sz="2400" dirty="0" err="1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 works for plotting </a:t>
            </a: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 smtClean="0">
                <a:latin typeface="Calibri"/>
                <a:cs typeface="Calibri"/>
              </a:rPr>
              <a:t>Find any </a:t>
            </a:r>
            <a:r>
              <a:rPr lang="en-US" sz="2000" dirty="0" err="1" smtClean="0">
                <a:latin typeface="Calibri"/>
                <a:cs typeface="Calibri"/>
              </a:rPr>
              <a:t>scalar.dat</a:t>
            </a:r>
            <a:r>
              <a:rPr lang="en-US" sz="2000" dirty="0" smtClean="0">
                <a:latin typeface="Calibri"/>
                <a:cs typeface="Calibri"/>
              </a:rPr>
              <a:t> file, type: </a:t>
            </a:r>
            <a:r>
              <a:rPr lang="en-US" sz="2000" dirty="0" err="1" smtClean="0">
                <a:latin typeface="Calibri"/>
                <a:cs typeface="Calibri"/>
              </a:rPr>
              <a:t>qmca</a:t>
            </a:r>
            <a:r>
              <a:rPr lang="en-US" sz="2000" dirty="0" smtClean="0">
                <a:latin typeface="Calibri"/>
                <a:cs typeface="Calibri"/>
              </a:rPr>
              <a:t> –t –q e [your].</a:t>
            </a:r>
            <a:r>
              <a:rPr lang="en-US" sz="2000" dirty="0" err="1" smtClean="0">
                <a:latin typeface="Calibri"/>
                <a:cs typeface="Calibri"/>
              </a:rPr>
              <a:t>scalar.dat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r>
              <a:rPr lang="en-US" sz="2000" dirty="0" err="1">
                <a:cs typeface="Calibri"/>
              </a:rPr>
              <a:t>relogin</a:t>
            </a:r>
            <a:r>
              <a:rPr lang="en-US" sz="2000" dirty="0">
                <a:cs typeface="Calibri"/>
              </a:rPr>
              <a:t> may be </a:t>
            </a:r>
            <a:r>
              <a:rPr lang="en-US" sz="2000" dirty="0" smtClean="0">
                <a:cs typeface="Calibri"/>
              </a:rPr>
              <a:t>necessary</a:t>
            </a:r>
            <a:endParaRPr lang="en-US" sz="2000" dirty="0" smtClean="0">
              <a:latin typeface="Calibri"/>
              <a:cs typeface="Calibri"/>
            </a:endParaRPr>
          </a:p>
          <a:p>
            <a:pPr marL="812800" lvl="1" indent="-342900">
              <a:buFontTx/>
              <a:buChar char="-"/>
              <a:tabLst>
                <a:tab pos="354965" algn="l"/>
              </a:tabLst>
            </a:pPr>
            <a:endParaRPr lang="en-US" sz="2000" dirty="0" smtClean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3110">
              <a:lnSpc>
                <a:spcPct val="100000"/>
              </a:lnSpc>
            </a:pPr>
            <a:r>
              <a:rPr dirty="0"/>
              <a:t>Lab</a:t>
            </a:r>
            <a:r>
              <a:rPr spc="-70" dirty="0"/>
              <a:t> </a:t>
            </a:r>
            <a:r>
              <a:rPr spc="25" dirty="0" smtClean="0"/>
              <a:t>Objec</a:t>
            </a:r>
            <a:r>
              <a:rPr lang="en-US" spc="25" dirty="0" smtClean="0"/>
              <a:t>ti</a:t>
            </a:r>
            <a:r>
              <a:rPr spc="25" dirty="0" smtClean="0"/>
              <a:t>ves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625584" y="1612900"/>
            <a:ext cx="8289816" cy="429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Calibri"/>
                <a:cs typeface="Calibri"/>
              </a:rPr>
              <a:t>Learn to </a:t>
            </a:r>
            <a:r>
              <a:rPr sz="2600" spc="-5" dirty="0">
                <a:latin typeface="Calibri"/>
                <a:cs typeface="Calibri"/>
              </a:rPr>
              <a:t>work with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QMCPACK</a:t>
            </a:r>
          </a:p>
          <a:p>
            <a:pPr marL="469265">
              <a:lnSpc>
                <a:spcPct val="100000"/>
              </a:lnSpc>
              <a:spcBef>
                <a:spcPts val="24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spc="10" dirty="0" smtClean="0">
                <a:latin typeface="Calibri"/>
                <a:cs typeface="Calibri"/>
              </a:rPr>
              <a:t>Wavefunc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on</a:t>
            </a:r>
            <a:r>
              <a:rPr sz="2200" spc="30" dirty="0" smtClean="0">
                <a:latin typeface="Calibri"/>
                <a:cs typeface="Calibri"/>
              </a:rPr>
              <a:t> </a:t>
            </a:r>
            <a:r>
              <a:rPr sz="2200" spc="25" dirty="0" smtClean="0">
                <a:latin typeface="Calibri"/>
                <a:cs typeface="Calibri"/>
              </a:rPr>
              <a:t>op</a:t>
            </a:r>
            <a:r>
              <a:rPr lang="en-US" sz="2200" spc="25" dirty="0" smtClean="0">
                <a:latin typeface="Calibri"/>
                <a:cs typeface="Calibri"/>
              </a:rPr>
              <a:t>ti</a:t>
            </a:r>
            <a:r>
              <a:rPr sz="2200" spc="25" dirty="0" smtClean="0">
                <a:latin typeface="Calibri"/>
                <a:cs typeface="Calibri"/>
              </a:rPr>
              <a:t>miza</a:t>
            </a:r>
            <a:r>
              <a:rPr lang="en-US" sz="2200" spc="25" dirty="0" smtClean="0">
                <a:latin typeface="Calibri"/>
                <a:cs typeface="Calibri"/>
              </a:rPr>
              <a:t>ti</a:t>
            </a:r>
            <a:r>
              <a:rPr sz="2200" spc="25" dirty="0" smtClean="0">
                <a:latin typeface="Calibri"/>
                <a:cs typeface="Calibri"/>
              </a:rPr>
              <a:t>on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Calibri"/>
                <a:cs typeface="Calibri"/>
              </a:rPr>
              <a:t>Diﬀusion Monte Carlo: </a:t>
            </a:r>
            <a:r>
              <a:rPr lang="en-US" sz="2200" spc="15" dirty="0" smtClean="0">
                <a:latin typeface="Calibri"/>
                <a:cs typeface="Calibri"/>
              </a:rPr>
              <a:t>ti</a:t>
            </a:r>
            <a:r>
              <a:rPr sz="2200" spc="15" dirty="0" smtClean="0">
                <a:latin typeface="Calibri"/>
                <a:cs typeface="Calibri"/>
              </a:rPr>
              <a:t>mestep</a:t>
            </a:r>
            <a:r>
              <a:rPr sz="2200" spc="40" dirty="0" smtClean="0">
                <a:latin typeface="Calibri"/>
                <a:cs typeface="Calibri"/>
              </a:rPr>
              <a:t> </a:t>
            </a:r>
            <a:r>
              <a:rPr sz="2200" spc="10" dirty="0" smtClean="0">
                <a:latin typeface="Calibri"/>
                <a:cs typeface="Calibri"/>
              </a:rPr>
              <a:t>extrapola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on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Calibri"/>
                <a:cs typeface="Calibri"/>
              </a:rPr>
              <a:t>Test QMC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 smtClean="0">
                <a:latin typeface="Calibri"/>
                <a:cs typeface="Calibri"/>
              </a:rPr>
              <a:t>pseudopoten</a:t>
            </a:r>
            <a:r>
              <a:rPr lang="en-US" sz="2600" spc="5" dirty="0" smtClean="0">
                <a:latin typeface="Calibri"/>
                <a:cs typeface="Calibri"/>
              </a:rPr>
              <a:t>ti</a:t>
            </a:r>
            <a:r>
              <a:rPr sz="2600" spc="5" dirty="0" smtClean="0">
                <a:latin typeface="Calibri"/>
                <a:cs typeface="Calibri"/>
              </a:rPr>
              <a:t>als</a:t>
            </a:r>
            <a:endParaRPr sz="26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spc="-5" dirty="0">
                <a:latin typeface="Calibri"/>
                <a:cs typeface="Calibri"/>
              </a:rPr>
              <a:t>Sources of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5" dirty="0" smtClean="0">
                <a:latin typeface="Calibri"/>
                <a:cs typeface="Calibri"/>
              </a:rPr>
              <a:t>pseudopoten</a:t>
            </a:r>
            <a:r>
              <a:rPr lang="en-US" sz="2200" spc="5" dirty="0" smtClean="0">
                <a:latin typeface="Calibri"/>
                <a:cs typeface="Calibri"/>
              </a:rPr>
              <a:t>ti</a:t>
            </a:r>
            <a:r>
              <a:rPr sz="2200" spc="5" dirty="0" smtClean="0">
                <a:latin typeface="Calibri"/>
                <a:cs typeface="Calibri"/>
              </a:rPr>
              <a:t>als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9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Calibri"/>
                <a:cs typeface="Calibri"/>
              </a:rPr>
              <a:t>Preliminary PP tests: </a:t>
            </a:r>
            <a:r>
              <a:rPr sz="2200" spc="10" dirty="0" smtClean="0">
                <a:latin typeface="Calibri"/>
                <a:cs typeface="Calibri"/>
              </a:rPr>
              <a:t>ioniza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on poten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als</a:t>
            </a:r>
            <a:r>
              <a:rPr sz="2200" spc="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dimer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10" dirty="0" smtClean="0">
                <a:latin typeface="Calibri"/>
                <a:cs typeface="Calibri"/>
              </a:rPr>
              <a:t>proper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es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Calibri"/>
                <a:cs typeface="Calibri"/>
              </a:rPr>
              <a:t>Use QMCPACK </a:t>
            </a:r>
            <a:r>
              <a:rPr sz="2600" spc="15" dirty="0" smtClean="0">
                <a:latin typeface="Calibri"/>
                <a:cs typeface="Calibri"/>
              </a:rPr>
              <a:t>automa</a:t>
            </a:r>
            <a:r>
              <a:rPr lang="en-US" sz="2600" spc="15" dirty="0" smtClean="0">
                <a:latin typeface="Calibri"/>
                <a:cs typeface="Calibri"/>
              </a:rPr>
              <a:t>ti</a:t>
            </a:r>
            <a:r>
              <a:rPr sz="2600" spc="15" dirty="0" smtClean="0">
                <a:latin typeface="Calibri"/>
                <a:cs typeface="Calibri"/>
              </a:rPr>
              <a:t>on</a:t>
            </a:r>
            <a:r>
              <a:rPr sz="2600" spc="-8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tools</a:t>
            </a:r>
            <a:endParaRPr sz="26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10" dirty="0" smtClean="0">
                <a:latin typeface="Calibri"/>
                <a:cs typeface="Calibri"/>
              </a:rPr>
              <a:t>produc</a:t>
            </a:r>
            <a:r>
              <a:rPr lang="en-US" sz="2200" spc="10" dirty="0" smtClean="0">
                <a:latin typeface="Calibri"/>
                <a:cs typeface="Calibri"/>
              </a:rPr>
              <a:t>ti</a:t>
            </a:r>
            <a:r>
              <a:rPr sz="2200" spc="10" dirty="0" smtClean="0">
                <a:latin typeface="Calibri"/>
                <a:cs typeface="Calibri"/>
              </a:rPr>
              <a:t>vity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9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Calibri"/>
                <a:cs typeface="Calibri"/>
              </a:rPr>
              <a:t>Focus on project design rather than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5" dirty="0" smtClean="0">
                <a:latin typeface="Calibri"/>
                <a:cs typeface="Calibri"/>
              </a:rPr>
              <a:t>execu</a:t>
            </a:r>
            <a:r>
              <a:rPr lang="en-US" sz="2200" spc="15" dirty="0" smtClean="0">
                <a:latin typeface="Calibri"/>
                <a:cs typeface="Calibri"/>
              </a:rPr>
              <a:t>ti</a:t>
            </a:r>
            <a:r>
              <a:rPr sz="2200" spc="15" dirty="0" smtClean="0">
                <a:latin typeface="Calibri"/>
                <a:cs typeface="Calibri"/>
              </a:rPr>
              <a:t>on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35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4090">
              <a:lnSpc>
                <a:spcPct val="100000"/>
              </a:lnSpc>
            </a:pPr>
            <a:r>
              <a:rPr dirty="0"/>
              <a:t>Lab</a:t>
            </a:r>
            <a:r>
              <a:rPr spc="-65" dirty="0"/>
              <a:t> </a:t>
            </a:r>
            <a:r>
              <a:rPr spc="-5" dirty="0"/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2238172"/>
            <a:ext cx="5725795" cy="82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lang="en-US" sz="2800" dirty="0" smtClean="0">
                <a:latin typeface="Calibri"/>
                <a:cs typeface="Calibri"/>
              </a:rPr>
              <a:t>Lab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material </a:t>
            </a:r>
            <a:r>
              <a:rPr sz="2800" spc="-5" dirty="0">
                <a:latin typeface="Calibri"/>
                <a:cs typeface="Calibri"/>
              </a:rPr>
              <a:t>located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at:</a:t>
            </a: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lang="en-US" sz="2200" spc="-5" dirty="0">
                <a:latin typeface="Andale Mono"/>
                <a:cs typeface="Andale Mono"/>
              </a:rPr>
              <a:t>l</a:t>
            </a:r>
            <a:r>
              <a:rPr lang="en-US" sz="2200" spc="-5" dirty="0" smtClean="0">
                <a:latin typeface="Andale Mono"/>
                <a:cs typeface="Andale Mono"/>
              </a:rPr>
              <a:t>abs/</a:t>
            </a:r>
            <a:r>
              <a:rPr lang="en-US" sz="2200" spc="-5" dirty="0" smtClean="0">
                <a:latin typeface="Andale Mono"/>
                <a:cs typeface="Andale Mono"/>
              </a:rPr>
              <a:t>lab2_qmc_basics</a:t>
            </a:r>
            <a:endParaRPr sz="2200" dirty="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99" y="3271520"/>
            <a:ext cx="170243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ndale Mono"/>
                <a:cs typeface="Andale Mono"/>
              </a:rPr>
              <a:t>oxygen_atom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600" y="3271520"/>
            <a:ext cx="3505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875" dirty="0">
                <a:latin typeface="Calibri"/>
                <a:cs typeface="Calibri"/>
              </a:rPr>
              <a:t>-­‐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 for </a:t>
            </a:r>
            <a:r>
              <a:rPr sz="2000" spc="15" dirty="0" smtClean="0">
                <a:latin typeface="Calibri"/>
                <a:cs typeface="Calibri"/>
              </a:rPr>
              <a:t>sec</a:t>
            </a:r>
            <a:r>
              <a:rPr lang="en-US" sz="2000" spc="15" dirty="0" smtClean="0">
                <a:latin typeface="Calibri"/>
                <a:cs typeface="Calibri"/>
              </a:rPr>
              <a:t>ti</a:t>
            </a:r>
            <a:r>
              <a:rPr sz="2000" spc="15" dirty="0" smtClean="0">
                <a:latin typeface="Calibri"/>
                <a:cs typeface="Calibri"/>
              </a:rPr>
              <a:t>ons </a:t>
            </a:r>
            <a:r>
              <a:rPr lang="en-US" sz="2000" spc="15" dirty="0" smtClean="0">
                <a:latin typeface="Calibri"/>
                <a:cs typeface="Calibri"/>
              </a:rPr>
              <a:t>13.</a:t>
            </a:r>
            <a:r>
              <a:rPr lang="en-US" sz="2000" dirty="0" smtClean="0">
                <a:latin typeface="Calibri"/>
                <a:cs typeface="Calibri"/>
              </a:rPr>
              <a:t>4-8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99" y="3881120"/>
            <a:ext cx="185483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ndale Mono"/>
                <a:cs typeface="Andale Mono"/>
              </a:rPr>
              <a:t>oxygen_dimer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3881120"/>
            <a:ext cx="2667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875" dirty="0">
                <a:latin typeface="Calibri"/>
                <a:cs typeface="Calibri"/>
              </a:rPr>
              <a:t>-­‐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 for </a:t>
            </a:r>
            <a:r>
              <a:rPr sz="2000" spc="15" dirty="0" smtClean="0">
                <a:latin typeface="Calibri"/>
                <a:cs typeface="Calibri"/>
              </a:rPr>
              <a:t>sec</a:t>
            </a:r>
            <a:r>
              <a:rPr lang="en-US" sz="2000" spc="15" dirty="0" smtClean="0">
                <a:latin typeface="Calibri"/>
                <a:cs typeface="Calibri"/>
              </a:rPr>
              <a:t>ti</a:t>
            </a:r>
            <a:r>
              <a:rPr sz="2000" spc="15" dirty="0" smtClean="0">
                <a:latin typeface="Calibri"/>
                <a:cs typeface="Calibri"/>
              </a:rPr>
              <a:t>on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lang="en-US" sz="2000" spc="-45" dirty="0" smtClean="0">
                <a:latin typeface="Calibri"/>
                <a:cs typeface="Calibri"/>
              </a:rPr>
              <a:t>13.</a:t>
            </a:r>
            <a:r>
              <a:rPr lang="en-US" sz="2000" dirty="0" smtClean="0">
                <a:latin typeface="Calibri"/>
                <a:cs typeface="Calibri"/>
              </a:rPr>
              <a:t>9-10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9" y="4490720"/>
            <a:ext cx="7652384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ctr">
              <a:lnSpc>
                <a:spcPct val="100000"/>
              </a:lnSpc>
              <a:tabLst>
                <a:tab pos="3571240" algn="l"/>
              </a:tabLst>
            </a:pPr>
            <a:r>
              <a:rPr lang="en-US" sz="2000" dirty="0" smtClean="0">
                <a:latin typeface="Andale Mono"/>
                <a:cs typeface="Andale Mono"/>
              </a:rPr>
              <a:t>  </a:t>
            </a:r>
            <a:r>
              <a:rPr sz="2000" dirty="0" err="1" smtClean="0">
                <a:latin typeface="Andale Mono"/>
                <a:cs typeface="Andale Mono"/>
              </a:rPr>
              <a:t>your_system</a:t>
            </a:r>
            <a:r>
              <a:rPr sz="2000" dirty="0">
                <a:latin typeface="Andale Mono"/>
                <a:cs typeface="Andale Mono"/>
              </a:rPr>
              <a:t>	</a:t>
            </a:r>
            <a:r>
              <a:rPr lang="en-US" sz="2000" dirty="0" smtClean="0">
                <a:latin typeface="Andale Mono"/>
                <a:cs typeface="Andale Mono"/>
              </a:rPr>
              <a:t>  </a:t>
            </a:r>
            <a:r>
              <a:rPr sz="2000" spc="-875" dirty="0" smtClean="0">
                <a:latin typeface="Calibri"/>
                <a:cs typeface="Calibri"/>
              </a:rPr>
              <a:t>-­</a:t>
            </a:r>
            <a:r>
              <a:rPr sz="2000" spc="-875" dirty="0">
                <a:latin typeface="Calibri"/>
                <a:cs typeface="Calibri"/>
              </a:rPr>
              <a:t>‐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 for </a:t>
            </a:r>
            <a:r>
              <a:rPr sz="2000" spc="15" dirty="0" smtClean="0">
                <a:latin typeface="Calibri"/>
                <a:cs typeface="Calibri"/>
              </a:rPr>
              <a:t>sec</a:t>
            </a:r>
            <a:r>
              <a:rPr lang="en-US" sz="2000" spc="15" dirty="0" smtClean="0">
                <a:latin typeface="Calibri"/>
                <a:cs typeface="Calibri"/>
              </a:rPr>
              <a:t>ti</a:t>
            </a:r>
            <a:r>
              <a:rPr sz="2000" spc="15" dirty="0" smtClean="0">
                <a:latin typeface="Calibri"/>
                <a:cs typeface="Calibri"/>
              </a:rPr>
              <a:t>on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lang="en-US" sz="2000" spc="-45" dirty="0" smtClean="0">
                <a:latin typeface="Calibri"/>
                <a:cs typeface="Calibri"/>
              </a:rPr>
              <a:t>13.</a:t>
            </a:r>
            <a:r>
              <a:rPr lang="en-US" sz="2000" dirty="0" smtClean="0">
                <a:latin typeface="Calibri"/>
                <a:cs typeface="Calibri"/>
              </a:rPr>
              <a:t>11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  <a:tabLst>
                <a:tab pos="342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Andale Mono"/>
                <a:cs typeface="Andale Mono"/>
              </a:rPr>
              <a:t>reference </a:t>
            </a:r>
            <a:r>
              <a:rPr sz="2800" spc="-220" dirty="0" smtClean="0">
                <a:latin typeface="Calibri"/>
                <a:cs typeface="Calibri"/>
              </a:rPr>
              <a:t>sub</a:t>
            </a:r>
            <a:r>
              <a:rPr lang="en-US" sz="2800" spc="-220" dirty="0">
                <a:latin typeface="Calibri"/>
                <a:cs typeface="Calibri"/>
              </a:rPr>
              <a:t>-</a:t>
            </a:r>
            <a:r>
              <a:rPr sz="2800" spc="-220" dirty="0" smtClean="0">
                <a:latin typeface="Calibri"/>
                <a:cs typeface="Calibri"/>
              </a:rPr>
              <a:t>directories  </a:t>
            </a:r>
            <a:r>
              <a:rPr sz="280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completed</a:t>
            </a:r>
            <a:r>
              <a:rPr sz="2800" spc="-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533400" y="1524000"/>
            <a:ext cx="8077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lang="en-US" sz="2800" dirty="0" smtClean="0">
                <a:latin typeface="Calibri"/>
                <a:cs typeface="Calibri"/>
              </a:rPr>
              <a:t>Lab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document:  </a:t>
            </a:r>
            <a:r>
              <a:rPr lang="en-US" sz="2400" dirty="0" smtClean="0">
                <a:latin typeface="Calibri"/>
                <a:cs typeface="Calibri"/>
              </a:rPr>
              <a:t>QMCPACK Manual Chapter 13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dirty="0"/>
              <a:t>Outline </a:t>
            </a:r>
            <a:r>
              <a:rPr spc="-5" dirty="0" smtClean="0"/>
              <a:t>of</a:t>
            </a:r>
            <a:r>
              <a:rPr lang="en-US" spc="-5" dirty="0" smtClean="0"/>
              <a:t> Lab Document</a:t>
            </a:r>
            <a:endParaRPr sz="3600" dirty="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227061" cy="4503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-5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 smtClean="0">
                <a:latin typeface="Helvetica"/>
                <a:cs typeface="Helvetica"/>
              </a:rPr>
              <a:t>  </a:t>
            </a:r>
            <a:r>
              <a:rPr lang="en-US" sz="2400" dirty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opics covered and lab outline (13.1-2)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69900">
              <a:spcBef>
                <a:spcPts val="515"/>
              </a:spcBef>
            </a:pPr>
            <a:r>
              <a:rPr lang="en-US" sz="2400" dirty="0">
                <a:latin typeface="Arial"/>
                <a:cs typeface="Arial"/>
              </a:rPr>
              <a:t>–</a:t>
            </a:r>
            <a:r>
              <a:rPr lang="en-US" sz="2400" dirty="0">
                <a:latin typeface="Helvetica"/>
                <a:cs typeface="Helvetica"/>
              </a:rPr>
              <a:t>  </a:t>
            </a:r>
            <a:r>
              <a:rPr lang="en-US" sz="2400" dirty="0">
                <a:cs typeface="Calibri"/>
              </a:rPr>
              <a:t>Full details </a:t>
            </a:r>
            <a:r>
              <a:rPr lang="en-US" sz="2400" spc="-5" dirty="0">
                <a:cs typeface="Calibri"/>
              </a:rPr>
              <a:t>about </a:t>
            </a:r>
            <a:r>
              <a:rPr lang="en-US" sz="2400" dirty="0">
                <a:cs typeface="Calibri"/>
              </a:rPr>
              <a:t>lab ﬁles and</a:t>
            </a:r>
            <a:r>
              <a:rPr lang="en-US" sz="2400" spc="-114" dirty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directories  (13.3)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-5" dirty="0">
                <a:latin typeface="Helvetica"/>
                <a:cs typeface="Helvetica"/>
              </a:rPr>
              <a:t> 	</a:t>
            </a:r>
            <a:r>
              <a:rPr sz="2800" spc="25" dirty="0" smtClean="0">
                <a:latin typeface="Calibri"/>
                <a:cs typeface="Calibri"/>
              </a:rPr>
              <a:t>Tes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ng </a:t>
            </a:r>
            <a:r>
              <a:rPr sz="2800" dirty="0">
                <a:latin typeface="Calibri"/>
                <a:cs typeface="Calibri"/>
              </a:rPr>
              <a:t>PP atomic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15" dirty="0" smtClean="0">
                <a:latin typeface="Calibri"/>
                <a:cs typeface="Calibri"/>
              </a:rPr>
              <a:t>proper</a:t>
            </a:r>
            <a:r>
              <a:rPr lang="en-US" sz="2800" spc="15" dirty="0" smtClean="0">
                <a:latin typeface="Calibri"/>
                <a:cs typeface="Calibri"/>
              </a:rPr>
              <a:t>ti</a:t>
            </a:r>
            <a:r>
              <a:rPr sz="2800" spc="15" dirty="0" smtClean="0">
                <a:latin typeface="Calibri"/>
                <a:cs typeface="Calibri"/>
              </a:rPr>
              <a:t>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BFD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 </a:t>
            </a:r>
            <a:r>
              <a:rPr sz="2400" dirty="0">
                <a:latin typeface="Calibri"/>
                <a:cs typeface="Calibri"/>
              </a:rPr>
              <a:t>database &amp; PP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conversion</a:t>
            </a:r>
            <a:r>
              <a:rPr lang="en-US" sz="2400" spc="-5" dirty="0" smtClean="0">
                <a:latin typeface="Calibri"/>
                <a:cs typeface="Calibri"/>
              </a:rPr>
              <a:t>  (13.4)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lang="en-US" sz="2400" spc="10" dirty="0" smtClean="0">
                <a:latin typeface="Calibri"/>
                <a:cs typeface="Calibri"/>
              </a:rPr>
              <a:t>O</a:t>
            </a:r>
            <a:r>
              <a:rPr lang="en-US" sz="2400" spc="10" dirty="0" smtClean="0">
                <a:latin typeface="Calibri"/>
                <a:cs typeface="Calibri"/>
              </a:rPr>
              <a:t>btaining and converting DFT orbitals </a:t>
            </a:r>
            <a:r>
              <a:rPr sz="2400" dirty="0" smtClean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neutral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 (13.5)</a:t>
            </a:r>
          </a:p>
          <a:p>
            <a:pPr marL="469900">
              <a:spcBef>
                <a:spcPts val="620"/>
              </a:spcBef>
            </a:pPr>
            <a:r>
              <a:rPr lang="en-US" sz="2400" dirty="0">
                <a:latin typeface="Arial"/>
                <a:cs typeface="Arial"/>
              </a:rPr>
              <a:t>–</a:t>
            </a:r>
            <a:r>
              <a:rPr lang="en-US" sz="2400" dirty="0">
                <a:latin typeface="Helvetica"/>
                <a:cs typeface="Helvetica"/>
              </a:rPr>
              <a:t>  </a:t>
            </a:r>
            <a:r>
              <a:rPr lang="en-US" sz="2400" spc="10" dirty="0" err="1">
                <a:cs typeface="Calibri"/>
              </a:rPr>
              <a:t>Wavefunction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25" dirty="0">
                <a:cs typeface="Calibri"/>
              </a:rPr>
              <a:t>optimization </a:t>
            </a:r>
            <a:r>
              <a:rPr lang="en-US" sz="2400" spc="-5" dirty="0">
                <a:cs typeface="Calibri"/>
              </a:rPr>
              <a:t>walkthrough </a:t>
            </a:r>
            <a:r>
              <a:rPr lang="en-US" sz="2400" dirty="0">
                <a:cs typeface="Calibri"/>
              </a:rPr>
              <a:t>(neutral</a:t>
            </a:r>
            <a:r>
              <a:rPr lang="en-US" sz="2400" spc="-1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O</a:t>
            </a:r>
            <a:r>
              <a:rPr lang="en-US" sz="2400" dirty="0" smtClean="0">
                <a:cs typeface="Calibri"/>
              </a:rPr>
              <a:t>)  (13.6)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DMC </a:t>
            </a:r>
            <a:r>
              <a:rPr lang="en-US" sz="2400" spc="20" dirty="0" smtClean="0">
                <a:latin typeface="Calibri"/>
                <a:cs typeface="Calibri"/>
              </a:rPr>
              <a:t>ti</a:t>
            </a:r>
            <a:r>
              <a:rPr sz="2400" spc="20" dirty="0" smtClean="0">
                <a:latin typeface="Calibri"/>
                <a:cs typeface="Calibri"/>
              </a:rPr>
              <a:t>mestep </a:t>
            </a:r>
            <a:r>
              <a:rPr sz="2400" spc="10" dirty="0" smtClean="0">
                <a:latin typeface="Calibri"/>
                <a:cs typeface="Calibri"/>
              </a:rPr>
              <a:t>extrapola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(neutral &amp; charged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 (13.7-8)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Comparison of </a:t>
            </a:r>
            <a:r>
              <a:rPr sz="2400" dirty="0">
                <a:latin typeface="Calibri"/>
                <a:cs typeface="Calibri"/>
              </a:rPr>
              <a:t>DMC </a:t>
            </a:r>
            <a:r>
              <a:rPr sz="2400" spc="10" dirty="0" smtClean="0">
                <a:latin typeface="Calibri"/>
                <a:cs typeface="Calibri"/>
              </a:rPr>
              <a:t>ioniza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</a:t>
            </a:r>
            <a:r>
              <a:rPr sz="2400" spc="15" dirty="0" smtClean="0">
                <a:latin typeface="Calibri"/>
                <a:cs typeface="Calibri"/>
              </a:rPr>
              <a:t>poten</a:t>
            </a:r>
            <a:r>
              <a:rPr lang="en-US" sz="2400" spc="15" dirty="0" smtClean="0">
                <a:latin typeface="Calibri"/>
                <a:cs typeface="Calibri"/>
              </a:rPr>
              <a:t>ti</a:t>
            </a:r>
            <a:r>
              <a:rPr sz="2400" spc="15" dirty="0" smtClean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w/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23" y="510858"/>
            <a:ext cx="733575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dirty="0"/>
              <a:t>Outline </a:t>
            </a:r>
            <a:r>
              <a:rPr spc="-5" dirty="0" smtClean="0"/>
              <a:t>of</a:t>
            </a:r>
            <a:r>
              <a:rPr lang="en-US" spc="-5" dirty="0" smtClean="0"/>
              <a:t> Lab Document</a:t>
            </a:r>
            <a:endParaRPr sz="3600" dirty="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8" y="1645920"/>
            <a:ext cx="8455661" cy="413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spc="-5" dirty="0">
                <a:latin typeface="Helvetica"/>
                <a:cs typeface="Helvetica"/>
              </a:rPr>
              <a:t> 	</a:t>
            </a:r>
            <a:r>
              <a:rPr sz="2800" spc="25" dirty="0" smtClean="0">
                <a:latin typeface="Calibri"/>
                <a:cs typeface="Calibri"/>
              </a:rPr>
              <a:t>Tes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ng </a:t>
            </a:r>
            <a:r>
              <a:rPr sz="2800" spc="-5" dirty="0">
                <a:latin typeface="Calibri"/>
                <a:cs typeface="Calibri"/>
              </a:rPr>
              <a:t>PP dimer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10" dirty="0" smtClean="0">
                <a:latin typeface="Calibri"/>
                <a:cs typeface="Calibri"/>
              </a:rPr>
              <a:t>proper</a:t>
            </a:r>
            <a:r>
              <a:rPr lang="en-US" sz="2800" spc="10" dirty="0" smtClean="0">
                <a:latin typeface="Calibri"/>
                <a:cs typeface="Calibri"/>
              </a:rPr>
              <a:t>ti</a:t>
            </a:r>
            <a:r>
              <a:rPr sz="2800" spc="10" dirty="0" smtClean="0">
                <a:latin typeface="Calibri"/>
                <a:cs typeface="Calibri"/>
              </a:rPr>
              <a:t>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QMCPACK </a:t>
            </a:r>
            <a:r>
              <a:rPr sz="2400" spc="-5" dirty="0">
                <a:latin typeface="Calibri"/>
                <a:cs typeface="Calibri"/>
              </a:rPr>
              <a:t>workﬂow </a:t>
            </a:r>
            <a:r>
              <a:rPr sz="2400" spc="10" dirty="0" smtClean="0">
                <a:latin typeface="Calibri"/>
                <a:cs typeface="Calibri"/>
              </a:rPr>
              <a:t>automa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w/ </a:t>
            </a:r>
            <a:r>
              <a:rPr lang="en-US" sz="2400" dirty="0" smtClean="0">
                <a:latin typeface="Calibri"/>
                <a:cs typeface="Calibri"/>
              </a:rPr>
              <a:t>Nexus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Example </a:t>
            </a:r>
            <a:r>
              <a:rPr lang="en-US" sz="2400" spc="-5" dirty="0" smtClean="0">
                <a:latin typeface="Calibri"/>
                <a:cs typeface="Calibri"/>
              </a:rPr>
              <a:t>Nexus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 (single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VMC</a:t>
            </a:r>
            <a:r>
              <a:rPr sz="2400" dirty="0" smtClean="0"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 (13.9)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Automated oxygen </a:t>
            </a:r>
            <a:r>
              <a:rPr sz="2400" dirty="0">
                <a:latin typeface="Calibri"/>
                <a:cs typeface="Calibri"/>
              </a:rPr>
              <a:t>dimer binding </a:t>
            </a:r>
            <a:r>
              <a:rPr sz="2400" dirty="0" smtClean="0">
                <a:latin typeface="Calibri"/>
                <a:cs typeface="Calibri"/>
              </a:rPr>
              <a:t>curv</a:t>
            </a:r>
            <a:r>
              <a:rPr lang="en-US" sz="2400" dirty="0" smtClean="0">
                <a:latin typeface="Calibri"/>
                <a:cs typeface="Calibri"/>
              </a:rPr>
              <a:t>e (DMC)  (13.10)</a:t>
            </a:r>
            <a:endParaRPr sz="2400" dirty="0">
              <a:latin typeface="Calibri"/>
              <a:cs typeface="Calibri"/>
            </a:endParaRPr>
          </a:p>
          <a:p>
            <a:pPr marL="12700" indent="4572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Comparison of </a:t>
            </a:r>
            <a:r>
              <a:rPr sz="2400" dirty="0">
                <a:latin typeface="Calibri"/>
                <a:cs typeface="Calibri"/>
              </a:rPr>
              <a:t>DMC bind. energy &amp; </a:t>
            </a:r>
            <a:r>
              <a:rPr sz="2400" spc="-5" dirty="0">
                <a:latin typeface="Calibri"/>
                <a:cs typeface="Calibri"/>
              </a:rPr>
              <a:t>bond len. w/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  <a:tabLst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4.</a:t>
            </a:r>
            <a:r>
              <a:rPr sz="2800" spc="-5" dirty="0">
                <a:latin typeface="Helvetica"/>
                <a:cs typeface="Helvetica"/>
              </a:rPr>
              <a:t> 	</a:t>
            </a:r>
            <a:r>
              <a:rPr sz="2800" spc="15" dirty="0">
                <a:latin typeface="Calibri"/>
                <a:cs typeface="Calibri"/>
              </a:rPr>
              <a:t>(</a:t>
            </a:r>
            <a:r>
              <a:rPr sz="2800" spc="15" dirty="0" smtClean="0">
                <a:latin typeface="Calibri"/>
                <a:cs typeface="Calibri"/>
              </a:rPr>
              <a:t>Op</a:t>
            </a:r>
            <a:r>
              <a:rPr lang="en-US" sz="2800" spc="15" dirty="0" smtClean="0">
                <a:latin typeface="Calibri"/>
                <a:cs typeface="Calibri"/>
              </a:rPr>
              <a:t>ti</a:t>
            </a:r>
            <a:r>
              <a:rPr sz="2800" spc="15" dirty="0" smtClean="0">
                <a:latin typeface="Calibri"/>
                <a:cs typeface="Calibri"/>
              </a:rPr>
              <a:t>onal</a:t>
            </a:r>
            <a:r>
              <a:rPr sz="2800" spc="15" dirty="0">
                <a:latin typeface="Calibri"/>
                <a:cs typeface="Calibri"/>
              </a:rPr>
              <a:t>) </a:t>
            </a:r>
            <a:r>
              <a:rPr sz="2800" dirty="0">
                <a:latin typeface="Calibri"/>
                <a:cs typeface="Calibri"/>
              </a:rPr>
              <a:t>Running </a:t>
            </a:r>
            <a:r>
              <a:rPr sz="2800" spc="-5" dirty="0">
                <a:latin typeface="Calibri"/>
                <a:cs typeface="Calibri"/>
              </a:rPr>
              <a:t>your system 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QMCPACK</a:t>
            </a: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Generate input ﬁles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(and run) </a:t>
            </a:r>
            <a:r>
              <a:rPr sz="2400" spc="-5" dirty="0">
                <a:latin typeface="Calibri"/>
                <a:cs typeface="Calibri"/>
              </a:rPr>
              <a:t>PWSCF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QMCPACK</a:t>
            </a:r>
            <a:r>
              <a:rPr lang="en-US" sz="2400" dirty="0" smtClean="0">
                <a:latin typeface="Calibri"/>
                <a:cs typeface="Calibri"/>
              </a:rPr>
              <a:t> (13.11)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Diamond </a:t>
            </a:r>
            <a:r>
              <a:rPr lang="en-US" sz="2400" spc="-5" dirty="0" smtClean="0">
                <a:latin typeface="Calibri"/>
                <a:cs typeface="Calibri"/>
              </a:rPr>
              <a:t>(8-atom </a:t>
            </a:r>
            <a:r>
              <a:rPr sz="2400" spc="-5" dirty="0" smtClean="0">
                <a:latin typeface="Calibri"/>
                <a:cs typeface="Calibri"/>
              </a:rPr>
              <a:t>conv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cell) </a:t>
            </a:r>
            <a:r>
              <a:rPr sz="2400" spc="-5" dirty="0">
                <a:latin typeface="Calibri"/>
                <a:cs typeface="Calibri"/>
              </a:rPr>
              <a:t>provided </a:t>
            </a:r>
            <a:r>
              <a:rPr sz="2400" dirty="0">
                <a:latin typeface="Calibri"/>
                <a:cs typeface="Calibri"/>
              </a:rPr>
              <a:t>as an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955">
              <a:lnSpc>
                <a:spcPct val="100000"/>
              </a:lnSpc>
            </a:pPr>
            <a:r>
              <a:rPr dirty="0"/>
              <a:t>Lab</a:t>
            </a:r>
            <a:r>
              <a:rPr spc="-100" dirty="0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483475" cy="447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16230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r>
              <a:rPr lang="en-US" sz="2800" spc="-5" dirty="0" smtClean="0">
                <a:latin typeface="Calibri"/>
                <a:cs typeface="Calibri"/>
              </a:rPr>
              <a:t>3</a:t>
            </a:r>
            <a:r>
              <a:rPr sz="2800" spc="-5" dirty="0" smtClean="0">
                <a:latin typeface="Calibri"/>
                <a:cs typeface="Calibri"/>
              </a:rPr>
              <a:t>0pm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3:00pm:	</a:t>
            </a:r>
            <a:r>
              <a:rPr sz="2800" dirty="0">
                <a:latin typeface="Calibri"/>
                <a:cs typeface="Calibri"/>
              </a:rPr>
              <a:t>Lab </a:t>
            </a:r>
            <a:r>
              <a:rPr sz="2800" spc="20" dirty="0" smtClean="0">
                <a:latin typeface="Calibri"/>
                <a:cs typeface="Calibri"/>
              </a:rPr>
              <a:t>Sec</a:t>
            </a:r>
            <a:r>
              <a:rPr lang="en-US" sz="2800" spc="20" dirty="0" smtClean="0">
                <a:latin typeface="Calibri"/>
                <a:cs typeface="Calibri"/>
              </a:rPr>
              <a:t>ti</a:t>
            </a:r>
            <a:r>
              <a:rPr sz="2800" spc="20" dirty="0" smtClean="0">
                <a:latin typeface="Calibri"/>
                <a:cs typeface="Calibri"/>
              </a:rPr>
              <a:t>ons </a:t>
            </a:r>
            <a:r>
              <a:rPr lang="en-US" sz="2800" dirty="0" smtClean="0">
                <a:latin typeface="Calibri"/>
                <a:cs typeface="Calibri"/>
              </a:rPr>
              <a:t>13.4-8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baseline="24305" dirty="0">
                <a:latin typeface="Calibri"/>
                <a:cs typeface="Calibri"/>
              </a:rPr>
              <a:t>st </a:t>
            </a:r>
            <a:r>
              <a:rPr sz="2400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of BFD oxygen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</a:t>
            </a:r>
            <a:endParaRPr sz="2400" dirty="0">
              <a:latin typeface="Calibri"/>
              <a:cs typeface="Calibri"/>
            </a:endParaRPr>
          </a:p>
          <a:p>
            <a:pPr marL="749300" marR="142875" indent="-27940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Complete </a:t>
            </a:r>
            <a:r>
              <a:rPr sz="2400" dirty="0">
                <a:latin typeface="Calibri"/>
                <a:cs typeface="Calibri"/>
              </a:rPr>
              <a:t>DMC </a:t>
            </a:r>
            <a:r>
              <a:rPr sz="2400" spc="10" dirty="0" smtClean="0">
                <a:latin typeface="Calibri"/>
                <a:cs typeface="Calibri"/>
              </a:rPr>
              <a:t>calcula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of oxygen </a:t>
            </a:r>
            <a:r>
              <a:rPr sz="2400" dirty="0">
                <a:latin typeface="Calibri"/>
                <a:cs typeface="Calibri"/>
              </a:rPr>
              <a:t>atom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ioniza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  </a:t>
            </a:r>
            <a:r>
              <a:rPr sz="2400" spc="15" dirty="0" smtClean="0">
                <a:latin typeface="Calibri"/>
                <a:cs typeface="Calibri"/>
              </a:rPr>
              <a:t>poten</a:t>
            </a:r>
            <a:r>
              <a:rPr lang="en-US" sz="2400" spc="15" dirty="0" smtClean="0">
                <a:latin typeface="Calibri"/>
                <a:cs typeface="Calibri"/>
              </a:rPr>
              <a:t>ti</a:t>
            </a:r>
            <a:r>
              <a:rPr sz="2400" spc="15" dirty="0" smtClean="0">
                <a:latin typeface="Calibri"/>
                <a:cs typeface="Calibri"/>
              </a:rPr>
              <a:t>al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hand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  <a:tab pos="316230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r>
              <a:rPr lang="en-US" sz="2800" spc="-5" dirty="0" smtClean="0">
                <a:latin typeface="Calibri"/>
                <a:cs typeface="Calibri"/>
              </a:rPr>
              <a:t>00</a:t>
            </a:r>
            <a:r>
              <a:rPr sz="2800" spc="-5" dirty="0" smtClean="0">
                <a:latin typeface="Calibri"/>
                <a:cs typeface="Calibri"/>
              </a:rPr>
              <a:t>pm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4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r>
              <a:rPr lang="en-US" sz="2800" spc="-5" dirty="0">
                <a:latin typeface="Calibri"/>
                <a:cs typeface="Calibri"/>
              </a:rPr>
              <a:t>0</a:t>
            </a:r>
            <a:r>
              <a:rPr sz="2800" spc="-5" dirty="0" smtClean="0">
                <a:latin typeface="Calibri"/>
                <a:cs typeface="Calibri"/>
              </a:rPr>
              <a:t>0pm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lang="en-US" sz="2800" spc="-5" dirty="0" smtClean="0">
                <a:latin typeface="Calibri"/>
                <a:cs typeface="Calibri"/>
              </a:rPr>
              <a:t>Poster session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  <a:tab pos="316230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lang="en-US" sz="2800" spc="-5" dirty="0">
                <a:latin typeface="Calibri"/>
                <a:cs typeface="Calibri"/>
              </a:rPr>
              <a:t>4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r>
              <a:rPr lang="en-US" sz="2800" spc="-5" dirty="0">
                <a:latin typeface="Calibri"/>
                <a:cs typeface="Calibri"/>
              </a:rPr>
              <a:t>0</a:t>
            </a:r>
            <a:r>
              <a:rPr sz="2800" spc="-5" dirty="0" smtClean="0">
                <a:latin typeface="Calibri"/>
                <a:cs typeface="Calibri"/>
              </a:rPr>
              <a:t>0pm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5:00pm:	</a:t>
            </a:r>
            <a:r>
              <a:rPr sz="2800" dirty="0">
                <a:latin typeface="Calibri"/>
                <a:cs typeface="Calibri"/>
              </a:rPr>
              <a:t>Lab </a:t>
            </a:r>
            <a:r>
              <a:rPr sz="2800" spc="25" dirty="0" smtClean="0">
                <a:latin typeface="Calibri"/>
                <a:cs typeface="Calibri"/>
              </a:rPr>
              <a:t>Sec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on</a:t>
            </a:r>
            <a:r>
              <a:rPr sz="2800" spc="-90" dirty="0" smtClean="0">
                <a:latin typeface="Calibri"/>
                <a:cs typeface="Calibri"/>
              </a:rPr>
              <a:t> </a:t>
            </a:r>
            <a:r>
              <a:rPr lang="en-US" sz="2800" spc="-90" dirty="0" smtClean="0">
                <a:latin typeface="Calibri"/>
                <a:cs typeface="Calibri"/>
              </a:rPr>
              <a:t>1</a:t>
            </a:r>
            <a:r>
              <a:rPr sz="2800" dirty="0" smtClean="0">
                <a:latin typeface="Calibri"/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.9-10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1261110" algn="l"/>
              </a:tabLst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90" dirty="0">
                <a:latin typeface="Helvetica"/>
                <a:cs typeface="Helvetica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24305" dirty="0">
                <a:latin typeface="Calibri"/>
                <a:cs typeface="Calibri"/>
              </a:rPr>
              <a:t>nd	</a:t>
            </a:r>
            <a:r>
              <a:rPr sz="2400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of BFD oxygen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pseudopoten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al</a:t>
            </a:r>
            <a:endParaRPr sz="2400" dirty="0">
              <a:latin typeface="Calibri"/>
              <a:cs typeface="Calibri"/>
            </a:endParaRPr>
          </a:p>
          <a:p>
            <a:pPr marL="749300" marR="5080" indent="-279400">
              <a:lnSpc>
                <a:spcPct val="101499"/>
              </a:lnSpc>
              <a:spcBef>
                <a:spcPts val="4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Calibri"/>
                <a:cs typeface="Calibri"/>
              </a:rPr>
              <a:t>Automated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lang="en-US" sz="2400" spc="-5" dirty="0" smtClean="0">
                <a:latin typeface="Calibri"/>
                <a:cs typeface="Calibri"/>
              </a:rPr>
              <a:t>Nexus</a:t>
            </a:r>
            <a:r>
              <a:rPr sz="2400" dirty="0" smtClean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DMC </a:t>
            </a:r>
            <a:r>
              <a:rPr sz="2400" spc="10" dirty="0" smtClean="0">
                <a:latin typeface="Calibri"/>
                <a:cs typeface="Calibri"/>
              </a:rPr>
              <a:t>calcula</a:t>
            </a:r>
            <a:r>
              <a:rPr lang="en-US" sz="2400" spc="10" dirty="0" smtClean="0">
                <a:latin typeface="Calibri"/>
                <a:cs typeface="Calibri"/>
              </a:rPr>
              <a:t>ti</a:t>
            </a:r>
            <a:r>
              <a:rPr sz="2400" spc="10" dirty="0" smtClean="0">
                <a:latin typeface="Calibri"/>
                <a:cs typeface="Calibri"/>
              </a:rPr>
              <a:t>ons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oxygen  dimer </a:t>
            </a:r>
            <a:r>
              <a:rPr sz="2400" dirty="0">
                <a:latin typeface="Calibri"/>
                <a:cs typeface="Calibri"/>
              </a:rPr>
              <a:t>binding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curve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435609" algn="l"/>
                <a:tab pos="1798320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Calibri"/>
                <a:cs typeface="Calibri"/>
              </a:rPr>
              <a:t>5:00pm:	</a:t>
            </a:r>
            <a:r>
              <a:rPr sz="2800" dirty="0">
                <a:latin typeface="Calibri"/>
                <a:cs typeface="Calibri"/>
              </a:rPr>
              <a:t>Recap. and </a:t>
            </a:r>
            <a:r>
              <a:rPr sz="2800" spc="15" dirty="0" smtClean="0">
                <a:latin typeface="Calibri"/>
                <a:cs typeface="Calibri"/>
              </a:rPr>
              <a:t>connec</a:t>
            </a:r>
            <a:r>
              <a:rPr lang="en-US" sz="2800" spc="15" dirty="0" smtClean="0">
                <a:latin typeface="Calibri"/>
                <a:cs typeface="Calibri"/>
              </a:rPr>
              <a:t>ti</a:t>
            </a:r>
            <a:r>
              <a:rPr sz="2800" spc="15" dirty="0" smtClean="0">
                <a:latin typeface="Calibri"/>
                <a:cs typeface="Calibri"/>
              </a:rPr>
              <a:t>ons </a:t>
            </a:r>
            <a:r>
              <a:rPr sz="2800" dirty="0">
                <a:latin typeface="Calibri"/>
                <a:cs typeface="Calibri"/>
              </a:rPr>
              <a:t>to later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955">
              <a:lnSpc>
                <a:spcPct val="100000"/>
              </a:lnSpc>
            </a:pPr>
            <a:r>
              <a:rPr dirty="0"/>
              <a:t>Lab</a:t>
            </a:r>
            <a:r>
              <a:rPr spc="-100" dirty="0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645920"/>
            <a:ext cx="8836662" cy="132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20" dirty="0" smtClean="0">
                <a:latin typeface="Calibri"/>
                <a:cs typeface="Calibri"/>
              </a:rPr>
              <a:t>Any</a:t>
            </a:r>
            <a:r>
              <a:rPr lang="en-US" sz="2800" spc="20" dirty="0" smtClean="0">
                <a:latin typeface="Calibri"/>
                <a:cs typeface="Calibri"/>
              </a:rPr>
              <a:t>ti</a:t>
            </a:r>
            <a:r>
              <a:rPr sz="2800" spc="20" dirty="0" smtClean="0">
                <a:latin typeface="Calibri"/>
                <a:cs typeface="Calibri"/>
              </a:rPr>
              <a:t>me</a:t>
            </a:r>
            <a:r>
              <a:rPr sz="2800" spc="20" dirty="0">
                <a:latin typeface="Calibri"/>
                <a:cs typeface="Calibri"/>
              </a:rPr>
              <a:t>: </a:t>
            </a:r>
            <a:r>
              <a:rPr sz="2800" dirty="0">
                <a:latin typeface="Calibri"/>
                <a:cs typeface="Calibri"/>
              </a:rPr>
              <a:t>Lab </a:t>
            </a:r>
            <a:r>
              <a:rPr sz="2800" spc="25" dirty="0" smtClean="0">
                <a:latin typeface="Calibri"/>
                <a:cs typeface="Calibri"/>
              </a:rPr>
              <a:t>Sec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on</a:t>
            </a:r>
            <a:r>
              <a:rPr sz="2800" spc="-9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13.11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your </a:t>
            </a:r>
            <a:r>
              <a:rPr sz="2400" spc="5" dirty="0">
                <a:latin typeface="Calibri"/>
                <a:cs typeface="Calibri"/>
              </a:rPr>
              <a:t>system/</a:t>
            </a:r>
            <a:r>
              <a:rPr sz="2400" spc="5" dirty="0" smtClean="0">
                <a:latin typeface="Calibri"/>
                <a:cs typeface="Calibri"/>
              </a:rPr>
              <a:t>applica</a:t>
            </a:r>
            <a:r>
              <a:rPr lang="en-US" sz="2400" spc="5" dirty="0" smtClean="0">
                <a:latin typeface="Calibri"/>
                <a:cs typeface="Calibri"/>
              </a:rPr>
              <a:t>ti</a:t>
            </a:r>
            <a:r>
              <a:rPr sz="2400" spc="5" dirty="0" smtClean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w/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QMCPACK</a:t>
            </a:r>
          </a:p>
          <a:p>
            <a:pPr marL="749300" marR="5080" indent="-27940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Feel free to </a:t>
            </a:r>
            <a:r>
              <a:rPr lang="en-US" sz="2400" dirty="0" smtClean="0">
                <a:latin typeface="Calibri"/>
                <a:cs typeface="Calibri"/>
              </a:rPr>
              <a:t>discuss in depth with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any instructor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310">
              <a:lnSpc>
                <a:spcPct val="100000"/>
              </a:lnSpc>
            </a:pPr>
            <a:r>
              <a:rPr dirty="0"/>
              <a:t>Let’s</a:t>
            </a:r>
            <a:r>
              <a:rPr spc="-75" dirty="0"/>
              <a:t> </a:t>
            </a:r>
            <a:r>
              <a:rPr spc="-5" dirty="0"/>
              <a:t>Begin!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14685"/>
            <a:ext cx="5725795" cy="82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Calibri"/>
                <a:cs typeface="Calibri"/>
              </a:rPr>
              <a:t>All material </a:t>
            </a:r>
            <a:r>
              <a:rPr sz="2800" spc="-5" dirty="0">
                <a:latin typeface="Calibri"/>
                <a:cs typeface="Calibri"/>
              </a:rPr>
              <a:t>located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at:</a:t>
            </a: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lang="en-US" sz="2200" spc="-5" dirty="0">
                <a:latin typeface="Andale Mono"/>
                <a:cs typeface="Andale Mono"/>
              </a:rPr>
              <a:t>l</a:t>
            </a:r>
            <a:r>
              <a:rPr lang="en-US" sz="2200" spc="-5" dirty="0" smtClean="0">
                <a:latin typeface="Andale Mono"/>
                <a:cs typeface="Andale Mono"/>
              </a:rPr>
              <a:t>abs</a:t>
            </a:r>
            <a:r>
              <a:rPr sz="2200" spc="-5" dirty="0" smtClean="0">
                <a:latin typeface="Andale Mono"/>
                <a:cs typeface="Andale Mono"/>
              </a:rPr>
              <a:t>/</a:t>
            </a:r>
            <a:r>
              <a:rPr lang="en-US" sz="2200" spc="-5" dirty="0" smtClean="0">
                <a:latin typeface="Andale Mono"/>
                <a:cs typeface="Andale Mono"/>
              </a:rPr>
              <a:t>l</a:t>
            </a:r>
            <a:r>
              <a:rPr sz="2200" spc="-5" dirty="0" smtClean="0">
                <a:latin typeface="Andale Mono"/>
                <a:cs typeface="Andale Mono"/>
              </a:rPr>
              <a:t>ab2_</a:t>
            </a:r>
            <a:r>
              <a:rPr lang="en-US" sz="2200" spc="-5" dirty="0" smtClean="0">
                <a:latin typeface="Andale Mono"/>
                <a:cs typeface="Andale Mono"/>
              </a:rPr>
              <a:t>qmc</a:t>
            </a:r>
            <a:r>
              <a:rPr sz="2200" spc="-5" dirty="0" smtClean="0">
                <a:latin typeface="Andale Mono"/>
                <a:cs typeface="Andale Mono"/>
              </a:rPr>
              <a:t>_</a:t>
            </a:r>
            <a:r>
              <a:rPr lang="en-US" sz="2200" spc="-5" dirty="0" smtClean="0">
                <a:latin typeface="Andale Mono"/>
                <a:cs typeface="Andale Mono"/>
              </a:rPr>
              <a:t>b</a:t>
            </a:r>
            <a:r>
              <a:rPr sz="2200" spc="-5" dirty="0" smtClean="0">
                <a:latin typeface="Andale Mono"/>
                <a:cs typeface="Andale Mono"/>
              </a:rPr>
              <a:t>asic</a:t>
            </a:r>
            <a:r>
              <a:rPr lang="en-US" sz="2200" spc="-5" dirty="0" smtClean="0">
                <a:latin typeface="Andale Mono"/>
                <a:cs typeface="Andale Mono"/>
              </a:rPr>
              <a:t>s</a:t>
            </a:r>
            <a:endParaRPr sz="2200" dirty="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2870584"/>
            <a:ext cx="7652384" cy="193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Andale Mono"/>
                <a:cs typeface="Andale Mono"/>
              </a:rPr>
              <a:t>reference </a:t>
            </a:r>
            <a:r>
              <a:rPr lang="en-US" sz="2800" dirty="0" smtClean="0">
                <a:latin typeface="Calibri"/>
                <a:cs typeface="Calibri"/>
              </a:rPr>
              <a:t>sub-directories h</a:t>
            </a:r>
            <a:r>
              <a:rPr sz="2800" dirty="0" smtClean="0">
                <a:latin typeface="Calibri"/>
                <a:cs typeface="Calibri"/>
              </a:rPr>
              <a:t>ave </a:t>
            </a:r>
            <a:r>
              <a:rPr sz="2800" spc="-5" dirty="0">
                <a:latin typeface="Calibri"/>
                <a:cs typeface="Calibri"/>
              </a:rPr>
              <a:t>completed</a:t>
            </a:r>
            <a:r>
              <a:rPr sz="2800" spc="-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20" dirty="0" smtClean="0">
                <a:latin typeface="Calibri"/>
                <a:cs typeface="Calibri"/>
              </a:rPr>
              <a:t>Ques</a:t>
            </a:r>
            <a:r>
              <a:rPr lang="en-US" sz="2800" spc="20" dirty="0" smtClean="0">
                <a:latin typeface="Calibri"/>
                <a:cs typeface="Calibri"/>
              </a:rPr>
              <a:t>ti</a:t>
            </a:r>
            <a:r>
              <a:rPr sz="2800" spc="20" dirty="0" smtClean="0">
                <a:latin typeface="Calibri"/>
                <a:cs typeface="Calibri"/>
              </a:rPr>
              <a:t>ons </a:t>
            </a:r>
            <a:r>
              <a:rPr sz="2800" dirty="0">
                <a:latin typeface="Calibri"/>
                <a:cs typeface="Calibri"/>
              </a:rPr>
              <a:t>&amp; exercises at the end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25" dirty="0" smtClean="0">
                <a:latin typeface="Calibri"/>
                <a:cs typeface="Calibri"/>
              </a:rPr>
              <a:t>sec</a:t>
            </a:r>
            <a:r>
              <a:rPr lang="en-US" sz="2800" spc="25" dirty="0" smtClean="0">
                <a:latin typeface="Calibri"/>
                <a:cs typeface="Calibri"/>
              </a:rPr>
              <a:t>ti</a:t>
            </a:r>
            <a:r>
              <a:rPr sz="2800" spc="25" dirty="0" smtClean="0"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Calibri"/>
                <a:cs typeface="Calibri"/>
              </a:rPr>
              <a:t>Discuss </a:t>
            </a:r>
            <a:r>
              <a:rPr sz="2400" spc="-5" dirty="0">
                <a:latin typeface="Calibri"/>
                <a:cs typeface="Calibri"/>
              </a:rPr>
              <a:t>answers </a:t>
            </a:r>
            <a:r>
              <a:rPr sz="2400" dirty="0">
                <a:latin typeface="Calibri"/>
                <a:cs typeface="Calibri"/>
              </a:rPr>
              <a:t>&amp; results </a:t>
            </a:r>
            <a:r>
              <a:rPr sz="2400" spc="-5" dirty="0">
                <a:latin typeface="Calibri"/>
                <a:cs typeface="Calibri"/>
              </a:rPr>
              <a:t>w/ </a:t>
            </a:r>
            <a:r>
              <a:rPr sz="2400" dirty="0">
                <a:latin typeface="Calibri"/>
                <a:cs typeface="Calibri"/>
              </a:rPr>
              <a:t>lab </a:t>
            </a:r>
            <a:r>
              <a:rPr sz="2400" spc="-5" dirty="0">
                <a:latin typeface="Calibri"/>
                <a:cs typeface="Calibri"/>
              </a:rPr>
              <a:t>instructors,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286</Words>
  <Application>Microsoft Macintosh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Lab Startup</vt:lpstr>
      <vt:lpstr>Lab Objectives</vt:lpstr>
      <vt:lpstr>Lab Material</vt:lpstr>
      <vt:lpstr>Outline of Lab Document</vt:lpstr>
      <vt:lpstr>Outline of Lab Document</vt:lpstr>
      <vt:lpstr>Lab Schedule</vt:lpstr>
      <vt:lpstr>Lab Schedule</vt:lpstr>
      <vt:lpstr>Let’s Begin!</vt:lpstr>
      <vt:lpstr>Poster Session</vt:lpstr>
      <vt:lpstr>Lab Schedule</vt:lpstr>
      <vt:lpstr>Brief Nexus Overview</vt:lpstr>
      <vt:lpstr>Components/Stages of QMC Projects</vt:lpstr>
      <vt:lpstr>Simplifying Project Management</vt:lpstr>
      <vt:lpstr>Working with Nexus</vt:lpstr>
      <vt:lpstr>PowerPoint Presentation</vt:lpstr>
      <vt:lpstr>Summary</vt:lpstr>
      <vt:lpstr>Connections with Labs 3 &amp;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Krogel, Jaron T.</cp:lastModifiedBy>
  <cp:revision>22</cp:revision>
  <dcterms:created xsi:type="dcterms:W3CDTF">2016-05-20T16:38:58Z</dcterms:created>
  <dcterms:modified xsi:type="dcterms:W3CDTF">2016-06-07T14:22:12Z</dcterms:modified>
</cp:coreProperties>
</file>