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3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6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2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5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719D58-ADE3-41D8-A108-85B34628139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750FCE-0A0C-48D7-A1AD-CBB9F7FD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B00-BA7B-9B9A-E0FC-618CBC317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ML4GST Technical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93FAB-D2E3-87DA-020B-CEAB9A2DA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6BEA-3D49-7D18-BE43-910E52D0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Trajectory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A6197DDB-7A7C-EAF7-99C6-F7858405F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53" y="1731963"/>
            <a:ext cx="5281568" cy="4059237"/>
          </a:xfrm>
        </p:spPr>
      </p:pic>
    </p:spTree>
    <p:extLst>
      <p:ext uri="{BB962C8B-B14F-4D97-AF65-F5344CB8AC3E}">
        <p14:creationId xmlns:p14="http://schemas.microsoft.com/office/powerpoint/2010/main" val="216459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FD0A-52F8-E623-987E-ECD1E73A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14CAFE3-A52A-CD6F-3398-88145B36C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97" y="1731963"/>
            <a:ext cx="8241481" cy="4059237"/>
          </a:xfrm>
        </p:spPr>
      </p:pic>
    </p:spTree>
    <p:extLst>
      <p:ext uri="{BB962C8B-B14F-4D97-AF65-F5344CB8AC3E}">
        <p14:creationId xmlns:p14="http://schemas.microsoft.com/office/powerpoint/2010/main" val="390346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2AC6-0701-30A5-D357-C94F0543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Predicted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B290B7-D0C8-1A82-2449-CF19DE3C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Ground Truth Values</a:t>
            </a:r>
          </a:p>
          <a:p>
            <a:pPr lvl="1"/>
            <a:r>
              <a:rPr lang="en-US" sz="1400" dirty="0" err="1"/>
              <a:t>Depolar</a:t>
            </a:r>
            <a:r>
              <a:rPr lang="en-US" sz="1400" dirty="0"/>
              <a:t> X: 0.01</a:t>
            </a:r>
          </a:p>
          <a:p>
            <a:pPr lvl="1"/>
            <a:r>
              <a:rPr lang="en-US" sz="1400" dirty="0" err="1"/>
              <a:t>Depolar</a:t>
            </a:r>
            <a:r>
              <a:rPr lang="en-US" sz="1400" dirty="0"/>
              <a:t> Y: 0.02</a:t>
            </a:r>
          </a:p>
          <a:p>
            <a:pPr lvl="1"/>
            <a:r>
              <a:rPr lang="en-US" sz="1400" dirty="0"/>
              <a:t>Over Rotation X: 0.1</a:t>
            </a:r>
          </a:p>
          <a:p>
            <a:pPr lvl="1"/>
            <a:r>
              <a:rPr lang="en-US" sz="1400" dirty="0"/>
              <a:t>Over Rotation Y: 0.2</a:t>
            </a:r>
          </a:p>
          <a:p>
            <a:pPr lvl="1"/>
            <a:r>
              <a:rPr lang="en-US" sz="1400" dirty="0"/>
              <a:t>[0.01, 0.02, 0.1, 0.2]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29660446-7816-D04A-3EFB-7D533BDDA1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0CF2-E402-7C65-963D-89B12CDD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5553-2177-44BE-644C-6A1899A7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generated by </a:t>
            </a:r>
            <a:r>
              <a:rPr lang="en-US" dirty="0" err="1"/>
              <a:t>pygsti</a:t>
            </a:r>
            <a:r>
              <a:rPr lang="en-US" dirty="0"/>
              <a:t> simulation python package</a:t>
            </a:r>
          </a:p>
          <a:p>
            <a:pPr lvl="1"/>
            <a:r>
              <a:rPr lang="en-US" dirty="0"/>
              <a:t>1 qubit, XYI model</a:t>
            </a:r>
          </a:p>
          <a:p>
            <a:endParaRPr lang="en-US" dirty="0"/>
          </a:p>
          <a:p>
            <a:r>
              <a:rPr lang="en-US" dirty="0"/>
              <a:t>Simulation setup</a:t>
            </a:r>
          </a:p>
          <a:p>
            <a:pPr lvl="1"/>
            <a:r>
              <a:rPr lang="en-US" dirty="0"/>
              <a:t>Custom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rotational gate, custom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rotational gate, perfect I gate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parameters: over rotation angle, depolarizing error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parameters: over rotation angle, depolarizing error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4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DBC9-C472-41E8-603C-3644FF71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GST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149DC-393E-BAB9-5EB9-EF7306AE3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Select built-in </a:t>
                </a:r>
                <a:r>
                  <a:rPr lang="en-US" dirty="0" err="1"/>
                  <a:t>pygsti</a:t>
                </a:r>
                <a:r>
                  <a:rPr lang="en-US" dirty="0"/>
                  <a:t> 1-qubit XYI model pack </a:t>
                </a:r>
              </a:p>
              <a:p>
                <a:pPr lvl="1"/>
                <a:r>
                  <a:rPr lang="en-US" dirty="0"/>
                  <a:t>Replace default X,Y rotational gates inside the model pack with custom gates</a:t>
                </a:r>
              </a:p>
              <a:p>
                <a:endParaRPr lang="en-US" dirty="0"/>
              </a:p>
              <a:p>
                <a:r>
                  <a:rPr lang="en-US" dirty="0"/>
                  <a:t>Use built-in </a:t>
                </a:r>
                <a:r>
                  <a:rPr lang="en-US" dirty="0" err="1"/>
                  <a:t>pygsti</a:t>
                </a:r>
                <a:r>
                  <a:rPr lang="en-US" dirty="0"/>
                  <a:t> function to find fiducials, based on custom gates</a:t>
                </a:r>
              </a:p>
              <a:p>
                <a:pPr lvl="1"/>
                <a:r>
                  <a:rPr lang="en-US" dirty="0"/>
                  <a:t>Run GST simulation based on the found fiducials</a:t>
                </a:r>
              </a:p>
              <a:p>
                <a:endParaRPr lang="en-US" dirty="0"/>
              </a:p>
              <a:p>
                <a:r>
                  <a:rPr lang="en-US" dirty="0"/>
                  <a:t>Other GST simulation parameters</a:t>
                </a:r>
              </a:p>
              <a:p>
                <a:pPr lvl="1"/>
                <a:r>
                  <a:rPr lang="en-US" dirty="0"/>
                  <a:t>Number of shots (e.g. 10k)</a:t>
                </a:r>
              </a:p>
              <a:p>
                <a:pPr lvl="1"/>
                <a:r>
                  <a:rPr lang="en-US" dirty="0"/>
                  <a:t>Max sequence length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Sampling error (e.g. binomial)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149DC-393E-BAB9-5EB9-EF7306AE3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7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21D5A5-E7B6-C533-8493-BD8DAF93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 dirty="0"/>
              <a:t>Preprocessing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86960-B5F9-EA3E-74DE-7591846A4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6" y="1828800"/>
                <a:ext cx="5168052" cy="3962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A txt file is output from </a:t>
                </a:r>
                <a:r>
                  <a:rPr lang="en-US" dirty="0" err="1"/>
                  <a:t>pygsti</a:t>
                </a:r>
                <a:r>
                  <a:rPr lang="en-US" dirty="0"/>
                  <a:t> GST simulation</a:t>
                </a:r>
              </a:p>
              <a:p>
                <a:pPr lvl="1"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Strings: representing gate sequences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Counts: for each computational state (e.g.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:4548,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:5452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90000"/>
                  </a:lnSpc>
                  <a:buClr>
                    <a:srgbClr val="FD9A00"/>
                  </a:buClr>
                </a:pPr>
                <a:endParaRPr lang="en-US" dirty="0"/>
              </a:p>
              <a:p>
                <a:pPr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The txt file is converted to a csv file</a:t>
                </a:r>
              </a:p>
              <a:p>
                <a:pPr lvl="1"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Covert counts to normalized probabilities</a:t>
                </a:r>
              </a:p>
              <a:p>
                <a:pPr lvl="1"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Integer encoding for strings</a:t>
                </a:r>
              </a:p>
              <a:p>
                <a:pPr lvl="1">
                  <a:lnSpc>
                    <a:spcPct val="90000"/>
                  </a:lnSpc>
                  <a:buClr>
                    <a:srgbClr val="FD9A00"/>
                  </a:buClr>
                </a:pPr>
                <a:r>
                  <a:rPr lang="en-US" dirty="0"/>
                  <a:t>Zero padding to match maximum sequence length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86960-B5F9-EA3E-74DE-7591846A4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6" y="1828800"/>
                <a:ext cx="5168052" cy="3962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E011D8-19E3-C7C2-26D2-5D281D765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20" y="609601"/>
            <a:ext cx="3323213" cy="250715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CD8628-153D-ADB2-F2FA-1F615F086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695" y="4402262"/>
            <a:ext cx="5506955" cy="15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D64E-C07C-CFE7-6FF2-53520425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and Grouping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1007-790D-723C-1AE9-1BD69D58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 1: Gate sequences </a:t>
            </a:r>
          </a:p>
          <a:p>
            <a:pPr lvl="1"/>
            <a:r>
              <a:rPr lang="en-US" dirty="0"/>
              <a:t>Integer encoded, zero padded</a:t>
            </a:r>
          </a:p>
          <a:p>
            <a:r>
              <a:rPr lang="en-US" dirty="0"/>
              <a:t>Dataset 2: Normalized probabilities </a:t>
            </a:r>
          </a:p>
          <a:p>
            <a:endParaRPr lang="en-US" dirty="0"/>
          </a:p>
          <a:p>
            <a:r>
              <a:rPr lang="en-US" dirty="0"/>
              <a:t>Group dataset 1 and dataset 2 by the parameter ‘</a:t>
            </a:r>
            <a:r>
              <a:rPr lang="en-US" dirty="0">
                <a:solidFill>
                  <a:srgbClr val="FF0000"/>
                </a:solidFill>
              </a:rPr>
              <a:t>group size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If dataset 1 has the shape of (</a:t>
            </a:r>
            <a:r>
              <a:rPr lang="en-US" dirty="0">
                <a:solidFill>
                  <a:srgbClr val="00B050"/>
                </a:solidFill>
              </a:rPr>
              <a:t>number of gate sequences</a:t>
            </a:r>
            <a:r>
              <a:rPr lang="en-US" dirty="0"/>
              <a:t>, padded sequence length)</a:t>
            </a:r>
          </a:p>
          <a:p>
            <a:pPr lvl="2"/>
            <a:r>
              <a:rPr lang="en-US" dirty="0"/>
              <a:t>Return (</a:t>
            </a:r>
            <a:r>
              <a:rPr lang="en-US" dirty="0">
                <a:solidFill>
                  <a:srgbClr val="00B050"/>
                </a:solidFill>
              </a:rPr>
              <a:t>number of gate sequences</a:t>
            </a:r>
            <a:r>
              <a:rPr lang="en-US" dirty="0"/>
              <a:t>/ </a:t>
            </a:r>
            <a:r>
              <a:rPr lang="en-US" dirty="0">
                <a:solidFill>
                  <a:srgbClr val="FF0000"/>
                </a:solidFill>
              </a:rPr>
              <a:t>group size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group size</a:t>
            </a:r>
            <a:r>
              <a:rPr lang="en-US" dirty="0"/>
              <a:t>, padded sequence length)</a:t>
            </a:r>
          </a:p>
          <a:p>
            <a:pPr lvl="2"/>
            <a:r>
              <a:rPr lang="en-US" dirty="0"/>
              <a:t>If there is a remainder, fill up the void by repeating data points from the current group</a:t>
            </a:r>
          </a:p>
          <a:p>
            <a:r>
              <a:rPr lang="en-US" dirty="0"/>
              <a:t>Grouping data increases receptive field, as single gate sequence yields little tomographic info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DCDC1-B5D7-B59A-4323-2E8C7F027A3B}"/>
              </a:ext>
            </a:extLst>
          </p:cNvPr>
          <p:cNvSpPr/>
          <p:nvPr/>
        </p:nvSpPr>
        <p:spPr>
          <a:xfrm>
            <a:off x="4323527" y="1732449"/>
            <a:ext cx="307910" cy="36933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E85E7-DDDF-A530-DAE1-2E415E653245}"/>
              </a:ext>
            </a:extLst>
          </p:cNvPr>
          <p:cNvSpPr/>
          <p:nvPr/>
        </p:nvSpPr>
        <p:spPr>
          <a:xfrm>
            <a:off x="4769842" y="1732449"/>
            <a:ext cx="307910" cy="36933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43BA3-506D-00CD-E217-EB81EE8B72A9}"/>
              </a:ext>
            </a:extLst>
          </p:cNvPr>
          <p:cNvSpPr/>
          <p:nvPr/>
        </p:nvSpPr>
        <p:spPr>
          <a:xfrm>
            <a:off x="5216157" y="1732449"/>
            <a:ext cx="307910" cy="36933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I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990BC-68DC-677F-6264-412D5E85C46E}"/>
              </a:ext>
            </a:extLst>
          </p:cNvPr>
          <p:cNvSpPr/>
          <p:nvPr/>
        </p:nvSpPr>
        <p:spPr>
          <a:xfrm>
            <a:off x="5662472" y="1732449"/>
            <a:ext cx="307910" cy="36933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B43A-966F-A3A7-147A-91013EEF1D9F}"/>
              </a:ext>
            </a:extLst>
          </p:cNvPr>
          <p:cNvSpPr/>
          <p:nvPr/>
        </p:nvSpPr>
        <p:spPr>
          <a:xfrm>
            <a:off x="6108787" y="1732449"/>
            <a:ext cx="307910" cy="36933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X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AFE66-F72C-98C3-474B-1E9C30F03E07}"/>
              </a:ext>
            </a:extLst>
          </p:cNvPr>
          <p:cNvSpPr/>
          <p:nvPr/>
        </p:nvSpPr>
        <p:spPr>
          <a:xfrm>
            <a:off x="6555102" y="1732449"/>
            <a:ext cx="307910" cy="36933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55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BDBF-0601-A0D6-997E-02D6FE8F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2DD7-C649-5B6A-3E42-248E2457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Curriculum learning (stage training)</a:t>
            </a:r>
          </a:p>
          <a:p>
            <a:pPr lvl="1"/>
            <a:r>
              <a:rPr lang="en-US" dirty="0"/>
              <a:t>Further divide the whole dataset into parts </a:t>
            </a:r>
          </a:p>
          <a:p>
            <a:pPr lvl="1"/>
            <a:r>
              <a:rPr lang="en-US" dirty="0"/>
              <a:t>Starting from shortest gate sequences (first part) to longest gate sequences (final part), in ascending order</a:t>
            </a:r>
          </a:p>
          <a:p>
            <a:pPr lvl="1"/>
            <a:r>
              <a:rPr lang="en-US" dirty="0"/>
              <a:t>Ensure the neural network can learn global features from shorter sequences first, then local fine features from longer sequences later</a:t>
            </a:r>
          </a:p>
          <a:p>
            <a:pPr lvl="1"/>
            <a:r>
              <a:rPr lang="en-US" dirty="0"/>
              <a:t>Neural network can only access one part at each stage (no accumulative parts)</a:t>
            </a:r>
          </a:p>
          <a:p>
            <a:pPr lvl="2"/>
            <a:r>
              <a:rPr lang="en-US" dirty="0"/>
              <a:t>Stage 1: Part1 </a:t>
            </a:r>
            <a:r>
              <a:rPr lang="en-US" dirty="0">
                <a:sym typeface="Wingdings" panose="05000000000000000000" pitchFamily="2" charset="2"/>
              </a:rPr>
              <a:t> Stage 2: Part 2  Stage 3: Part 3…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9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18A-B7FA-1C7B-B8FB-F80DF4DA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Data Pipeline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1A11-C907-22B4-2DE7-1812F80A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62606" cy="405875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Analytical reconstruction of process matrices (Pauli transfer matrices)</a:t>
            </a:r>
          </a:p>
          <a:p>
            <a:pPr lvl="1"/>
            <a:r>
              <a:rPr lang="en-US" dirty="0"/>
              <a:t>Based on unitary PTM gates with their corresponding rotational angles</a:t>
            </a:r>
          </a:p>
          <a:p>
            <a:pPr lvl="1"/>
            <a:r>
              <a:rPr lang="en-US" dirty="0"/>
              <a:t>Analytically adding depolarizing noise and over-rotation error to create </a:t>
            </a:r>
            <a:r>
              <a:rPr lang="en-US" dirty="0">
                <a:solidFill>
                  <a:srgbClr val="FF0000"/>
                </a:solidFill>
              </a:rPr>
              <a:t>X’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Y’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I’ 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Computing analytical probabilities</a:t>
            </a:r>
          </a:p>
          <a:p>
            <a:pPr lvl="1"/>
            <a:r>
              <a:rPr lang="en-US" dirty="0"/>
              <a:t>Based on the reconstructed gate set</a:t>
            </a:r>
          </a:p>
          <a:p>
            <a:pPr lvl="1"/>
            <a:r>
              <a:rPr lang="en-US" dirty="0"/>
              <a:t>Calculate the probabilities for all gate sequences</a:t>
            </a:r>
          </a:p>
          <a:p>
            <a:endParaRPr lang="en-US" dirty="0"/>
          </a:p>
          <a:p>
            <a:r>
              <a:rPr lang="en-US" dirty="0"/>
              <a:t>Loss</a:t>
            </a:r>
          </a:p>
          <a:p>
            <a:pPr lvl="1"/>
            <a:r>
              <a:rPr lang="en-US" dirty="0"/>
              <a:t>Training loss: MSE (L2 loss)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9B159-6F61-95D6-8A93-305C057020A7}"/>
              </a:ext>
            </a:extLst>
          </p:cNvPr>
          <p:cNvSpPr/>
          <p:nvPr/>
        </p:nvSpPr>
        <p:spPr>
          <a:xfrm>
            <a:off x="9126895" y="1388549"/>
            <a:ext cx="2024742" cy="646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Error Parameters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937C31-99DC-41C3-1EE4-F841FEDEFBE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139266" y="2034878"/>
            <a:ext cx="7775" cy="22109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7A21AED-D68D-6F79-FC03-957E7AFCD40E}"/>
              </a:ext>
            </a:extLst>
          </p:cNvPr>
          <p:cNvSpPr/>
          <p:nvPr/>
        </p:nvSpPr>
        <p:spPr>
          <a:xfrm>
            <a:off x="9134670" y="2255973"/>
            <a:ext cx="2024742" cy="646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PTM Reconstruction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0AE06-A099-C22A-7325-D331D3DBB33D}"/>
              </a:ext>
            </a:extLst>
          </p:cNvPr>
          <p:cNvSpPr/>
          <p:nvPr/>
        </p:nvSpPr>
        <p:spPr>
          <a:xfrm>
            <a:off x="9126895" y="827267"/>
            <a:ext cx="2024742" cy="369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Neural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0EDAE-A526-575E-383A-B60C3CC31EDC}"/>
              </a:ext>
            </a:extLst>
          </p:cNvPr>
          <p:cNvSpPr/>
          <p:nvPr/>
        </p:nvSpPr>
        <p:spPr>
          <a:xfrm>
            <a:off x="9134670" y="247954"/>
            <a:ext cx="2024742" cy="369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F5EB57-AD0B-3C7E-CBBF-80C5DBC4BEB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10139266" y="617284"/>
            <a:ext cx="7775" cy="2099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6E0466-02C0-6CCD-B520-F1774B68157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0139266" y="1196597"/>
            <a:ext cx="0" cy="191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0F8DF-4C25-5D85-60C0-E2444DDF72FB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10147041" y="2902302"/>
            <a:ext cx="0" cy="290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5F9D1-AD5B-AC1F-CC67-BABE5D2AAA78}"/>
              </a:ext>
            </a:extLst>
          </p:cNvPr>
          <p:cNvSpPr/>
          <p:nvPr/>
        </p:nvSpPr>
        <p:spPr>
          <a:xfrm>
            <a:off x="9546771" y="3192380"/>
            <a:ext cx="307910" cy="36933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X’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439D7-EEFD-CCA9-B410-D6D56D7A5ACB}"/>
              </a:ext>
            </a:extLst>
          </p:cNvPr>
          <p:cNvSpPr/>
          <p:nvPr/>
        </p:nvSpPr>
        <p:spPr>
          <a:xfrm>
            <a:off x="9993086" y="3192380"/>
            <a:ext cx="307910" cy="36933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Y’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97843-1B0A-0D5F-825D-96D7578F3137}"/>
              </a:ext>
            </a:extLst>
          </p:cNvPr>
          <p:cNvSpPr/>
          <p:nvPr/>
        </p:nvSpPr>
        <p:spPr>
          <a:xfrm>
            <a:off x="10462738" y="3192380"/>
            <a:ext cx="307910" cy="36933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I’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51E4E-AA09-86B5-9353-ED4D74FA855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147041" y="2902302"/>
            <a:ext cx="469652" cy="290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5A75C-F9DA-4026-17D0-EE41D14F1655}"/>
              </a:ext>
            </a:extLst>
          </p:cNvPr>
          <p:cNvCxnSpPr>
            <a:cxnSpLocks/>
          </p:cNvCxnSpPr>
          <p:nvPr/>
        </p:nvCxnSpPr>
        <p:spPr>
          <a:xfrm flipH="1">
            <a:off x="9714712" y="2902302"/>
            <a:ext cx="440104" cy="290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A1E7-ED06-6B59-0004-18436D8E51DA}"/>
              </a:ext>
            </a:extLst>
          </p:cNvPr>
          <p:cNvSpPr/>
          <p:nvPr/>
        </p:nvSpPr>
        <p:spPr>
          <a:xfrm>
            <a:off x="9134670" y="3673567"/>
            <a:ext cx="2024742" cy="646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Run Gate Sequences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82B99F-A653-A939-43D2-810AC2E3535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9700726" y="3561710"/>
            <a:ext cx="446315" cy="1118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971278-5197-84D6-A7F6-327A73FE07B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139266" y="3578108"/>
            <a:ext cx="7775" cy="954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E1D30-408F-AA43-0D01-50501DA03D7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0147041" y="3561710"/>
            <a:ext cx="469652" cy="1118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D81A6A-49AB-EF3F-A29B-0977E9E35BFC}"/>
              </a:ext>
            </a:extLst>
          </p:cNvPr>
          <p:cNvSpPr/>
          <p:nvPr/>
        </p:nvSpPr>
        <p:spPr>
          <a:xfrm>
            <a:off x="9142445" y="4431752"/>
            <a:ext cx="2024742" cy="646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Computed Probabilities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650952-A8F6-6A53-31E9-FB48344103BE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147041" y="4319896"/>
            <a:ext cx="7775" cy="1118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D58DCF2-8A36-3630-853E-9059CCE08329}"/>
              </a:ext>
            </a:extLst>
          </p:cNvPr>
          <p:cNvSpPr/>
          <p:nvPr/>
        </p:nvSpPr>
        <p:spPr>
          <a:xfrm>
            <a:off x="6603743" y="4427760"/>
            <a:ext cx="2024742" cy="646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Ground-Truth Probabilities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D9C108-1444-E3F5-FC76-F9D927DBEC0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616114" y="5074089"/>
            <a:ext cx="1339713" cy="4916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3920F-5695-627C-E2E3-5AE36749CDB8}"/>
              </a:ext>
            </a:extLst>
          </p:cNvPr>
          <p:cNvSpPr/>
          <p:nvPr/>
        </p:nvSpPr>
        <p:spPr>
          <a:xfrm>
            <a:off x="7943456" y="5565712"/>
            <a:ext cx="2024742" cy="369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MSE loss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7E853C-647F-4265-78E1-23735406D80A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8955827" y="5078081"/>
            <a:ext cx="1198989" cy="4876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611A-CBA8-65B5-E0D1-7D589E8F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469137" cy="970450"/>
          </a:xfrm>
        </p:spPr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6C02-A424-32C8-D0E5-0C35705A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316738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CF641-FE70-337A-9D98-5D63758BA99C}"/>
              </a:ext>
            </a:extLst>
          </p:cNvPr>
          <p:cNvSpPr/>
          <p:nvPr/>
        </p:nvSpPr>
        <p:spPr>
          <a:xfrm>
            <a:off x="7810067" y="111102"/>
            <a:ext cx="2010748" cy="646329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Encoded Gate Sequences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BE60C-6266-DEC4-AD54-CB222D14F000}"/>
              </a:ext>
            </a:extLst>
          </p:cNvPr>
          <p:cNvSpPr/>
          <p:nvPr/>
        </p:nvSpPr>
        <p:spPr>
          <a:xfrm>
            <a:off x="10049427" y="136835"/>
            <a:ext cx="2010748" cy="369330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effectLst/>
                <a:uFillTx/>
                <a:latin typeface="Arial"/>
                <a:ea typeface="Arial"/>
                <a:cs typeface="Arial"/>
                <a:sym typeface="Arial"/>
              </a:rPr>
              <a:t>Probabilities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8FF957-E6A4-BE0A-4C1F-1C65370F0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15441" y="757431"/>
            <a:ext cx="0" cy="2470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17E1BC-CABA-0F44-AD9B-8F0136F1B13C}"/>
              </a:ext>
            </a:extLst>
          </p:cNvPr>
          <p:cNvSpPr/>
          <p:nvPr/>
        </p:nvSpPr>
        <p:spPr>
          <a:xfrm>
            <a:off x="7810067" y="1004451"/>
            <a:ext cx="2010748" cy="369330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Embedding Layer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227C9-96EA-32C9-A78C-8624006E3D4B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11054801" y="1391369"/>
            <a:ext cx="9343" cy="23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6E4E9E-567F-8FFF-DF3B-A3ADDA83E5B0}"/>
              </a:ext>
            </a:extLst>
          </p:cNvPr>
          <p:cNvSpPr/>
          <p:nvPr/>
        </p:nvSpPr>
        <p:spPr>
          <a:xfrm>
            <a:off x="10058770" y="1630245"/>
            <a:ext cx="2010748" cy="646329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Positional Encoding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3FA65-0866-B6F4-07B6-EF777933ECCF}"/>
              </a:ext>
            </a:extLst>
          </p:cNvPr>
          <p:cNvCxnSpPr>
            <a:cxnSpLocks/>
          </p:cNvCxnSpPr>
          <p:nvPr/>
        </p:nvCxnSpPr>
        <p:spPr>
          <a:xfrm>
            <a:off x="8815441" y="1373781"/>
            <a:ext cx="0" cy="3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DDA30-AA98-BFB8-3B75-8326B7147B05}"/>
              </a:ext>
            </a:extLst>
          </p:cNvPr>
          <p:cNvSpPr/>
          <p:nvPr/>
        </p:nvSpPr>
        <p:spPr>
          <a:xfrm>
            <a:off x="7810067" y="1630246"/>
            <a:ext cx="2010748" cy="646329"/>
          </a:xfrm>
          <a:prstGeom prst="rect">
            <a:avLst/>
          </a:prstGeom>
          <a:solidFill>
            <a:srgbClr val="00B05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Positional Encoding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1BB3D3-DB78-A97F-4E43-371DE8DEC70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1054801" y="506165"/>
            <a:ext cx="0" cy="2388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0A5F9-48F0-AFEA-D933-AC11CCCD729D}"/>
              </a:ext>
            </a:extLst>
          </p:cNvPr>
          <p:cNvSpPr/>
          <p:nvPr/>
        </p:nvSpPr>
        <p:spPr>
          <a:xfrm>
            <a:off x="10049427" y="745040"/>
            <a:ext cx="2010748" cy="646329"/>
          </a:xfrm>
          <a:prstGeom prst="rect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FC layers &amp; Reshape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C0F326-0B30-DAA1-C712-60F4127B551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8815441" y="2276575"/>
            <a:ext cx="1152331" cy="3594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3C7568-5A0B-D0DE-7B0D-D492657AFD1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67772" y="2276574"/>
            <a:ext cx="1096372" cy="3594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43A069-7749-E650-36AB-DE0F64B7D762}"/>
              </a:ext>
            </a:extLst>
          </p:cNvPr>
          <p:cNvSpPr/>
          <p:nvPr/>
        </p:nvSpPr>
        <p:spPr>
          <a:xfrm>
            <a:off x="8962398" y="2636052"/>
            <a:ext cx="2010748" cy="646329"/>
          </a:xfrm>
          <a:prstGeom prst="rect">
            <a:avLst/>
          </a:prstGeom>
          <a:solidFill>
            <a:srgbClr val="7030A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Cross Attention Layer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91542-D193-2071-95E1-C3BE1AACE01D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967772" y="3282381"/>
            <a:ext cx="0" cy="3032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9AC46-182E-076C-FD90-7F5B242A021A}"/>
              </a:ext>
            </a:extLst>
          </p:cNvPr>
          <p:cNvSpPr/>
          <p:nvPr/>
        </p:nvSpPr>
        <p:spPr>
          <a:xfrm>
            <a:off x="8962398" y="3585655"/>
            <a:ext cx="2010748" cy="36933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Transformer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934AD-E8C2-2FAB-A288-3892D4D65579}"/>
              </a:ext>
            </a:extLst>
          </p:cNvPr>
          <p:cNvSpPr/>
          <p:nvPr/>
        </p:nvSpPr>
        <p:spPr>
          <a:xfrm>
            <a:off x="8962398" y="4274395"/>
            <a:ext cx="2010748" cy="36933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FC Layers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6D9B69-4B15-4CFC-2468-913C97EB2F3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67772" y="3954985"/>
            <a:ext cx="0" cy="3194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A7C3E-351A-2033-04FC-D65F6C50BCC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11054801" y="1391369"/>
            <a:ext cx="9343" cy="2388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0C2FF4-DC1E-6E9E-EAA5-A9B559B5C42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815441" y="1344390"/>
            <a:ext cx="0" cy="2858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9A122F-F685-D5DC-AD1C-44B33B756071}"/>
              </a:ext>
            </a:extLst>
          </p:cNvPr>
          <p:cNvSpPr/>
          <p:nvPr/>
        </p:nvSpPr>
        <p:spPr>
          <a:xfrm>
            <a:off x="8962398" y="4904589"/>
            <a:ext cx="2010748" cy="646329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Error Parameters Output</a:t>
            </a:r>
            <a:endParaRPr kumimoji="0" lang="en-US" sz="1800" b="0" i="0" u="none" strike="noStrike" cap="none" spc="0" normalizeH="0" baseline="0" dirty="0">
              <a:ln>
                <a:noFill/>
              </a:ln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7355CD-971B-F971-4991-B5EAB7580EC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967772" y="4643725"/>
            <a:ext cx="0" cy="3025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8CB4ED8-6E58-9AF8-1DA1-26D96A9CBEDA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646913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Embedding Layer/ FC &amp; Reshape Layers</a:t>
            </a:r>
          </a:p>
          <a:p>
            <a:pPr lvl="1"/>
            <a:r>
              <a:rPr lang="en-US" dirty="0"/>
              <a:t>Adding an extra dimension for feature learning</a:t>
            </a:r>
          </a:p>
          <a:p>
            <a:pPr lvl="1"/>
            <a:endParaRPr lang="en-US" dirty="0"/>
          </a:p>
          <a:p>
            <a:r>
              <a:rPr lang="en-US" dirty="0"/>
              <a:t>Positional Encoding</a:t>
            </a:r>
          </a:p>
          <a:p>
            <a:pPr lvl="1"/>
            <a:r>
              <a:rPr lang="en-US" dirty="0"/>
              <a:t>Run across the flattened array (group size x sequence length)</a:t>
            </a:r>
          </a:p>
          <a:p>
            <a:pPr lvl="1"/>
            <a:r>
              <a:rPr lang="en-US" dirty="0"/>
              <a:t>Encode positional information across multiple sequences</a:t>
            </a:r>
          </a:p>
          <a:p>
            <a:endParaRPr lang="en-US" dirty="0"/>
          </a:p>
          <a:p>
            <a:r>
              <a:rPr lang="en-US" dirty="0"/>
              <a:t>Cross Attention Layer</a:t>
            </a:r>
          </a:p>
          <a:p>
            <a:pPr lvl="1"/>
            <a:r>
              <a:rPr lang="en-US" dirty="0"/>
              <a:t>Attending aggregated inter and intra sequences relationship between two datasets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0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6804-0517-2689-FAFB-23AA93F4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Trajectory</a:t>
            </a:r>
          </a:p>
        </p:txBody>
      </p:sp>
      <p:pic>
        <p:nvPicPr>
          <p:cNvPr id="5" name="Content Placeholder 4" descr="A graph showing a line&#10;&#10;Description automatically generated">
            <a:extLst>
              <a:ext uri="{FF2B5EF4-FFF2-40B4-BE49-F238E27FC236}">
                <a16:creationId xmlns:a16="http://schemas.microsoft.com/office/drawing/2014/main" id="{0A623786-3043-E1CA-2BC7-3A1308838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43" y="1500981"/>
            <a:ext cx="7973114" cy="4298686"/>
          </a:xfrm>
        </p:spPr>
      </p:pic>
    </p:spTree>
    <p:extLst>
      <p:ext uri="{BB962C8B-B14F-4D97-AF65-F5344CB8AC3E}">
        <p14:creationId xmlns:p14="http://schemas.microsoft.com/office/powerpoint/2010/main" val="277865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236</TotalTime>
  <Words>580</Words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Cambria Math</vt:lpstr>
      <vt:lpstr>Wingdings 2</vt:lpstr>
      <vt:lpstr>Slate</vt:lpstr>
      <vt:lpstr>ML4GST Technical Report</vt:lpstr>
      <vt:lpstr>Overview</vt:lpstr>
      <vt:lpstr>GST Simulation</vt:lpstr>
      <vt:lpstr>Preprocessing Data</vt:lpstr>
      <vt:lpstr>Splitting and Grouping Dataset</vt:lpstr>
      <vt:lpstr>Training Methodology</vt:lpstr>
      <vt:lpstr>Overall Data Pipeline  </vt:lpstr>
      <vt:lpstr>Network Architecture</vt:lpstr>
      <vt:lpstr>Training Trajectory</vt:lpstr>
      <vt:lpstr>Learning Rate Trajectory</vt:lpstr>
      <vt:lpstr>Convergence</vt:lpstr>
      <vt:lpstr>Predicted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2023-11-28T12:46:56Z</dcterms:created>
  <dcterms:modified xsi:type="dcterms:W3CDTF">2023-11-28T16:42:58Z</dcterms:modified>
</cp:coreProperties>
</file>