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f357b0a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f357b0a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7f2b52a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7f2b52a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5aafa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5aafad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f5aafad2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f5aafad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7f2b52a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7f2b52a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7f2b52a4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7f2b52a4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f613e60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f613e60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7f2b52a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7f2b52a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623675" y="0"/>
            <a:ext cx="10391501" cy="5143500"/>
          </a:xfrm>
          <a:prstGeom prst="rect">
            <a:avLst/>
          </a:prstGeom>
          <a:noFill/>
          <a:ln>
            <a:noFill/>
          </a:ln>
        </p:spPr>
      </p:pic>
      <p:sp>
        <p:nvSpPr>
          <p:cNvPr id="60" name="Google Shape;60;p13"/>
          <p:cNvSpPr/>
          <p:nvPr/>
        </p:nvSpPr>
        <p:spPr>
          <a:xfrm>
            <a:off x="2363550" y="1120475"/>
            <a:ext cx="4371900" cy="3157500"/>
          </a:xfrm>
          <a:prstGeom prst="rect">
            <a:avLst/>
          </a:prstGeom>
          <a:gradFill>
            <a:gsLst>
              <a:gs pos="0">
                <a:srgbClr val="FF1E00"/>
              </a:gs>
              <a:gs pos="45000">
                <a:srgbClr val="E02528">
                  <a:alpha val="50588"/>
                </a:srgbClr>
              </a:gs>
              <a:gs pos="100000">
                <a:srgbClr val="D96868"/>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ctrTitle"/>
          </p:nvPr>
        </p:nvSpPr>
        <p:spPr>
          <a:xfrm>
            <a:off x="2559500" y="1371600"/>
            <a:ext cx="3967800" cy="1839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300">
                <a:solidFill>
                  <a:srgbClr val="000000"/>
                </a:solidFill>
                <a:latin typeface="Arial"/>
                <a:ea typeface="Arial"/>
                <a:cs typeface="Arial"/>
                <a:sym typeface="Arial"/>
              </a:rPr>
              <a:t> </a:t>
            </a:r>
            <a:r>
              <a:rPr lang="en" sz="3300">
                <a:solidFill>
                  <a:srgbClr val="D9D9D9"/>
                </a:solidFill>
                <a:latin typeface="Arial"/>
                <a:ea typeface="Arial"/>
                <a:cs typeface="Arial"/>
                <a:sym typeface="Arial"/>
              </a:rPr>
              <a:t>F1 Dataset Insights Presentation </a:t>
            </a:r>
            <a:endParaRPr sz="3300">
              <a:solidFill>
                <a:srgbClr val="D9D9D9"/>
              </a:solidFill>
              <a:latin typeface="Arial"/>
              <a:ea typeface="Arial"/>
              <a:cs typeface="Arial"/>
              <a:sym typeface="Arial"/>
            </a:endParaRPr>
          </a:p>
          <a:p>
            <a:pPr indent="0" lvl="0" marL="0" rtl="0" algn="ctr">
              <a:spcBef>
                <a:spcPts val="0"/>
              </a:spcBef>
              <a:spcAft>
                <a:spcPts val="0"/>
              </a:spcAft>
              <a:buNone/>
            </a:pPr>
            <a:r>
              <a:t/>
            </a:r>
            <a:endParaRPr sz="977">
              <a:solidFill>
                <a:srgbClr val="000000"/>
              </a:solidFill>
              <a:latin typeface="Arial"/>
              <a:ea typeface="Arial"/>
              <a:cs typeface="Arial"/>
              <a:sym typeface="Arial"/>
            </a:endParaRPr>
          </a:p>
          <a:p>
            <a:pPr indent="0" lvl="0" marL="0" rtl="0" algn="r">
              <a:spcBef>
                <a:spcPts val="0"/>
              </a:spcBef>
              <a:spcAft>
                <a:spcPts val="0"/>
              </a:spcAft>
              <a:buNone/>
            </a:pPr>
            <a:r>
              <a:rPr lang="en" sz="2344">
                <a:solidFill>
                  <a:srgbClr val="D9D9D9"/>
                </a:solidFill>
                <a:latin typeface="Arial"/>
                <a:ea typeface="Arial"/>
                <a:cs typeface="Arial"/>
                <a:sym typeface="Arial"/>
              </a:rPr>
              <a:t>-- Group 2</a:t>
            </a:r>
            <a:endParaRPr sz="2344">
              <a:solidFill>
                <a:srgbClr val="D9D9D9"/>
              </a:solidFill>
              <a:latin typeface="Arial"/>
              <a:ea typeface="Arial"/>
              <a:cs typeface="Arial"/>
              <a:sym typeface="Arial"/>
            </a:endParaRPr>
          </a:p>
        </p:txBody>
      </p:sp>
      <p:sp>
        <p:nvSpPr>
          <p:cNvPr id="62" name="Google Shape;62;p13"/>
          <p:cNvSpPr txBox="1"/>
          <p:nvPr>
            <p:ph idx="1" type="subTitle"/>
          </p:nvPr>
        </p:nvSpPr>
        <p:spPr>
          <a:xfrm>
            <a:off x="3096375" y="3282050"/>
            <a:ext cx="3430800" cy="845100"/>
          </a:xfrm>
          <a:prstGeom prst="rect">
            <a:avLst/>
          </a:prstGeom>
        </p:spPr>
        <p:txBody>
          <a:bodyPr anchorCtr="0" anchor="b" bIns="91425" lIns="91425" spcFirstLastPara="1" rIns="91425" wrap="square" tIns="91425">
            <a:noAutofit/>
          </a:bodyPr>
          <a:lstStyle/>
          <a:p>
            <a:pPr indent="0" lvl="0" marL="0" rtl="0" algn="r">
              <a:lnSpc>
                <a:spcPct val="115000"/>
              </a:lnSpc>
              <a:spcBef>
                <a:spcPts val="0"/>
              </a:spcBef>
              <a:spcAft>
                <a:spcPts val="0"/>
              </a:spcAft>
              <a:buSzPts val="688"/>
              <a:buNone/>
            </a:pPr>
            <a:r>
              <a:rPr lang="en" sz="1425">
                <a:solidFill>
                  <a:srgbClr val="D9D9D9"/>
                </a:solidFill>
                <a:latin typeface="Arial"/>
                <a:ea typeface="Arial"/>
                <a:cs typeface="Arial"/>
                <a:sym typeface="Arial"/>
              </a:rPr>
              <a:t>Derek Li</a:t>
            </a:r>
            <a:endParaRPr sz="1425">
              <a:solidFill>
                <a:srgbClr val="D9D9D9"/>
              </a:solidFill>
              <a:latin typeface="Arial"/>
              <a:ea typeface="Arial"/>
              <a:cs typeface="Arial"/>
              <a:sym typeface="Arial"/>
            </a:endParaRPr>
          </a:p>
          <a:p>
            <a:pPr indent="0" lvl="0" marL="0" rtl="0" algn="r">
              <a:lnSpc>
                <a:spcPct val="115000"/>
              </a:lnSpc>
              <a:spcBef>
                <a:spcPts val="0"/>
              </a:spcBef>
              <a:spcAft>
                <a:spcPts val="0"/>
              </a:spcAft>
              <a:buSzPts val="688"/>
              <a:buNone/>
            </a:pPr>
            <a:r>
              <a:rPr lang="en" sz="1425">
                <a:solidFill>
                  <a:srgbClr val="D9D9D9"/>
                </a:solidFill>
                <a:latin typeface="Arial"/>
                <a:ea typeface="Arial"/>
                <a:cs typeface="Arial"/>
                <a:sym typeface="Arial"/>
              </a:rPr>
              <a:t>Xinyang Chen</a:t>
            </a:r>
            <a:endParaRPr sz="1425">
              <a:solidFill>
                <a:srgbClr val="D9D9D9"/>
              </a:solidFill>
              <a:latin typeface="Arial"/>
              <a:ea typeface="Arial"/>
              <a:cs typeface="Arial"/>
              <a:sym typeface="Arial"/>
            </a:endParaRPr>
          </a:p>
          <a:p>
            <a:pPr indent="0" lvl="0" marL="0" rtl="0" algn="r">
              <a:lnSpc>
                <a:spcPct val="115000"/>
              </a:lnSpc>
              <a:spcBef>
                <a:spcPts val="0"/>
              </a:spcBef>
              <a:spcAft>
                <a:spcPts val="0"/>
              </a:spcAft>
              <a:buSzPts val="688"/>
              <a:buNone/>
            </a:pPr>
            <a:r>
              <a:rPr lang="en" sz="1425">
                <a:solidFill>
                  <a:srgbClr val="D9D9D9"/>
                </a:solidFill>
                <a:latin typeface="Arial"/>
                <a:ea typeface="Arial"/>
                <a:cs typeface="Arial"/>
                <a:sym typeface="Arial"/>
              </a:rPr>
              <a:t>Xuejing Li</a:t>
            </a:r>
            <a:endParaRPr sz="1425">
              <a:solidFill>
                <a:srgbClr val="D9D9D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 </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75000"/>
              <a:buChar char="-"/>
            </a:pPr>
            <a:r>
              <a:rPr lang="en" sz="2400"/>
              <a:t>Datasets used</a:t>
            </a:r>
            <a:r>
              <a:rPr lang="en"/>
              <a:t>:  </a:t>
            </a:r>
            <a:r>
              <a:rPr b="1" lang="en"/>
              <a:t>drivers, races, constructors, results.</a:t>
            </a:r>
            <a:r>
              <a:rPr lang="en"/>
              <a:t>csv  </a:t>
            </a:r>
            <a:endParaRPr/>
          </a:p>
          <a:p>
            <a:pPr indent="0" lvl="0" marL="0" rtl="0" algn="l">
              <a:spcBef>
                <a:spcPts val="1200"/>
              </a:spcBef>
              <a:spcAft>
                <a:spcPts val="0"/>
              </a:spcAft>
              <a:buNone/>
            </a:pPr>
            <a:r>
              <a:t/>
            </a:r>
            <a:endParaRPr/>
          </a:p>
          <a:p>
            <a:pPr indent="-334327" lvl="0" marL="457200" rtl="0" algn="l">
              <a:spcBef>
                <a:spcPts val="1200"/>
              </a:spcBef>
              <a:spcAft>
                <a:spcPts val="0"/>
              </a:spcAft>
              <a:buSzPct val="75000"/>
              <a:buChar char="-"/>
            </a:pPr>
            <a:r>
              <a:rPr lang="en" sz="2400"/>
              <a:t>Data preprocessing:</a:t>
            </a:r>
            <a:r>
              <a:rPr lang="en"/>
              <a:t> </a:t>
            </a:r>
            <a:endParaRPr/>
          </a:p>
          <a:p>
            <a:pPr indent="0" lvl="0" marL="457200" rtl="0" algn="l">
              <a:spcBef>
                <a:spcPts val="1200"/>
              </a:spcBef>
              <a:spcAft>
                <a:spcPts val="0"/>
              </a:spcAft>
              <a:buNone/>
            </a:pPr>
            <a:r>
              <a:rPr lang="en"/>
              <a:t>- Create binary variable </a:t>
            </a:r>
            <a:r>
              <a:rPr b="1" lang="en"/>
              <a:t>second_place</a:t>
            </a:r>
            <a:r>
              <a:rPr lang="en"/>
              <a:t> to indicate 2nd place finish </a:t>
            </a:r>
            <a:endParaRPr/>
          </a:p>
          <a:p>
            <a:pPr indent="0" lvl="0" marL="457200" rtl="0" algn="l">
              <a:spcBef>
                <a:spcPts val="1200"/>
              </a:spcBef>
              <a:spcAft>
                <a:spcPts val="0"/>
              </a:spcAft>
              <a:buNone/>
            </a:pPr>
            <a:r>
              <a:rPr lang="en"/>
              <a:t>-Create</a:t>
            </a:r>
            <a:r>
              <a:rPr b="1" lang="en"/>
              <a:t> age_as_of_race</a:t>
            </a:r>
            <a:r>
              <a:rPr lang="en"/>
              <a:t> through dob column </a:t>
            </a:r>
            <a:endParaRPr/>
          </a:p>
          <a:p>
            <a:pPr indent="0" lvl="0" marL="457200" rtl="0" algn="l">
              <a:spcBef>
                <a:spcPts val="1200"/>
              </a:spcBef>
              <a:spcAft>
                <a:spcPts val="0"/>
              </a:spcAft>
              <a:buNone/>
            </a:pPr>
            <a:r>
              <a:rPr lang="en"/>
              <a:t>-Create binary variables for </a:t>
            </a:r>
            <a:r>
              <a:rPr b="1" lang="en"/>
              <a:t>constructorRef</a:t>
            </a:r>
            <a:r>
              <a:rPr lang="en"/>
              <a:t> with top 5 most wins </a:t>
            </a:r>
            <a:endParaRPr/>
          </a:p>
          <a:p>
            <a:pPr indent="0" lvl="0" marL="457200" rtl="0" algn="l">
              <a:spcBef>
                <a:spcPts val="1200"/>
              </a:spcBef>
              <a:spcAft>
                <a:spcPts val="0"/>
              </a:spcAft>
              <a:buNone/>
            </a:pPr>
            <a:r>
              <a:rPr lang="en"/>
              <a:t>-Create binary variables for top 10 </a:t>
            </a:r>
            <a:r>
              <a:rPr b="1" lang="en"/>
              <a:t>grid</a:t>
            </a:r>
            <a:r>
              <a:rPr lang="en"/>
              <a:t> positions </a:t>
            </a:r>
            <a:endParaRPr/>
          </a:p>
          <a:p>
            <a:pPr indent="0" lvl="0" marL="457200" rtl="0" algn="l">
              <a:spcBef>
                <a:spcPts val="1200"/>
              </a:spcBef>
              <a:spcAft>
                <a:spcPts val="1200"/>
              </a:spcAft>
              <a:buNone/>
            </a:pPr>
            <a:r>
              <a:rPr lang="en"/>
              <a:t>-Turn </a:t>
            </a:r>
            <a:r>
              <a:rPr b="1" lang="en"/>
              <a:t>milliseconds</a:t>
            </a:r>
            <a:r>
              <a:rPr lang="en"/>
              <a:t>, </a:t>
            </a:r>
            <a:r>
              <a:rPr b="1" lang="en"/>
              <a:t>fastestLap</a:t>
            </a:r>
            <a:r>
              <a:rPr lang="en"/>
              <a:t>, </a:t>
            </a:r>
            <a:r>
              <a:rPr b="1" lang="en"/>
              <a:t>rank and fastestLapSpeed</a:t>
            </a:r>
            <a:r>
              <a:rPr lang="en"/>
              <a:t> into numeric datatype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 Second Place Inference </a:t>
            </a:r>
            <a:endParaRPr/>
          </a:p>
        </p:txBody>
      </p:sp>
      <p:sp>
        <p:nvSpPr>
          <p:cNvPr id="74" name="Google Shape;74;p15"/>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For the Q1 inference model, we used a logistic regression model focusing on starting grid positions and constructors as independent variables.</a:t>
            </a:r>
            <a:endParaRPr/>
          </a:p>
          <a:p>
            <a:pPr indent="0" lvl="0" marL="0" rtl="0" algn="l">
              <a:spcBef>
                <a:spcPts val="1200"/>
              </a:spcBef>
              <a:spcAft>
                <a:spcPts val="0"/>
              </a:spcAft>
              <a:buNone/>
            </a:pPr>
            <a:r>
              <a:t/>
            </a:r>
            <a:endParaRPr/>
          </a:p>
          <a:p>
            <a:pPr indent="-304800" lvl="0" marL="457200" rtl="0" algn="l">
              <a:spcBef>
                <a:spcPts val="1200"/>
              </a:spcBef>
              <a:spcAft>
                <a:spcPts val="0"/>
              </a:spcAft>
              <a:buSzPts val="1200"/>
              <a:buChar char="-"/>
            </a:pPr>
            <a:r>
              <a:rPr lang="en"/>
              <a:t>Based on our model, grid_3 (starting in 3rd position) seemed to be the most important as it had the highest coefficient.</a:t>
            </a:r>
            <a:endParaRPr/>
          </a:p>
        </p:txBody>
      </p:sp>
      <p:pic>
        <p:nvPicPr>
          <p:cNvPr id="75" name="Google Shape;75;p15"/>
          <p:cNvPicPr preferRelativeResize="0"/>
          <p:nvPr/>
        </p:nvPicPr>
        <p:blipFill>
          <a:blip r:embed="rId3">
            <a:alphaModFix/>
          </a:blip>
          <a:stretch>
            <a:fillRect/>
          </a:stretch>
        </p:blipFill>
        <p:spPr>
          <a:xfrm>
            <a:off x="3502425" y="1350000"/>
            <a:ext cx="4810125" cy="317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 Second Place Inference </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Below is a summary of the model. Most of the grid position variables end up being statistically significant. </a:t>
            </a:r>
            <a:endParaRPr/>
          </a:p>
        </p:txBody>
      </p:sp>
      <p:pic>
        <p:nvPicPr>
          <p:cNvPr id="82" name="Google Shape;82;p16"/>
          <p:cNvPicPr preferRelativeResize="0"/>
          <p:nvPr/>
        </p:nvPicPr>
        <p:blipFill>
          <a:blip r:embed="rId3">
            <a:alphaModFix/>
          </a:blip>
          <a:stretch>
            <a:fillRect/>
          </a:stretch>
        </p:blipFill>
        <p:spPr>
          <a:xfrm>
            <a:off x="1033325" y="2064027"/>
            <a:ext cx="6978273" cy="257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Q1: Second Place Inference </a:t>
            </a:r>
            <a:endParaRPr/>
          </a:p>
        </p:txBody>
      </p:sp>
      <p:sp>
        <p:nvSpPr>
          <p:cNvPr id="88" name="Google Shape;88;p1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While starting in certain positions or having a certain constructor do seem to result in a higher </a:t>
            </a:r>
            <a:r>
              <a:rPr lang="en"/>
              <a:t>likelihood</a:t>
            </a:r>
            <a:r>
              <a:rPr lang="en"/>
              <a:t> of finishing second in a race, the model ultimately ends up predicting no second place finishes for any driver.</a:t>
            </a:r>
            <a:endParaRPr/>
          </a:p>
          <a:p>
            <a:pPr indent="0" lvl="0" marL="457200" rtl="0" algn="l">
              <a:spcBef>
                <a:spcPts val="1200"/>
              </a:spcBef>
              <a:spcAft>
                <a:spcPts val="0"/>
              </a:spcAft>
              <a:buNone/>
            </a:pPr>
            <a:r>
              <a:t/>
            </a:r>
            <a:endParaRPr/>
          </a:p>
          <a:p>
            <a:pPr indent="-304800" lvl="0" marL="457200" rtl="0" algn="l">
              <a:spcBef>
                <a:spcPts val="1200"/>
              </a:spcBef>
              <a:spcAft>
                <a:spcPts val="0"/>
              </a:spcAft>
              <a:buSzPts val="1200"/>
              <a:buChar char="-"/>
            </a:pPr>
            <a:r>
              <a:rPr lang="en"/>
              <a:t>This makes sense given the low number of second place finishes in overall data. </a:t>
            </a:r>
            <a:endParaRPr/>
          </a:p>
        </p:txBody>
      </p:sp>
      <p:pic>
        <p:nvPicPr>
          <p:cNvPr id="89" name="Google Shape;89;p17"/>
          <p:cNvPicPr preferRelativeResize="0"/>
          <p:nvPr/>
        </p:nvPicPr>
        <p:blipFill>
          <a:blip r:embed="rId3">
            <a:alphaModFix/>
          </a:blip>
          <a:stretch>
            <a:fillRect/>
          </a:stretch>
        </p:blipFill>
        <p:spPr>
          <a:xfrm>
            <a:off x="3909275" y="1503550"/>
            <a:ext cx="3819525" cy="282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Second Place Prediction </a:t>
            </a:r>
            <a:endParaRPr/>
          </a:p>
          <a:p>
            <a:pPr indent="0" lvl="0" marL="0" rtl="0" algn="l">
              <a:spcBef>
                <a:spcPts val="0"/>
              </a:spcBef>
              <a:spcAft>
                <a:spcPts val="0"/>
              </a:spcAft>
              <a:buNone/>
            </a:pPr>
            <a:r>
              <a:t/>
            </a:r>
            <a:endParaRPr/>
          </a:p>
        </p:txBody>
      </p:sp>
      <p:sp>
        <p:nvSpPr>
          <p:cNvPr id="95" name="Google Shape;95;p18"/>
          <p:cNvSpPr txBox="1"/>
          <p:nvPr>
            <p:ph idx="1" type="body"/>
          </p:nvPr>
        </p:nvSpPr>
        <p:spPr>
          <a:xfrm>
            <a:off x="311700" y="1125000"/>
            <a:ext cx="4795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Prediction Process: </a:t>
            </a:r>
            <a:endParaRPr/>
          </a:p>
          <a:p>
            <a:pPr indent="-342900" lvl="0" marL="457200" rtl="0" algn="l">
              <a:spcBef>
                <a:spcPts val="1200"/>
              </a:spcBef>
              <a:spcAft>
                <a:spcPts val="0"/>
              </a:spcAft>
              <a:buSzPts val="1800"/>
              <a:buChar char="-"/>
            </a:pPr>
            <a:r>
              <a:rPr lang="en"/>
              <a:t>Feature</a:t>
            </a:r>
            <a:r>
              <a:rPr lang="en"/>
              <a:t> selection: drop non-numeric columns</a:t>
            </a:r>
            <a:endParaRPr/>
          </a:p>
          <a:p>
            <a:pPr indent="-342900" lvl="0" marL="457200" rtl="0" algn="l">
              <a:spcBef>
                <a:spcPts val="0"/>
              </a:spcBef>
              <a:spcAft>
                <a:spcPts val="0"/>
              </a:spcAft>
              <a:buSzPts val="1800"/>
              <a:buChar char="-"/>
            </a:pPr>
            <a:r>
              <a:rPr lang="en"/>
              <a:t>Split dataset into train (1950-2010) and test (2011- ) based on race_year</a:t>
            </a:r>
            <a:endParaRPr/>
          </a:p>
          <a:p>
            <a:pPr indent="-342900" lvl="0" marL="457200" rtl="0" algn="l">
              <a:spcBef>
                <a:spcPts val="0"/>
              </a:spcBef>
              <a:spcAft>
                <a:spcPts val="0"/>
              </a:spcAft>
              <a:buSzPts val="1800"/>
              <a:buChar char="-"/>
            </a:pPr>
            <a:r>
              <a:rPr lang="en"/>
              <a:t>Fit random forest model </a:t>
            </a:r>
            <a:endParaRPr/>
          </a:p>
          <a:p>
            <a:pPr indent="-342900" lvl="0" marL="457200" rtl="0" algn="l">
              <a:spcBef>
                <a:spcPts val="0"/>
              </a:spcBef>
              <a:spcAft>
                <a:spcPts val="0"/>
              </a:spcAft>
              <a:buSzPts val="1800"/>
              <a:buChar char="-"/>
            </a:pPr>
            <a:r>
              <a:rPr lang="en"/>
              <a:t>Find </a:t>
            </a:r>
            <a:r>
              <a:rPr lang="en"/>
              <a:t>model</a:t>
            </a:r>
            <a:r>
              <a:rPr lang="en"/>
              <a:t> stats </a:t>
            </a:r>
            <a:r>
              <a:rPr b="1" lang="en"/>
              <a:t>(mse)</a:t>
            </a:r>
            <a:r>
              <a:rPr lang="en"/>
              <a:t>, select the best model,  and most important feature</a:t>
            </a:r>
            <a:r>
              <a:rPr b="1" lang="en"/>
              <a:t> (“points”)</a:t>
            </a:r>
            <a:endParaRPr b="1"/>
          </a:p>
          <a:p>
            <a:pPr indent="0" lvl="0" marL="0" rtl="0" algn="l">
              <a:spcBef>
                <a:spcPts val="1200"/>
              </a:spcBef>
              <a:spcAft>
                <a:spcPts val="1200"/>
              </a:spcAft>
              <a:buNone/>
            </a:pPr>
            <a:r>
              <a:t/>
            </a:r>
            <a:endParaRPr/>
          </a:p>
        </p:txBody>
      </p:sp>
      <p:pic>
        <p:nvPicPr>
          <p:cNvPr id="96" name="Google Shape;96;p18"/>
          <p:cNvPicPr preferRelativeResize="0"/>
          <p:nvPr/>
        </p:nvPicPr>
        <p:blipFill rotWithShape="1">
          <a:blip r:embed="rId3">
            <a:alphaModFix/>
          </a:blip>
          <a:srcRect b="0" l="4543" r="0" t="3063"/>
          <a:stretch/>
        </p:blipFill>
        <p:spPr>
          <a:xfrm>
            <a:off x="5368313" y="935250"/>
            <a:ext cx="3171575" cy="2827000"/>
          </a:xfrm>
          <a:prstGeom prst="rect">
            <a:avLst/>
          </a:prstGeom>
          <a:noFill/>
          <a:ln>
            <a:noFill/>
          </a:ln>
        </p:spPr>
      </p:pic>
      <p:sp>
        <p:nvSpPr>
          <p:cNvPr id="97" name="Google Shape;97;p18"/>
          <p:cNvSpPr txBox="1"/>
          <p:nvPr/>
        </p:nvSpPr>
        <p:spPr>
          <a:xfrm>
            <a:off x="5368325" y="473550"/>
            <a:ext cx="367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666666"/>
                </a:solidFill>
                <a:latin typeface="Lato"/>
                <a:ea typeface="Lato"/>
                <a:cs typeface="Lato"/>
                <a:sym typeface="Lato"/>
              </a:rPr>
              <a:t>Prediction Result: </a:t>
            </a:r>
            <a:endParaRPr sz="1800">
              <a:solidFill>
                <a:srgbClr val="666666"/>
              </a:solidFill>
              <a:latin typeface="Lato"/>
              <a:ea typeface="Lato"/>
              <a:cs typeface="Lato"/>
              <a:sym typeface="Lato"/>
            </a:endParaRPr>
          </a:p>
        </p:txBody>
      </p:sp>
      <p:sp>
        <p:nvSpPr>
          <p:cNvPr id="98" name="Google Shape;98;p18"/>
          <p:cNvSpPr txBox="1"/>
          <p:nvPr/>
        </p:nvSpPr>
        <p:spPr>
          <a:xfrm>
            <a:off x="5368325" y="3930900"/>
            <a:ext cx="350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latin typeface="Lato"/>
                <a:ea typeface="Lato"/>
                <a:cs typeface="Lato"/>
                <a:sym typeface="Lato"/>
              </a:rPr>
              <a:t>The model has a mse of 0.0014 and R^2 of 0.984, which means the random forest model is relatively good at predicting the result using the above features.</a:t>
            </a:r>
            <a:endParaRPr>
              <a:solidFill>
                <a:srgbClr val="666666"/>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5246150" y="1940200"/>
            <a:ext cx="2183590" cy="2981549"/>
          </a:xfrm>
          <a:prstGeom prst="rect">
            <a:avLst/>
          </a:prstGeom>
          <a:noFill/>
          <a:ln>
            <a:noFill/>
          </a:ln>
        </p:spPr>
      </p:pic>
      <p:sp>
        <p:nvSpPr>
          <p:cNvPr id="104" name="Google Shape;104;p19"/>
          <p:cNvSpPr txBox="1"/>
          <p:nvPr>
            <p:ph type="title"/>
          </p:nvPr>
        </p:nvSpPr>
        <p:spPr>
          <a:xfrm>
            <a:off x="311700" y="1442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 </a:t>
            </a:r>
            <a:r>
              <a:rPr lang="en"/>
              <a:t>Second Place Prediction </a:t>
            </a:r>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684450" y="660475"/>
            <a:ext cx="4862400" cy="1041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 Feature Validation: </a:t>
            </a:r>
            <a:endParaRPr/>
          </a:p>
          <a:p>
            <a:pPr indent="-307340" lvl="0" marL="457200" rtl="0" algn="l">
              <a:spcBef>
                <a:spcPts val="1200"/>
              </a:spcBef>
              <a:spcAft>
                <a:spcPts val="0"/>
              </a:spcAft>
              <a:buSzPct val="100000"/>
              <a:buChar char="-"/>
            </a:pPr>
            <a:r>
              <a:rPr lang="en" sz="1600"/>
              <a:t>Run logistic regression and generalized logistic regression </a:t>
            </a:r>
            <a:endParaRPr sz="1600"/>
          </a:p>
          <a:p>
            <a:pPr indent="-307340" lvl="0" marL="457200" rtl="0" algn="l">
              <a:spcBef>
                <a:spcPts val="0"/>
              </a:spcBef>
              <a:spcAft>
                <a:spcPts val="0"/>
              </a:spcAft>
              <a:buSzPct val="100000"/>
              <a:buChar char="-"/>
            </a:pPr>
            <a:r>
              <a:rPr lang="en" sz="1600"/>
              <a:t>Assess metrics e.g. coefficient, p-value, t-value, and R^2 </a:t>
            </a:r>
            <a:endParaRPr sz="1600"/>
          </a:p>
        </p:txBody>
      </p:sp>
      <p:pic>
        <p:nvPicPr>
          <p:cNvPr id="106" name="Google Shape;106;p19"/>
          <p:cNvPicPr preferRelativeResize="0"/>
          <p:nvPr/>
        </p:nvPicPr>
        <p:blipFill rotWithShape="1">
          <a:blip r:embed="rId4">
            <a:alphaModFix/>
          </a:blip>
          <a:srcRect b="-9539" l="-3130" r="3129" t="9540"/>
          <a:stretch/>
        </p:blipFill>
        <p:spPr>
          <a:xfrm>
            <a:off x="146925" y="1701475"/>
            <a:ext cx="3422749" cy="2015425"/>
          </a:xfrm>
          <a:prstGeom prst="rect">
            <a:avLst/>
          </a:prstGeom>
          <a:noFill/>
          <a:ln>
            <a:noFill/>
          </a:ln>
        </p:spPr>
      </p:pic>
      <p:pic>
        <p:nvPicPr>
          <p:cNvPr id="107" name="Google Shape;107;p19"/>
          <p:cNvPicPr preferRelativeResize="0"/>
          <p:nvPr/>
        </p:nvPicPr>
        <p:blipFill>
          <a:blip r:embed="rId5">
            <a:alphaModFix/>
          </a:blip>
          <a:stretch>
            <a:fillRect/>
          </a:stretch>
        </p:blipFill>
        <p:spPr>
          <a:xfrm>
            <a:off x="192175" y="3648325"/>
            <a:ext cx="3377500" cy="1335575"/>
          </a:xfrm>
          <a:prstGeom prst="rect">
            <a:avLst/>
          </a:prstGeom>
          <a:noFill/>
          <a:ln>
            <a:noFill/>
          </a:ln>
        </p:spPr>
      </p:pic>
      <p:pic>
        <p:nvPicPr>
          <p:cNvPr id="108" name="Google Shape;108;p19"/>
          <p:cNvPicPr preferRelativeResize="0"/>
          <p:nvPr/>
        </p:nvPicPr>
        <p:blipFill>
          <a:blip r:embed="rId6">
            <a:alphaModFix/>
          </a:blip>
          <a:stretch>
            <a:fillRect/>
          </a:stretch>
        </p:blipFill>
        <p:spPr>
          <a:xfrm>
            <a:off x="5844450" y="440413"/>
            <a:ext cx="3066000" cy="1481125"/>
          </a:xfrm>
          <a:prstGeom prst="rect">
            <a:avLst/>
          </a:prstGeom>
          <a:noFill/>
          <a:ln>
            <a:noFill/>
          </a:ln>
        </p:spPr>
      </p:pic>
      <p:sp>
        <p:nvSpPr>
          <p:cNvPr id="109" name="Google Shape;109;p19"/>
          <p:cNvSpPr/>
          <p:nvPr/>
        </p:nvSpPr>
        <p:spPr>
          <a:xfrm>
            <a:off x="82375" y="1620100"/>
            <a:ext cx="1716300" cy="3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“Points” variable</a:t>
            </a:r>
            <a:endParaRPr/>
          </a:p>
        </p:txBody>
      </p:sp>
      <p:sp>
        <p:nvSpPr>
          <p:cNvPr id="110" name="Google Shape;110;p19"/>
          <p:cNvSpPr/>
          <p:nvPr/>
        </p:nvSpPr>
        <p:spPr>
          <a:xfrm>
            <a:off x="5163775" y="1701475"/>
            <a:ext cx="1716300" cy="3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All </a:t>
            </a:r>
            <a:r>
              <a:rPr lang="en"/>
              <a:t>variables</a:t>
            </a:r>
            <a:endParaRPr/>
          </a:p>
        </p:txBody>
      </p:sp>
      <p:sp>
        <p:nvSpPr>
          <p:cNvPr id="111" name="Google Shape;111;p19"/>
          <p:cNvSpPr txBox="1"/>
          <p:nvPr/>
        </p:nvSpPr>
        <p:spPr>
          <a:xfrm>
            <a:off x="7208125" y="2045725"/>
            <a:ext cx="1880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From the output of all variables, we see “points’ has a coefficient of 0.0127, and deviance residuals has </a:t>
            </a:r>
            <a:r>
              <a:rPr lang="en">
                <a:latin typeface="Lato"/>
                <a:ea typeface="Lato"/>
                <a:cs typeface="Lato"/>
                <a:sym typeface="Lato"/>
              </a:rPr>
              <a:t>decreased by added variables. This means that the added variable does have a predictive effect and is a good predictor. </a:t>
            </a:r>
            <a:endParaRPr>
              <a:latin typeface="Lato"/>
              <a:ea typeface="Lato"/>
              <a:cs typeface="Lato"/>
              <a:sym typeface="Lato"/>
            </a:endParaRPr>
          </a:p>
        </p:txBody>
      </p:sp>
      <p:sp>
        <p:nvSpPr>
          <p:cNvPr id="112" name="Google Shape;112;p19"/>
          <p:cNvSpPr txBox="1"/>
          <p:nvPr/>
        </p:nvSpPr>
        <p:spPr>
          <a:xfrm>
            <a:off x="3501050" y="1701475"/>
            <a:ext cx="1537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From the output of “points”, we can see that the variable has a predictive power (0.0136 as coefficient and p-value =0, and ROC is 45%, which has slight discrimination but in general still a reasonably good model.</a:t>
            </a:r>
            <a:endParaRPr>
              <a:latin typeface="Lato"/>
              <a:ea typeface="Lato"/>
              <a:cs typeface="Lato"/>
              <a:sym typeface="Lato"/>
            </a:endParaRPr>
          </a:p>
        </p:txBody>
      </p:sp>
      <p:cxnSp>
        <p:nvCxnSpPr>
          <p:cNvPr id="113" name="Google Shape;113;p19"/>
          <p:cNvCxnSpPr/>
          <p:nvPr/>
        </p:nvCxnSpPr>
        <p:spPr>
          <a:xfrm>
            <a:off x="5018900" y="1647575"/>
            <a:ext cx="13800" cy="345990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 Inference: Why a constructor wins a season</a:t>
            </a:r>
            <a:endParaRPr/>
          </a:p>
        </p:txBody>
      </p:sp>
      <p:sp>
        <p:nvSpPr>
          <p:cNvPr id="119" name="Google Shape;11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Building &amp; Selecting Features:</a:t>
            </a:r>
            <a:endParaRPr>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Merge</a:t>
            </a:r>
            <a:r>
              <a:rPr lang="en" sz="12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datas</a:t>
            </a:r>
            <a:r>
              <a:rPr lang="en" sz="1200">
                <a:solidFill>
                  <a:srgbClr val="000000"/>
                </a:solidFill>
                <a:latin typeface="Times New Roman"/>
                <a:ea typeface="Times New Roman"/>
                <a:cs typeface="Times New Roman"/>
                <a:sym typeface="Times New Roman"/>
              </a:rPr>
              <a:t> that describe feature</a:t>
            </a:r>
            <a:r>
              <a:rPr lang="en" sz="1200">
                <a:solidFill>
                  <a:srgbClr val="000000"/>
                </a:solidFill>
                <a:latin typeface="Times New Roman"/>
                <a:ea typeface="Times New Roman"/>
                <a:cs typeface="Times New Roman"/>
                <a:sym typeface="Times New Roman"/>
              </a:rPr>
              <a:t>s</a:t>
            </a:r>
            <a:r>
              <a:rPr lang="en" sz="1200">
                <a:solidFill>
                  <a:srgbClr val="000000"/>
                </a:solidFill>
                <a:latin typeface="Times New Roman"/>
                <a:ea typeface="Times New Roman"/>
                <a:cs typeface="Times New Roman"/>
                <a:sym typeface="Times New Roman"/>
              </a:rPr>
              <a:t> of a race with the status of each race. The status is a binary variable, where if wins equals to 1, the driver wins the race.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Created a season variable to account for the role of seasonality in F1 race by extracting and grouping date of the race. One-hot-encode the four seasons to fit the model.</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Created a continent variable to account for constructor’s </a:t>
            </a:r>
            <a:r>
              <a:rPr lang="en" sz="1200">
                <a:solidFill>
                  <a:srgbClr val="000000"/>
                </a:solidFill>
                <a:latin typeface="Times New Roman"/>
                <a:ea typeface="Times New Roman"/>
                <a:cs typeface="Times New Roman"/>
                <a:sym typeface="Times New Roman"/>
              </a:rPr>
              <a:t>nationality. This is a continuous variable where 1,2,3, and 4 each means if the constructor is from Europe, North and South America, Asia, and Africa.</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Grouped by year and constructor ID and Calculated the average of each explanatory variable for every constructor in every year between 1950 and 2010.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26887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 Inference: Why a constructor wins a season</a:t>
            </a:r>
            <a:endParaRPr/>
          </a:p>
        </p:txBody>
      </p:sp>
      <p:sp>
        <p:nvSpPr>
          <p:cNvPr id="125" name="Google Shape;125;p21"/>
          <p:cNvSpPr txBox="1"/>
          <p:nvPr>
            <p:ph idx="1" type="body"/>
          </p:nvPr>
        </p:nvSpPr>
        <p:spPr>
          <a:xfrm>
            <a:off x="152500" y="1114425"/>
            <a:ext cx="3607200" cy="4200600"/>
          </a:xfrm>
          <a:prstGeom prst="rect">
            <a:avLst/>
          </a:prstGeom>
        </p:spPr>
        <p:txBody>
          <a:bodyPr anchorCtr="0" anchor="t" bIns="91425" lIns="91425" spcFirstLastPara="1" rIns="91425" wrap="square" tIns="91425">
            <a:normAutofit fontScale="40000" lnSpcReduction="10000"/>
          </a:bodyPr>
          <a:lstStyle/>
          <a:p>
            <a:pPr indent="-295341" lvl="0" marL="457200" rtl="0" algn="l">
              <a:spcBef>
                <a:spcPts val="0"/>
              </a:spcBef>
              <a:spcAft>
                <a:spcPts val="0"/>
              </a:spcAft>
              <a:buClr>
                <a:srgbClr val="434343"/>
              </a:buClr>
              <a:buSzPct val="100000"/>
              <a:buFont typeface="Times New Roman"/>
              <a:buChar char="-"/>
            </a:pPr>
            <a:r>
              <a:rPr b="1" lang="en" sz="2627">
                <a:solidFill>
                  <a:srgbClr val="434343"/>
                </a:solidFill>
                <a:latin typeface="Times New Roman"/>
                <a:ea typeface="Times New Roman"/>
                <a:cs typeface="Times New Roman"/>
                <a:sym typeface="Times New Roman"/>
              </a:rPr>
              <a:t>R-squared</a:t>
            </a:r>
            <a:r>
              <a:rPr lang="en" sz="2627">
                <a:solidFill>
                  <a:srgbClr val="434343"/>
                </a:solidFill>
                <a:latin typeface="Times New Roman"/>
                <a:ea typeface="Times New Roman"/>
                <a:cs typeface="Times New Roman"/>
                <a:sym typeface="Times New Roman"/>
              </a:rPr>
              <a:t> is 0.609, </a:t>
            </a:r>
            <a:r>
              <a:rPr lang="en" sz="2627">
                <a:solidFill>
                  <a:srgbClr val="434343"/>
                </a:solidFill>
                <a:latin typeface="Times New Roman"/>
                <a:ea typeface="Times New Roman"/>
                <a:cs typeface="Times New Roman"/>
                <a:sym typeface="Times New Roman"/>
              </a:rPr>
              <a:t>indicating the logistic regression accounts for </a:t>
            </a:r>
            <a:r>
              <a:rPr b="1" lang="en" sz="2627">
                <a:solidFill>
                  <a:srgbClr val="434343"/>
                </a:solidFill>
                <a:latin typeface="Times New Roman"/>
                <a:ea typeface="Times New Roman"/>
                <a:cs typeface="Times New Roman"/>
                <a:sym typeface="Times New Roman"/>
              </a:rPr>
              <a:t>61% </a:t>
            </a:r>
            <a:r>
              <a:rPr lang="en" sz="2627">
                <a:solidFill>
                  <a:srgbClr val="434343"/>
                </a:solidFill>
                <a:latin typeface="Times New Roman"/>
                <a:ea typeface="Times New Roman"/>
                <a:cs typeface="Times New Roman"/>
                <a:sym typeface="Times New Roman"/>
              </a:rPr>
              <a:t>of the variance. The model fits the data somewhat well.  </a:t>
            </a:r>
            <a:endParaRPr sz="2627">
              <a:solidFill>
                <a:srgbClr val="434343"/>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377">
              <a:solidFill>
                <a:srgbClr val="434343"/>
              </a:solidFill>
              <a:latin typeface="Times New Roman"/>
              <a:ea typeface="Times New Roman"/>
              <a:cs typeface="Times New Roman"/>
              <a:sym typeface="Times New Roman"/>
            </a:endParaRPr>
          </a:p>
          <a:p>
            <a:pPr indent="-295341" lvl="0" marL="457200" rtl="0" algn="l">
              <a:spcBef>
                <a:spcPts val="1200"/>
              </a:spcBef>
              <a:spcAft>
                <a:spcPts val="0"/>
              </a:spcAft>
              <a:buClr>
                <a:srgbClr val="434343"/>
              </a:buClr>
              <a:buSzPct val="100000"/>
              <a:buFont typeface="Times New Roman"/>
              <a:buChar char="-"/>
            </a:pPr>
            <a:r>
              <a:rPr b="1" lang="en" sz="2627">
                <a:solidFill>
                  <a:srgbClr val="434343"/>
                </a:solidFill>
                <a:latin typeface="Times New Roman"/>
                <a:ea typeface="Times New Roman"/>
                <a:cs typeface="Times New Roman"/>
                <a:sym typeface="Times New Roman"/>
              </a:rPr>
              <a:t>Grid,</a:t>
            </a:r>
            <a:r>
              <a:rPr lang="en" sz="2627">
                <a:solidFill>
                  <a:srgbClr val="434343"/>
                </a:solidFill>
                <a:latin typeface="Times New Roman"/>
                <a:ea typeface="Times New Roman"/>
                <a:cs typeface="Times New Roman"/>
                <a:sym typeface="Times New Roman"/>
              </a:rPr>
              <a:t> </a:t>
            </a:r>
            <a:r>
              <a:rPr b="1" lang="en" sz="2627">
                <a:solidFill>
                  <a:srgbClr val="434343"/>
                </a:solidFill>
                <a:latin typeface="Times New Roman"/>
                <a:ea typeface="Times New Roman"/>
                <a:cs typeface="Times New Roman"/>
                <a:sym typeface="Times New Roman"/>
              </a:rPr>
              <a:t>PositionOrder</a:t>
            </a:r>
            <a:r>
              <a:rPr lang="en" sz="2627">
                <a:solidFill>
                  <a:srgbClr val="434343"/>
                </a:solidFill>
                <a:latin typeface="Times New Roman"/>
                <a:ea typeface="Times New Roman"/>
                <a:cs typeface="Times New Roman"/>
                <a:sym typeface="Times New Roman"/>
              </a:rPr>
              <a:t>, and </a:t>
            </a:r>
            <a:r>
              <a:rPr b="1" lang="en" sz="2627">
                <a:solidFill>
                  <a:srgbClr val="434343"/>
                </a:solidFill>
                <a:latin typeface="Times New Roman"/>
                <a:ea typeface="Times New Roman"/>
                <a:cs typeface="Times New Roman"/>
                <a:sym typeface="Times New Roman"/>
              </a:rPr>
              <a:t>points</a:t>
            </a:r>
            <a:r>
              <a:rPr lang="en" sz="2627">
                <a:solidFill>
                  <a:srgbClr val="434343"/>
                </a:solidFill>
                <a:latin typeface="Times New Roman"/>
                <a:ea typeface="Times New Roman"/>
                <a:cs typeface="Times New Roman"/>
                <a:sym typeface="Times New Roman"/>
              </a:rPr>
              <a:t> are all </a:t>
            </a:r>
            <a:r>
              <a:rPr b="1" lang="en" sz="2627">
                <a:solidFill>
                  <a:srgbClr val="434343"/>
                </a:solidFill>
                <a:latin typeface="Times New Roman"/>
                <a:ea typeface="Times New Roman"/>
                <a:cs typeface="Times New Roman"/>
                <a:sym typeface="Times New Roman"/>
              </a:rPr>
              <a:t>statistically significant </a:t>
            </a:r>
            <a:r>
              <a:rPr lang="en" sz="2627">
                <a:solidFill>
                  <a:srgbClr val="434343"/>
                </a:solidFill>
                <a:latin typeface="Times New Roman"/>
                <a:ea typeface="Times New Roman"/>
                <a:cs typeface="Times New Roman"/>
                <a:sym typeface="Times New Roman"/>
              </a:rPr>
              <a:t>features.  Points has the highest coefficient, which makes sense given it is used to determine the outcome of both the Drivers’ and Constructor’s World Championships. Each season, the Championship is awarded to the driver and the team that have scored the highest number of points. </a:t>
            </a:r>
            <a:endParaRPr sz="2627">
              <a:solidFill>
                <a:srgbClr val="434343"/>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627">
              <a:solidFill>
                <a:srgbClr val="434343"/>
              </a:solidFill>
              <a:latin typeface="Times New Roman"/>
              <a:ea typeface="Times New Roman"/>
              <a:cs typeface="Times New Roman"/>
              <a:sym typeface="Times New Roman"/>
            </a:endParaRPr>
          </a:p>
          <a:p>
            <a:pPr indent="-295341" lvl="0" marL="457200" rtl="0" algn="l">
              <a:spcBef>
                <a:spcPts val="1200"/>
              </a:spcBef>
              <a:spcAft>
                <a:spcPts val="0"/>
              </a:spcAft>
              <a:buClr>
                <a:srgbClr val="434343"/>
              </a:buClr>
              <a:buSzPct val="100000"/>
              <a:buFont typeface="Times New Roman"/>
              <a:buChar char="-"/>
            </a:pPr>
            <a:r>
              <a:rPr b="1" lang="en" sz="2627">
                <a:solidFill>
                  <a:srgbClr val="434343"/>
                </a:solidFill>
                <a:latin typeface="Times New Roman"/>
                <a:ea typeface="Times New Roman"/>
                <a:cs typeface="Times New Roman"/>
                <a:sym typeface="Times New Roman"/>
              </a:rPr>
              <a:t>Interpretation:</a:t>
            </a:r>
            <a:r>
              <a:rPr lang="en" sz="2627">
                <a:solidFill>
                  <a:srgbClr val="434343"/>
                </a:solidFill>
                <a:latin typeface="Times New Roman"/>
                <a:ea typeface="Times New Roman"/>
                <a:cs typeface="Times New Roman"/>
                <a:sym typeface="Times New Roman"/>
              </a:rPr>
              <a:t> Holding all other variables at fixed values, we will see a </a:t>
            </a:r>
            <a:r>
              <a:rPr b="1" lang="en" sz="2627">
                <a:solidFill>
                  <a:srgbClr val="434343"/>
                </a:solidFill>
                <a:latin typeface="Times New Roman"/>
                <a:ea typeface="Times New Roman"/>
                <a:cs typeface="Times New Roman"/>
                <a:sym typeface="Times New Roman"/>
              </a:rPr>
              <a:t>30%</a:t>
            </a:r>
            <a:r>
              <a:rPr lang="en" sz="2627">
                <a:solidFill>
                  <a:srgbClr val="434343"/>
                </a:solidFill>
                <a:latin typeface="Times New Roman"/>
                <a:ea typeface="Times New Roman"/>
                <a:cs typeface="Times New Roman"/>
                <a:sym typeface="Times New Roman"/>
              </a:rPr>
              <a:t> increase in the </a:t>
            </a:r>
            <a:r>
              <a:rPr b="1" lang="en" sz="2627">
                <a:solidFill>
                  <a:srgbClr val="434343"/>
                </a:solidFill>
                <a:latin typeface="Times New Roman"/>
                <a:ea typeface="Times New Roman"/>
                <a:cs typeface="Times New Roman"/>
                <a:sym typeface="Times New Roman"/>
              </a:rPr>
              <a:t>odds</a:t>
            </a:r>
            <a:r>
              <a:rPr lang="en" sz="2627">
                <a:solidFill>
                  <a:srgbClr val="434343"/>
                </a:solidFill>
                <a:latin typeface="Times New Roman"/>
                <a:ea typeface="Times New Roman"/>
                <a:cs typeface="Times New Roman"/>
                <a:sym typeface="Times New Roman"/>
              </a:rPr>
              <a:t> of  the constructor winning the season for every extra </a:t>
            </a:r>
            <a:r>
              <a:rPr b="1" lang="en" sz="2627">
                <a:solidFill>
                  <a:srgbClr val="434343"/>
                </a:solidFill>
                <a:latin typeface="Times New Roman"/>
                <a:ea typeface="Times New Roman"/>
                <a:cs typeface="Times New Roman"/>
                <a:sym typeface="Times New Roman"/>
              </a:rPr>
              <a:t>point </a:t>
            </a:r>
            <a:r>
              <a:rPr lang="en" sz="2627">
                <a:solidFill>
                  <a:srgbClr val="434343"/>
                </a:solidFill>
                <a:latin typeface="Times New Roman"/>
                <a:ea typeface="Times New Roman"/>
                <a:cs typeface="Times New Roman"/>
                <a:sym typeface="Times New Roman"/>
              </a:rPr>
              <a:t>the constructor earns.  Points  are awarded based on the position the driver finishes at. </a:t>
            </a:r>
            <a:endParaRPr sz="2627">
              <a:solidFill>
                <a:srgbClr val="43434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126" name="Google Shape;126;p21"/>
          <p:cNvPicPr preferRelativeResize="0"/>
          <p:nvPr/>
        </p:nvPicPr>
        <p:blipFill>
          <a:blip r:embed="rId3">
            <a:alphaModFix/>
          </a:blip>
          <a:stretch>
            <a:fillRect/>
          </a:stretch>
        </p:blipFill>
        <p:spPr>
          <a:xfrm>
            <a:off x="4127025" y="956225"/>
            <a:ext cx="7053949" cy="395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