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ublic Sans" charset="1" panose="00000000000000000000"/>
      <p:regular r:id="rId21"/>
    </p:embeddedFont>
    <p:embeddedFont>
      <p:font typeface="Public Sans Medium" charset="1" panose="00000000000000000000"/>
      <p:regular r:id="rId22"/>
    </p:embeddedFont>
    <p:embeddedFont>
      <p:font typeface="Public Sans Bold"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733924" y="6971250"/>
            <a:ext cx="21755848" cy="4174349"/>
            <a:chOff x="0" y="0"/>
            <a:chExt cx="7796805" cy="1495993"/>
          </a:xfrm>
        </p:grpSpPr>
        <p:sp>
          <p:nvSpPr>
            <p:cNvPr name="Freeform 3" id="3"/>
            <p:cNvSpPr/>
            <p:nvPr/>
          </p:nvSpPr>
          <p:spPr>
            <a:xfrm flipH="false" flipV="false" rot="0">
              <a:off x="0" y="0"/>
              <a:ext cx="7796805" cy="1495993"/>
            </a:xfrm>
            <a:custGeom>
              <a:avLst/>
              <a:gdLst/>
              <a:ahLst/>
              <a:cxnLst/>
              <a:rect r="r" b="b" t="t" l="l"/>
              <a:pathLst>
                <a:path h="1495993" w="7796805">
                  <a:moveTo>
                    <a:pt x="0" y="0"/>
                  </a:moveTo>
                  <a:lnTo>
                    <a:pt x="7796805" y="0"/>
                  </a:lnTo>
                  <a:lnTo>
                    <a:pt x="7796805" y="1495993"/>
                  </a:lnTo>
                  <a:lnTo>
                    <a:pt x="0" y="1495993"/>
                  </a:lnTo>
                  <a:close/>
                </a:path>
              </a:pathLst>
            </a:custGeom>
            <a:solidFill>
              <a:srgbClr val="3A855D"/>
            </a:solidFill>
          </p:spPr>
        </p:sp>
        <p:sp>
          <p:nvSpPr>
            <p:cNvPr name="TextBox 4" id="4"/>
            <p:cNvSpPr txBox="true"/>
            <p:nvPr/>
          </p:nvSpPr>
          <p:spPr>
            <a:xfrm>
              <a:off x="0" y="-28575"/>
              <a:ext cx="7796805" cy="1524568"/>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908245" y="5376693"/>
            <a:ext cx="20104489" cy="5523017"/>
          </a:xfrm>
          <a:custGeom>
            <a:avLst/>
            <a:gdLst/>
            <a:ahLst/>
            <a:cxnLst/>
            <a:rect r="r" b="b" t="t" l="l"/>
            <a:pathLst>
              <a:path h="5523017" w="20104489">
                <a:moveTo>
                  <a:pt x="0" y="0"/>
                </a:moveTo>
                <a:lnTo>
                  <a:pt x="20104490" y="0"/>
                </a:lnTo>
                <a:lnTo>
                  <a:pt x="20104490" y="5523017"/>
                </a:lnTo>
                <a:lnTo>
                  <a:pt x="0" y="5523017"/>
                </a:lnTo>
                <a:lnTo>
                  <a:pt x="0" y="0"/>
                </a:lnTo>
                <a:close/>
              </a:path>
            </a:pathLst>
          </a:custGeom>
          <a:blipFill>
            <a:blip r:embed="rId2"/>
            <a:stretch>
              <a:fillRect l="0" t="-144363" r="-9035" b="-20568"/>
            </a:stretch>
          </a:blipFill>
        </p:spPr>
      </p:sp>
      <p:sp>
        <p:nvSpPr>
          <p:cNvPr name="TextBox 6" id="6"/>
          <p:cNvSpPr txBox="true"/>
          <p:nvPr/>
        </p:nvSpPr>
        <p:spPr>
          <a:xfrm rot="0">
            <a:off x="3908781" y="2170906"/>
            <a:ext cx="10470437" cy="2230755"/>
          </a:xfrm>
          <a:prstGeom prst="rect">
            <a:avLst/>
          </a:prstGeom>
        </p:spPr>
        <p:txBody>
          <a:bodyPr anchor="t" rtlCol="false" tIns="0" lIns="0" bIns="0" rIns="0">
            <a:spAutoFit/>
          </a:bodyPr>
          <a:lstStyle/>
          <a:p>
            <a:pPr algn="ctr">
              <a:lnSpc>
                <a:spcPts val="5759"/>
              </a:lnSpc>
            </a:pPr>
            <a:r>
              <a:rPr lang="en-US" sz="6000" spc="-492">
                <a:solidFill>
                  <a:srgbClr val="3A855D"/>
                </a:solidFill>
                <a:latin typeface="Public Sans"/>
                <a:ea typeface="Public Sans"/>
                <a:cs typeface="Public Sans"/>
                <a:sym typeface="Public Sans"/>
              </a:rPr>
              <a:t>What Half a Million Complaints Reveal About America’s Financial Pulse</a:t>
            </a:r>
          </a:p>
        </p:txBody>
      </p:sp>
      <p:sp>
        <p:nvSpPr>
          <p:cNvPr name="TextBox 7" id="7"/>
          <p:cNvSpPr txBox="true"/>
          <p:nvPr/>
        </p:nvSpPr>
        <p:spPr>
          <a:xfrm rot="0">
            <a:off x="2583687" y="4884671"/>
            <a:ext cx="13120627" cy="492021"/>
          </a:xfrm>
          <a:prstGeom prst="rect">
            <a:avLst/>
          </a:prstGeom>
        </p:spPr>
        <p:txBody>
          <a:bodyPr anchor="t" rtlCol="false" tIns="0" lIns="0" bIns="0" rIns="0">
            <a:spAutoFit/>
          </a:bodyPr>
          <a:lstStyle/>
          <a:p>
            <a:pPr algn="ctr" marL="0" indent="0" lvl="0">
              <a:lnSpc>
                <a:spcPts val="3358"/>
              </a:lnSpc>
              <a:spcBef>
                <a:spcPct val="0"/>
              </a:spcBef>
            </a:pPr>
            <a:r>
              <a:rPr lang="en-US" sz="4361" spc="-357">
                <a:solidFill>
                  <a:srgbClr val="3A855D"/>
                </a:solidFill>
                <a:latin typeface="Public Sans"/>
                <a:ea typeface="Public Sans"/>
                <a:cs typeface="Public Sans"/>
                <a:sym typeface="Public Sans"/>
              </a:rPr>
              <a:t>Qasim Malalla</a:t>
            </a:r>
          </a:p>
        </p:txBody>
      </p:sp>
      <p:sp>
        <p:nvSpPr>
          <p:cNvPr name="Freeform 8" id="8"/>
          <p:cNvSpPr/>
          <p:nvPr/>
        </p:nvSpPr>
        <p:spPr>
          <a:xfrm flipH="false" flipV="false" rot="0">
            <a:off x="16914402" y="3224371"/>
            <a:ext cx="1703043" cy="2771224"/>
          </a:xfrm>
          <a:custGeom>
            <a:avLst/>
            <a:gdLst/>
            <a:ahLst/>
            <a:cxnLst/>
            <a:rect r="r" b="b" t="t" l="l"/>
            <a:pathLst>
              <a:path h="2771224" w="1703043">
                <a:moveTo>
                  <a:pt x="0" y="0"/>
                </a:moveTo>
                <a:lnTo>
                  <a:pt x="1703043" y="0"/>
                </a:lnTo>
                <a:lnTo>
                  <a:pt x="1703043" y="2771224"/>
                </a:lnTo>
                <a:lnTo>
                  <a:pt x="0" y="2771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7392287">
            <a:off x="-1104276" y="-395603"/>
            <a:ext cx="3383874" cy="2848607"/>
          </a:xfrm>
          <a:custGeom>
            <a:avLst/>
            <a:gdLst/>
            <a:ahLst/>
            <a:cxnLst/>
            <a:rect r="r" b="b" t="t" l="l"/>
            <a:pathLst>
              <a:path h="2848607" w="3383874">
                <a:moveTo>
                  <a:pt x="0" y="0"/>
                </a:moveTo>
                <a:lnTo>
                  <a:pt x="3383875" y="0"/>
                </a:lnTo>
                <a:lnTo>
                  <a:pt x="3383875" y="2848606"/>
                </a:lnTo>
                <a:lnTo>
                  <a:pt x="0" y="28486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00241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12948">
            <a:off x="7068085" y="9022289"/>
            <a:ext cx="3383874" cy="2848607"/>
          </a:xfrm>
          <a:custGeom>
            <a:avLst/>
            <a:gdLst/>
            <a:ahLst/>
            <a:cxnLst/>
            <a:rect r="r" b="b" t="t" l="l"/>
            <a:pathLst>
              <a:path h="2848607" w="3383874">
                <a:moveTo>
                  <a:pt x="0" y="0"/>
                </a:moveTo>
                <a:lnTo>
                  <a:pt x="3383875" y="0"/>
                </a:lnTo>
                <a:lnTo>
                  <a:pt x="3383875" y="2848607"/>
                </a:lnTo>
                <a:lnTo>
                  <a:pt x="0" y="2848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296767" y="737689"/>
            <a:ext cx="15694465" cy="1046990"/>
          </a:xfrm>
          <a:prstGeom prst="rect">
            <a:avLst/>
          </a:prstGeom>
        </p:spPr>
        <p:txBody>
          <a:bodyPr anchor="t" rtlCol="false" tIns="0" lIns="0" bIns="0" rIns="0">
            <a:spAutoFit/>
          </a:bodyPr>
          <a:lstStyle/>
          <a:p>
            <a:pPr algn="l">
              <a:lnSpc>
                <a:spcPts val="7776"/>
              </a:lnSpc>
            </a:pPr>
            <a:r>
              <a:rPr lang="en-US" sz="8100" spc="-664">
                <a:solidFill>
                  <a:srgbClr val="3A855D"/>
                </a:solidFill>
                <a:latin typeface="Public Sans"/>
                <a:ea typeface="Public Sans"/>
                <a:cs typeface="Public Sans"/>
                <a:sym typeface="Public Sans"/>
              </a:rPr>
              <a:t>What people are complaining about?</a:t>
            </a:r>
          </a:p>
        </p:txBody>
      </p:sp>
      <p:pic>
        <p:nvPicPr>
          <p:cNvPr name="Picture 5" id="5"/>
          <p:cNvPicPr>
            <a:picLocks noChangeAspect="true"/>
          </p:cNvPicPr>
          <p:nvPr/>
        </p:nvPicPr>
        <p:blipFill>
          <a:blip r:embed="rId6"/>
          <a:stretch>
            <a:fillRect/>
          </a:stretch>
        </p:blipFill>
        <p:spPr>
          <a:xfrm rot="0">
            <a:off x="539208" y="1026410"/>
            <a:ext cx="10991005" cy="8451694"/>
          </a:xfrm>
          <a:prstGeom prst="rect">
            <a:avLst/>
          </a:prstGeom>
        </p:spPr>
      </p:pic>
      <p:pic>
        <p:nvPicPr>
          <p:cNvPr name="Picture 6" id="6"/>
          <p:cNvPicPr>
            <a:picLocks noChangeAspect="true"/>
          </p:cNvPicPr>
          <p:nvPr/>
        </p:nvPicPr>
        <p:blipFill>
          <a:blip r:embed="rId7"/>
          <a:stretch>
            <a:fillRect/>
          </a:stretch>
        </p:blipFill>
        <p:spPr>
          <a:xfrm rot="0">
            <a:off x="9870271" y="1198302"/>
            <a:ext cx="8928298" cy="7603783"/>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00241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12948">
            <a:off x="7068085" y="9022289"/>
            <a:ext cx="3383874" cy="2848607"/>
          </a:xfrm>
          <a:custGeom>
            <a:avLst/>
            <a:gdLst/>
            <a:ahLst/>
            <a:cxnLst/>
            <a:rect r="r" b="b" t="t" l="l"/>
            <a:pathLst>
              <a:path h="2848607" w="3383874">
                <a:moveTo>
                  <a:pt x="0" y="0"/>
                </a:moveTo>
                <a:lnTo>
                  <a:pt x="3383875" y="0"/>
                </a:lnTo>
                <a:lnTo>
                  <a:pt x="3383875" y="2848607"/>
                </a:lnTo>
                <a:lnTo>
                  <a:pt x="0" y="2848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pic>
        <p:nvPicPr>
          <p:cNvPr name="Picture 4" id="4"/>
          <p:cNvPicPr>
            <a:picLocks noChangeAspect="true"/>
          </p:cNvPicPr>
          <p:nvPr/>
        </p:nvPicPr>
        <p:blipFill>
          <a:blip r:embed="rId6"/>
          <a:stretch>
            <a:fillRect/>
          </a:stretch>
        </p:blipFill>
        <p:spPr>
          <a:xfrm rot="0">
            <a:off x="243167" y="1282135"/>
            <a:ext cx="9426398" cy="7722729"/>
          </a:xfrm>
          <a:prstGeom prst="rect">
            <a:avLst/>
          </a:prstGeom>
        </p:spPr>
      </p:pic>
      <p:sp>
        <p:nvSpPr>
          <p:cNvPr name="TextBox 5" id="5"/>
          <p:cNvSpPr txBox="true"/>
          <p:nvPr/>
        </p:nvSpPr>
        <p:spPr>
          <a:xfrm rot="0">
            <a:off x="3676601" y="595692"/>
            <a:ext cx="10166842" cy="1046990"/>
          </a:xfrm>
          <a:prstGeom prst="rect">
            <a:avLst/>
          </a:prstGeom>
        </p:spPr>
        <p:txBody>
          <a:bodyPr anchor="t" rtlCol="false" tIns="0" lIns="0" bIns="0" rIns="0">
            <a:spAutoFit/>
          </a:bodyPr>
          <a:lstStyle/>
          <a:p>
            <a:pPr algn="l">
              <a:lnSpc>
                <a:spcPts val="7776"/>
              </a:lnSpc>
            </a:pPr>
            <a:r>
              <a:rPr lang="en-US" sz="8100" spc="-664">
                <a:solidFill>
                  <a:srgbClr val="3A855D"/>
                </a:solidFill>
                <a:latin typeface="Public Sans"/>
                <a:ea typeface="Public Sans"/>
                <a:cs typeface="Public Sans"/>
                <a:sym typeface="Public Sans"/>
              </a:rPr>
              <a:t>Companies Performance</a:t>
            </a:r>
          </a:p>
        </p:txBody>
      </p:sp>
      <p:pic>
        <p:nvPicPr>
          <p:cNvPr name="Picture 6" id="6"/>
          <p:cNvPicPr>
            <a:picLocks noChangeAspect="true"/>
          </p:cNvPicPr>
          <p:nvPr/>
        </p:nvPicPr>
        <p:blipFill>
          <a:blip r:embed="rId7"/>
          <a:stretch>
            <a:fillRect/>
          </a:stretch>
        </p:blipFill>
        <p:spPr>
          <a:xfrm rot="0">
            <a:off x="9013102" y="1995545"/>
            <a:ext cx="8553640" cy="693659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00241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12948">
            <a:off x="7068085" y="9022289"/>
            <a:ext cx="3383874" cy="2848607"/>
          </a:xfrm>
          <a:custGeom>
            <a:avLst/>
            <a:gdLst/>
            <a:ahLst/>
            <a:cxnLst/>
            <a:rect r="r" b="b" t="t" l="l"/>
            <a:pathLst>
              <a:path h="2848607" w="3383874">
                <a:moveTo>
                  <a:pt x="0" y="0"/>
                </a:moveTo>
                <a:lnTo>
                  <a:pt x="3383875" y="0"/>
                </a:lnTo>
                <a:lnTo>
                  <a:pt x="3383875" y="2848607"/>
                </a:lnTo>
                <a:lnTo>
                  <a:pt x="0" y="2848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4678923" y="595692"/>
            <a:ext cx="8930154" cy="1046990"/>
          </a:xfrm>
          <a:prstGeom prst="rect">
            <a:avLst/>
          </a:prstGeom>
        </p:spPr>
        <p:txBody>
          <a:bodyPr anchor="t" rtlCol="false" tIns="0" lIns="0" bIns="0" rIns="0">
            <a:spAutoFit/>
          </a:bodyPr>
          <a:lstStyle/>
          <a:p>
            <a:pPr algn="l">
              <a:lnSpc>
                <a:spcPts val="7776"/>
              </a:lnSpc>
            </a:pPr>
            <a:r>
              <a:rPr lang="en-US" sz="8100" spc="-664">
                <a:solidFill>
                  <a:srgbClr val="3A855D"/>
                </a:solidFill>
                <a:latin typeface="Public Sans"/>
                <a:ea typeface="Public Sans"/>
                <a:cs typeface="Public Sans"/>
                <a:sym typeface="Public Sans"/>
              </a:rPr>
              <a:t>Companies Response</a:t>
            </a:r>
          </a:p>
        </p:txBody>
      </p:sp>
      <p:pic>
        <p:nvPicPr>
          <p:cNvPr name="Picture 5" id="5"/>
          <p:cNvPicPr>
            <a:picLocks noChangeAspect="true"/>
          </p:cNvPicPr>
          <p:nvPr/>
        </p:nvPicPr>
        <p:blipFill>
          <a:blip r:embed="rId6"/>
          <a:stretch>
            <a:fillRect/>
          </a:stretch>
        </p:blipFill>
        <p:spPr>
          <a:xfrm rot="0">
            <a:off x="1848380" y="726390"/>
            <a:ext cx="14591239" cy="9486692"/>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124623"/>
            <a:ext cx="4494107" cy="3922955"/>
            <a:chOff x="0" y="0"/>
            <a:chExt cx="1258694" cy="1098728"/>
          </a:xfrm>
        </p:grpSpPr>
        <p:sp>
          <p:nvSpPr>
            <p:cNvPr name="Freeform 3" id="3"/>
            <p:cNvSpPr/>
            <p:nvPr/>
          </p:nvSpPr>
          <p:spPr>
            <a:xfrm flipH="false" flipV="false" rot="0">
              <a:off x="0" y="0"/>
              <a:ext cx="1258694" cy="1098728"/>
            </a:xfrm>
            <a:custGeom>
              <a:avLst/>
              <a:gdLst/>
              <a:ahLst/>
              <a:cxnLst/>
              <a:rect r="r" b="b" t="t" l="l"/>
              <a:pathLst>
                <a:path h="1098728" w="1258694">
                  <a:moveTo>
                    <a:pt x="25840" y="0"/>
                  </a:moveTo>
                  <a:lnTo>
                    <a:pt x="1232854" y="0"/>
                  </a:lnTo>
                  <a:cubicBezTo>
                    <a:pt x="1239707" y="0"/>
                    <a:pt x="1246280" y="2722"/>
                    <a:pt x="1251126" y="7568"/>
                  </a:cubicBezTo>
                  <a:cubicBezTo>
                    <a:pt x="1255972" y="12414"/>
                    <a:pt x="1258694" y="18987"/>
                    <a:pt x="1258694" y="25840"/>
                  </a:cubicBezTo>
                  <a:lnTo>
                    <a:pt x="1258694" y="1072888"/>
                  </a:lnTo>
                  <a:cubicBezTo>
                    <a:pt x="1258694" y="1087159"/>
                    <a:pt x="1247125" y="1098728"/>
                    <a:pt x="1232854" y="1098728"/>
                  </a:cubicBezTo>
                  <a:lnTo>
                    <a:pt x="25840" y="1098728"/>
                  </a:lnTo>
                  <a:cubicBezTo>
                    <a:pt x="11569" y="1098728"/>
                    <a:pt x="0" y="1087159"/>
                    <a:pt x="0" y="1072888"/>
                  </a:cubicBezTo>
                  <a:lnTo>
                    <a:pt x="0" y="25840"/>
                  </a:lnTo>
                  <a:cubicBezTo>
                    <a:pt x="0" y="11569"/>
                    <a:pt x="11569" y="0"/>
                    <a:pt x="25840" y="0"/>
                  </a:cubicBezTo>
                  <a:close/>
                </a:path>
              </a:pathLst>
            </a:custGeom>
            <a:solidFill>
              <a:srgbClr val="3A855D"/>
            </a:solidFill>
          </p:spPr>
        </p:sp>
        <p:sp>
          <p:nvSpPr>
            <p:cNvPr name="TextBox 4" id="4"/>
            <p:cNvSpPr txBox="true"/>
            <p:nvPr/>
          </p:nvSpPr>
          <p:spPr>
            <a:xfrm>
              <a:off x="0" y="85725"/>
              <a:ext cx="1258694" cy="10130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1028700" y="5239423"/>
            <a:ext cx="4494107" cy="3922955"/>
            <a:chOff x="0" y="0"/>
            <a:chExt cx="1258694" cy="1098728"/>
          </a:xfrm>
        </p:grpSpPr>
        <p:sp>
          <p:nvSpPr>
            <p:cNvPr name="Freeform 6" id="6"/>
            <p:cNvSpPr/>
            <p:nvPr/>
          </p:nvSpPr>
          <p:spPr>
            <a:xfrm flipH="false" flipV="false" rot="0">
              <a:off x="0" y="0"/>
              <a:ext cx="1258694" cy="1098728"/>
            </a:xfrm>
            <a:custGeom>
              <a:avLst/>
              <a:gdLst/>
              <a:ahLst/>
              <a:cxnLst/>
              <a:rect r="r" b="b" t="t" l="l"/>
              <a:pathLst>
                <a:path h="1098728" w="1258694">
                  <a:moveTo>
                    <a:pt x="25840" y="0"/>
                  </a:moveTo>
                  <a:lnTo>
                    <a:pt x="1232854" y="0"/>
                  </a:lnTo>
                  <a:cubicBezTo>
                    <a:pt x="1239707" y="0"/>
                    <a:pt x="1246280" y="2722"/>
                    <a:pt x="1251126" y="7568"/>
                  </a:cubicBezTo>
                  <a:cubicBezTo>
                    <a:pt x="1255972" y="12414"/>
                    <a:pt x="1258694" y="18987"/>
                    <a:pt x="1258694" y="25840"/>
                  </a:cubicBezTo>
                  <a:lnTo>
                    <a:pt x="1258694" y="1072888"/>
                  </a:lnTo>
                  <a:cubicBezTo>
                    <a:pt x="1258694" y="1087159"/>
                    <a:pt x="1247125" y="1098728"/>
                    <a:pt x="1232854" y="1098728"/>
                  </a:cubicBezTo>
                  <a:lnTo>
                    <a:pt x="25840" y="1098728"/>
                  </a:lnTo>
                  <a:cubicBezTo>
                    <a:pt x="11569" y="1098728"/>
                    <a:pt x="0" y="1087159"/>
                    <a:pt x="0" y="1072888"/>
                  </a:cubicBezTo>
                  <a:lnTo>
                    <a:pt x="0" y="25840"/>
                  </a:lnTo>
                  <a:cubicBezTo>
                    <a:pt x="0" y="11569"/>
                    <a:pt x="11569" y="0"/>
                    <a:pt x="25840" y="0"/>
                  </a:cubicBezTo>
                  <a:close/>
                </a:path>
              </a:pathLst>
            </a:custGeom>
            <a:solidFill>
              <a:srgbClr val="3A855D"/>
            </a:solidFill>
          </p:spPr>
        </p:sp>
        <p:sp>
          <p:nvSpPr>
            <p:cNvPr name="TextBox 7" id="7"/>
            <p:cNvSpPr txBox="true"/>
            <p:nvPr/>
          </p:nvSpPr>
          <p:spPr>
            <a:xfrm>
              <a:off x="0" y="85725"/>
              <a:ext cx="1258694" cy="1013003"/>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12761288" y="1124623"/>
            <a:ext cx="4494107" cy="3922955"/>
            <a:chOff x="0" y="0"/>
            <a:chExt cx="1258694" cy="1098728"/>
          </a:xfrm>
        </p:grpSpPr>
        <p:sp>
          <p:nvSpPr>
            <p:cNvPr name="Freeform 9" id="9"/>
            <p:cNvSpPr/>
            <p:nvPr/>
          </p:nvSpPr>
          <p:spPr>
            <a:xfrm flipH="false" flipV="false" rot="0">
              <a:off x="0" y="0"/>
              <a:ext cx="1258694" cy="1098728"/>
            </a:xfrm>
            <a:custGeom>
              <a:avLst/>
              <a:gdLst/>
              <a:ahLst/>
              <a:cxnLst/>
              <a:rect r="r" b="b" t="t" l="l"/>
              <a:pathLst>
                <a:path h="1098728" w="1258694">
                  <a:moveTo>
                    <a:pt x="25840" y="0"/>
                  </a:moveTo>
                  <a:lnTo>
                    <a:pt x="1232854" y="0"/>
                  </a:lnTo>
                  <a:cubicBezTo>
                    <a:pt x="1239707" y="0"/>
                    <a:pt x="1246280" y="2722"/>
                    <a:pt x="1251126" y="7568"/>
                  </a:cubicBezTo>
                  <a:cubicBezTo>
                    <a:pt x="1255972" y="12414"/>
                    <a:pt x="1258694" y="18987"/>
                    <a:pt x="1258694" y="25840"/>
                  </a:cubicBezTo>
                  <a:lnTo>
                    <a:pt x="1258694" y="1072888"/>
                  </a:lnTo>
                  <a:cubicBezTo>
                    <a:pt x="1258694" y="1087159"/>
                    <a:pt x="1247125" y="1098728"/>
                    <a:pt x="1232854" y="1098728"/>
                  </a:cubicBezTo>
                  <a:lnTo>
                    <a:pt x="25840" y="1098728"/>
                  </a:lnTo>
                  <a:cubicBezTo>
                    <a:pt x="11569" y="1098728"/>
                    <a:pt x="0" y="1087159"/>
                    <a:pt x="0" y="1072888"/>
                  </a:cubicBezTo>
                  <a:lnTo>
                    <a:pt x="0" y="25840"/>
                  </a:lnTo>
                  <a:cubicBezTo>
                    <a:pt x="0" y="11569"/>
                    <a:pt x="11569" y="0"/>
                    <a:pt x="25840" y="0"/>
                  </a:cubicBezTo>
                  <a:close/>
                </a:path>
              </a:pathLst>
            </a:custGeom>
            <a:solidFill>
              <a:srgbClr val="3A855D"/>
            </a:solidFill>
          </p:spPr>
        </p:sp>
        <p:sp>
          <p:nvSpPr>
            <p:cNvPr name="TextBox 10" id="10"/>
            <p:cNvSpPr txBox="true"/>
            <p:nvPr/>
          </p:nvSpPr>
          <p:spPr>
            <a:xfrm>
              <a:off x="0" y="85725"/>
              <a:ext cx="1258694" cy="1013003"/>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12761288" y="5239423"/>
            <a:ext cx="4494107" cy="3922955"/>
            <a:chOff x="0" y="0"/>
            <a:chExt cx="1258694" cy="1098728"/>
          </a:xfrm>
        </p:grpSpPr>
        <p:sp>
          <p:nvSpPr>
            <p:cNvPr name="Freeform 12" id="12"/>
            <p:cNvSpPr/>
            <p:nvPr/>
          </p:nvSpPr>
          <p:spPr>
            <a:xfrm flipH="false" flipV="false" rot="0">
              <a:off x="0" y="0"/>
              <a:ext cx="1258694" cy="1098728"/>
            </a:xfrm>
            <a:custGeom>
              <a:avLst/>
              <a:gdLst/>
              <a:ahLst/>
              <a:cxnLst/>
              <a:rect r="r" b="b" t="t" l="l"/>
              <a:pathLst>
                <a:path h="1098728" w="1258694">
                  <a:moveTo>
                    <a:pt x="25840" y="0"/>
                  </a:moveTo>
                  <a:lnTo>
                    <a:pt x="1232854" y="0"/>
                  </a:lnTo>
                  <a:cubicBezTo>
                    <a:pt x="1239707" y="0"/>
                    <a:pt x="1246280" y="2722"/>
                    <a:pt x="1251126" y="7568"/>
                  </a:cubicBezTo>
                  <a:cubicBezTo>
                    <a:pt x="1255972" y="12414"/>
                    <a:pt x="1258694" y="18987"/>
                    <a:pt x="1258694" y="25840"/>
                  </a:cubicBezTo>
                  <a:lnTo>
                    <a:pt x="1258694" y="1072888"/>
                  </a:lnTo>
                  <a:cubicBezTo>
                    <a:pt x="1258694" y="1087159"/>
                    <a:pt x="1247125" y="1098728"/>
                    <a:pt x="1232854" y="1098728"/>
                  </a:cubicBezTo>
                  <a:lnTo>
                    <a:pt x="25840" y="1098728"/>
                  </a:lnTo>
                  <a:cubicBezTo>
                    <a:pt x="11569" y="1098728"/>
                    <a:pt x="0" y="1087159"/>
                    <a:pt x="0" y="1072888"/>
                  </a:cubicBezTo>
                  <a:lnTo>
                    <a:pt x="0" y="25840"/>
                  </a:lnTo>
                  <a:cubicBezTo>
                    <a:pt x="0" y="11569"/>
                    <a:pt x="11569" y="0"/>
                    <a:pt x="25840" y="0"/>
                  </a:cubicBezTo>
                  <a:close/>
                </a:path>
              </a:pathLst>
            </a:custGeom>
            <a:solidFill>
              <a:srgbClr val="3A855D"/>
            </a:solidFill>
          </p:spPr>
        </p:sp>
        <p:sp>
          <p:nvSpPr>
            <p:cNvPr name="TextBox 13" id="13"/>
            <p:cNvSpPr txBox="true"/>
            <p:nvPr/>
          </p:nvSpPr>
          <p:spPr>
            <a:xfrm>
              <a:off x="0" y="85725"/>
              <a:ext cx="1258694" cy="1013003"/>
            </a:xfrm>
            <a:prstGeom prst="rect">
              <a:avLst/>
            </a:prstGeom>
          </p:spPr>
          <p:txBody>
            <a:bodyPr anchor="ctr" rtlCol="false" tIns="50800" lIns="50800" bIns="50800" rIns="50800"/>
            <a:lstStyle/>
            <a:p>
              <a:pPr algn="ctr">
                <a:lnSpc>
                  <a:spcPts val="1925"/>
                </a:lnSpc>
              </a:pPr>
            </a:p>
          </p:txBody>
        </p:sp>
      </p:grpSp>
      <p:sp>
        <p:nvSpPr>
          <p:cNvPr name="Freeform 14" id="14"/>
          <p:cNvSpPr/>
          <p:nvPr/>
        </p:nvSpPr>
        <p:spPr>
          <a:xfrm flipH="false" flipV="false" rot="-7900054">
            <a:off x="6110369" y="2475306"/>
            <a:ext cx="1066177" cy="478811"/>
          </a:xfrm>
          <a:custGeom>
            <a:avLst/>
            <a:gdLst/>
            <a:ahLst/>
            <a:cxnLst/>
            <a:rect r="r" b="b" t="t" l="l"/>
            <a:pathLst>
              <a:path h="478811" w="1066177">
                <a:moveTo>
                  <a:pt x="0" y="0"/>
                </a:moveTo>
                <a:lnTo>
                  <a:pt x="1066177" y="0"/>
                </a:lnTo>
                <a:lnTo>
                  <a:pt x="1066177" y="478810"/>
                </a:lnTo>
                <a:lnTo>
                  <a:pt x="0" y="4788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2700000">
            <a:off x="11206941" y="2487377"/>
            <a:ext cx="1066177" cy="478811"/>
          </a:xfrm>
          <a:custGeom>
            <a:avLst/>
            <a:gdLst/>
            <a:ahLst/>
            <a:cxnLst/>
            <a:rect r="r" b="b" t="t" l="l"/>
            <a:pathLst>
              <a:path h="478811" w="1066177">
                <a:moveTo>
                  <a:pt x="0" y="0"/>
                </a:moveTo>
                <a:lnTo>
                  <a:pt x="1066177" y="0"/>
                </a:lnTo>
                <a:lnTo>
                  <a:pt x="1066177" y="478810"/>
                </a:lnTo>
                <a:lnTo>
                  <a:pt x="0" y="4788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3209977">
            <a:off x="11170248" y="7319337"/>
            <a:ext cx="1066177" cy="478811"/>
          </a:xfrm>
          <a:custGeom>
            <a:avLst/>
            <a:gdLst/>
            <a:ahLst/>
            <a:cxnLst/>
            <a:rect r="r" b="b" t="t" l="l"/>
            <a:pathLst>
              <a:path h="478811" w="1066177">
                <a:moveTo>
                  <a:pt x="0" y="0"/>
                </a:moveTo>
                <a:lnTo>
                  <a:pt x="1066177" y="0"/>
                </a:lnTo>
                <a:lnTo>
                  <a:pt x="1066177" y="478811"/>
                </a:lnTo>
                <a:lnTo>
                  <a:pt x="0" y="4788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7866361">
            <a:off x="5999518" y="7293938"/>
            <a:ext cx="1066177" cy="478811"/>
          </a:xfrm>
          <a:custGeom>
            <a:avLst/>
            <a:gdLst/>
            <a:ahLst/>
            <a:cxnLst/>
            <a:rect r="r" b="b" t="t" l="l"/>
            <a:pathLst>
              <a:path h="478811" w="1066177">
                <a:moveTo>
                  <a:pt x="0" y="0"/>
                </a:moveTo>
                <a:lnTo>
                  <a:pt x="1066178" y="0"/>
                </a:lnTo>
                <a:lnTo>
                  <a:pt x="1066178" y="478811"/>
                </a:lnTo>
                <a:lnTo>
                  <a:pt x="0" y="4788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8467582" y="1363193"/>
            <a:ext cx="1352836" cy="1444777"/>
          </a:xfrm>
          <a:custGeom>
            <a:avLst/>
            <a:gdLst/>
            <a:ahLst/>
            <a:cxnLst/>
            <a:rect r="r" b="b" t="t" l="l"/>
            <a:pathLst>
              <a:path h="1444777" w="1352836">
                <a:moveTo>
                  <a:pt x="0" y="0"/>
                </a:moveTo>
                <a:lnTo>
                  <a:pt x="1352836" y="0"/>
                </a:lnTo>
                <a:lnTo>
                  <a:pt x="1352836" y="1444777"/>
                </a:lnTo>
                <a:lnTo>
                  <a:pt x="0" y="14447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6408832" y="4236047"/>
            <a:ext cx="5470336" cy="1765935"/>
          </a:xfrm>
          <a:prstGeom prst="rect">
            <a:avLst/>
          </a:prstGeom>
        </p:spPr>
        <p:txBody>
          <a:bodyPr anchor="t" rtlCol="false" tIns="0" lIns="0" bIns="0" rIns="0">
            <a:spAutoFit/>
          </a:bodyPr>
          <a:lstStyle/>
          <a:p>
            <a:pPr algn="ctr">
              <a:lnSpc>
                <a:spcPts val="6720"/>
              </a:lnSpc>
            </a:pPr>
            <a:r>
              <a:rPr lang="en-US" sz="7000" spc="-574">
                <a:solidFill>
                  <a:srgbClr val="3A855D"/>
                </a:solidFill>
                <a:latin typeface="Public Sans"/>
                <a:ea typeface="Public Sans"/>
                <a:cs typeface="Public Sans"/>
                <a:sym typeface="Public Sans"/>
              </a:rPr>
              <a:t>Why This Matters</a:t>
            </a:r>
          </a:p>
        </p:txBody>
      </p:sp>
      <p:sp>
        <p:nvSpPr>
          <p:cNvPr name="Freeform 20" id="20"/>
          <p:cNvSpPr/>
          <p:nvPr/>
        </p:nvSpPr>
        <p:spPr>
          <a:xfrm flipH="false" flipV="false" rot="0">
            <a:off x="7924220" y="7438094"/>
            <a:ext cx="2439559" cy="496783"/>
          </a:xfrm>
          <a:custGeom>
            <a:avLst/>
            <a:gdLst/>
            <a:ahLst/>
            <a:cxnLst/>
            <a:rect r="r" b="b" t="t" l="l"/>
            <a:pathLst>
              <a:path h="496783" w="2439559">
                <a:moveTo>
                  <a:pt x="0" y="0"/>
                </a:moveTo>
                <a:lnTo>
                  <a:pt x="2439560" y="0"/>
                </a:lnTo>
                <a:lnTo>
                  <a:pt x="2439560" y="496783"/>
                </a:lnTo>
                <a:lnTo>
                  <a:pt x="0" y="4967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1501019" y="3028277"/>
            <a:ext cx="3549470" cy="1213485"/>
          </a:xfrm>
          <a:prstGeom prst="rect">
            <a:avLst/>
          </a:prstGeom>
        </p:spPr>
        <p:txBody>
          <a:bodyPr anchor="t" rtlCol="false" tIns="0" lIns="0" bIns="0" rIns="0">
            <a:spAutoFit/>
          </a:bodyPr>
          <a:lstStyle/>
          <a:p>
            <a:pPr algn="ctr" marL="0" indent="0" lvl="0">
              <a:lnSpc>
                <a:spcPts val="2430"/>
              </a:lnSpc>
              <a:spcBef>
                <a:spcPct val="0"/>
              </a:spcBef>
            </a:pPr>
            <a:r>
              <a:rPr lang="en-US" b="true" sz="1800" spc="107" u="none">
                <a:solidFill>
                  <a:srgbClr val="F1F0EC"/>
                </a:solidFill>
                <a:latin typeface="Public Sans Medium"/>
                <a:ea typeface="Public Sans Medium"/>
                <a:cs typeface="Public Sans Medium"/>
                <a:sym typeface="Public Sans Medium"/>
              </a:rPr>
              <a:t>Complaint trends offer early warning signals for emerging financial risks and systemic failures.</a:t>
            </a:r>
          </a:p>
        </p:txBody>
      </p:sp>
      <p:sp>
        <p:nvSpPr>
          <p:cNvPr name="TextBox 22" id="22"/>
          <p:cNvSpPr txBox="true"/>
          <p:nvPr/>
        </p:nvSpPr>
        <p:spPr>
          <a:xfrm rot="0">
            <a:off x="1741699" y="1990725"/>
            <a:ext cx="3073118"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For Regulators</a:t>
            </a:r>
          </a:p>
        </p:txBody>
      </p:sp>
      <p:sp>
        <p:nvSpPr>
          <p:cNvPr name="TextBox 23" id="23"/>
          <p:cNvSpPr txBox="true"/>
          <p:nvPr/>
        </p:nvSpPr>
        <p:spPr>
          <a:xfrm rot="0">
            <a:off x="13237538" y="2779395"/>
            <a:ext cx="3549470" cy="1518285"/>
          </a:xfrm>
          <a:prstGeom prst="rect">
            <a:avLst/>
          </a:prstGeom>
        </p:spPr>
        <p:txBody>
          <a:bodyPr anchor="t" rtlCol="false" tIns="0" lIns="0" bIns="0" rIns="0">
            <a:spAutoFit/>
          </a:bodyPr>
          <a:lstStyle/>
          <a:p>
            <a:pPr algn="ctr" marL="0" indent="0" lvl="0">
              <a:lnSpc>
                <a:spcPts val="2430"/>
              </a:lnSpc>
              <a:spcBef>
                <a:spcPct val="0"/>
              </a:spcBef>
            </a:pPr>
            <a:r>
              <a:rPr lang="en-US" b="true" sz="1800" spc="107">
                <a:solidFill>
                  <a:srgbClr val="F1F0EC"/>
                </a:solidFill>
                <a:latin typeface="Public Sans Medium"/>
                <a:ea typeface="Public Sans Medium"/>
                <a:cs typeface="Public Sans Medium"/>
                <a:sym typeface="Public Sans Medium"/>
              </a:rPr>
              <a:t>T</a:t>
            </a:r>
            <a:r>
              <a:rPr lang="en-US" b="true" sz="1800" spc="107" u="none">
                <a:solidFill>
                  <a:srgbClr val="F1F0EC"/>
                </a:solidFill>
                <a:latin typeface="Public Sans Medium"/>
                <a:ea typeface="Public Sans Medium"/>
                <a:cs typeface="Public Sans Medium"/>
                <a:sym typeface="Public Sans Medium"/>
              </a:rPr>
              <a:t>ransparency in complaint data empowers individuals to make informed choices and hold institutions accountable.</a:t>
            </a:r>
          </a:p>
        </p:txBody>
      </p:sp>
      <p:sp>
        <p:nvSpPr>
          <p:cNvPr name="TextBox 24" id="24"/>
          <p:cNvSpPr txBox="true"/>
          <p:nvPr/>
        </p:nvSpPr>
        <p:spPr>
          <a:xfrm rot="0">
            <a:off x="13473748" y="1857934"/>
            <a:ext cx="3069186"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For Consumers</a:t>
            </a:r>
          </a:p>
        </p:txBody>
      </p:sp>
      <p:sp>
        <p:nvSpPr>
          <p:cNvPr name="TextBox 25" id="25"/>
          <p:cNvSpPr txBox="true"/>
          <p:nvPr/>
        </p:nvSpPr>
        <p:spPr>
          <a:xfrm rot="0">
            <a:off x="1501019" y="6894195"/>
            <a:ext cx="3549470" cy="1518285"/>
          </a:xfrm>
          <a:prstGeom prst="rect">
            <a:avLst/>
          </a:prstGeom>
        </p:spPr>
        <p:txBody>
          <a:bodyPr anchor="t" rtlCol="false" tIns="0" lIns="0" bIns="0" rIns="0">
            <a:spAutoFit/>
          </a:bodyPr>
          <a:lstStyle/>
          <a:p>
            <a:pPr algn="ctr" marL="0" indent="0" lvl="0">
              <a:lnSpc>
                <a:spcPts val="2430"/>
              </a:lnSpc>
              <a:spcBef>
                <a:spcPct val="0"/>
              </a:spcBef>
            </a:pPr>
            <a:r>
              <a:rPr lang="en-US" b="true" sz="1800" spc="107">
                <a:solidFill>
                  <a:srgbClr val="F1F0EC"/>
                </a:solidFill>
                <a:latin typeface="Public Sans Medium"/>
                <a:ea typeface="Public Sans Medium"/>
                <a:cs typeface="Public Sans Medium"/>
                <a:sym typeface="Public Sans Medium"/>
              </a:rPr>
              <a:t>Data-d</a:t>
            </a:r>
            <a:r>
              <a:rPr lang="en-US" b="true" sz="1800" spc="107" u="none">
                <a:solidFill>
                  <a:srgbClr val="F1F0EC"/>
                </a:solidFill>
                <a:latin typeface="Public Sans Medium"/>
                <a:ea typeface="Public Sans Medium"/>
                <a:cs typeface="Public Sans Medium"/>
                <a:sym typeface="Public Sans Medium"/>
              </a:rPr>
              <a:t>riven benchmarking can highlight service gaps and opportunities for proactive customer experience improvements.</a:t>
            </a:r>
          </a:p>
        </p:txBody>
      </p:sp>
      <p:sp>
        <p:nvSpPr>
          <p:cNvPr name="TextBox 26" id="26"/>
          <p:cNvSpPr txBox="true"/>
          <p:nvPr/>
        </p:nvSpPr>
        <p:spPr>
          <a:xfrm rot="0">
            <a:off x="1741699" y="5915025"/>
            <a:ext cx="3073118"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For Companies</a:t>
            </a:r>
          </a:p>
        </p:txBody>
      </p:sp>
      <p:sp>
        <p:nvSpPr>
          <p:cNvPr name="TextBox 27" id="27"/>
          <p:cNvSpPr txBox="true"/>
          <p:nvPr/>
        </p:nvSpPr>
        <p:spPr>
          <a:xfrm rot="0">
            <a:off x="13233606" y="6894195"/>
            <a:ext cx="3549470" cy="1518285"/>
          </a:xfrm>
          <a:prstGeom prst="rect">
            <a:avLst/>
          </a:prstGeom>
        </p:spPr>
        <p:txBody>
          <a:bodyPr anchor="t" rtlCol="false" tIns="0" lIns="0" bIns="0" rIns="0">
            <a:spAutoFit/>
          </a:bodyPr>
          <a:lstStyle/>
          <a:p>
            <a:pPr algn="ctr" marL="0" indent="0" lvl="0">
              <a:lnSpc>
                <a:spcPts val="2430"/>
              </a:lnSpc>
              <a:spcBef>
                <a:spcPct val="0"/>
              </a:spcBef>
            </a:pPr>
            <a:r>
              <a:rPr lang="en-US" b="true" sz="1800" spc="107">
                <a:solidFill>
                  <a:srgbClr val="F1F0EC"/>
                </a:solidFill>
                <a:latin typeface="Public Sans Medium"/>
                <a:ea typeface="Public Sans Medium"/>
                <a:cs typeface="Public Sans Medium"/>
                <a:sym typeface="Public Sans Medium"/>
              </a:rPr>
              <a:t>Th</a:t>
            </a:r>
            <a:r>
              <a:rPr lang="en-US" b="true" sz="1800" spc="107" u="none">
                <a:solidFill>
                  <a:srgbClr val="F1F0EC"/>
                </a:solidFill>
                <a:latin typeface="Public Sans Medium"/>
                <a:ea typeface="Public Sans Medium"/>
                <a:cs typeface="Public Sans Medium"/>
                <a:sym typeface="Public Sans Medium"/>
              </a:rPr>
              <a:t>e dataset reveals long-term patterns in financial behavior, trust, and inequality rich for academic and policy study.</a:t>
            </a:r>
          </a:p>
        </p:txBody>
      </p:sp>
      <p:sp>
        <p:nvSpPr>
          <p:cNvPr name="TextBox 28" id="28"/>
          <p:cNvSpPr txBox="true"/>
          <p:nvPr/>
        </p:nvSpPr>
        <p:spPr>
          <a:xfrm rot="0">
            <a:off x="13350494" y="5915025"/>
            <a:ext cx="3432582"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For Researchers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4090873"/>
            <a:ext cx="3936783" cy="4986938"/>
            <a:chOff x="0" y="0"/>
            <a:chExt cx="1102601" cy="1396725"/>
          </a:xfrm>
        </p:grpSpPr>
        <p:sp>
          <p:nvSpPr>
            <p:cNvPr name="Freeform 3" id="3"/>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4" id="4"/>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5126501" y="4090873"/>
            <a:ext cx="3936783" cy="4986938"/>
            <a:chOff x="0" y="0"/>
            <a:chExt cx="1102601" cy="1396725"/>
          </a:xfrm>
        </p:grpSpPr>
        <p:sp>
          <p:nvSpPr>
            <p:cNvPr name="Freeform 6" id="6"/>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7" id="7"/>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9224509" y="4090873"/>
            <a:ext cx="3936783" cy="4986938"/>
            <a:chOff x="0" y="0"/>
            <a:chExt cx="1102601" cy="1396725"/>
          </a:xfrm>
        </p:grpSpPr>
        <p:sp>
          <p:nvSpPr>
            <p:cNvPr name="Freeform 9" id="9"/>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10" id="10"/>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13322517" y="4090873"/>
            <a:ext cx="3936783" cy="4986938"/>
            <a:chOff x="0" y="0"/>
            <a:chExt cx="1102601" cy="1396725"/>
          </a:xfrm>
        </p:grpSpPr>
        <p:sp>
          <p:nvSpPr>
            <p:cNvPr name="Freeform 12" id="12"/>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13" id="13"/>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4682409" y="1399690"/>
            <a:ext cx="8923181" cy="1097279"/>
          </a:xfrm>
          <a:prstGeom prst="rect">
            <a:avLst/>
          </a:prstGeom>
        </p:spPr>
        <p:txBody>
          <a:bodyPr anchor="t" rtlCol="false" tIns="0" lIns="0" bIns="0" rIns="0">
            <a:spAutoFit/>
          </a:bodyPr>
          <a:lstStyle/>
          <a:p>
            <a:pPr algn="ctr">
              <a:lnSpc>
                <a:spcPts val="8159"/>
              </a:lnSpc>
            </a:pPr>
            <a:r>
              <a:rPr lang="en-US" sz="8499" spc="-696">
                <a:solidFill>
                  <a:srgbClr val="3A855D"/>
                </a:solidFill>
                <a:latin typeface="Public Sans"/>
                <a:ea typeface="Public Sans"/>
                <a:cs typeface="Public Sans"/>
                <a:sym typeface="Public Sans"/>
              </a:rPr>
              <a:t>Recommendations</a:t>
            </a:r>
          </a:p>
        </p:txBody>
      </p:sp>
      <p:sp>
        <p:nvSpPr>
          <p:cNvPr name="TextBox 15" id="15"/>
          <p:cNvSpPr txBox="true"/>
          <p:nvPr/>
        </p:nvSpPr>
        <p:spPr>
          <a:xfrm rot="0">
            <a:off x="1436191" y="5803468"/>
            <a:ext cx="3118810" cy="3139440"/>
          </a:xfrm>
          <a:prstGeom prst="rect">
            <a:avLst/>
          </a:prstGeom>
        </p:spPr>
        <p:txBody>
          <a:bodyPr anchor="t" rtlCol="false" tIns="0" lIns="0" bIns="0" rIns="0">
            <a:spAutoFit/>
          </a:bodyPr>
          <a:lstStyle/>
          <a:p>
            <a:pPr algn="l" marL="367031" indent="-183515" lvl="1">
              <a:lnSpc>
                <a:spcPts val="2295"/>
              </a:lnSpc>
              <a:spcBef>
                <a:spcPct val="0"/>
              </a:spcBef>
              <a:buFont typeface="Arial"/>
              <a:buChar char="•"/>
            </a:pPr>
            <a:r>
              <a:rPr lang="en-US" b="true" sz="1700" spc="102">
                <a:solidFill>
                  <a:srgbClr val="F1F0EC"/>
                </a:solidFill>
                <a:latin typeface="Public Sans Medium"/>
                <a:ea typeface="Public Sans Medium"/>
                <a:cs typeface="Public Sans Medium"/>
                <a:sym typeface="Public Sans Medium"/>
              </a:rPr>
              <a:t>Pr</a:t>
            </a:r>
            <a:r>
              <a:rPr lang="en-US" b="true" sz="1700" spc="102" u="none">
                <a:solidFill>
                  <a:srgbClr val="F1F0EC"/>
                </a:solidFill>
                <a:latin typeface="Public Sans Medium"/>
                <a:ea typeface="Public Sans Medium"/>
                <a:cs typeface="Public Sans Medium"/>
                <a:sym typeface="Public Sans Medium"/>
              </a:rPr>
              <a:t>eemptive surge staffing for support and dispute resolution during Oct–Dec.</a:t>
            </a:r>
          </a:p>
          <a:p>
            <a:pPr algn="l">
              <a:lnSpc>
                <a:spcPts val="2295"/>
              </a:lnSpc>
              <a:spcBef>
                <a:spcPct val="0"/>
              </a:spcBef>
            </a:pPr>
          </a:p>
          <a:p>
            <a:pPr algn="l" marL="367031" indent="-183515" lvl="1">
              <a:lnSpc>
                <a:spcPts val="2295"/>
              </a:lnSpc>
              <a:spcBef>
                <a:spcPct val="0"/>
              </a:spcBef>
              <a:buFont typeface="Arial"/>
              <a:buChar char="•"/>
            </a:pPr>
            <a:r>
              <a:rPr lang="en-US" b="true" sz="1700" spc="102" u="none">
                <a:solidFill>
                  <a:srgbClr val="F1F0EC"/>
                </a:solidFill>
                <a:latin typeface="Public Sans Medium"/>
                <a:ea typeface="Public Sans Medium"/>
                <a:cs typeface="Public Sans Medium"/>
                <a:sym typeface="Public Sans Medium"/>
              </a:rPr>
              <a:t>Audit billing and fraud protocols ahead of Q4 to reduce preventable errors.</a:t>
            </a:r>
          </a:p>
          <a:p>
            <a:pPr algn="l">
              <a:lnSpc>
                <a:spcPts val="2295"/>
              </a:lnSpc>
              <a:spcBef>
                <a:spcPct val="0"/>
              </a:spcBef>
            </a:pPr>
          </a:p>
          <a:p>
            <a:pPr algn="l" marL="0" indent="0" lvl="0">
              <a:lnSpc>
                <a:spcPts val="2295"/>
              </a:lnSpc>
              <a:spcBef>
                <a:spcPct val="0"/>
              </a:spcBef>
            </a:pPr>
          </a:p>
        </p:txBody>
      </p:sp>
      <p:sp>
        <p:nvSpPr>
          <p:cNvPr name="TextBox 16" id="16"/>
          <p:cNvSpPr txBox="true"/>
          <p:nvPr/>
        </p:nvSpPr>
        <p:spPr>
          <a:xfrm rot="0">
            <a:off x="1437686" y="4589352"/>
            <a:ext cx="3118810" cy="974598"/>
          </a:xfrm>
          <a:prstGeom prst="rect">
            <a:avLst/>
          </a:prstGeom>
        </p:spPr>
        <p:txBody>
          <a:bodyPr anchor="t" rtlCol="false" tIns="0" lIns="0" bIns="0" rIns="0">
            <a:spAutoFit/>
          </a:bodyPr>
          <a:lstStyle/>
          <a:p>
            <a:pPr algn="ctr">
              <a:lnSpc>
                <a:spcPts val="2496"/>
              </a:lnSpc>
            </a:pPr>
            <a:r>
              <a:rPr lang="en-US" sz="2600" spc="-213">
                <a:solidFill>
                  <a:srgbClr val="F1F0EC"/>
                </a:solidFill>
                <a:latin typeface="Public Sans"/>
                <a:ea typeface="Public Sans"/>
                <a:cs typeface="Public Sans"/>
                <a:sym typeface="Public Sans"/>
              </a:rPr>
              <a:t>Strengthen Q4 Operational Preparedness</a:t>
            </a:r>
          </a:p>
        </p:txBody>
      </p:sp>
      <p:sp>
        <p:nvSpPr>
          <p:cNvPr name="TextBox 17" id="17"/>
          <p:cNvSpPr txBox="true"/>
          <p:nvPr/>
        </p:nvSpPr>
        <p:spPr>
          <a:xfrm rot="0">
            <a:off x="5534199" y="5803468"/>
            <a:ext cx="3118810" cy="3139440"/>
          </a:xfrm>
          <a:prstGeom prst="rect">
            <a:avLst/>
          </a:prstGeom>
        </p:spPr>
        <p:txBody>
          <a:bodyPr anchor="t" rtlCol="false" tIns="0" lIns="0" bIns="0" rIns="0">
            <a:spAutoFit/>
          </a:bodyPr>
          <a:lstStyle/>
          <a:p>
            <a:pPr algn="l" marL="367031" indent="-183515" lvl="1">
              <a:lnSpc>
                <a:spcPts val="2295"/>
              </a:lnSpc>
              <a:spcBef>
                <a:spcPct val="0"/>
              </a:spcBef>
              <a:buFont typeface="Arial"/>
              <a:buChar char="•"/>
            </a:pPr>
            <a:r>
              <a:rPr lang="en-US" b="true" sz="1700" spc="102">
                <a:solidFill>
                  <a:srgbClr val="F1F0EC"/>
                </a:solidFill>
                <a:latin typeface="Public Sans Medium"/>
                <a:ea typeface="Public Sans Medium"/>
                <a:cs typeface="Public Sans Medium"/>
                <a:sym typeface="Public Sans Medium"/>
              </a:rPr>
              <a:t>Mandate cl</a:t>
            </a:r>
            <a:r>
              <a:rPr lang="en-US" b="true" sz="1700" spc="102" u="none">
                <a:solidFill>
                  <a:srgbClr val="F1F0EC"/>
                </a:solidFill>
                <a:latin typeface="Public Sans Medium"/>
                <a:ea typeface="Public Sans Medium"/>
                <a:cs typeface="Public Sans Medium"/>
                <a:sym typeface="Public Sans Medium"/>
              </a:rPr>
              <a:t>earer consumer-facing dashboards to verify and dispute reports.</a:t>
            </a:r>
          </a:p>
          <a:p>
            <a:pPr algn="l">
              <a:lnSpc>
                <a:spcPts val="2295"/>
              </a:lnSpc>
              <a:spcBef>
                <a:spcPct val="0"/>
              </a:spcBef>
            </a:pPr>
          </a:p>
          <a:p>
            <a:pPr algn="l" marL="367031" indent="-183515" lvl="1">
              <a:lnSpc>
                <a:spcPts val="2295"/>
              </a:lnSpc>
              <a:spcBef>
                <a:spcPct val="0"/>
              </a:spcBef>
              <a:buFont typeface="Arial"/>
              <a:buChar char="•"/>
            </a:pPr>
            <a:r>
              <a:rPr lang="en-US" b="true" sz="1700" spc="102" u="none">
                <a:solidFill>
                  <a:srgbClr val="F1F0EC"/>
                </a:solidFill>
                <a:latin typeface="Public Sans Medium"/>
                <a:ea typeface="Public Sans Medium"/>
                <a:cs typeface="Public Sans Medium"/>
                <a:sym typeface="Public Sans Medium"/>
              </a:rPr>
              <a:t>Introduce response time standards and escalation pathways for identity theft and credit errors.</a:t>
            </a:r>
          </a:p>
          <a:p>
            <a:pPr algn="l" marL="0" indent="0" lvl="0">
              <a:lnSpc>
                <a:spcPts val="2295"/>
              </a:lnSpc>
              <a:spcBef>
                <a:spcPct val="0"/>
              </a:spcBef>
            </a:pPr>
          </a:p>
        </p:txBody>
      </p:sp>
      <p:sp>
        <p:nvSpPr>
          <p:cNvPr name="TextBox 18" id="18"/>
          <p:cNvSpPr txBox="true"/>
          <p:nvPr/>
        </p:nvSpPr>
        <p:spPr>
          <a:xfrm rot="0">
            <a:off x="5796509" y="4512107"/>
            <a:ext cx="2596765" cy="1319936"/>
          </a:xfrm>
          <a:prstGeom prst="rect">
            <a:avLst/>
          </a:prstGeom>
        </p:spPr>
        <p:txBody>
          <a:bodyPr anchor="t" rtlCol="false" tIns="0" lIns="0" bIns="0" rIns="0">
            <a:spAutoFit/>
          </a:bodyPr>
          <a:lstStyle/>
          <a:p>
            <a:pPr algn="ctr">
              <a:lnSpc>
                <a:spcPts val="2572"/>
              </a:lnSpc>
            </a:pPr>
            <a:r>
              <a:rPr lang="en-US" sz="2679" spc="-219">
                <a:solidFill>
                  <a:srgbClr val="F1F0EC"/>
                </a:solidFill>
                <a:latin typeface="Public Sans"/>
                <a:ea typeface="Public Sans"/>
                <a:cs typeface="Public Sans"/>
                <a:sym typeface="Public Sans"/>
              </a:rPr>
              <a:t>Evaluate Product and Issue Prevalence </a:t>
            </a:r>
          </a:p>
          <a:p>
            <a:pPr algn="ctr">
              <a:lnSpc>
                <a:spcPts val="2572"/>
              </a:lnSpc>
            </a:pPr>
          </a:p>
        </p:txBody>
      </p:sp>
      <p:sp>
        <p:nvSpPr>
          <p:cNvPr name="TextBox 19" id="19"/>
          <p:cNvSpPr txBox="true"/>
          <p:nvPr/>
        </p:nvSpPr>
        <p:spPr>
          <a:xfrm rot="0">
            <a:off x="9634783" y="5803468"/>
            <a:ext cx="3118810" cy="3139440"/>
          </a:xfrm>
          <a:prstGeom prst="rect">
            <a:avLst/>
          </a:prstGeom>
        </p:spPr>
        <p:txBody>
          <a:bodyPr anchor="t" rtlCol="false" tIns="0" lIns="0" bIns="0" rIns="0">
            <a:spAutoFit/>
          </a:bodyPr>
          <a:lstStyle/>
          <a:p>
            <a:pPr algn="l" marL="367031" indent="-183515" lvl="1">
              <a:lnSpc>
                <a:spcPts val="2295"/>
              </a:lnSpc>
              <a:spcBef>
                <a:spcPct val="0"/>
              </a:spcBef>
              <a:buFont typeface="Arial"/>
              <a:buChar char="•"/>
            </a:pPr>
            <a:r>
              <a:rPr lang="en-US" b="true" sz="1700" spc="102">
                <a:solidFill>
                  <a:srgbClr val="F1F0EC"/>
                </a:solidFill>
                <a:latin typeface="Public Sans Medium"/>
                <a:ea typeface="Public Sans Medium"/>
                <a:cs typeface="Public Sans Medium"/>
                <a:sym typeface="Public Sans Medium"/>
              </a:rPr>
              <a:t>M</a:t>
            </a:r>
            <a:r>
              <a:rPr lang="en-US" b="true" sz="1700" spc="102" u="none">
                <a:solidFill>
                  <a:srgbClr val="F1F0EC"/>
                </a:solidFill>
                <a:latin typeface="Public Sans Medium"/>
                <a:ea typeface="Public Sans Medium"/>
                <a:cs typeface="Public Sans Medium"/>
                <a:sym typeface="Public Sans Medium"/>
              </a:rPr>
              <a:t>ove beyond intake portals: build end-to-end complaint platforms with live status tracking.</a:t>
            </a:r>
          </a:p>
          <a:p>
            <a:pPr algn="l">
              <a:lnSpc>
                <a:spcPts val="2295"/>
              </a:lnSpc>
              <a:spcBef>
                <a:spcPct val="0"/>
              </a:spcBef>
            </a:pPr>
          </a:p>
          <a:p>
            <a:pPr algn="l" marL="367031" indent="-183515" lvl="1">
              <a:lnSpc>
                <a:spcPts val="2295"/>
              </a:lnSpc>
              <a:spcBef>
                <a:spcPct val="0"/>
              </a:spcBef>
              <a:buFont typeface="Arial"/>
              <a:buChar char="•"/>
            </a:pPr>
            <a:r>
              <a:rPr lang="en-US" b="true" sz="1700" spc="102" u="none">
                <a:solidFill>
                  <a:srgbClr val="F1F0EC"/>
                </a:solidFill>
                <a:latin typeface="Public Sans Medium"/>
                <a:ea typeface="Public Sans Medium"/>
                <a:cs typeface="Public Sans Medium"/>
                <a:sym typeface="Public Sans Medium"/>
              </a:rPr>
              <a:t>Integrate AI-assisted triage + human escalation, especially for complex issues.</a:t>
            </a:r>
          </a:p>
          <a:p>
            <a:pPr algn="l" marL="0" indent="0" lvl="0">
              <a:lnSpc>
                <a:spcPts val="2295"/>
              </a:lnSpc>
              <a:spcBef>
                <a:spcPct val="0"/>
              </a:spcBef>
            </a:pPr>
          </a:p>
        </p:txBody>
      </p:sp>
      <p:sp>
        <p:nvSpPr>
          <p:cNvPr name="TextBox 20" id="20"/>
          <p:cNvSpPr txBox="true"/>
          <p:nvPr/>
        </p:nvSpPr>
        <p:spPr>
          <a:xfrm rot="0">
            <a:off x="9895806" y="4421445"/>
            <a:ext cx="2596765" cy="996086"/>
          </a:xfrm>
          <a:prstGeom prst="rect">
            <a:avLst/>
          </a:prstGeom>
        </p:spPr>
        <p:txBody>
          <a:bodyPr anchor="t" rtlCol="false" tIns="0" lIns="0" bIns="0" rIns="0">
            <a:spAutoFit/>
          </a:bodyPr>
          <a:lstStyle/>
          <a:p>
            <a:pPr algn="ctr">
              <a:lnSpc>
                <a:spcPts val="2572"/>
              </a:lnSpc>
            </a:pPr>
            <a:r>
              <a:rPr lang="en-US" sz="2679" spc="-219">
                <a:solidFill>
                  <a:srgbClr val="F1F0EC"/>
                </a:solidFill>
                <a:latin typeface="Public Sans"/>
                <a:ea typeface="Public Sans"/>
                <a:cs typeface="Public Sans"/>
                <a:sym typeface="Public Sans"/>
              </a:rPr>
              <a:t>Modernize the Entire Complaint Lifecycle </a:t>
            </a:r>
          </a:p>
        </p:txBody>
      </p:sp>
      <p:sp>
        <p:nvSpPr>
          <p:cNvPr name="TextBox 21" id="21"/>
          <p:cNvSpPr txBox="true"/>
          <p:nvPr/>
        </p:nvSpPr>
        <p:spPr>
          <a:xfrm rot="0">
            <a:off x="13728944" y="5803468"/>
            <a:ext cx="3118810" cy="3425190"/>
          </a:xfrm>
          <a:prstGeom prst="rect">
            <a:avLst/>
          </a:prstGeom>
        </p:spPr>
        <p:txBody>
          <a:bodyPr anchor="t" rtlCol="false" tIns="0" lIns="0" bIns="0" rIns="0">
            <a:spAutoFit/>
          </a:bodyPr>
          <a:lstStyle/>
          <a:p>
            <a:pPr algn="l" marL="367031" indent="-183515" lvl="1">
              <a:lnSpc>
                <a:spcPts val="2295"/>
              </a:lnSpc>
              <a:spcBef>
                <a:spcPct val="0"/>
              </a:spcBef>
              <a:buFont typeface="Arial"/>
              <a:buChar char="•"/>
            </a:pPr>
            <a:r>
              <a:rPr lang="en-US" b="true" sz="1700" spc="102">
                <a:solidFill>
                  <a:srgbClr val="F1F0EC"/>
                </a:solidFill>
                <a:latin typeface="Public Sans Medium"/>
                <a:ea typeface="Public Sans Medium"/>
                <a:cs typeface="Public Sans Medium"/>
                <a:sym typeface="Public Sans Medium"/>
              </a:rPr>
              <a:t>C</a:t>
            </a:r>
            <a:r>
              <a:rPr lang="en-US" b="true" sz="1700" spc="102" u="none">
                <a:solidFill>
                  <a:srgbClr val="F1F0EC"/>
                </a:solidFill>
                <a:latin typeface="Public Sans Medium"/>
                <a:ea typeface="Public Sans Medium"/>
                <a:cs typeface="Public Sans Medium"/>
                <a:sym typeface="Public Sans Medium"/>
              </a:rPr>
              <a:t>reate a centralized intelligence hub to continuously monitor complaint trends across products, regions, and companies.</a:t>
            </a:r>
          </a:p>
          <a:p>
            <a:pPr algn="l" marL="367031" indent="-183515" lvl="1">
              <a:lnSpc>
                <a:spcPts val="2295"/>
              </a:lnSpc>
              <a:spcBef>
                <a:spcPct val="0"/>
              </a:spcBef>
              <a:buFont typeface="Arial"/>
              <a:buChar char="•"/>
            </a:pPr>
            <a:r>
              <a:rPr lang="en-US" b="true" sz="1700" spc="102" u="none">
                <a:solidFill>
                  <a:srgbClr val="F1F0EC"/>
                </a:solidFill>
                <a:latin typeface="Public Sans Medium"/>
                <a:ea typeface="Public Sans Medium"/>
                <a:cs typeface="Public Sans Medium"/>
                <a:sym typeface="Public Sans Medium"/>
              </a:rPr>
              <a:t>Use complaint data not just for enforcement, but for policy design, public education, and innovation incentives</a:t>
            </a:r>
          </a:p>
          <a:p>
            <a:pPr algn="l" marL="0" indent="0" lvl="0">
              <a:lnSpc>
                <a:spcPts val="2295"/>
              </a:lnSpc>
              <a:spcBef>
                <a:spcPct val="0"/>
              </a:spcBef>
            </a:pPr>
          </a:p>
        </p:txBody>
      </p:sp>
      <p:sp>
        <p:nvSpPr>
          <p:cNvPr name="TextBox 22" id="22"/>
          <p:cNvSpPr txBox="true"/>
          <p:nvPr/>
        </p:nvSpPr>
        <p:spPr>
          <a:xfrm rot="0">
            <a:off x="13989967" y="4421445"/>
            <a:ext cx="2596765" cy="1319936"/>
          </a:xfrm>
          <a:prstGeom prst="rect">
            <a:avLst/>
          </a:prstGeom>
        </p:spPr>
        <p:txBody>
          <a:bodyPr anchor="t" rtlCol="false" tIns="0" lIns="0" bIns="0" rIns="0">
            <a:spAutoFit/>
          </a:bodyPr>
          <a:lstStyle/>
          <a:p>
            <a:pPr algn="ctr">
              <a:lnSpc>
                <a:spcPts val="2572"/>
              </a:lnSpc>
            </a:pPr>
            <a:r>
              <a:rPr lang="en-US" sz="2679" spc="-219">
                <a:solidFill>
                  <a:srgbClr val="F1F0EC"/>
                </a:solidFill>
                <a:latin typeface="Public Sans"/>
                <a:ea typeface="Public Sans"/>
                <a:cs typeface="Public Sans"/>
                <a:sym typeface="Public Sans"/>
              </a:rPr>
              <a:t>Establish a National Complaint Intelligence Framework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733924" y="6971250"/>
            <a:ext cx="21755848" cy="4174349"/>
            <a:chOff x="0" y="0"/>
            <a:chExt cx="7796805" cy="1495993"/>
          </a:xfrm>
        </p:grpSpPr>
        <p:sp>
          <p:nvSpPr>
            <p:cNvPr name="Freeform 3" id="3"/>
            <p:cNvSpPr/>
            <p:nvPr/>
          </p:nvSpPr>
          <p:spPr>
            <a:xfrm flipH="false" flipV="false" rot="0">
              <a:off x="0" y="0"/>
              <a:ext cx="7796805" cy="1495993"/>
            </a:xfrm>
            <a:custGeom>
              <a:avLst/>
              <a:gdLst/>
              <a:ahLst/>
              <a:cxnLst/>
              <a:rect r="r" b="b" t="t" l="l"/>
              <a:pathLst>
                <a:path h="1495993" w="7796805">
                  <a:moveTo>
                    <a:pt x="0" y="0"/>
                  </a:moveTo>
                  <a:lnTo>
                    <a:pt x="7796805" y="0"/>
                  </a:lnTo>
                  <a:lnTo>
                    <a:pt x="7796805" y="1495993"/>
                  </a:lnTo>
                  <a:lnTo>
                    <a:pt x="0" y="1495993"/>
                  </a:lnTo>
                  <a:close/>
                </a:path>
              </a:pathLst>
            </a:custGeom>
            <a:solidFill>
              <a:srgbClr val="3A855D"/>
            </a:solidFill>
          </p:spPr>
        </p:sp>
        <p:sp>
          <p:nvSpPr>
            <p:cNvPr name="TextBox 4" id="4"/>
            <p:cNvSpPr txBox="true"/>
            <p:nvPr/>
          </p:nvSpPr>
          <p:spPr>
            <a:xfrm>
              <a:off x="0" y="-28575"/>
              <a:ext cx="7796805" cy="1524568"/>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908245" y="5376693"/>
            <a:ext cx="20104489" cy="5523017"/>
          </a:xfrm>
          <a:custGeom>
            <a:avLst/>
            <a:gdLst/>
            <a:ahLst/>
            <a:cxnLst/>
            <a:rect r="r" b="b" t="t" l="l"/>
            <a:pathLst>
              <a:path h="5523017" w="20104489">
                <a:moveTo>
                  <a:pt x="0" y="0"/>
                </a:moveTo>
                <a:lnTo>
                  <a:pt x="20104490" y="0"/>
                </a:lnTo>
                <a:lnTo>
                  <a:pt x="20104490" y="5523017"/>
                </a:lnTo>
                <a:lnTo>
                  <a:pt x="0" y="5523017"/>
                </a:lnTo>
                <a:lnTo>
                  <a:pt x="0" y="0"/>
                </a:lnTo>
                <a:close/>
              </a:path>
            </a:pathLst>
          </a:custGeom>
          <a:blipFill>
            <a:blip r:embed="rId2"/>
            <a:stretch>
              <a:fillRect l="0" t="-144363" r="-9035" b="-20568"/>
            </a:stretch>
          </a:blipFill>
        </p:spPr>
      </p:sp>
      <p:sp>
        <p:nvSpPr>
          <p:cNvPr name="TextBox 6" id="6"/>
          <p:cNvSpPr txBox="true"/>
          <p:nvPr/>
        </p:nvSpPr>
        <p:spPr>
          <a:xfrm rot="0">
            <a:off x="3597139" y="1892358"/>
            <a:ext cx="11093721" cy="3707267"/>
          </a:xfrm>
          <a:prstGeom prst="rect">
            <a:avLst/>
          </a:prstGeom>
        </p:spPr>
        <p:txBody>
          <a:bodyPr anchor="t" rtlCol="false" tIns="0" lIns="0" bIns="0" rIns="0">
            <a:spAutoFit/>
          </a:bodyPr>
          <a:lstStyle/>
          <a:p>
            <a:pPr algn="ctr">
              <a:lnSpc>
                <a:spcPts val="13883"/>
              </a:lnSpc>
            </a:pPr>
            <a:r>
              <a:rPr lang="en-US" sz="15957" spc="-1308">
                <a:solidFill>
                  <a:srgbClr val="3A855D"/>
                </a:solidFill>
                <a:latin typeface="Public Sans"/>
                <a:ea typeface="Public Sans"/>
                <a:cs typeface="Public Sans"/>
                <a:sym typeface="Public Sans"/>
              </a:rPr>
              <a:t>Thank you very much!</a:t>
            </a:r>
          </a:p>
        </p:txBody>
      </p:sp>
      <p:sp>
        <p:nvSpPr>
          <p:cNvPr name="Freeform 7" id="7"/>
          <p:cNvSpPr/>
          <p:nvPr/>
        </p:nvSpPr>
        <p:spPr>
          <a:xfrm flipH="false" flipV="false" rot="0">
            <a:off x="16914402" y="3224371"/>
            <a:ext cx="1703043" cy="2771224"/>
          </a:xfrm>
          <a:custGeom>
            <a:avLst/>
            <a:gdLst/>
            <a:ahLst/>
            <a:cxnLst/>
            <a:rect r="r" b="b" t="t" l="l"/>
            <a:pathLst>
              <a:path h="2771224" w="1703043">
                <a:moveTo>
                  <a:pt x="0" y="0"/>
                </a:moveTo>
                <a:lnTo>
                  <a:pt x="1703043" y="0"/>
                </a:lnTo>
                <a:lnTo>
                  <a:pt x="1703043" y="2771224"/>
                </a:lnTo>
                <a:lnTo>
                  <a:pt x="0" y="27712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7392287">
            <a:off x="-1104276" y="-395603"/>
            <a:ext cx="3383874" cy="2848607"/>
          </a:xfrm>
          <a:custGeom>
            <a:avLst/>
            <a:gdLst/>
            <a:ahLst/>
            <a:cxnLst/>
            <a:rect r="r" b="b" t="t" l="l"/>
            <a:pathLst>
              <a:path h="2848607" w="3383874">
                <a:moveTo>
                  <a:pt x="0" y="0"/>
                </a:moveTo>
                <a:lnTo>
                  <a:pt x="3383875" y="0"/>
                </a:lnTo>
                <a:lnTo>
                  <a:pt x="3383875" y="2848606"/>
                </a:lnTo>
                <a:lnTo>
                  <a:pt x="0" y="28486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946196" y="1351924"/>
            <a:ext cx="14395608" cy="7583153"/>
            <a:chOff x="0" y="0"/>
            <a:chExt cx="3791436" cy="1997209"/>
          </a:xfrm>
        </p:grpSpPr>
        <p:sp>
          <p:nvSpPr>
            <p:cNvPr name="Freeform 3" id="3"/>
            <p:cNvSpPr/>
            <p:nvPr/>
          </p:nvSpPr>
          <p:spPr>
            <a:xfrm flipH="false" flipV="false" rot="0">
              <a:off x="0" y="0"/>
              <a:ext cx="3791436" cy="1997209"/>
            </a:xfrm>
            <a:custGeom>
              <a:avLst/>
              <a:gdLst/>
              <a:ahLst/>
              <a:cxnLst/>
              <a:rect r="r" b="b" t="t" l="l"/>
              <a:pathLst>
                <a:path h="1997209" w="3791436">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sp>
        <p:sp>
          <p:nvSpPr>
            <p:cNvPr name="TextBox 4" id="4"/>
            <p:cNvSpPr txBox="true"/>
            <p:nvPr/>
          </p:nvSpPr>
          <p:spPr>
            <a:xfrm>
              <a:off x="0" y="85725"/>
              <a:ext cx="3791436" cy="1911484"/>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3830412" y="2730870"/>
            <a:ext cx="10627176" cy="1097279"/>
          </a:xfrm>
          <a:prstGeom prst="rect">
            <a:avLst/>
          </a:prstGeom>
        </p:spPr>
        <p:txBody>
          <a:bodyPr anchor="t" rtlCol="false" tIns="0" lIns="0" bIns="0" rIns="0">
            <a:spAutoFit/>
          </a:bodyPr>
          <a:lstStyle/>
          <a:p>
            <a:pPr algn="ctr">
              <a:lnSpc>
                <a:spcPts val="8159"/>
              </a:lnSpc>
            </a:pPr>
            <a:r>
              <a:rPr lang="en-US" sz="8499" spc="-696">
                <a:solidFill>
                  <a:srgbClr val="F1F0EC"/>
                </a:solidFill>
                <a:latin typeface="Public Sans"/>
                <a:ea typeface="Public Sans"/>
                <a:cs typeface="Public Sans"/>
                <a:sym typeface="Public Sans"/>
              </a:rPr>
              <a:t>Introduction</a:t>
            </a:r>
          </a:p>
        </p:txBody>
      </p:sp>
      <p:sp>
        <p:nvSpPr>
          <p:cNvPr name="TextBox 6" id="6"/>
          <p:cNvSpPr txBox="true"/>
          <p:nvPr/>
        </p:nvSpPr>
        <p:spPr>
          <a:xfrm rot="0">
            <a:off x="4180767" y="4545449"/>
            <a:ext cx="9926465" cy="3128010"/>
          </a:xfrm>
          <a:prstGeom prst="rect">
            <a:avLst/>
          </a:prstGeom>
        </p:spPr>
        <p:txBody>
          <a:bodyPr anchor="t" rtlCol="false" tIns="0" lIns="0" bIns="0" rIns="0">
            <a:spAutoFit/>
          </a:bodyPr>
          <a:lstStyle/>
          <a:p>
            <a:pPr algn="ctr" marL="0" indent="0" lvl="0">
              <a:lnSpc>
                <a:spcPts val="3104"/>
              </a:lnSpc>
              <a:spcBef>
                <a:spcPct val="0"/>
              </a:spcBef>
            </a:pPr>
            <a:r>
              <a:rPr lang="en-US" b="true" sz="2299" spc="137">
                <a:solidFill>
                  <a:srgbClr val="F1F0EC"/>
                </a:solidFill>
                <a:latin typeface="Public Sans Medium"/>
                <a:ea typeface="Public Sans Medium"/>
                <a:cs typeface="Public Sans Medium"/>
                <a:sym typeface="Public Sans Medium"/>
              </a:rPr>
              <a:t>Eve</a:t>
            </a:r>
            <a:r>
              <a:rPr lang="en-US" b="true" sz="2299" spc="137" u="none">
                <a:solidFill>
                  <a:srgbClr val="F1F0EC"/>
                </a:solidFill>
                <a:latin typeface="Public Sans Medium"/>
                <a:ea typeface="Public Sans Medium"/>
                <a:cs typeface="Public Sans Medium"/>
                <a:sym typeface="Public Sans Medium"/>
              </a:rPr>
              <a:t>ry complaint represents someone who felt wronged by the financial system. But while companies see tickets and cases, we see a data story waiting to be told. Over 500,000 complaints, some detailed, some brief  reflect patterns that go far beyond individual frustration. They expose who’s struggling, what’s broken, and where action is needed. The problem isn’t just the complaints, it’s that we’re not listening to them deeply enough.</a:t>
            </a:r>
          </a:p>
          <a:p>
            <a:pPr algn="ctr" marL="0" indent="0" lvl="0">
              <a:lnSpc>
                <a:spcPts val="3104"/>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4090873"/>
            <a:ext cx="3936783" cy="4986938"/>
            <a:chOff x="0" y="0"/>
            <a:chExt cx="1102601" cy="1396725"/>
          </a:xfrm>
        </p:grpSpPr>
        <p:sp>
          <p:nvSpPr>
            <p:cNvPr name="Freeform 3" id="3"/>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4" id="4"/>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5126501" y="4090873"/>
            <a:ext cx="3936783" cy="4986938"/>
            <a:chOff x="0" y="0"/>
            <a:chExt cx="1102601" cy="1396725"/>
          </a:xfrm>
        </p:grpSpPr>
        <p:sp>
          <p:nvSpPr>
            <p:cNvPr name="Freeform 6" id="6"/>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7" id="7"/>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9224509" y="4090873"/>
            <a:ext cx="3936783" cy="4986938"/>
            <a:chOff x="0" y="0"/>
            <a:chExt cx="1102601" cy="1396725"/>
          </a:xfrm>
        </p:grpSpPr>
        <p:sp>
          <p:nvSpPr>
            <p:cNvPr name="Freeform 9" id="9"/>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10" id="10"/>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13322517" y="4090873"/>
            <a:ext cx="3936783" cy="4986938"/>
            <a:chOff x="0" y="0"/>
            <a:chExt cx="1102601" cy="1396725"/>
          </a:xfrm>
        </p:grpSpPr>
        <p:sp>
          <p:nvSpPr>
            <p:cNvPr name="Freeform 12" id="12"/>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13" id="13"/>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14" id="14"/>
          <p:cNvGrpSpPr/>
          <p:nvPr/>
        </p:nvGrpSpPr>
        <p:grpSpPr>
          <a:xfrm rot="0">
            <a:off x="4555001" y="6108634"/>
            <a:ext cx="975827" cy="9758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0000"/>
            </a:solidFill>
          </p:spPr>
        </p:sp>
        <p:sp>
          <p:nvSpPr>
            <p:cNvPr name="TextBox 16" id="16"/>
            <p:cNvSpPr txBox="true"/>
            <p:nvPr/>
          </p:nvSpPr>
          <p:spPr>
            <a:xfrm>
              <a:off x="0" y="288925"/>
              <a:ext cx="711200" cy="320675"/>
            </a:xfrm>
            <a:prstGeom prst="rect">
              <a:avLst/>
            </a:prstGeom>
          </p:spPr>
          <p:txBody>
            <a:bodyPr anchor="ctr" rtlCol="false" tIns="50800" lIns="50800" bIns="50800" rIns="50800"/>
            <a:lstStyle/>
            <a:p>
              <a:pPr algn="ctr">
                <a:lnSpc>
                  <a:spcPts val="1925"/>
                </a:lnSpc>
              </a:pPr>
            </a:p>
          </p:txBody>
        </p:sp>
      </p:grpSp>
      <p:sp>
        <p:nvSpPr>
          <p:cNvPr name="TextBox 17" id="17"/>
          <p:cNvSpPr txBox="true"/>
          <p:nvPr/>
        </p:nvSpPr>
        <p:spPr>
          <a:xfrm rot="0">
            <a:off x="4682409" y="1399690"/>
            <a:ext cx="8923181" cy="1097279"/>
          </a:xfrm>
          <a:prstGeom prst="rect">
            <a:avLst/>
          </a:prstGeom>
        </p:spPr>
        <p:txBody>
          <a:bodyPr anchor="t" rtlCol="false" tIns="0" lIns="0" bIns="0" rIns="0">
            <a:spAutoFit/>
          </a:bodyPr>
          <a:lstStyle/>
          <a:p>
            <a:pPr algn="ctr">
              <a:lnSpc>
                <a:spcPts val="8159"/>
              </a:lnSpc>
            </a:pPr>
            <a:r>
              <a:rPr lang="en-US" sz="8499" spc="-696">
                <a:solidFill>
                  <a:srgbClr val="3A855D"/>
                </a:solidFill>
                <a:latin typeface="Public Sans"/>
                <a:ea typeface="Public Sans"/>
                <a:cs typeface="Public Sans"/>
                <a:sym typeface="Public Sans"/>
              </a:rPr>
              <a:t>Introduction</a:t>
            </a:r>
          </a:p>
        </p:txBody>
      </p:sp>
      <p:sp>
        <p:nvSpPr>
          <p:cNvPr name="TextBox 18" id="18"/>
          <p:cNvSpPr txBox="true"/>
          <p:nvPr/>
        </p:nvSpPr>
        <p:spPr>
          <a:xfrm rot="0">
            <a:off x="1436191" y="5744060"/>
            <a:ext cx="3118810" cy="2333625"/>
          </a:xfrm>
          <a:prstGeom prst="rect">
            <a:avLst/>
          </a:prstGeom>
        </p:spPr>
        <p:txBody>
          <a:bodyPr anchor="t" rtlCol="false" tIns="0" lIns="0" bIns="0" rIns="0">
            <a:spAutoFit/>
          </a:bodyPr>
          <a:lstStyle/>
          <a:p>
            <a:pPr algn="ctr" marL="0" indent="0" lvl="0">
              <a:lnSpc>
                <a:spcPts val="2699"/>
              </a:lnSpc>
              <a:spcBef>
                <a:spcPct val="0"/>
              </a:spcBef>
            </a:pPr>
            <a:r>
              <a:rPr lang="en-US" b="true" sz="1999" spc="119">
                <a:solidFill>
                  <a:srgbClr val="F1F0EC"/>
                </a:solidFill>
                <a:latin typeface="Public Sans Medium"/>
                <a:ea typeface="Public Sans Medium"/>
                <a:cs typeface="Public Sans Medium"/>
                <a:sym typeface="Public Sans Medium"/>
              </a:rPr>
              <a:t>C</a:t>
            </a:r>
            <a:r>
              <a:rPr lang="en-US" b="true" sz="1999" spc="119" u="none">
                <a:solidFill>
                  <a:srgbClr val="F1F0EC"/>
                </a:solidFill>
                <a:latin typeface="Public Sans Medium"/>
                <a:ea typeface="Public Sans Medium"/>
                <a:cs typeface="Public Sans Medium"/>
                <a:sym typeface="Public Sans Medium"/>
              </a:rPr>
              <a:t>onsumers file a complaint through the CFPB’s website, describing the issue and selecting the company involved.</a:t>
            </a:r>
          </a:p>
          <a:p>
            <a:pPr algn="ctr" marL="0" indent="0" lvl="0">
              <a:lnSpc>
                <a:spcPts val="2699"/>
              </a:lnSpc>
              <a:spcBef>
                <a:spcPct val="0"/>
              </a:spcBef>
            </a:pPr>
          </a:p>
        </p:txBody>
      </p:sp>
      <p:sp>
        <p:nvSpPr>
          <p:cNvPr name="TextBox 19" id="19"/>
          <p:cNvSpPr txBox="true"/>
          <p:nvPr/>
        </p:nvSpPr>
        <p:spPr>
          <a:xfrm rot="0">
            <a:off x="1437686" y="4589352"/>
            <a:ext cx="3118810" cy="660273"/>
          </a:xfrm>
          <a:prstGeom prst="rect">
            <a:avLst/>
          </a:prstGeom>
        </p:spPr>
        <p:txBody>
          <a:bodyPr anchor="t" rtlCol="false" tIns="0" lIns="0" bIns="0" rIns="0">
            <a:spAutoFit/>
          </a:bodyPr>
          <a:lstStyle/>
          <a:p>
            <a:pPr algn="ctr">
              <a:lnSpc>
                <a:spcPts val="2496"/>
              </a:lnSpc>
            </a:pPr>
            <a:r>
              <a:rPr lang="en-US" sz="2600" spc="-213">
                <a:solidFill>
                  <a:srgbClr val="F1F0EC"/>
                </a:solidFill>
                <a:latin typeface="Public Sans"/>
                <a:ea typeface="Public Sans"/>
                <a:cs typeface="Public Sans"/>
                <a:sym typeface="Public Sans"/>
              </a:rPr>
              <a:t>Consumer Submits a Complaint</a:t>
            </a:r>
          </a:p>
        </p:txBody>
      </p:sp>
      <p:sp>
        <p:nvSpPr>
          <p:cNvPr name="TextBox 20" id="20"/>
          <p:cNvSpPr txBox="true"/>
          <p:nvPr/>
        </p:nvSpPr>
        <p:spPr>
          <a:xfrm rot="0">
            <a:off x="5535591" y="5744060"/>
            <a:ext cx="3118810" cy="1666875"/>
          </a:xfrm>
          <a:prstGeom prst="rect">
            <a:avLst/>
          </a:prstGeom>
        </p:spPr>
        <p:txBody>
          <a:bodyPr anchor="t" rtlCol="false" tIns="0" lIns="0" bIns="0" rIns="0">
            <a:spAutoFit/>
          </a:bodyPr>
          <a:lstStyle/>
          <a:p>
            <a:pPr algn="ctr" marL="0" indent="0" lvl="0">
              <a:lnSpc>
                <a:spcPts val="2699"/>
              </a:lnSpc>
              <a:spcBef>
                <a:spcPct val="0"/>
              </a:spcBef>
            </a:pPr>
            <a:r>
              <a:rPr lang="en-US" b="true" sz="1999" spc="119">
                <a:solidFill>
                  <a:srgbClr val="F1F0EC"/>
                </a:solidFill>
                <a:latin typeface="Public Sans Medium"/>
                <a:ea typeface="Public Sans Medium"/>
                <a:cs typeface="Public Sans Medium"/>
                <a:sym typeface="Public Sans Medium"/>
              </a:rPr>
              <a:t>T</a:t>
            </a:r>
            <a:r>
              <a:rPr lang="en-US" b="true" sz="1999" spc="119" u="none">
                <a:solidFill>
                  <a:srgbClr val="F1F0EC"/>
                </a:solidFill>
                <a:latin typeface="Public Sans Medium"/>
                <a:ea typeface="Public Sans Medium"/>
                <a:cs typeface="Public Sans Medium"/>
                <a:sym typeface="Public Sans Medium"/>
              </a:rPr>
              <a:t>he CFPB screens the complaint and forwards it to the relevant company for direct response.</a:t>
            </a:r>
          </a:p>
        </p:txBody>
      </p:sp>
      <p:sp>
        <p:nvSpPr>
          <p:cNvPr name="TextBox 21" id="21"/>
          <p:cNvSpPr txBox="true"/>
          <p:nvPr/>
        </p:nvSpPr>
        <p:spPr>
          <a:xfrm rot="0">
            <a:off x="5796509" y="4512107"/>
            <a:ext cx="2596765" cy="996086"/>
          </a:xfrm>
          <a:prstGeom prst="rect">
            <a:avLst/>
          </a:prstGeom>
        </p:spPr>
        <p:txBody>
          <a:bodyPr anchor="t" rtlCol="false" tIns="0" lIns="0" bIns="0" rIns="0">
            <a:spAutoFit/>
          </a:bodyPr>
          <a:lstStyle/>
          <a:p>
            <a:pPr algn="ctr">
              <a:lnSpc>
                <a:spcPts val="2572"/>
              </a:lnSpc>
            </a:pPr>
            <a:r>
              <a:rPr lang="en-US" sz="2679" spc="-219">
                <a:solidFill>
                  <a:srgbClr val="F1F0EC"/>
                </a:solidFill>
                <a:latin typeface="Public Sans"/>
                <a:ea typeface="Public Sans"/>
                <a:cs typeface="Public Sans"/>
                <a:sym typeface="Public Sans"/>
              </a:rPr>
              <a:t>CFPB Reviews and Routes the Complaint</a:t>
            </a:r>
          </a:p>
        </p:txBody>
      </p:sp>
      <p:sp>
        <p:nvSpPr>
          <p:cNvPr name="TextBox 22" id="22"/>
          <p:cNvSpPr txBox="true"/>
          <p:nvPr/>
        </p:nvSpPr>
        <p:spPr>
          <a:xfrm rot="0">
            <a:off x="9634783" y="5697648"/>
            <a:ext cx="3118810" cy="2474595"/>
          </a:xfrm>
          <a:prstGeom prst="rect">
            <a:avLst/>
          </a:prstGeom>
        </p:spPr>
        <p:txBody>
          <a:bodyPr anchor="t" rtlCol="false" tIns="0" lIns="0" bIns="0" rIns="0">
            <a:spAutoFit/>
          </a:bodyPr>
          <a:lstStyle/>
          <a:p>
            <a:pPr algn="ctr" marL="0" indent="0" lvl="0">
              <a:lnSpc>
                <a:spcPts val="2834"/>
              </a:lnSpc>
              <a:spcBef>
                <a:spcPct val="0"/>
              </a:spcBef>
            </a:pPr>
            <a:r>
              <a:rPr lang="en-US" b="true" sz="2099" spc="125">
                <a:solidFill>
                  <a:srgbClr val="F1F0EC"/>
                </a:solidFill>
                <a:latin typeface="Public Sans Medium"/>
                <a:ea typeface="Public Sans Medium"/>
                <a:cs typeface="Public Sans Medium"/>
                <a:sym typeface="Public Sans Medium"/>
              </a:rPr>
              <a:t>C</a:t>
            </a:r>
            <a:r>
              <a:rPr lang="en-US" b="true" sz="2099" spc="125" u="none">
                <a:solidFill>
                  <a:srgbClr val="F1F0EC"/>
                </a:solidFill>
                <a:latin typeface="Public Sans Medium"/>
                <a:ea typeface="Public Sans Medium"/>
                <a:cs typeface="Public Sans Medium"/>
                <a:sym typeface="Public Sans Medium"/>
              </a:rPr>
              <a:t>ompanies are required to review and respond to the complaint within 15 days, addressing the issue or explaining their position.</a:t>
            </a:r>
          </a:p>
        </p:txBody>
      </p:sp>
      <p:sp>
        <p:nvSpPr>
          <p:cNvPr name="TextBox 23" id="23"/>
          <p:cNvSpPr txBox="true"/>
          <p:nvPr/>
        </p:nvSpPr>
        <p:spPr>
          <a:xfrm rot="0">
            <a:off x="9895806" y="4512107"/>
            <a:ext cx="2596765" cy="672236"/>
          </a:xfrm>
          <a:prstGeom prst="rect">
            <a:avLst/>
          </a:prstGeom>
        </p:spPr>
        <p:txBody>
          <a:bodyPr anchor="t" rtlCol="false" tIns="0" lIns="0" bIns="0" rIns="0">
            <a:spAutoFit/>
          </a:bodyPr>
          <a:lstStyle/>
          <a:p>
            <a:pPr algn="ctr">
              <a:lnSpc>
                <a:spcPts val="2572"/>
              </a:lnSpc>
            </a:pPr>
            <a:r>
              <a:rPr lang="en-US" sz="2679" spc="-219">
                <a:solidFill>
                  <a:srgbClr val="F1F0EC"/>
                </a:solidFill>
                <a:latin typeface="Public Sans"/>
                <a:ea typeface="Public Sans"/>
                <a:cs typeface="Public Sans"/>
                <a:sym typeface="Public Sans"/>
              </a:rPr>
              <a:t>Company Responds</a:t>
            </a:r>
          </a:p>
        </p:txBody>
      </p:sp>
      <p:sp>
        <p:nvSpPr>
          <p:cNvPr name="TextBox 24" id="24"/>
          <p:cNvSpPr txBox="true"/>
          <p:nvPr/>
        </p:nvSpPr>
        <p:spPr>
          <a:xfrm rot="0">
            <a:off x="13728944" y="5744060"/>
            <a:ext cx="3118810" cy="1666875"/>
          </a:xfrm>
          <a:prstGeom prst="rect">
            <a:avLst/>
          </a:prstGeom>
        </p:spPr>
        <p:txBody>
          <a:bodyPr anchor="t" rtlCol="false" tIns="0" lIns="0" bIns="0" rIns="0">
            <a:spAutoFit/>
          </a:bodyPr>
          <a:lstStyle/>
          <a:p>
            <a:pPr algn="ctr" marL="0" indent="0" lvl="0">
              <a:lnSpc>
                <a:spcPts val="2699"/>
              </a:lnSpc>
              <a:spcBef>
                <a:spcPct val="0"/>
              </a:spcBef>
            </a:pPr>
            <a:r>
              <a:rPr lang="en-US" b="true" sz="1999" spc="119">
                <a:solidFill>
                  <a:srgbClr val="F1F0EC"/>
                </a:solidFill>
                <a:latin typeface="Public Sans Medium"/>
                <a:ea typeface="Public Sans Medium"/>
                <a:cs typeface="Public Sans Medium"/>
                <a:sym typeface="Public Sans Medium"/>
              </a:rPr>
              <a:t>Consume</a:t>
            </a:r>
            <a:r>
              <a:rPr lang="en-US" b="true" sz="1999" spc="119" u="none">
                <a:solidFill>
                  <a:srgbClr val="F1F0EC"/>
                </a:solidFill>
                <a:latin typeface="Public Sans Medium"/>
                <a:ea typeface="Public Sans Medium"/>
                <a:cs typeface="Public Sans Medium"/>
                <a:sym typeface="Public Sans Medium"/>
              </a:rPr>
              <a:t>rs can read the company’s reply and indicate whether the issue was resolved to their satisfaction.</a:t>
            </a:r>
          </a:p>
        </p:txBody>
      </p:sp>
      <p:sp>
        <p:nvSpPr>
          <p:cNvPr name="TextBox 25" id="25"/>
          <p:cNvSpPr txBox="true"/>
          <p:nvPr/>
        </p:nvSpPr>
        <p:spPr>
          <a:xfrm rot="0">
            <a:off x="13989967" y="4512107"/>
            <a:ext cx="2596765" cy="996086"/>
          </a:xfrm>
          <a:prstGeom prst="rect">
            <a:avLst/>
          </a:prstGeom>
        </p:spPr>
        <p:txBody>
          <a:bodyPr anchor="t" rtlCol="false" tIns="0" lIns="0" bIns="0" rIns="0">
            <a:spAutoFit/>
          </a:bodyPr>
          <a:lstStyle/>
          <a:p>
            <a:pPr algn="ctr">
              <a:lnSpc>
                <a:spcPts val="2572"/>
              </a:lnSpc>
            </a:pPr>
            <a:r>
              <a:rPr lang="en-US" sz="2679" spc="-219">
                <a:solidFill>
                  <a:srgbClr val="F1F0EC"/>
                </a:solidFill>
                <a:latin typeface="Public Sans"/>
                <a:ea typeface="Public Sans"/>
                <a:cs typeface="Public Sans"/>
                <a:sym typeface="Public Sans"/>
              </a:rPr>
              <a:t> Consumer Reviews the Response</a:t>
            </a:r>
          </a:p>
        </p:txBody>
      </p:sp>
      <p:grpSp>
        <p:nvGrpSpPr>
          <p:cNvPr name="Group 26" id="26"/>
          <p:cNvGrpSpPr/>
          <p:nvPr/>
        </p:nvGrpSpPr>
        <p:grpSpPr>
          <a:xfrm rot="0">
            <a:off x="8663926" y="6108634"/>
            <a:ext cx="975827" cy="97582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0000"/>
            </a:solidFill>
          </p:spPr>
        </p:sp>
        <p:sp>
          <p:nvSpPr>
            <p:cNvPr name="TextBox 28" id="28"/>
            <p:cNvSpPr txBox="true"/>
            <p:nvPr/>
          </p:nvSpPr>
          <p:spPr>
            <a:xfrm>
              <a:off x="0" y="288925"/>
              <a:ext cx="711200" cy="320675"/>
            </a:xfrm>
            <a:prstGeom prst="rect">
              <a:avLst/>
            </a:prstGeom>
          </p:spPr>
          <p:txBody>
            <a:bodyPr anchor="ctr" rtlCol="false" tIns="50800" lIns="50800" bIns="50800" rIns="50800"/>
            <a:lstStyle/>
            <a:p>
              <a:pPr algn="ctr">
                <a:lnSpc>
                  <a:spcPts val="1925"/>
                </a:lnSpc>
              </a:pPr>
            </a:p>
          </p:txBody>
        </p:sp>
      </p:grpSp>
      <p:grpSp>
        <p:nvGrpSpPr>
          <p:cNvPr name="Group 29" id="29"/>
          <p:cNvGrpSpPr/>
          <p:nvPr/>
        </p:nvGrpSpPr>
        <p:grpSpPr>
          <a:xfrm rot="0">
            <a:off x="12763118" y="6108634"/>
            <a:ext cx="975827" cy="97582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0000"/>
            </a:solidFill>
          </p:spPr>
        </p:sp>
        <p:sp>
          <p:nvSpPr>
            <p:cNvPr name="TextBox 31" id="31"/>
            <p:cNvSpPr txBox="true"/>
            <p:nvPr/>
          </p:nvSpPr>
          <p:spPr>
            <a:xfrm>
              <a:off x="0" y="288925"/>
              <a:ext cx="711200" cy="320675"/>
            </a:xfrm>
            <a:prstGeom prst="rect">
              <a:avLst/>
            </a:prstGeom>
          </p:spPr>
          <p:txBody>
            <a:bodyPr anchor="ctr" rtlCol="false" tIns="50800" lIns="50800" bIns="50800" rIns="50800"/>
            <a:lstStyle/>
            <a:p>
              <a:pPr algn="ctr">
                <a:lnSpc>
                  <a:spcPts val="1925"/>
                </a:lnSpc>
              </a:pPr>
            </a:p>
          </p:txBody>
        </p:sp>
      </p:grpSp>
      <p:sp>
        <p:nvSpPr>
          <p:cNvPr name="TextBox 32" id="32"/>
          <p:cNvSpPr txBox="true"/>
          <p:nvPr/>
        </p:nvSpPr>
        <p:spPr>
          <a:xfrm rot="0">
            <a:off x="822433" y="9399787"/>
            <a:ext cx="6862034" cy="441325"/>
          </a:xfrm>
          <a:prstGeom prst="rect">
            <a:avLst/>
          </a:prstGeom>
        </p:spPr>
        <p:txBody>
          <a:bodyPr anchor="t" rtlCol="false" tIns="0" lIns="0" bIns="0" rIns="0">
            <a:spAutoFit/>
          </a:bodyPr>
          <a:lstStyle/>
          <a:p>
            <a:pPr algn="ctr">
              <a:lnSpc>
                <a:spcPts val="3500"/>
              </a:lnSpc>
              <a:spcBef>
                <a:spcPct val="0"/>
              </a:spcBef>
            </a:pPr>
            <a:r>
              <a:rPr lang="en-US" sz="2500" spc="-205">
                <a:solidFill>
                  <a:srgbClr val="000000"/>
                </a:solidFill>
                <a:latin typeface="Public Sans"/>
                <a:ea typeface="Public Sans"/>
                <a:cs typeface="Public Sans"/>
                <a:sym typeface="Public Sans"/>
              </a:rPr>
              <a:t>CFPB :</a:t>
            </a:r>
            <a:r>
              <a:rPr lang="en-US" sz="2500" spc="-205">
                <a:solidFill>
                  <a:srgbClr val="000000"/>
                </a:solidFill>
                <a:latin typeface="Public Sans"/>
                <a:ea typeface="Public Sans"/>
                <a:cs typeface="Public Sans"/>
                <a:sym typeface="Public Sans"/>
              </a:rPr>
              <a:t> </a:t>
            </a:r>
            <a:r>
              <a:rPr lang="en-US" sz="2500" spc="-205">
                <a:solidFill>
                  <a:srgbClr val="000000"/>
                </a:solidFill>
                <a:latin typeface="Public Sans"/>
                <a:ea typeface="Public Sans"/>
                <a:cs typeface="Public Sans"/>
                <a:sym typeface="Public Sans"/>
              </a:rPr>
              <a:t>Consumer Financial Protection Bureau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4090873"/>
            <a:ext cx="3936783" cy="4986938"/>
            <a:chOff x="0" y="0"/>
            <a:chExt cx="1102601" cy="1396725"/>
          </a:xfrm>
        </p:grpSpPr>
        <p:sp>
          <p:nvSpPr>
            <p:cNvPr name="Freeform 3" id="3"/>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4" id="4"/>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5126501" y="4090873"/>
            <a:ext cx="3936783" cy="4986938"/>
            <a:chOff x="0" y="0"/>
            <a:chExt cx="1102601" cy="1396725"/>
          </a:xfrm>
        </p:grpSpPr>
        <p:sp>
          <p:nvSpPr>
            <p:cNvPr name="Freeform 6" id="6"/>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7" id="7"/>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9224509" y="4090873"/>
            <a:ext cx="3936783" cy="4986938"/>
            <a:chOff x="0" y="0"/>
            <a:chExt cx="1102601" cy="1396725"/>
          </a:xfrm>
        </p:grpSpPr>
        <p:sp>
          <p:nvSpPr>
            <p:cNvPr name="Freeform 9" id="9"/>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10" id="10"/>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13322517" y="4090873"/>
            <a:ext cx="3936783" cy="4986938"/>
            <a:chOff x="0" y="0"/>
            <a:chExt cx="1102601" cy="1396725"/>
          </a:xfrm>
        </p:grpSpPr>
        <p:sp>
          <p:nvSpPr>
            <p:cNvPr name="Freeform 12" id="12"/>
            <p:cNvSpPr/>
            <p:nvPr/>
          </p:nvSpPr>
          <p:spPr>
            <a:xfrm flipH="false" flipV="false" rot="0">
              <a:off x="0" y="0"/>
              <a:ext cx="1102601" cy="1396725"/>
            </a:xfrm>
            <a:custGeom>
              <a:avLst/>
              <a:gdLst/>
              <a:ahLst/>
              <a:cxnLst/>
              <a:rect r="r" b="b" t="t" l="l"/>
              <a:pathLst>
                <a:path h="1396725" w="1102601">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name="TextBox 13" id="13"/>
            <p:cNvSpPr txBox="true"/>
            <p:nvPr/>
          </p:nvSpPr>
          <p:spPr>
            <a:xfrm>
              <a:off x="0" y="85725"/>
              <a:ext cx="1102601" cy="1311000"/>
            </a:xfrm>
            <a:prstGeom prst="rect">
              <a:avLst/>
            </a:prstGeom>
          </p:spPr>
          <p:txBody>
            <a:bodyPr anchor="ctr" rtlCol="false" tIns="50800" lIns="50800" bIns="50800" rIns="50800"/>
            <a:lstStyle/>
            <a:p>
              <a:pPr algn="ctr">
                <a:lnSpc>
                  <a:spcPts val="1925"/>
                </a:lnSpc>
              </a:pPr>
            </a:p>
          </p:txBody>
        </p:sp>
      </p:grpSp>
      <p:sp>
        <p:nvSpPr>
          <p:cNvPr name="Freeform 14" id="14"/>
          <p:cNvSpPr/>
          <p:nvPr/>
        </p:nvSpPr>
        <p:spPr>
          <a:xfrm flipH="false" flipV="false" rot="0">
            <a:off x="2687037" y="2781556"/>
            <a:ext cx="617118" cy="1271217"/>
          </a:xfrm>
          <a:custGeom>
            <a:avLst/>
            <a:gdLst/>
            <a:ahLst/>
            <a:cxnLst/>
            <a:rect r="r" b="b" t="t" l="l"/>
            <a:pathLst>
              <a:path h="1271217" w="617118">
                <a:moveTo>
                  <a:pt x="0" y="0"/>
                </a:moveTo>
                <a:lnTo>
                  <a:pt x="617118" y="0"/>
                </a:lnTo>
                <a:lnTo>
                  <a:pt x="617118" y="1271217"/>
                </a:lnTo>
                <a:lnTo>
                  <a:pt x="0" y="12712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6450129" y="2783772"/>
            <a:ext cx="1289525" cy="1384382"/>
          </a:xfrm>
          <a:custGeom>
            <a:avLst/>
            <a:gdLst/>
            <a:ahLst/>
            <a:cxnLst/>
            <a:rect r="r" b="b" t="t" l="l"/>
            <a:pathLst>
              <a:path h="1384382" w="1289525">
                <a:moveTo>
                  <a:pt x="0" y="0"/>
                </a:moveTo>
                <a:lnTo>
                  <a:pt x="1289525" y="0"/>
                </a:lnTo>
                <a:lnTo>
                  <a:pt x="1289525" y="1384382"/>
                </a:lnTo>
                <a:lnTo>
                  <a:pt x="0" y="13843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536216" y="2783772"/>
            <a:ext cx="1313368" cy="1313368"/>
          </a:xfrm>
          <a:custGeom>
            <a:avLst/>
            <a:gdLst/>
            <a:ahLst/>
            <a:cxnLst/>
            <a:rect r="r" b="b" t="t" l="l"/>
            <a:pathLst>
              <a:path h="1313368" w="1313368">
                <a:moveTo>
                  <a:pt x="0" y="0"/>
                </a:moveTo>
                <a:lnTo>
                  <a:pt x="1313368" y="0"/>
                </a:lnTo>
                <a:lnTo>
                  <a:pt x="1313368" y="1313368"/>
                </a:lnTo>
                <a:lnTo>
                  <a:pt x="0" y="13133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649934" y="2812954"/>
            <a:ext cx="1215047" cy="1208420"/>
          </a:xfrm>
          <a:custGeom>
            <a:avLst/>
            <a:gdLst/>
            <a:ahLst/>
            <a:cxnLst/>
            <a:rect r="r" b="b" t="t" l="l"/>
            <a:pathLst>
              <a:path h="1208420" w="1215047">
                <a:moveTo>
                  <a:pt x="0" y="0"/>
                </a:moveTo>
                <a:lnTo>
                  <a:pt x="1215048" y="0"/>
                </a:lnTo>
                <a:lnTo>
                  <a:pt x="1215048" y="1208420"/>
                </a:lnTo>
                <a:lnTo>
                  <a:pt x="0" y="12084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4682409" y="1399690"/>
            <a:ext cx="8923181" cy="1097279"/>
          </a:xfrm>
          <a:prstGeom prst="rect">
            <a:avLst/>
          </a:prstGeom>
        </p:spPr>
        <p:txBody>
          <a:bodyPr anchor="t" rtlCol="false" tIns="0" lIns="0" bIns="0" rIns="0">
            <a:spAutoFit/>
          </a:bodyPr>
          <a:lstStyle/>
          <a:p>
            <a:pPr algn="ctr">
              <a:lnSpc>
                <a:spcPts val="8159"/>
              </a:lnSpc>
            </a:pPr>
            <a:r>
              <a:rPr lang="en-US" sz="8499" spc="-696">
                <a:solidFill>
                  <a:srgbClr val="3A855D"/>
                </a:solidFill>
                <a:latin typeface="Public Sans"/>
                <a:ea typeface="Public Sans"/>
                <a:cs typeface="Public Sans"/>
                <a:sym typeface="Public Sans"/>
              </a:rPr>
              <a:t>Aims &amp; Goals</a:t>
            </a:r>
          </a:p>
        </p:txBody>
      </p:sp>
      <p:sp>
        <p:nvSpPr>
          <p:cNvPr name="TextBox 19" id="19"/>
          <p:cNvSpPr txBox="true"/>
          <p:nvPr/>
        </p:nvSpPr>
        <p:spPr>
          <a:xfrm rot="0">
            <a:off x="1436191" y="5744060"/>
            <a:ext cx="3118810" cy="2667000"/>
          </a:xfrm>
          <a:prstGeom prst="rect">
            <a:avLst/>
          </a:prstGeom>
        </p:spPr>
        <p:txBody>
          <a:bodyPr anchor="t" rtlCol="false" tIns="0" lIns="0" bIns="0" rIns="0">
            <a:spAutoFit/>
          </a:bodyPr>
          <a:lstStyle/>
          <a:p>
            <a:pPr algn="ctr" marL="0" indent="0" lvl="0">
              <a:lnSpc>
                <a:spcPts val="2699"/>
              </a:lnSpc>
              <a:spcBef>
                <a:spcPct val="0"/>
              </a:spcBef>
            </a:pPr>
            <a:r>
              <a:rPr lang="en-US" b="true" sz="1999" spc="119">
                <a:solidFill>
                  <a:srgbClr val="F1F0EC"/>
                </a:solidFill>
                <a:latin typeface="Public Sans Medium"/>
                <a:ea typeface="Public Sans Medium"/>
                <a:cs typeface="Public Sans Medium"/>
                <a:sym typeface="Public Sans Medium"/>
              </a:rPr>
              <a:t>Id</a:t>
            </a:r>
            <a:r>
              <a:rPr lang="en-US" b="true" sz="1999" spc="119" u="none">
                <a:solidFill>
                  <a:srgbClr val="F1F0EC"/>
                </a:solidFill>
                <a:latin typeface="Public Sans Medium"/>
                <a:ea typeface="Public Sans Medium"/>
                <a:cs typeface="Public Sans Medium"/>
                <a:sym typeface="Public Sans Medium"/>
              </a:rPr>
              <a:t>entify how consumer complaint volumes fluctuate over months, weekdays, and years to reveal underlying behavioral and systemic patterns.</a:t>
            </a:r>
          </a:p>
          <a:p>
            <a:pPr algn="ctr" marL="0" indent="0" lvl="0">
              <a:lnSpc>
                <a:spcPts val="2699"/>
              </a:lnSpc>
              <a:spcBef>
                <a:spcPct val="0"/>
              </a:spcBef>
            </a:pPr>
          </a:p>
        </p:txBody>
      </p:sp>
      <p:sp>
        <p:nvSpPr>
          <p:cNvPr name="TextBox 20" id="20"/>
          <p:cNvSpPr txBox="true"/>
          <p:nvPr/>
        </p:nvSpPr>
        <p:spPr>
          <a:xfrm rot="0">
            <a:off x="1437686" y="4598877"/>
            <a:ext cx="3118810" cy="1146396"/>
          </a:xfrm>
          <a:prstGeom prst="rect">
            <a:avLst/>
          </a:prstGeom>
        </p:spPr>
        <p:txBody>
          <a:bodyPr anchor="t" rtlCol="false" tIns="0" lIns="0" bIns="0" rIns="0">
            <a:spAutoFit/>
          </a:bodyPr>
          <a:lstStyle/>
          <a:p>
            <a:pPr algn="ctr">
              <a:lnSpc>
                <a:spcPts val="2575"/>
              </a:lnSpc>
            </a:pPr>
            <a:r>
              <a:rPr lang="en-US" sz="2682" spc="-219">
                <a:solidFill>
                  <a:srgbClr val="F1F0EC"/>
                </a:solidFill>
                <a:latin typeface="Public Sans"/>
                <a:ea typeface="Public Sans"/>
                <a:cs typeface="Public Sans"/>
                <a:sym typeface="Public Sans"/>
              </a:rPr>
              <a:t>Understand Consumer Complaints</a:t>
            </a:r>
          </a:p>
          <a:p>
            <a:pPr algn="ctr">
              <a:lnSpc>
                <a:spcPts val="3679"/>
              </a:lnSpc>
            </a:pPr>
          </a:p>
        </p:txBody>
      </p:sp>
      <p:sp>
        <p:nvSpPr>
          <p:cNvPr name="TextBox 21" id="21"/>
          <p:cNvSpPr txBox="true"/>
          <p:nvPr/>
        </p:nvSpPr>
        <p:spPr>
          <a:xfrm rot="0">
            <a:off x="5535591" y="5744060"/>
            <a:ext cx="3118810" cy="3333750"/>
          </a:xfrm>
          <a:prstGeom prst="rect">
            <a:avLst/>
          </a:prstGeom>
        </p:spPr>
        <p:txBody>
          <a:bodyPr anchor="t" rtlCol="false" tIns="0" lIns="0" bIns="0" rIns="0">
            <a:spAutoFit/>
          </a:bodyPr>
          <a:lstStyle/>
          <a:p>
            <a:pPr algn="ctr" marL="0" indent="0" lvl="0">
              <a:lnSpc>
                <a:spcPts val="2699"/>
              </a:lnSpc>
              <a:spcBef>
                <a:spcPct val="0"/>
              </a:spcBef>
            </a:pPr>
            <a:r>
              <a:rPr lang="en-US" b="true" sz="1999" spc="119">
                <a:solidFill>
                  <a:srgbClr val="F1F0EC"/>
                </a:solidFill>
                <a:latin typeface="Public Sans Medium"/>
                <a:ea typeface="Public Sans Medium"/>
                <a:cs typeface="Public Sans Medium"/>
                <a:sym typeface="Public Sans Medium"/>
              </a:rPr>
              <a:t>Analyz</a:t>
            </a:r>
            <a:r>
              <a:rPr lang="en-US" b="true" sz="1999" spc="119" u="none">
                <a:solidFill>
                  <a:srgbClr val="F1F0EC"/>
                </a:solidFill>
                <a:latin typeface="Public Sans Medium"/>
                <a:ea typeface="Public Sans Medium"/>
                <a:cs typeface="Public Sans Medium"/>
                <a:sym typeface="Public Sans Medium"/>
              </a:rPr>
              <a:t>e the distribution of complaints across financial products and sub-products to spotlight which services generate the most dissatisfaction or confusion.</a:t>
            </a:r>
          </a:p>
          <a:p>
            <a:pPr algn="ctr" marL="0" indent="0" lvl="0">
              <a:lnSpc>
                <a:spcPts val="2699"/>
              </a:lnSpc>
              <a:spcBef>
                <a:spcPct val="0"/>
              </a:spcBef>
            </a:pPr>
          </a:p>
        </p:txBody>
      </p:sp>
      <p:sp>
        <p:nvSpPr>
          <p:cNvPr name="TextBox 22" id="22"/>
          <p:cNvSpPr txBox="true"/>
          <p:nvPr/>
        </p:nvSpPr>
        <p:spPr>
          <a:xfrm rot="0">
            <a:off x="5796509" y="4512107"/>
            <a:ext cx="2596765" cy="1319936"/>
          </a:xfrm>
          <a:prstGeom prst="rect">
            <a:avLst/>
          </a:prstGeom>
        </p:spPr>
        <p:txBody>
          <a:bodyPr anchor="t" rtlCol="false" tIns="0" lIns="0" bIns="0" rIns="0">
            <a:spAutoFit/>
          </a:bodyPr>
          <a:lstStyle/>
          <a:p>
            <a:pPr algn="ctr">
              <a:lnSpc>
                <a:spcPts val="2572"/>
              </a:lnSpc>
            </a:pPr>
            <a:r>
              <a:rPr lang="en-US" sz="2679" spc="-219">
                <a:solidFill>
                  <a:srgbClr val="F1F0EC"/>
                </a:solidFill>
                <a:latin typeface="Public Sans"/>
                <a:ea typeface="Public Sans"/>
                <a:cs typeface="Public Sans"/>
                <a:sym typeface="Public Sans"/>
              </a:rPr>
              <a:t>Evaluate Product and Issue Prevalence </a:t>
            </a:r>
          </a:p>
          <a:p>
            <a:pPr algn="ctr">
              <a:lnSpc>
                <a:spcPts val="2572"/>
              </a:lnSpc>
            </a:pPr>
          </a:p>
        </p:txBody>
      </p:sp>
      <p:sp>
        <p:nvSpPr>
          <p:cNvPr name="TextBox 23" id="23"/>
          <p:cNvSpPr txBox="true"/>
          <p:nvPr/>
        </p:nvSpPr>
        <p:spPr>
          <a:xfrm rot="0">
            <a:off x="9634783" y="5697648"/>
            <a:ext cx="3118810" cy="3531870"/>
          </a:xfrm>
          <a:prstGeom prst="rect">
            <a:avLst/>
          </a:prstGeom>
        </p:spPr>
        <p:txBody>
          <a:bodyPr anchor="t" rtlCol="false" tIns="0" lIns="0" bIns="0" rIns="0">
            <a:spAutoFit/>
          </a:bodyPr>
          <a:lstStyle/>
          <a:p>
            <a:pPr algn="ctr" marL="0" indent="0" lvl="0">
              <a:lnSpc>
                <a:spcPts val="2834"/>
              </a:lnSpc>
              <a:spcBef>
                <a:spcPct val="0"/>
              </a:spcBef>
            </a:pPr>
            <a:r>
              <a:rPr lang="en-US" b="true" sz="2099" spc="125">
                <a:solidFill>
                  <a:srgbClr val="F1F0EC"/>
                </a:solidFill>
                <a:latin typeface="Public Sans Medium"/>
                <a:ea typeface="Public Sans Medium"/>
                <a:cs typeface="Public Sans Medium"/>
                <a:sym typeface="Public Sans Medium"/>
              </a:rPr>
              <a:t>C</a:t>
            </a:r>
            <a:r>
              <a:rPr lang="en-US" b="true" sz="2099" spc="125" u="none">
                <a:solidFill>
                  <a:srgbClr val="F1F0EC"/>
                </a:solidFill>
                <a:latin typeface="Public Sans Medium"/>
                <a:ea typeface="Public Sans Medium"/>
                <a:cs typeface="Public Sans Medium"/>
                <a:sym typeface="Public Sans Medium"/>
              </a:rPr>
              <a:t>ompare companies based on volume of complaints, response timeliness, and resolution consistency to highlight leaders and laggards in consumer protection.</a:t>
            </a:r>
          </a:p>
          <a:p>
            <a:pPr algn="ctr" marL="0" indent="0" lvl="0">
              <a:lnSpc>
                <a:spcPts val="2834"/>
              </a:lnSpc>
              <a:spcBef>
                <a:spcPct val="0"/>
              </a:spcBef>
            </a:pPr>
          </a:p>
        </p:txBody>
      </p:sp>
      <p:sp>
        <p:nvSpPr>
          <p:cNvPr name="TextBox 24" id="24"/>
          <p:cNvSpPr txBox="true"/>
          <p:nvPr/>
        </p:nvSpPr>
        <p:spPr>
          <a:xfrm rot="0">
            <a:off x="9895806" y="4512107"/>
            <a:ext cx="2596765" cy="1319936"/>
          </a:xfrm>
          <a:prstGeom prst="rect">
            <a:avLst/>
          </a:prstGeom>
        </p:spPr>
        <p:txBody>
          <a:bodyPr anchor="t" rtlCol="false" tIns="0" lIns="0" bIns="0" rIns="0">
            <a:spAutoFit/>
          </a:bodyPr>
          <a:lstStyle/>
          <a:p>
            <a:pPr algn="ctr">
              <a:lnSpc>
                <a:spcPts val="2572"/>
              </a:lnSpc>
            </a:pPr>
            <a:r>
              <a:rPr lang="en-US" sz="2679" spc="-219">
                <a:solidFill>
                  <a:srgbClr val="F1F0EC"/>
                </a:solidFill>
                <a:latin typeface="Public Sans"/>
                <a:ea typeface="Public Sans"/>
                <a:cs typeface="Public Sans"/>
                <a:sym typeface="Public Sans"/>
              </a:rPr>
              <a:t>Benchmark Companies Performance</a:t>
            </a:r>
          </a:p>
          <a:p>
            <a:pPr algn="ctr">
              <a:lnSpc>
                <a:spcPts val="2572"/>
              </a:lnSpc>
            </a:pPr>
          </a:p>
        </p:txBody>
      </p:sp>
      <p:sp>
        <p:nvSpPr>
          <p:cNvPr name="TextBox 25" id="25"/>
          <p:cNvSpPr txBox="true"/>
          <p:nvPr/>
        </p:nvSpPr>
        <p:spPr>
          <a:xfrm rot="0">
            <a:off x="13728944" y="5744060"/>
            <a:ext cx="3118810" cy="3333750"/>
          </a:xfrm>
          <a:prstGeom prst="rect">
            <a:avLst/>
          </a:prstGeom>
        </p:spPr>
        <p:txBody>
          <a:bodyPr anchor="t" rtlCol="false" tIns="0" lIns="0" bIns="0" rIns="0">
            <a:spAutoFit/>
          </a:bodyPr>
          <a:lstStyle/>
          <a:p>
            <a:pPr algn="ctr" marL="0" indent="0" lvl="0">
              <a:lnSpc>
                <a:spcPts val="2699"/>
              </a:lnSpc>
              <a:spcBef>
                <a:spcPct val="0"/>
              </a:spcBef>
            </a:pPr>
            <a:r>
              <a:rPr lang="en-US" b="true" sz="1999" spc="119">
                <a:solidFill>
                  <a:srgbClr val="F1F0EC"/>
                </a:solidFill>
                <a:latin typeface="Public Sans Medium"/>
                <a:ea typeface="Public Sans Medium"/>
                <a:cs typeface="Public Sans Medium"/>
                <a:sym typeface="Public Sans Medium"/>
              </a:rPr>
              <a:t>T</a:t>
            </a:r>
            <a:r>
              <a:rPr lang="en-US" b="true" sz="1999" spc="119" u="none">
                <a:solidFill>
                  <a:srgbClr val="F1F0EC"/>
                </a:solidFill>
                <a:latin typeface="Public Sans Medium"/>
                <a:ea typeface="Public Sans Medium"/>
                <a:cs typeface="Public Sans Medium"/>
                <a:sym typeface="Public Sans Medium"/>
              </a:rPr>
              <a:t>ranslate complaint patterns into actionable insights that can support smarter regulation, internal audits, and strategic improvements in customer experience.</a:t>
            </a:r>
          </a:p>
          <a:p>
            <a:pPr algn="ctr" marL="0" indent="0" lvl="0">
              <a:lnSpc>
                <a:spcPts val="2699"/>
              </a:lnSpc>
              <a:spcBef>
                <a:spcPct val="0"/>
              </a:spcBef>
            </a:pPr>
          </a:p>
        </p:txBody>
      </p:sp>
      <p:sp>
        <p:nvSpPr>
          <p:cNvPr name="TextBox 26" id="26"/>
          <p:cNvSpPr txBox="true"/>
          <p:nvPr/>
        </p:nvSpPr>
        <p:spPr>
          <a:xfrm rot="0">
            <a:off x="13989967" y="4512107"/>
            <a:ext cx="2596765" cy="996086"/>
          </a:xfrm>
          <a:prstGeom prst="rect">
            <a:avLst/>
          </a:prstGeom>
        </p:spPr>
        <p:txBody>
          <a:bodyPr anchor="t" rtlCol="false" tIns="0" lIns="0" bIns="0" rIns="0">
            <a:spAutoFit/>
          </a:bodyPr>
          <a:lstStyle/>
          <a:p>
            <a:pPr algn="ctr">
              <a:lnSpc>
                <a:spcPts val="2572"/>
              </a:lnSpc>
            </a:pPr>
            <a:r>
              <a:rPr lang="en-US" sz="2679" spc="-219">
                <a:solidFill>
                  <a:srgbClr val="F1F0EC"/>
                </a:solidFill>
                <a:latin typeface="Public Sans"/>
                <a:ea typeface="Public Sans"/>
                <a:cs typeface="Public Sans"/>
                <a:sym typeface="Public Sans"/>
              </a:rPr>
              <a:t>Enable Data-Driven Decision Making </a:t>
            </a:r>
          </a:p>
          <a:p>
            <a:pPr algn="ctr">
              <a:lnSpc>
                <a:spcPts val="257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878324" y="2535995"/>
            <a:ext cx="5754494" cy="5215010"/>
          </a:xfrm>
          <a:custGeom>
            <a:avLst/>
            <a:gdLst/>
            <a:ahLst/>
            <a:cxnLst/>
            <a:rect r="r" b="b" t="t" l="l"/>
            <a:pathLst>
              <a:path h="5215010" w="5754494">
                <a:moveTo>
                  <a:pt x="0" y="0"/>
                </a:moveTo>
                <a:lnTo>
                  <a:pt x="5754494" y="0"/>
                </a:lnTo>
                <a:lnTo>
                  <a:pt x="5754494" y="5215010"/>
                </a:lnTo>
                <a:lnTo>
                  <a:pt x="0" y="5215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0241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412948">
            <a:off x="7068085" y="9022289"/>
            <a:ext cx="3383874" cy="2848607"/>
          </a:xfrm>
          <a:custGeom>
            <a:avLst/>
            <a:gdLst/>
            <a:ahLst/>
            <a:cxnLst/>
            <a:rect r="r" b="b" t="t" l="l"/>
            <a:pathLst>
              <a:path h="2848607" w="3383874">
                <a:moveTo>
                  <a:pt x="0" y="0"/>
                </a:moveTo>
                <a:lnTo>
                  <a:pt x="3383875" y="0"/>
                </a:lnTo>
                <a:lnTo>
                  <a:pt x="3383875" y="2848607"/>
                </a:lnTo>
                <a:lnTo>
                  <a:pt x="0" y="28486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5" id="5"/>
          <p:cNvGrpSpPr/>
          <p:nvPr/>
        </p:nvGrpSpPr>
        <p:grpSpPr>
          <a:xfrm rot="0">
            <a:off x="1028700" y="3694235"/>
            <a:ext cx="2774119" cy="3228066"/>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3A855D"/>
            </a:solidFill>
          </p:spPr>
        </p:sp>
        <p:sp>
          <p:nvSpPr>
            <p:cNvPr name="TextBox 7" id="7"/>
            <p:cNvSpPr txBox="true"/>
            <p:nvPr/>
          </p:nvSpPr>
          <p:spPr>
            <a:xfrm>
              <a:off x="0" y="225425"/>
              <a:ext cx="698500" cy="447675"/>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409700" y="1568255"/>
            <a:ext cx="7519837" cy="2125979"/>
          </a:xfrm>
          <a:prstGeom prst="rect">
            <a:avLst/>
          </a:prstGeom>
        </p:spPr>
        <p:txBody>
          <a:bodyPr anchor="t" rtlCol="false" tIns="0" lIns="0" bIns="0" rIns="0">
            <a:spAutoFit/>
          </a:bodyPr>
          <a:lstStyle/>
          <a:p>
            <a:pPr algn="l">
              <a:lnSpc>
                <a:spcPts val="8159"/>
              </a:lnSpc>
            </a:pPr>
            <a:r>
              <a:rPr lang="en-US" sz="8499" spc="-696">
                <a:solidFill>
                  <a:srgbClr val="3A855D"/>
                </a:solidFill>
                <a:latin typeface="Public Sans"/>
                <a:ea typeface="Public Sans"/>
                <a:cs typeface="Public Sans"/>
                <a:sym typeface="Public Sans"/>
              </a:rPr>
              <a:t>About the Dataset</a:t>
            </a:r>
          </a:p>
        </p:txBody>
      </p:sp>
      <p:sp>
        <p:nvSpPr>
          <p:cNvPr name="TextBox 9" id="9"/>
          <p:cNvSpPr txBox="true"/>
          <p:nvPr/>
        </p:nvSpPr>
        <p:spPr>
          <a:xfrm rot="0">
            <a:off x="1338125" y="4656730"/>
            <a:ext cx="2155269" cy="1308100"/>
          </a:xfrm>
          <a:prstGeom prst="rect">
            <a:avLst/>
          </a:prstGeom>
        </p:spPr>
        <p:txBody>
          <a:bodyPr anchor="t" rtlCol="false" tIns="0" lIns="0" bIns="0" rIns="0">
            <a:spAutoFit/>
          </a:bodyPr>
          <a:lstStyle/>
          <a:p>
            <a:pPr algn="ctr">
              <a:lnSpc>
                <a:spcPts val="3499"/>
              </a:lnSpc>
              <a:spcBef>
                <a:spcPct val="0"/>
              </a:spcBef>
            </a:pPr>
            <a:r>
              <a:rPr lang="en-US" b="true" sz="2499" spc="-204">
                <a:solidFill>
                  <a:srgbClr val="FFFFFF"/>
                </a:solidFill>
                <a:latin typeface="Public Sans Bold"/>
                <a:ea typeface="Public Sans Bold"/>
                <a:cs typeface="Public Sans Bold"/>
                <a:sym typeface="Public Sans Bold"/>
              </a:rPr>
              <a:t>Total</a:t>
            </a:r>
            <a:r>
              <a:rPr lang="en-US" b="true" sz="2499" spc="-204">
                <a:solidFill>
                  <a:srgbClr val="FFFFFF"/>
                </a:solidFill>
                <a:latin typeface="Public Sans Bold"/>
                <a:ea typeface="Public Sans Bold"/>
                <a:cs typeface="Public Sans Bold"/>
                <a:sym typeface="Public Sans Bold"/>
              </a:rPr>
              <a:t> Complaints</a:t>
            </a:r>
          </a:p>
          <a:p>
            <a:pPr algn="ctr">
              <a:lnSpc>
                <a:spcPts val="3499"/>
              </a:lnSpc>
              <a:spcBef>
                <a:spcPct val="0"/>
              </a:spcBef>
            </a:pPr>
          </a:p>
          <a:p>
            <a:pPr algn="ctr">
              <a:lnSpc>
                <a:spcPts val="3499"/>
              </a:lnSpc>
              <a:spcBef>
                <a:spcPct val="0"/>
              </a:spcBef>
            </a:pPr>
            <a:r>
              <a:rPr lang="en-US" sz="2499" spc="-204">
                <a:solidFill>
                  <a:srgbClr val="FFFFFF"/>
                </a:solidFill>
                <a:latin typeface="Public Sans"/>
                <a:ea typeface="Public Sans"/>
                <a:cs typeface="Public Sans"/>
                <a:sym typeface="Public Sans"/>
              </a:rPr>
              <a:t>500,000</a:t>
            </a:r>
          </a:p>
        </p:txBody>
      </p:sp>
      <p:grpSp>
        <p:nvGrpSpPr>
          <p:cNvPr name="Group 10" id="10"/>
          <p:cNvGrpSpPr/>
          <p:nvPr/>
        </p:nvGrpSpPr>
        <p:grpSpPr>
          <a:xfrm rot="0">
            <a:off x="3802819" y="3694235"/>
            <a:ext cx="2774119" cy="3228066"/>
            <a:chOff x="0" y="0"/>
            <a:chExt cx="698500" cy="812800"/>
          </a:xfrm>
        </p:grpSpPr>
        <p:sp>
          <p:nvSpPr>
            <p:cNvPr name="Freeform 11" id="11"/>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3A855D"/>
            </a:solidFill>
          </p:spPr>
        </p:sp>
        <p:sp>
          <p:nvSpPr>
            <p:cNvPr name="TextBox 12" id="12"/>
            <p:cNvSpPr txBox="true"/>
            <p:nvPr/>
          </p:nvSpPr>
          <p:spPr>
            <a:xfrm>
              <a:off x="0" y="225425"/>
              <a:ext cx="698500" cy="447675"/>
            </a:xfrm>
            <a:prstGeom prst="rect">
              <a:avLst/>
            </a:prstGeom>
          </p:spPr>
          <p:txBody>
            <a:bodyPr anchor="ctr" rtlCol="false" tIns="50800" lIns="50800" bIns="50800" rIns="50800"/>
            <a:lstStyle/>
            <a:p>
              <a:pPr algn="ctr">
                <a:lnSpc>
                  <a:spcPts val="1925"/>
                </a:lnSpc>
              </a:pPr>
            </a:p>
          </p:txBody>
        </p:sp>
      </p:grpSp>
      <p:sp>
        <p:nvSpPr>
          <p:cNvPr name="TextBox 13" id="13"/>
          <p:cNvSpPr txBox="true"/>
          <p:nvPr/>
        </p:nvSpPr>
        <p:spPr>
          <a:xfrm rot="0">
            <a:off x="4123793" y="4656730"/>
            <a:ext cx="2132171" cy="1308100"/>
          </a:xfrm>
          <a:prstGeom prst="rect">
            <a:avLst/>
          </a:prstGeom>
        </p:spPr>
        <p:txBody>
          <a:bodyPr anchor="t" rtlCol="false" tIns="0" lIns="0" bIns="0" rIns="0">
            <a:spAutoFit/>
          </a:bodyPr>
          <a:lstStyle/>
          <a:p>
            <a:pPr algn="ctr">
              <a:lnSpc>
                <a:spcPts val="3499"/>
              </a:lnSpc>
              <a:spcBef>
                <a:spcPct val="0"/>
              </a:spcBef>
            </a:pPr>
            <a:r>
              <a:rPr lang="en-US" b="true" sz="2499" spc="-204">
                <a:solidFill>
                  <a:srgbClr val="FFFFFF"/>
                </a:solidFill>
                <a:latin typeface="Public Sans Bold"/>
                <a:ea typeface="Public Sans Bold"/>
                <a:cs typeface="Public Sans Bold"/>
                <a:sym typeface="Public Sans Bold"/>
              </a:rPr>
              <a:t>Total </a:t>
            </a:r>
            <a:r>
              <a:rPr lang="en-US" b="true" sz="2499" spc="-204">
                <a:solidFill>
                  <a:srgbClr val="FFFFFF"/>
                </a:solidFill>
                <a:latin typeface="Public Sans Bold"/>
                <a:ea typeface="Public Sans Bold"/>
                <a:cs typeface="Public Sans Bold"/>
                <a:sym typeface="Public Sans Bold"/>
              </a:rPr>
              <a:t>Companies</a:t>
            </a:r>
          </a:p>
          <a:p>
            <a:pPr algn="ctr">
              <a:lnSpc>
                <a:spcPts val="3499"/>
              </a:lnSpc>
              <a:spcBef>
                <a:spcPct val="0"/>
              </a:spcBef>
            </a:pPr>
          </a:p>
          <a:p>
            <a:pPr algn="ctr">
              <a:lnSpc>
                <a:spcPts val="3499"/>
              </a:lnSpc>
              <a:spcBef>
                <a:spcPct val="0"/>
              </a:spcBef>
            </a:pPr>
            <a:r>
              <a:rPr lang="en-US" sz="2499" spc="-204">
                <a:solidFill>
                  <a:srgbClr val="FFFFFF"/>
                </a:solidFill>
                <a:latin typeface="Public Sans"/>
                <a:ea typeface="Public Sans"/>
                <a:cs typeface="Public Sans"/>
                <a:sym typeface="Public Sans"/>
              </a:rPr>
              <a:t>2904</a:t>
            </a:r>
          </a:p>
        </p:txBody>
      </p:sp>
      <p:grpSp>
        <p:nvGrpSpPr>
          <p:cNvPr name="Group 14" id="14"/>
          <p:cNvGrpSpPr/>
          <p:nvPr/>
        </p:nvGrpSpPr>
        <p:grpSpPr>
          <a:xfrm rot="0">
            <a:off x="5189878" y="6136972"/>
            <a:ext cx="2774119" cy="3228066"/>
            <a:chOff x="0" y="0"/>
            <a:chExt cx="698500" cy="812800"/>
          </a:xfrm>
        </p:grpSpPr>
        <p:sp>
          <p:nvSpPr>
            <p:cNvPr name="Freeform 15" id="1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3A855D"/>
            </a:solidFill>
          </p:spPr>
        </p:sp>
        <p:sp>
          <p:nvSpPr>
            <p:cNvPr name="TextBox 16" id="16"/>
            <p:cNvSpPr txBox="true"/>
            <p:nvPr/>
          </p:nvSpPr>
          <p:spPr>
            <a:xfrm>
              <a:off x="0" y="225425"/>
              <a:ext cx="698500" cy="447675"/>
            </a:xfrm>
            <a:prstGeom prst="rect">
              <a:avLst/>
            </a:prstGeom>
          </p:spPr>
          <p:txBody>
            <a:bodyPr anchor="ctr" rtlCol="false" tIns="50800" lIns="50800" bIns="50800" rIns="50800"/>
            <a:lstStyle/>
            <a:p>
              <a:pPr algn="ctr">
                <a:lnSpc>
                  <a:spcPts val="1925"/>
                </a:lnSpc>
              </a:pPr>
            </a:p>
          </p:txBody>
        </p:sp>
      </p:grpSp>
      <p:grpSp>
        <p:nvGrpSpPr>
          <p:cNvPr name="Group 17" id="17"/>
          <p:cNvGrpSpPr/>
          <p:nvPr/>
        </p:nvGrpSpPr>
        <p:grpSpPr>
          <a:xfrm rot="0">
            <a:off x="2415759" y="6136972"/>
            <a:ext cx="2774119" cy="3228066"/>
            <a:chOff x="0" y="0"/>
            <a:chExt cx="698500" cy="812800"/>
          </a:xfrm>
        </p:grpSpPr>
        <p:sp>
          <p:nvSpPr>
            <p:cNvPr name="Freeform 18" id="18"/>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3A855D"/>
            </a:solidFill>
          </p:spPr>
        </p:sp>
        <p:sp>
          <p:nvSpPr>
            <p:cNvPr name="TextBox 19" id="19"/>
            <p:cNvSpPr txBox="true"/>
            <p:nvPr/>
          </p:nvSpPr>
          <p:spPr>
            <a:xfrm>
              <a:off x="0" y="225425"/>
              <a:ext cx="698500" cy="447675"/>
            </a:xfrm>
            <a:prstGeom prst="rect">
              <a:avLst/>
            </a:prstGeom>
          </p:spPr>
          <p:txBody>
            <a:bodyPr anchor="ctr" rtlCol="false" tIns="50800" lIns="50800" bIns="50800" rIns="50800"/>
            <a:lstStyle/>
            <a:p>
              <a:pPr algn="ctr">
                <a:lnSpc>
                  <a:spcPts val="1925"/>
                </a:lnSpc>
              </a:pPr>
            </a:p>
          </p:txBody>
        </p:sp>
      </p:grpSp>
      <p:sp>
        <p:nvSpPr>
          <p:cNvPr name="TextBox 20" id="20"/>
          <p:cNvSpPr txBox="true"/>
          <p:nvPr/>
        </p:nvSpPr>
        <p:spPr>
          <a:xfrm rot="0">
            <a:off x="2948486" y="6855155"/>
            <a:ext cx="1708666" cy="1317625"/>
          </a:xfrm>
          <a:prstGeom prst="rect">
            <a:avLst/>
          </a:prstGeom>
        </p:spPr>
        <p:txBody>
          <a:bodyPr anchor="t" rtlCol="false" tIns="0" lIns="0" bIns="0" rIns="0">
            <a:spAutoFit/>
          </a:bodyPr>
          <a:lstStyle/>
          <a:p>
            <a:pPr algn="ctr">
              <a:lnSpc>
                <a:spcPts val="3500"/>
              </a:lnSpc>
            </a:pPr>
            <a:r>
              <a:rPr lang="en-US" b="true" sz="2500" spc="-205">
                <a:solidFill>
                  <a:srgbClr val="FFFFFF"/>
                </a:solidFill>
                <a:latin typeface="Public Sans Bold"/>
                <a:ea typeface="Public Sans Bold"/>
                <a:cs typeface="Public Sans Bold"/>
                <a:sym typeface="Public Sans Bold"/>
              </a:rPr>
              <a:t>Location</a:t>
            </a:r>
          </a:p>
          <a:p>
            <a:pPr algn="ctr">
              <a:lnSpc>
                <a:spcPts val="3500"/>
              </a:lnSpc>
            </a:pPr>
          </a:p>
          <a:p>
            <a:pPr algn="ctr">
              <a:lnSpc>
                <a:spcPts val="3500"/>
              </a:lnSpc>
              <a:spcBef>
                <a:spcPct val="0"/>
              </a:spcBef>
            </a:pPr>
            <a:r>
              <a:rPr lang="en-US" sz="2500" spc="-205">
                <a:solidFill>
                  <a:srgbClr val="FFFFFF"/>
                </a:solidFill>
                <a:latin typeface="Public Sans"/>
                <a:ea typeface="Public Sans"/>
                <a:cs typeface="Public Sans"/>
                <a:sym typeface="Public Sans"/>
              </a:rPr>
              <a:t>United States</a:t>
            </a:r>
          </a:p>
        </p:txBody>
      </p:sp>
      <p:grpSp>
        <p:nvGrpSpPr>
          <p:cNvPr name="Group 21" id="21"/>
          <p:cNvGrpSpPr/>
          <p:nvPr/>
        </p:nvGrpSpPr>
        <p:grpSpPr>
          <a:xfrm rot="0">
            <a:off x="6576938" y="3693765"/>
            <a:ext cx="2774119" cy="3228066"/>
            <a:chOff x="0" y="0"/>
            <a:chExt cx="698500" cy="812800"/>
          </a:xfrm>
        </p:grpSpPr>
        <p:sp>
          <p:nvSpPr>
            <p:cNvPr name="Freeform 22" id="2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3A855D"/>
            </a:solidFill>
          </p:spPr>
        </p:sp>
        <p:sp>
          <p:nvSpPr>
            <p:cNvPr name="TextBox 23" id="23"/>
            <p:cNvSpPr txBox="true"/>
            <p:nvPr/>
          </p:nvSpPr>
          <p:spPr>
            <a:xfrm>
              <a:off x="0" y="225425"/>
              <a:ext cx="698500" cy="447675"/>
            </a:xfrm>
            <a:prstGeom prst="rect">
              <a:avLst/>
            </a:prstGeom>
          </p:spPr>
          <p:txBody>
            <a:bodyPr anchor="ctr" rtlCol="false" tIns="50800" lIns="50800" bIns="50800" rIns="50800"/>
            <a:lstStyle/>
            <a:p>
              <a:pPr algn="ctr">
                <a:lnSpc>
                  <a:spcPts val="1925"/>
                </a:lnSpc>
              </a:pPr>
            </a:p>
          </p:txBody>
        </p:sp>
      </p:grpSp>
      <p:sp>
        <p:nvSpPr>
          <p:cNvPr name="TextBox 24" id="24"/>
          <p:cNvSpPr txBox="true"/>
          <p:nvPr/>
        </p:nvSpPr>
        <p:spPr>
          <a:xfrm rot="0">
            <a:off x="5864587" y="6895767"/>
            <a:ext cx="1424702" cy="1308100"/>
          </a:xfrm>
          <a:prstGeom prst="rect">
            <a:avLst/>
          </a:prstGeom>
        </p:spPr>
        <p:txBody>
          <a:bodyPr anchor="t" rtlCol="false" tIns="0" lIns="0" bIns="0" rIns="0">
            <a:spAutoFit/>
          </a:bodyPr>
          <a:lstStyle/>
          <a:p>
            <a:pPr algn="ctr">
              <a:lnSpc>
                <a:spcPts val="3499"/>
              </a:lnSpc>
            </a:pPr>
            <a:r>
              <a:rPr lang="en-US" b="true" sz="2499" spc="-204">
                <a:solidFill>
                  <a:srgbClr val="FFFFFF"/>
                </a:solidFill>
                <a:latin typeface="Public Sans Bold"/>
                <a:ea typeface="Public Sans Bold"/>
                <a:cs typeface="Public Sans Bold"/>
                <a:sym typeface="Public Sans Bold"/>
              </a:rPr>
              <a:t>Period</a:t>
            </a:r>
          </a:p>
          <a:p>
            <a:pPr algn="ctr">
              <a:lnSpc>
                <a:spcPts val="3499"/>
              </a:lnSpc>
            </a:pPr>
          </a:p>
          <a:p>
            <a:pPr algn="ctr">
              <a:lnSpc>
                <a:spcPts val="3499"/>
              </a:lnSpc>
              <a:spcBef>
                <a:spcPct val="0"/>
              </a:spcBef>
            </a:pPr>
            <a:r>
              <a:rPr lang="en-US" sz="2499" spc="-204">
                <a:solidFill>
                  <a:srgbClr val="FFFFFF"/>
                </a:solidFill>
                <a:latin typeface="Public Sans"/>
                <a:ea typeface="Public Sans"/>
                <a:cs typeface="Public Sans"/>
                <a:sym typeface="Public Sans"/>
              </a:rPr>
              <a:t>2020-2024</a:t>
            </a:r>
          </a:p>
        </p:txBody>
      </p:sp>
      <p:sp>
        <p:nvSpPr>
          <p:cNvPr name="TextBox 25" id="25"/>
          <p:cNvSpPr txBox="true"/>
          <p:nvPr/>
        </p:nvSpPr>
        <p:spPr>
          <a:xfrm rot="0">
            <a:off x="6687171" y="4656730"/>
            <a:ext cx="2553653" cy="1308100"/>
          </a:xfrm>
          <a:prstGeom prst="rect">
            <a:avLst/>
          </a:prstGeom>
        </p:spPr>
        <p:txBody>
          <a:bodyPr anchor="t" rtlCol="false" tIns="0" lIns="0" bIns="0" rIns="0">
            <a:spAutoFit/>
          </a:bodyPr>
          <a:lstStyle/>
          <a:p>
            <a:pPr algn="ctr">
              <a:lnSpc>
                <a:spcPts val="3499"/>
              </a:lnSpc>
            </a:pPr>
            <a:r>
              <a:rPr lang="en-US" b="true" sz="2499" spc="-204">
                <a:solidFill>
                  <a:srgbClr val="FFFFFF"/>
                </a:solidFill>
                <a:latin typeface="Public Sans Bold"/>
                <a:ea typeface="Public Sans Bold"/>
                <a:cs typeface="Public Sans Bold"/>
                <a:sym typeface="Public Sans Bold"/>
              </a:rPr>
              <a:t>Submission Method</a:t>
            </a:r>
          </a:p>
          <a:p>
            <a:pPr algn="ctr">
              <a:lnSpc>
                <a:spcPts val="3499"/>
              </a:lnSpc>
            </a:pPr>
          </a:p>
          <a:p>
            <a:pPr algn="ctr">
              <a:lnSpc>
                <a:spcPts val="3499"/>
              </a:lnSpc>
              <a:spcBef>
                <a:spcPct val="0"/>
              </a:spcBef>
            </a:pPr>
            <a:r>
              <a:rPr lang="en-US" sz="2499" spc="-204">
                <a:solidFill>
                  <a:srgbClr val="FFFFFF"/>
                </a:solidFill>
                <a:latin typeface="Public Sans"/>
                <a:ea typeface="Public Sans"/>
                <a:cs typeface="Public Sans"/>
                <a:sym typeface="Public Sans"/>
              </a:rPr>
              <a:t>Web</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00241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12948">
            <a:off x="7068085" y="9022289"/>
            <a:ext cx="3383874" cy="2848607"/>
          </a:xfrm>
          <a:custGeom>
            <a:avLst/>
            <a:gdLst/>
            <a:ahLst/>
            <a:cxnLst/>
            <a:rect r="r" b="b" t="t" l="l"/>
            <a:pathLst>
              <a:path h="2848607" w="3383874">
                <a:moveTo>
                  <a:pt x="0" y="0"/>
                </a:moveTo>
                <a:lnTo>
                  <a:pt x="3383875" y="0"/>
                </a:lnTo>
                <a:lnTo>
                  <a:pt x="3383875" y="2848607"/>
                </a:lnTo>
                <a:lnTo>
                  <a:pt x="0" y="2848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117845" y="1219200"/>
            <a:ext cx="12052309" cy="1097279"/>
          </a:xfrm>
          <a:prstGeom prst="rect">
            <a:avLst/>
          </a:prstGeom>
        </p:spPr>
        <p:txBody>
          <a:bodyPr anchor="t" rtlCol="false" tIns="0" lIns="0" bIns="0" rIns="0">
            <a:spAutoFit/>
          </a:bodyPr>
          <a:lstStyle/>
          <a:p>
            <a:pPr algn="l">
              <a:lnSpc>
                <a:spcPts val="8159"/>
              </a:lnSpc>
            </a:pPr>
            <a:r>
              <a:rPr lang="en-US" sz="8499" spc="-696">
                <a:solidFill>
                  <a:srgbClr val="3A855D"/>
                </a:solidFill>
                <a:latin typeface="Public Sans"/>
                <a:ea typeface="Public Sans"/>
                <a:cs typeface="Public Sans"/>
                <a:sym typeface="Public Sans"/>
              </a:rPr>
              <a:t>When Are Complaints Filed?</a:t>
            </a:r>
          </a:p>
        </p:txBody>
      </p:sp>
      <p:pic>
        <p:nvPicPr>
          <p:cNvPr name="Picture 5" id="5"/>
          <p:cNvPicPr>
            <a:picLocks noChangeAspect="true"/>
          </p:cNvPicPr>
          <p:nvPr/>
        </p:nvPicPr>
        <p:blipFill>
          <a:blip r:embed="rId6"/>
          <a:stretch>
            <a:fillRect/>
          </a:stretch>
        </p:blipFill>
        <p:spPr>
          <a:xfrm rot="0">
            <a:off x="1138808" y="2527372"/>
            <a:ext cx="7686734" cy="6962747"/>
          </a:xfrm>
          <a:prstGeom prst="rect">
            <a:avLst/>
          </a:prstGeom>
        </p:spPr>
      </p:pic>
      <p:pic>
        <p:nvPicPr>
          <p:cNvPr name="Picture 6" id="6"/>
          <p:cNvPicPr>
            <a:picLocks noChangeAspect="true"/>
          </p:cNvPicPr>
          <p:nvPr/>
        </p:nvPicPr>
        <p:blipFill>
          <a:blip r:embed="rId7"/>
          <a:stretch>
            <a:fillRect/>
          </a:stretch>
        </p:blipFill>
        <p:spPr>
          <a:xfrm rot="0">
            <a:off x="8486279" y="2335319"/>
            <a:ext cx="8199424" cy="773661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00241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12948">
            <a:off x="7068085" y="9022289"/>
            <a:ext cx="3383874" cy="2848607"/>
          </a:xfrm>
          <a:custGeom>
            <a:avLst/>
            <a:gdLst/>
            <a:ahLst/>
            <a:cxnLst/>
            <a:rect r="r" b="b" t="t" l="l"/>
            <a:pathLst>
              <a:path h="2848607" w="3383874">
                <a:moveTo>
                  <a:pt x="0" y="0"/>
                </a:moveTo>
                <a:lnTo>
                  <a:pt x="3383875" y="0"/>
                </a:lnTo>
                <a:lnTo>
                  <a:pt x="3383875" y="2848607"/>
                </a:lnTo>
                <a:lnTo>
                  <a:pt x="0" y="2848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117845" y="1219200"/>
            <a:ext cx="12052309" cy="1097279"/>
          </a:xfrm>
          <a:prstGeom prst="rect">
            <a:avLst/>
          </a:prstGeom>
        </p:spPr>
        <p:txBody>
          <a:bodyPr anchor="t" rtlCol="false" tIns="0" lIns="0" bIns="0" rIns="0">
            <a:spAutoFit/>
          </a:bodyPr>
          <a:lstStyle/>
          <a:p>
            <a:pPr algn="l">
              <a:lnSpc>
                <a:spcPts val="8159"/>
              </a:lnSpc>
            </a:pPr>
            <a:r>
              <a:rPr lang="en-US" sz="8499" spc="-696">
                <a:solidFill>
                  <a:srgbClr val="3A855D"/>
                </a:solidFill>
                <a:latin typeface="Public Sans"/>
                <a:ea typeface="Public Sans"/>
                <a:cs typeface="Public Sans"/>
                <a:sym typeface="Public Sans"/>
              </a:rPr>
              <a:t>When Are Complaints Filed?</a:t>
            </a:r>
          </a:p>
        </p:txBody>
      </p:sp>
      <p:pic>
        <p:nvPicPr>
          <p:cNvPr name="Picture 5" id="5"/>
          <p:cNvPicPr>
            <a:picLocks noChangeAspect="true"/>
          </p:cNvPicPr>
          <p:nvPr/>
        </p:nvPicPr>
        <p:blipFill>
          <a:blip r:embed="rId6"/>
          <a:stretch>
            <a:fillRect/>
          </a:stretch>
        </p:blipFill>
        <p:spPr>
          <a:xfrm rot="0">
            <a:off x="3708057" y="1937681"/>
            <a:ext cx="10566048" cy="7956048"/>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00241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12948">
            <a:off x="7068085" y="9022289"/>
            <a:ext cx="3383874" cy="2848607"/>
          </a:xfrm>
          <a:custGeom>
            <a:avLst/>
            <a:gdLst/>
            <a:ahLst/>
            <a:cxnLst/>
            <a:rect r="r" b="b" t="t" l="l"/>
            <a:pathLst>
              <a:path h="2848607" w="3383874">
                <a:moveTo>
                  <a:pt x="0" y="0"/>
                </a:moveTo>
                <a:lnTo>
                  <a:pt x="3383875" y="0"/>
                </a:lnTo>
                <a:lnTo>
                  <a:pt x="3383875" y="2848607"/>
                </a:lnTo>
                <a:lnTo>
                  <a:pt x="0" y="2848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2580300" y="1219200"/>
            <a:ext cx="13127399" cy="1097279"/>
          </a:xfrm>
          <a:prstGeom prst="rect">
            <a:avLst/>
          </a:prstGeom>
        </p:spPr>
        <p:txBody>
          <a:bodyPr anchor="t" rtlCol="false" tIns="0" lIns="0" bIns="0" rIns="0">
            <a:spAutoFit/>
          </a:bodyPr>
          <a:lstStyle/>
          <a:p>
            <a:pPr algn="l">
              <a:lnSpc>
                <a:spcPts val="8159"/>
              </a:lnSpc>
            </a:pPr>
            <a:r>
              <a:rPr lang="en-US" sz="8499" spc="-696">
                <a:solidFill>
                  <a:srgbClr val="3A855D"/>
                </a:solidFill>
                <a:latin typeface="Public Sans"/>
                <a:ea typeface="Public Sans"/>
                <a:cs typeface="Public Sans"/>
                <a:sym typeface="Public Sans"/>
              </a:rPr>
              <a:t>Where complaints come from?</a:t>
            </a:r>
          </a:p>
        </p:txBody>
      </p:sp>
      <p:pic>
        <p:nvPicPr>
          <p:cNvPr name="Picture 5" id="5"/>
          <p:cNvPicPr>
            <a:picLocks noChangeAspect="true"/>
          </p:cNvPicPr>
          <p:nvPr/>
        </p:nvPicPr>
        <p:blipFill>
          <a:blip r:embed="rId6"/>
          <a:stretch>
            <a:fillRect/>
          </a:stretch>
        </p:blipFill>
        <p:spPr>
          <a:xfrm rot="0">
            <a:off x="1205031" y="2188369"/>
            <a:ext cx="8241809" cy="7801636"/>
          </a:xfrm>
          <a:prstGeom prst="rect">
            <a:avLst/>
          </a:prstGeom>
        </p:spPr>
      </p:pic>
      <p:pic>
        <p:nvPicPr>
          <p:cNvPr name="Picture 6" id="6"/>
          <p:cNvPicPr>
            <a:picLocks noChangeAspect="true"/>
          </p:cNvPicPr>
          <p:nvPr/>
        </p:nvPicPr>
        <p:blipFill>
          <a:blip r:embed="rId7"/>
          <a:stretch>
            <a:fillRect/>
          </a:stretch>
        </p:blipFill>
        <p:spPr>
          <a:xfrm rot="0">
            <a:off x="9021952" y="2369717"/>
            <a:ext cx="8100520" cy="743894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00241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12948">
            <a:off x="7068085" y="9022289"/>
            <a:ext cx="3383874" cy="2848607"/>
          </a:xfrm>
          <a:custGeom>
            <a:avLst/>
            <a:gdLst/>
            <a:ahLst/>
            <a:cxnLst/>
            <a:rect r="r" b="b" t="t" l="l"/>
            <a:pathLst>
              <a:path h="2848607" w="3383874">
                <a:moveTo>
                  <a:pt x="0" y="0"/>
                </a:moveTo>
                <a:lnTo>
                  <a:pt x="3383875" y="0"/>
                </a:lnTo>
                <a:lnTo>
                  <a:pt x="3383875" y="2848607"/>
                </a:lnTo>
                <a:lnTo>
                  <a:pt x="0" y="2848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296767" y="737689"/>
            <a:ext cx="15694465" cy="1046990"/>
          </a:xfrm>
          <a:prstGeom prst="rect">
            <a:avLst/>
          </a:prstGeom>
        </p:spPr>
        <p:txBody>
          <a:bodyPr anchor="t" rtlCol="false" tIns="0" lIns="0" bIns="0" rIns="0">
            <a:spAutoFit/>
          </a:bodyPr>
          <a:lstStyle/>
          <a:p>
            <a:pPr algn="l">
              <a:lnSpc>
                <a:spcPts val="7776"/>
              </a:lnSpc>
            </a:pPr>
            <a:r>
              <a:rPr lang="en-US" sz="8100" spc="-664">
                <a:solidFill>
                  <a:srgbClr val="3A855D"/>
                </a:solidFill>
                <a:latin typeface="Public Sans"/>
                <a:ea typeface="Public Sans"/>
                <a:cs typeface="Public Sans"/>
                <a:sym typeface="Public Sans"/>
              </a:rPr>
              <a:t>What people are complaining about?</a:t>
            </a:r>
          </a:p>
        </p:txBody>
      </p:sp>
      <p:pic>
        <p:nvPicPr>
          <p:cNvPr name="Picture 5" id="5"/>
          <p:cNvPicPr>
            <a:picLocks noChangeAspect="true"/>
          </p:cNvPicPr>
          <p:nvPr/>
        </p:nvPicPr>
        <p:blipFill>
          <a:blip r:embed="rId6"/>
          <a:stretch>
            <a:fillRect/>
          </a:stretch>
        </p:blipFill>
        <p:spPr>
          <a:xfrm rot="0">
            <a:off x="-280152" y="1424582"/>
            <a:ext cx="13807698" cy="7919919"/>
          </a:xfrm>
          <a:prstGeom prst="rect">
            <a:avLst/>
          </a:prstGeom>
        </p:spPr>
      </p:pic>
      <p:pic>
        <p:nvPicPr>
          <p:cNvPr name="Picture 6" id="6"/>
          <p:cNvPicPr>
            <a:picLocks noChangeAspect="true"/>
          </p:cNvPicPr>
          <p:nvPr/>
        </p:nvPicPr>
        <p:blipFill>
          <a:blip r:embed="rId7"/>
          <a:stretch>
            <a:fillRect/>
          </a:stretch>
        </p:blipFill>
        <p:spPr>
          <a:xfrm rot="0">
            <a:off x="12334823" y="2503959"/>
            <a:ext cx="5858875" cy="52790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DAGr5zD6iVY</dc:identifier>
  <dcterms:modified xsi:type="dcterms:W3CDTF">2011-08-01T06:04:30Z</dcterms:modified>
  <cp:revision>1</cp:revision>
  <dc:title>Green Retro Markets and Finance Presentation</dc:title>
</cp:coreProperties>
</file>