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C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50" autoAdjust="0"/>
    <p:restoredTop sz="94640"/>
  </p:normalViewPr>
  <p:slideViewPr>
    <p:cSldViewPr snapToGrid="0">
      <p:cViewPr varScale="1">
        <p:scale>
          <a:sx n="84" d="100"/>
          <a:sy n="84" d="100"/>
        </p:scale>
        <p:origin x="97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F07D1-5C37-D9F1-BD27-6044D8918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EF82EF-212A-A140-914A-649EC21078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1DE75-57F3-8122-EF3B-51B5A55BD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2C01-75E4-B74B-B233-8792CC20D74B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986E0-2F53-3036-448B-9712AF394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2F66B-788F-03D8-B2BF-A55957098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FD2ED-B4A9-2645-86F7-91BD83AF9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59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083F7-7489-33AB-2A9D-A7A69917D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F93AD6-4C37-07C8-98DF-8AB2E77BE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D56E9-8040-79FF-FF30-08CAD5180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2C01-75E4-B74B-B233-8792CC20D74B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9B18A-7760-939E-BAE0-2028C9E45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1300A-153B-E282-AE2A-90F0E7B2F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FD2ED-B4A9-2645-86F7-91BD83AF9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65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6D7636-0A09-72BD-F061-5DBD0E1918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2FBDDE-772C-0263-A846-A2155CFFD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0E064-29A9-884C-2547-3962E5273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2C01-75E4-B74B-B233-8792CC20D74B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03A8C-D7F2-6772-D12E-F305ABE9E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90995-7295-C4DB-1F91-385E765D6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FD2ED-B4A9-2645-86F7-91BD83AF9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0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E1346-4501-CFBA-68C4-6391F7FFB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F90CD-7D64-5711-BFFA-C7567FAD8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F172A-4797-373D-9356-E836EDF66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2C01-75E4-B74B-B233-8792CC20D74B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84B68-B5D5-499A-75C1-09EC52A8A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BFE1A-3CD6-590E-F2EE-B083DBDBE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FD2ED-B4A9-2645-86F7-91BD83AF9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17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F1FE-7D28-73A4-BBAB-B3C82549C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41CBD-3EA0-EBB7-5EBE-134A811FB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4EEB3-0228-1457-EF94-EF5D6816F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2C01-75E4-B74B-B233-8792CC20D74B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3E51E-4568-E430-8388-0BE22788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DCCF5-9D9E-EC76-EF78-AA3D10843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FD2ED-B4A9-2645-86F7-91BD83AF9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89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8E4E2-0AF7-9313-BB33-8ABC6BAF9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515C4-AC3F-6034-8F9A-119A9B32DA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2CDBD-EEF0-54E6-04E0-E25B5C950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E3529-56AA-6DC9-F30E-8C439AB02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2C01-75E4-B74B-B233-8792CC20D74B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9F929-2FC8-FEC2-1243-F03A3948D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6B2F10-1C2C-FB03-F98C-550F0EF8B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FD2ED-B4A9-2645-86F7-91BD83AF9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00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EB63-230A-5AAD-0622-42D97DA50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99C91-D2F9-287F-0919-1EB1CC180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39F9F-43C8-4A30-EE1D-1913057BF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22C418-E432-71E0-3E33-F1EBA4A43C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6D97E-7866-87E5-96C7-799267B480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AF5631-3385-ED49-212D-3ED4CFE34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2C01-75E4-B74B-B233-8792CC20D74B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70BB34-843A-14D1-D6CB-B93CBBF95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8D1F20-CA90-AB9A-A5A9-7E2F25DE7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FD2ED-B4A9-2645-86F7-91BD83AF9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10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8D370-3EE6-2402-3ACB-993C0998E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87B90D-CB15-7C72-C9F1-ABFD7E3EA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2C01-75E4-B74B-B233-8792CC20D74B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E548C-86DF-352C-B0EF-219586E5D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449BD7-6C52-E308-554E-78943F923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FD2ED-B4A9-2645-86F7-91BD83AF9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3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3758F-A072-3942-7440-A600299AC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2C01-75E4-B74B-B233-8792CC20D74B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4D0872-5A96-39BF-186A-71A6CB8D6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08ACAB-17BB-9B0E-D89C-C44CDC483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FD2ED-B4A9-2645-86F7-91BD83AF9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86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9D329-1AAA-C00F-FA1C-EB627CFB1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EBDE5-1835-FE18-778D-B35E02D1E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FD4581-89EF-E0DA-241A-9D1CA9017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5543CF-96C7-2B27-7FDC-94B66E94D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2C01-75E4-B74B-B233-8792CC20D74B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A38C43-A472-3EA0-7C62-20E6E2399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E5337-0C40-E987-ACAD-13674A6B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FD2ED-B4A9-2645-86F7-91BD83AF9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02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736F9-D32A-B024-62DD-91317AC06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DDBC87-2D8F-30C0-0BCF-1379DEF010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C2E449-77E8-8E4C-26C2-FD99915BD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E1D8A-B2CA-0AD6-D412-19A0DAA83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2C01-75E4-B74B-B233-8792CC20D74B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56858-EE39-D053-BC47-BC84E6CA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F3296-1220-DFB0-CC07-963EB876B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FD2ED-B4A9-2645-86F7-91BD83AF9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67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8A617D-ED1F-E34D-25C3-BC02FDE7D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A9361-BC7C-AABF-E56E-C7FCEA635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1AC36-F19E-27CC-74E9-1E43DB965B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732C01-75E4-B74B-B233-8792CC20D74B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C6783-29A3-5D57-62FD-CECA9BC24C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9A9BD-FB3E-46C5-B9CC-3C6070BE68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7FD2ED-B4A9-2645-86F7-91BD83AF9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653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QManiac162/case-studies/blob/main/L%26T/part1-web-scrapping/web-scrapping.ipynb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QManiac162/case-studies/blob/main/L%26T/part2-sentiment-analysis/sentiment-analysis.ipyn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 descr="A group of people standing in front of a blue background&#10;&#10;Description automatically generated">
            <a:extLst>
              <a:ext uri="{FF2B5EF4-FFF2-40B4-BE49-F238E27FC236}">
                <a16:creationId xmlns:a16="http://schemas.microsoft.com/office/drawing/2014/main" id="{BD02C2FC-6D17-4231-F69F-5AB8843EE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43D2E01-CD47-756B-707D-D19CD2139A8F}"/>
              </a:ext>
            </a:extLst>
          </p:cNvPr>
          <p:cNvSpPr/>
          <p:nvPr/>
        </p:nvSpPr>
        <p:spPr>
          <a:xfrm>
            <a:off x="5710136" y="4289898"/>
            <a:ext cx="6108970" cy="2052536"/>
          </a:xfrm>
          <a:prstGeom prst="roundRect">
            <a:avLst/>
          </a:prstGeom>
          <a:solidFill>
            <a:srgbClr val="F7C7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718492-7C32-55C0-903D-B09BA837D20E}"/>
              </a:ext>
            </a:extLst>
          </p:cNvPr>
          <p:cNvSpPr txBox="1"/>
          <p:nvPr/>
        </p:nvSpPr>
        <p:spPr>
          <a:xfrm>
            <a:off x="5888736" y="4535424"/>
            <a:ext cx="54406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PROBLEM STATEMENT NAME: </a:t>
            </a: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  <a:cs typeface="ADLaM Display" panose="02010000000000000000" pitchFamily="2" charset="0"/>
              </a:rPr>
              <a:t>AI model to understand the sentiments about the company using social media feeds</a:t>
            </a:r>
          </a:p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TEAM NAME: </a:t>
            </a: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  <a:cs typeface="ADLaM Display" panose="02010000000000000000" pitchFamily="2" charset="0"/>
              </a:rPr>
              <a:t>PUNISHERS</a:t>
            </a:r>
            <a:b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CAMPUS NAME: </a:t>
            </a: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  <a:cs typeface="ADLaM Display" panose="02010000000000000000" pitchFamily="2" charset="0"/>
              </a:rPr>
              <a:t>NIT DURGAPUR</a:t>
            </a:r>
            <a:endParaRPr lang="en-IN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908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311E7C7-6D79-E4EA-2D03-78BE69167F4B}"/>
              </a:ext>
            </a:extLst>
          </p:cNvPr>
          <p:cNvSpPr txBox="1"/>
          <p:nvPr/>
        </p:nvSpPr>
        <p:spPr>
          <a:xfrm>
            <a:off x="9519089" y="2596819"/>
            <a:ext cx="26381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800" dirty="0">
                <a:solidFill>
                  <a:schemeClr val="bg1"/>
                </a:solidFill>
                <a:latin typeface="Algerian" panose="04020705040A02060702" pitchFamily="82" charset="0"/>
              </a:rPr>
              <a:t>PART1 :</a:t>
            </a:r>
            <a:br>
              <a:rPr lang="en-IN" sz="2800" dirty="0">
                <a:solidFill>
                  <a:schemeClr val="bg1"/>
                </a:solidFill>
                <a:latin typeface="Algerian" panose="04020705040A02060702" pitchFamily="82" charset="0"/>
              </a:rPr>
            </a:br>
            <a:r>
              <a:rPr lang="en-IN" sz="2800" dirty="0">
                <a:solidFill>
                  <a:schemeClr val="bg1"/>
                </a:solidFill>
                <a:latin typeface="Algerian" panose="04020705040A02060702" pitchFamily="82" charset="0"/>
              </a:rPr>
              <a:t>UTILIZING WEB </a:t>
            </a:r>
          </a:p>
          <a:p>
            <a:pPr algn="r"/>
            <a:r>
              <a:rPr lang="en-IN" sz="2800" dirty="0">
                <a:solidFill>
                  <a:schemeClr val="bg1"/>
                </a:solidFill>
                <a:latin typeface="Algerian" panose="04020705040A02060702" pitchFamily="82" charset="0"/>
              </a:rPr>
              <a:t>SCRAPPING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EBB6328-A7E0-3E3E-1405-0A886BE698EF}"/>
              </a:ext>
            </a:extLst>
          </p:cNvPr>
          <p:cNvGrpSpPr/>
          <p:nvPr/>
        </p:nvGrpSpPr>
        <p:grpSpPr>
          <a:xfrm>
            <a:off x="9272922" y="6076209"/>
            <a:ext cx="2828925" cy="781791"/>
            <a:chOff x="9330673" y="5988291"/>
            <a:chExt cx="2828925" cy="781791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67104A32-716C-16A5-532F-CD42FDD87B86}"/>
                </a:ext>
              </a:extLst>
            </p:cNvPr>
            <p:cNvSpPr/>
            <p:nvPr/>
          </p:nvSpPr>
          <p:spPr>
            <a:xfrm>
              <a:off x="9404730" y="6102125"/>
              <a:ext cx="2636196" cy="5541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921B8333-CCE7-343E-C219-ADE1BA2D2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30673" y="5988291"/>
              <a:ext cx="2828925" cy="781791"/>
            </a:xfrm>
            <a:prstGeom prst="rect">
              <a:avLst/>
            </a:prstGeom>
          </p:spPr>
        </p:pic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13FC1E0-2833-3BE7-2586-A525988A9CB7}"/>
              </a:ext>
            </a:extLst>
          </p:cNvPr>
          <p:cNvGrpSpPr/>
          <p:nvPr/>
        </p:nvGrpSpPr>
        <p:grpSpPr>
          <a:xfrm>
            <a:off x="-499815" y="3103222"/>
            <a:ext cx="6053079" cy="3854493"/>
            <a:chOff x="-971794" y="3289316"/>
            <a:chExt cx="6053079" cy="3854493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A776255-5737-0826-F9CA-060162ADC4F9}"/>
                </a:ext>
              </a:extLst>
            </p:cNvPr>
            <p:cNvSpPr/>
            <p:nvPr/>
          </p:nvSpPr>
          <p:spPr>
            <a:xfrm>
              <a:off x="-971794" y="3289316"/>
              <a:ext cx="6053079" cy="385449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91224EC7-B182-C1BD-C08B-89B93F4E6709}"/>
                </a:ext>
              </a:extLst>
            </p:cNvPr>
            <p:cNvSpPr/>
            <p:nvPr/>
          </p:nvSpPr>
          <p:spPr>
            <a:xfrm>
              <a:off x="-856047" y="3429000"/>
              <a:ext cx="5821584" cy="356122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9A2B870-B5E9-9D6D-9C3A-53FFE2A2EF76}"/>
              </a:ext>
            </a:extLst>
          </p:cNvPr>
          <p:cNvGrpSpPr/>
          <p:nvPr/>
        </p:nvGrpSpPr>
        <p:grpSpPr>
          <a:xfrm>
            <a:off x="4716604" y="1170090"/>
            <a:ext cx="4369900" cy="2962072"/>
            <a:chOff x="-971794" y="3289316"/>
            <a:chExt cx="6053079" cy="3854493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EFC9BAF-4F49-2F33-08A9-A644B86DC2E9}"/>
                </a:ext>
              </a:extLst>
            </p:cNvPr>
            <p:cNvSpPr/>
            <p:nvPr/>
          </p:nvSpPr>
          <p:spPr>
            <a:xfrm>
              <a:off x="-971794" y="3289316"/>
              <a:ext cx="6053079" cy="385449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ADF96648-4AD9-B547-3B48-E9C3CF924AAD}"/>
                </a:ext>
              </a:extLst>
            </p:cNvPr>
            <p:cNvSpPr/>
            <p:nvPr/>
          </p:nvSpPr>
          <p:spPr>
            <a:xfrm>
              <a:off x="-856047" y="3429000"/>
              <a:ext cx="5821584" cy="356122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6BA07621-F3EF-129E-4ED7-76C3CB95A39E}"/>
              </a:ext>
            </a:extLst>
          </p:cNvPr>
          <p:cNvSpPr txBox="1"/>
          <p:nvPr/>
        </p:nvSpPr>
        <p:spPr>
          <a:xfrm>
            <a:off x="159362" y="3804492"/>
            <a:ext cx="47347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/>
                <a:latin typeface="Consolas" panose="020B0609020204030204" pitchFamily="49" charset="0"/>
              </a:rPr>
              <a:t>Web scraping is the process of using bots to extract content and data from a website. </a:t>
            </a:r>
          </a:p>
          <a:p>
            <a:pPr algn="ctr"/>
            <a:r>
              <a:rPr lang="en-US" b="1" dirty="0">
                <a:effectLst/>
                <a:latin typeface="Consolas" panose="020B0609020204030204" pitchFamily="49" charset="0"/>
              </a:rPr>
              <a:t>Unlike screen scraping, which only copies pixels displayed onscreen, web scraping extracts underlying </a:t>
            </a:r>
          </a:p>
          <a:p>
            <a:pPr algn="ctr"/>
            <a:r>
              <a:rPr lang="en-US" b="1" dirty="0">
                <a:effectLst/>
                <a:latin typeface="Consolas" panose="020B0609020204030204" pitchFamily="49" charset="0"/>
              </a:rPr>
              <a:t>HTML code and, with it, data stored in a database. The scraper can then replicate entire website content </a:t>
            </a:r>
          </a:p>
          <a:p>
            <a:pPr algn="ctr"/>
            <a:r>
              <a:rPr lang="en-US" b="1" dirty="0">
                <a:effectLst/>
                <a:latin typeface="Consolas" panose="020B0609020204030204" pitchFamily="49" charset="0"/>
              </a:rPr>
              <a:t>elsewhere.</a:t>
            </a:r>
          </a:p>
          <a:p>
            <a:pPr algn="ctr"/>
            <a:endParaRPr lang="en-IN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CA170A9-0D2F-1520-18B6-0A9BF2A537CC}"/>
              </a:ext>
            </a:extLst>
          </p:cNvPr>
          <p:cNvSpPr txBox="1"/>
          <p:nvPr/>
        </p:nvSpPr>
        <p:spPr>
          <a:xfrm>
            <a:off x="5140253" y="1619278"/>
            <a:ext cx="356594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>
                <a:effectLst/>
                <a:latin typeface="Consolas" panose="020B0609020204030204" pitchFamily="49" charset="0"/>
              </a:rPr>
              <a:t>Beautiful Soup is used for pulling data out of HTML and XML files. It works with your favorite</a:t>
            </a:r>
          </a:p>
          <a:p>
            <a:pPr algn="ctr"/>
            <a:r>
              <a:rPr lang="en-US" sz="1700" b="1" dirty="0">
                <a:effectLst/>
                <a:latin typeface="Consolas" panose="020B0609020204030204" pitchFamily="49" charset="0"/>
              </a:rPr>
              <a:t>parser to provide idiomatic ways of navigating, searching, </a:t>
            </a:r>
            <a:r>
              <a:rPr lang="en-US" sz="1700" b="1" dirty="0">
                <a:latin typeface="Consolas" panose="020B0609020204030204" pitchFamily="49" charset="0"/>
              </a:rPr>
              <a:t>and modifying parse tree. </a:t>
            </a:r>
            <a:endParaRPr lang="en-US" sz="1700" b="1" dirty="0">
              <a:effectLst/>
              <a:latin typeface="Consolas" panose="020B0609020204030204" pitchFamily="49" charset="0"/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C2F587E-CE75-69F9-9F36-69C7D926117D}"/>
              </a:ext>
            </a:extLst>
          </p:cNvPr>
          <p:cNvGrpSpPr/>
          <p:nvPr/>
        </p:nvGrpSpPr>
        <p:grpSpPr>
          <a:xfrm>
            <a:off x="3264408" y="2248162"/>
            <a:ext cx="1316096" cy="908932"/>
            <a:chOff x="-971794" y="3289316"/>
            <a:chExt cx="6053079" cy="3854493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0512F445-E454-8C42-10ED-5EBC9D149AFE}"/>
                </a:ext>
              </a:extLst>
            </p:cNvPr>
            <p:cNvSpPr/>
            <p:nvPr/>
          </p:nvSpPr>
          <p:spPr>
            <a:xfrm>
              <a:off x="-971794" y="3289316"/>
              <a:ext cx="6053079" cy="385449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46A6BE73-6A45-FFDD-54F7-8B03F060A19A}"/>
                </a:ext>
              </a:extLst>
            </p:cNvPr>
            <p:cNvSpPr/>
            <p:nvPr/>
          </p:nvSpPr>
          <p:spPr>
            <a:xfrm>
              <a:off x="-856047" y="3429000"/>
              <a:ext cx="5821584" cy="356122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05D31CA-A91B-156A-B10A-B3300FC1B943}"/>
              </a:ext>
            </a:extLst>
          </p:cNvPr>
          <p:cNvGrpSpPr/>
          <p:nvPr/>
        </p:nvGrpSpPr>
        <p:grpSpPr>
          <a:xfrm>
            <a:off x="7401318" y="624239"/>
            <a:ext cx="952580" cy="645051"/>
            <a:chOff x="-971794" y="3289316"/>
            <a:chExt cx="6053079" cy="3854493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B1C9EDEC-960D-576F-4316-D3FEDB23C79F}"/>
                </a:ext>
              </a:extLst>
            </p:cNvPr>
            <p:cNvSpPr/>
            <p:nvPr/>
          </p:nvSpPr>
          <p:spPr>
            <a:xfrm>
              <a:off x="-971794" y="3289316"/>
              <a:ext cx="6053079" cy="385449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C1118F49-5AD2-61CB-6400-8DFCF57DCFF7}"/>
                </a:ext>
              </a:extLst>
            </p:cNvPr>
            <p:cNvSpPr/>
            <p:nvPr/>
          </p:nvSpPr>
          <p:spPr>
            <a:xfrm>
              <a:off x="-856047" y="3429000"/>
              <a:ext cx="5821584" cy="356122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E10E1AD-98F1-B87A-F329-1EB516D016B3}"/>
              </a:ext>
            </a:extLst>
          </p:cNvPr>
          <p:cNvSpPr txBox="1"/>
          <p:nvPr/>
        </p:nvSpPr>
        <p:spPr>
          <a:xfrm>
            <a:off x="9654223" y="4146704"/>
            <a:ext cx="2447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>
                <a:solidFill>
                  <a:schemeClr val="bg1"/>
                </a:solidFill>
              </a:rPr>
              <a:t>Code link: </a:t>
            </a:r>
          </a:p>
          <a:p>
            <a:pPr algn="r"/>
            <a:r>
              <a:rPr lang="en-IN" dirty="0">
                <a:solidFill>
                  <a:schemeClr val="bg1"/>
                </a:solidFill>
                <a:hlinkClick r:id="rId4"/>
              </a:rPr>
              <a:t>web-scrapping</a:t>
            </a:r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DF88F7C-4803-2B7D-5FA0-8AF0F9665A5A}"/>
              </a:ext>
            </a:extLst>
          </p:cNvPr>
          <p:cNvGrpSpPr/>
          <p:nvPr/>
        </p:nvGrpSpPr>
        <p:grpSpPr>
          <a:xfrm>
            <a:off x="2683011" y="2030212"/>
            <a:ext cx="697144" cy="430320"/>
            <a:chOff x="-971794" y="3289316"/>
            <a:chExt cx="6053079" cy="385449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2ADFD2D-8ACE-B11C-D037-0E5DC0C1889C}"/>
                </a:ext>
              </a:extLst>
            </p:cNvPr>
            <p:cNvSpPr/>
            <p:nvPr/>
          </p:nvSpPr>
          <p:spPr>
            <a:xfrm>
              <a:off x="-971794" y="3289316"/>
              <a:ext cx="6053079" cy="385449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62A63C3-2F1F-1DF1-D4DE-2C76C184A543}"/>
                </a:ext>
              </a:extLst>
            </p:cNvPr>
            <p:cNvSpPr/>
            <p:nvPr/>
          </p:nvSpPr>
          <p:spPr>
            <a:xfrm>
              <a:off x="-856047" y="3429000"/>
              <a:ext cx="5821584" cy="356122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72619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6935408-93F8-120D-0DDD-61BE92F4AF9A}"/>
              </a:ext>
            </a:extLst>
          </p:cNvPr>
          <p:cNvGrpSpPr/>
          <p:nvPr/>
        </p:nvGrpSpPr>
        <p:grpSpPr>
          <a:xfrm>
            <a:off x="9272922" y="6076209"/>
            <a:ext cx="2828925" cy="781791"/>
            <a:chOff x="9330673" y="5988291"/>
            <a:chExt cx="2828925" cy="78179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48693A0-4C7C-C70E-3C4A-79C29CD72BD0}"/>
                </a:ext>
              </a:extLst>
            </p:cNvPr>
            <p:cNvSpPr/>
            <p:nvPr/>
          </p:nvSpPr>
          <p:spPr>
            <a:xfrm>
              <a:off x="9404730" y="6102125"/>
              <a:ext cx="2636196" cy="5541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5BE06CF-7948-69A9-B8BE-7250D29E32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30673" y="5988291"/>
              <a:ext cx="2828925" cy="781791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D38FF69-EFA6-CF76-534D-5C51F3A2F230}"/>
              </a:ext>
            </a:extLst>
          </p:cNvPr>
          <p:cNvSpPr txBox="1"/>
          <p:nvPr/>
        </p:nvSpPr>
        <p:spPr>
          <a:xfrm>
            <a:off x="9519089" y="2596819"/>
            <a:ext cx="26381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800">
                <a:solidFill>
                  <a:schemeClr val="bg1"/>
                </a:solidFill>
                <a:latin typeface="Algerian" panose="04020705040A02060702" pitchFamily="82" charset="0"/>
              </a:rPr>
              <a:t>PART2 :</a:t>
            </a:r>
            <a:br>
              <a:rPr lang="en-IN" sz="2800">
                <a:solidFill>
                  <a:schemeClr val="bg1"/>
                </a:solidFill>
                <a:latin typeface="Algerian" panose="04020705040A02060702" pitchFamily="82" charset="0"/>
              </a:rPr>
            </a:br>
            <a:r>
              <a:rPr lang="en-IN" sz="2800">
                <a:solidFill>
                  <a:schemeClr val="bg1"/>
                </a:solidFill>
                <a:latin typeface="Algerian" panose="04020705040A02060702" pitchFamily="82" charset="0"/>
              </a:rPr>
              <a:t>SENTIMENT</a:t>
            </a:r>
            <a:br>
              <a:rPr lang="en-IN" sz="2800">
                <a:solidFill>
                  <a:schemeClr val="bg1"/>
                </a:solidFill>
                <a:latin typeface="Algerian" panose="04020705040A02060702" pitchFamily="82" charset="0"/>
              </a:rPr>
            </a:br>
            <a:r>
              <a:rPr lang="en-IN" sz="2800">
                <a:solidFill>
                  <a:schemeClr val="bg1"/>
                </a:solidFill>
                <a:latin typeface="Algerian" panose="04020705040A02060702" pitchFamily="82" charset="0"/>
              </a:rPr>
              <a:t>ANALYSIS</a:t>
            </a:r>
            <a:endParaRPr lang="en-IN" sz="28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189A5DF8-1A21-0132-41B9-46FEECB2ADC0}"/>
              </a:ext>
            </a:extLst>
          </p:cNvPr>
          <p:cNvGrpSpPr/>
          <p:nvPr/>
        </p:nvGrpSpPr>
        <p:grpSpPr>
          <a:xfrm>
            <a:off x="1007864" y="335667"/>
            <a:ext cx="8029613" cy="4813934"/>
            <a:chOff x="-971794" y="3289316"/>
            <a:chExt cx="6053079" cy="3854493"/>
          </a:xfrm>
        </p:grpSpPr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B1F484D6-A0A6-878B-5A8E-3E62F53D726D}"/>
                </a:ext>
              </a:extLst>
            </p:cNvPr>
            <p:cNvSpPr/>
            <p:nvPr/>
          </p:nvSpPr>
          <p:spPr>
            <a:xfrm>
              <a:off x="-971794" y="3289316"/>
              <a:ext cx="6053079" cy="385449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9ABDF088-F41C-BF0F-4CA7-3C9090E44D9F}"/>
                </a:ext>
              </a:extLst>
            </p:cNvPr>
            <p:cNvSpPr/>
            <p:nvPr/>
          </p:nvSpPr>
          <p:spPr>
            <a:xfrm>
              <a:off x="-856047" y="3429000"/>
              <a:ext cx="5821584" cy="356122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54D48E21-389B-996C-B910-C8D38AA458C5}"/>
              </a:ext>
            </a:extLst>
          </p:cNvPr>
          <p:cNvSpPr txBox="1"/>
          <p:nvPr/>
        </p:nvSpPr>
        <p:spPr>
          <a:xfrm>
            <a:off x="1733103" y="1479336"/>
            <a:ext cx="61492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Consolas" panose="020B0609020204030204" pitchFamily="49" charset="0"/>
              </a:rPr>
              <a:t>The data processed via web scrapping can be deployed in our sentiment analysis model in which </a:t>
            </a:r>
            <a:r>
              <a:rPr lang="en-US" b="1" dirty="0">
                <a:effectLst/>
                <a:latin typeface="Consolas" panose="020B0609020204030204" pitchFamily="49" charset="0"/>
              </a:rPr>
              <a:t>we can extract the personal information of a document and attempt to classify it according to its polarity, such as positive, neutral, or negative, making sentiment analysis instrumental in determining the overall opinion of a defined objective, for instance, a selling item or predicting stock markets for a given company.</a:t>
            </a:r>
          </a:p>
          <a:p>
            <a:pPr algn="ctr"/>
            <a:endParaRPr lang="en-IN" b="1" dirty="0">
              <a:latin typeface="Consolas" panose="020B0609020204030204" pitchFamily="49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6C930B9-5FBE-3AC7-45D5-3A32597D341C}"/>
              </a:ext>
            </a:extLst>
          </p:cNvPr>
          <p:cNvSpPr txBox="1"/>
          <p:nvPr/>
        </p:nvSpPr>
        <p:spPr>
          <a:xfrm>
            <a:off x="9654223" y="4146704"/>
            <a:ext cx="2447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>
                <a:solidFill>
                  <a:schemeClr val="bg1"/>
                </a:solidFill>
              </a:rPr>
              <a:t>Code link: </a:t>
            </a:r>
          </a:p>
          <a:p>
            <a:pPr algn="r"/>
            <a:r>
              <a:rPr lang="en-IN" dirty="0">
                <a:solidFill>
                  <a:schemeClr val="bg1"/>
                </a:solidFill>
                <a:hlinkClick r:id="rId4"/>
              </a:rPr>
              <a:t>sentiment-analysis</a:t>
            </a:r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0673A88-C82A-D736-A323-0CE14ABA9362}"/>
              </a:ext>
            </a:extLst>
          </p:cNvPr>
          <p:cNvGrpSpPr/>
          <p:nvPr/>
        </p:nvGrpSpPr>
        <p:grpSpPr>
          <a:xfrm>
            <a:off x="5654921" y="5065776"/>
            <a:ext cx="1312807" cy="999304"/>
            <a:chOff x="-971794" y="3289316"/>
            <a:chExt cx="6053079" cy="385449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AECC0FB-B0DE-C690-7AB2-2D5E2B42ABEE}"/>
                </a:ext>
              </a:extLst>
            </p:cNvPr>
            <p:cNvSpPr/>
            <p:nvPr/>
          </p:nvSpPr>
          <p:spPr>
            <a:xfrm>
              <a:off x="-971794" y="3289316"/>
              <a:ext cx="6053079" cy="385449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D219791-8233-49B4-AE42-26997C17577E}"/>
                </a:ext>
              </a:extLst>
            </p:cNvPr>
            <p:cNvSpPr/>
            <p:nvPr/>
          </p:nvSpPr>
          <p:spPr>
            <a:xfrm>
              <a:off x="-856045" y="3429000"/>
              <a:ext cx="5821582" cy="356122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BBCC9C-C7E3-596E-9819-0FA0D17EB2A2}"/>
              </a:ext>
            </a:extLst>
          </p:cNvPr>
          <p:cNvGrpSpPr/>
          <p:nvPr/>
        </p:nvGrpSpPr>
        <p:grpSpPr>
          <a:xfrm>
            <a:off x="1000220" y="457200"/>
            <a:ext cx="937903" cy="763865"/>
            <a:chOff x="-971794" y="3289316"/>
            <a:chExt cx="6053079" cy="385449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64AFBA8-0DD3-F51A-0E2E-AE58EDEBA8D9}"/>
                </a:ext>
              </a:extLst>
            </p:cNvPr>
            <p:cNvSpPr/>
            <p:nvPr/>
          </p:nvSpPr>
          <p:spPr>
            <a:xfrm>
              <a:off x="-971794" y="3289316"/>
              <a:ext cx="6053079" cy="385449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0A0EF9D-1A78-31C2-074E-FDE0058AA68D}"/>
                </a:ext>
              </a:extLst>
            </p:cNvPr>
            <p:cNvSpPr/>
            <p:nvPr/>
          </p:nvSpPr>
          <p:spPr>
            <a:xfrm>
              <a:off x="-856045" y="3429000"/>
              <a:ext cx="5821582" cy="356122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5D4D9D0-36AB-20E7-1BDB-D802DC3D907D}"/>
              </a:ext>
            </a:extLst>
          </p:cNvPr>
          <p:cNvGrpSpPr/>
          <p:nvPr/>
        </p:nvGrpSpPr>
        <p:grpSpPr>
          <a:xfrm>
            <a:off x="628980" y="1289629"/>
            <a:ext cx="547724" cy="503466"/>
            <a:chOff x="-971794" y="3289316"/>
            <a:chExt cx="6053079" cy="3854493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01A17A7-C328-08D6-82E7-AC4E86262CB0}"/>
                </a:ext>
              </a:extLst>
            </p:cNvPr>
            <p:cNvSpPr/>
            <p:nvPr/>
          </p:nvSpPr>
          <p:spPr>
            <a:xfrm>
              <a:off x="-971794" y="3289316"/>
              <a:ext cx="6053079" cy="385449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8D700D2-8A82-B4E2-C75B-C06783DF4FFA}"/>
                </a:ext>
              </a:extLst>
            </p:cNvPr>
            <p:cNvSpPr/>
            <p:nvPr/>
          </p:nvSpPr>
          <p:spPr>
            <a:xfrm>
              <a:off x="-856045" y="3429000"/>
              <a:ext cx="5821582" cy="356122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68D5495-22A6-934C-BE8A-37AB9611A2B9}"/>
              </a:ext>
            </a:extLst>
          </p:cNvPr>
          <p:cNvGrpSpPr/>
          <p:nvPr/>
        </p:nvGrpSpPr>
        <p:grpSpPr>
          <a:xfrm>
            <a:off x="7608497" y="7112"/>
            <a:ext cx="547724" cy="503466"/>
            <a:chOff x="-971794" y="3289316"/>
            <a:chExt cx="6053079" cy="3854493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6860BE9-FC65-19A2-BE1F-FD069AE85F24}"/>
                </a:ext>
              </a:extLst>
            </p:cNvPr>
            <p:cNvSpPr/>
            <p:nvPr/>
          </p:nvSpPr>
          <p:spPr>
            <a:xfrm>
              <a:off x="-971794" y="3289316"/>
              <a:ext cx="6053079" cy="385449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890F287-4280-AF8D-BA9D-D6D93DD29AB8}"/>
                </a:ext>
              </a:extLst>
            </p:cNvPr>
            <p:cNvSpPr/>
            <p:nvPr/>
          </p:nvSpPr>
          <p:spPr>
            <a:xfrm>
              <a:off x="-856045" y="3429000"/>
              <a:ext cx="5821582" cy="356122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636BE6A-1C59-6AD0-8D2E-52DC93AB06EE}"/>
              </a:ext>
            </a:extLst>
          </p:cNvPr>
          <p:cNvGrpSpPr/>
          <p:nvPr/>
        </p:nvGrpSpPr>
        <p:grpSpPr>
          <a:xfrm>
            <a:off x="6252485" y="5942227"/>
            <a:ext cx="1750117" cy="1353603"/>
            <a:chOff x="-971794" y="3289316"/>
            <a:chExt cx="6053079" cy="3854493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D9530AB-B4BA-F93A-1B5E-A0FCF8D1BEDC}"/>
                </a:ext>
              </a:extLst>
            </p:cNvPr>
            <p:cNvSpPr/>
            <p:nvPr/>
          </p:nvSpPr>
          <p:spPr>
            <a:xfrm>
              <a:off x="-971794" y="3289316"/>
              <a:ext cx="6053079" cy="385449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A909E67-E352-07C6-82E9-8BFB1E7C1202}"/>
                </a:ext>
              </a:extLst>
            </p:cNvPr>
            <p:cNvSpPr/>
            <p:nvPr/>
          </p:nvSpPr>
          <p:spPr>
            <a:xfrm>
              <a:off x="-856045" y="3429000"/>
              <a:ext cx="5821582" cy="356122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3D0874C-6922-D8E1-5EF0-0BFC1C5661CD}"/>
              </a:ext>
            </a:extLst>
          </p:cNvPr>
          <p:cNvGrpSpPr/>
          <p:nvPr/>
        </p:nvGrpSpPr>
        <p:grpSpPr>
          <a:xfrm>
            <a:off x="2151450" y="4832232"/>
            <a:ext cx="547724" cy="503466"/>
            <a:chOff x="-971794" y="3289316"/>
            <a:chExt cx="6053079" cy="3854493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A683297-4851-8B0F-9F92-0C4BF3F2FF4F}"/>
                </a:ext>
              </a:extLst>
            </p:cNvPr>
            <p:cNvSpPr/>
            <p:nvPr/>
          </p:nvSpPr>
          <p:spPr>
            <a:xfrm>
              <a:off x="-971794" y="3289316"/>
              <a:ext cx="6053079" cy="385449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622DF78-7451-5BA0-1142-9574562B83B3}"/>
                </a:ext>
              </a:extLst>
            </p:cNvPr>
            <p:cNvSpPr/>
            <p:nvPr/>
          </p:nvSpPr>
          <p:spPr>
            <a:xfrm>
              <a:off x="-856045" y="3429000"/>
              <a:ext cx="5821582" cy="356122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588942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625F5D4-62F3-4E0D-876C-E99A245F763C}">
  <we:reference id="wa200005566" version="3.0.0.2" store="en-GB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209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Adobe Heiti Std R</vt:lpstr>
      <vt:lpstr>ADLaM Display</vt:lpstr>
      <vt:lpstr>Algerian</vt:lpstr>
      <vt:lpstr>Aptos</vt:lpstr>
      <vt:lpstr>Aptos Display</vt:lpstr>
      <vt:lpstr>Arial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Vansh Kathuria</dc:creator>
  <cp:lastModifiedBy>Maniacal Danger</cp:lastModifiedBy>
  <cp:revision>6</cp:revision>
  <dcterms:created xsi:type="dcterms:W3CDTF">2024-03-05T12:18:35Z</dcterms:created>
  <dcterms:modified xsi:type="dcterms:W3CDTF">2024-03-24T06:57:26Z</dcterms:modified>
</cp:coreProperties>
</file>