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40"/>
  </p:normalViewPr>
  <p:slideViewPr>
    <p:cSldViewPr snapToGrid="0">
      <p:cViewPr varScale="1">
        <p:scale>
          <a:sx n="84" d="100"/>
          <a:sy n="84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7D1-5C37-D9F1-BD27-6044D89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82EF-212A-A140-914A-649EC210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DE75-57F3-8122-EF3B-51B5A5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6E0-2F53-3036-448B-9712AF3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66B-788F-03D8-B2BF-A559570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83F7-7489-33AB-2A9D-A7A6991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3AD6-4C37-07C8-98DF-8AB2E77B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6E9-8040-79FF-FF30-08CAD5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B18A-7760-939E-BAE0-2028C9E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300A-153B-E282-AE2A-90F0E7B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D7636-0A09-72BD-F061-5DBD0E19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BDDE-772C-0263-A846-A2155CFF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064-29A9-884C-2547-3962E52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8C-D7F2-6772-D12E-F305AB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995-7295-C4DB-1F91-385E765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346-4501-CFBA-68C4-6391F7F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0CD-7D64-5711-BFFA-C7567FAD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72A-4797-373D-9356-E836EDF6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B68-B5D5-499A-75C1-09EC52A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FE1A-3CD6-590E-F2EE-B083DBD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F1FE-7D28-73A4-BBAB-B3C82549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CBD-3EA0-EBB7-5EBE-134A811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EB3-0228-1457-EF94-EF5D681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1E-4568-E430-8388-0BE2278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CCF5-9D9E-EC76-EF78-AA3D108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4E2-0AF7-9313-BB33-8ABC6BA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5C4-AC3F-6034-8F9A-119A9B32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CDBD-EEF0-54E6-04E0-E25B5C95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3529-56AA-6DC9-F30E-8C439AB0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F929-2FC8-FEC2-1243-F03A394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2F10-1C2C-FB03-F98C-550F0EF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B63-230A-5AAD-0622-42D97DA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91-D2F9-287F-0919-1EB1CC18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F9F-43C8-4A30-EE1D-1913057B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418-E432-71E0-3E33-F1EBA4A4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D97E-7866-87E5-96C7-799267B4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5631-3385-ED49-212D-3ED4CFE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BB34-843A-14D1-D6CB-B93CBBF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D1F20-CA90-AB9A-A5A9-7E2F25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370-3EE6-2402-3ACB-993C099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B90D-CB15-7C72-C9F1-ABFD7E3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548C-86DF-352C-B0EF-219586E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9BD7-6C52-E308-554E-78943F9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758F-A072-3942-7440-A600299A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D0872-5A96-39BF-186A-71A6CB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ACAB-17BB-9B0E-D89C-C44CDC4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29-1AAA-C00F-FA1C-EB627CF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DE5-1835-FE18-778D-B35E02D1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4581-89EF-E0DA-241A-9D1CA90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3CF-96C7-2B27-7FDC-94B66E9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8C43-A472-3EA0-7C62-20E6E23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5337-0C40-E987-ACAD-13674A6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F9-D32A-B024-62DD-91317AC0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BC87-2D8F-30C0-0BCF-1379DEF0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449-77E8-8E4C-26C2-FD99915B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1D8A-B2CA-0AD6-D412-19A0DAA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6858-EE39-D053-BC47-BC84E6C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296-1220-DFB0-CC07-963EB87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17D-ED1F-E34D-25C3-BC02FDE7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361-BC7C-AABF-E56E-C7FCEA63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C36-F19E-27CC-74E9-1E43DB96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32C01-75E4-B74B-B233-8792CC20D74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783-29A3-5D57-62FD-CECA9BC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A9BD-FB3E-46C5-B9CC-3C6070BE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Maniac162/case-studies/blob/main/L%26T/part1-web-scrapping/web-scrapping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QManiac162/case-studies/blob/main/L%26T/part2-sentiment-analysis/sentiment-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oup of people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BD02C2FC-6D17-4231-F69F-5AB8843E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D2E01-CD47-756B-707D-D19CD2139A8F}"/>
              </a:ext>
            </a:extLst>
          </p:cNvPr>
          <p:cNvSpPr/>
          <p:nvPr/>
        </p:nvSpPr>
        <p:spPr>
          <a:xfrm>
            <a:off x="5710136" y="4289898"/>
            <a:ext cx="6108970" cy="2052536"/>
          </a:xfrm>
          <a:prstGeom prst="roundRect">
            <a:avLst/>
          </a:prstGeom>
          <a:solidFill>
            <a:srgbClr val="F7C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18492-7C32-55C0-903D-B09BA837D20E}"/>
              </a:ext>
            </a:extLst>
          </p:cNvPr>
          <p:cNvSpPr txBox="1"/>
          <p:nvPr/>
        </p:nvSpPr>
        <p:spPr>
          <a:xfrm>
            <a:off x="5888736" y="4535424"/>
            <a:ext cx="544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AI model to understand the sentiments about the company using social media feeds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PUNISHERS</a:t>
            </a:r>
            <a:b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CAMPUS NAME: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ADLaM Display" panose="02010000000000000000" pitchFamily="2" charset="0"/>
              </a:rPr>
              <a:t>NIT DURGAPUR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11E7C7-6D79-E4EA-2D03-78BE69167F4B}"/>
              </a:ext>
            </a:extLst>
          </p:cNvPr>
          <p:cNvSpPr txBox="1"/>
          <p:nvPr/>
        </p:nvSpPr>
        <p:spPr>
          <a:xfrm>
            <a:off x="9519089" y="2596819"/>
            <a:ext cx="26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PART1 :</a:t>
            </a:r>
            <a:b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WEB </a:t>
            </a:r>
          </a:p>
          <a:p>
            <a:pPr algn="r"/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SCRAPPING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EBB6328-A7E0-3E3E-1405-0A886BE698EF}"/>
              </a:ext>
            </a:extLst>
          </p:cNvPr>
          <p:cNvGrpSpPr/>
          <p:nvPr/>
        </p:nvGrpSpPr>
        <p:grpSpPr>
          <a:xfrm>
            <a:off x="9272922" y="6076209"/>
            <a:ext cx="2828925" cy="781791"/>
            <a:chOff x="9330673" y="5988291"/>
            <a:chExt cx="2828925" cy="78179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7104A32-716C-16A5-532F-CD42FDD87B86}"/>
                </a:ext>
              </a:extLst>
            </p:cNvPr>
            <p:cNvSpPr/>
            <p:nvPr/>
          </p:nvSpPr>
          <p:spPr>
            <a:xfrm>
              <a:off x="9404730" y="6102125"/>
              <a:ext cx="2636196" cy="5541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21B8333-CCE7-343E-C219-ADE1BA2D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0673" y="5988291"/>
              <a:ext cx="2828925" cy="781791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3FC1E0-2833-3BE7-2586-A525988A9CB7}"/>
              </a:ext>
            </a:extLst>
          </p:cNvPr>
          <p:cNvGrpSpPr/>
          <p:nvPr/>
        </p:nvGrpSpPr>
        <p:grpSpPr>
          <a:xfrm>
            <a:off x="-499815" y="3103222"/>
            <a:ext cx="6053079" cy="3854493"/>
            <a:chOff x="-971794" y="3289316"/>
            <a:chExt cx="6053079" cy="385449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A776255-5737-0826-F9CA-060162ADC4F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224EC7-B182-C1BD-C08B-89B93F4E6709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A2B870-B5E9-9D6D-9C3A-53FFE2A2EF76}"/>
              </a:ext>
            </a:extLst>
          </p:cNvPr>
          <p:cNvGrpSpPr/>
          <p:nvPr/>
        </p:nvGrpSpPr>
        <p:grpSpPr>
          <a:xfrm>
            <a:off x="4716604" y="1170090"/>
            <a:ext cx="4369900" cy="2962072"/>
            <a:chOff x="-971794" y="3289316"/>
            <a:chExt cx="6053079" cy="385449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EFC9BAF-4F49-2F33-08A9-A644B86DC2E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F96648-4AD9-B547-3B48-E9C3CF924AAD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A07621-F3EF-129E-4ED7-76C3CB95A39E}"/>
              </a:ext>
            </a:extLst>
          </p:cNvPr>
          <p:cNvSpPr txBox="1"/>
          <p:nvPr/>
        </p:nvSpPr>
        <p:spPr>
          <a:xfrm>
            <a:off x="159362" y="3804492"/>
            <a:ext cx="4734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Web scraping is the process of using bots to extract content and data from a website.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Unlike screen scraping, which only copies pixels displayed onscreen, web scraping extracts underlying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HTML code and, with it, data stored in a database. The scraper can then replicate entire website content </a:t>
            </a:r>
          </a:p>
          <a:p>
            <a:pPr algn="ctr"/>
            <a:r>
              <a:rPr lang="en-US" b="1" dirty="0">
                <a:effectLst/>
                <a:latin typeface="Consolas" panose="020B0609020204030204" pitchFamily="49" charset="0"/>
              </a:rPr>
              <a:t>elsewhere.</a:t>
            </a:r>
          </a:p>
          <a:p>
            <a:pPr algn="ctr"/>
            <a:endParaRPr lang="en-IN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A170A9-0D2F-1520-18B6-0A9BF2A537CC}"/>
              </a:ext>
            </a:extLst>
          </p:cNvPr>
          <p:cNvSpPr txBox="1"/>
          <p:nvPr/>
        </p:nvSpPr>
        <p:spPr>
          <a:xfrm>
            <a:off x="5140253" y="1619278"/>
            <a:ext cx="35659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effectLst/>
                <a:latin typeface="Consolas" panose="020B0609020204030204" pitchFamily="49" charset="0"/>
              </a:rPr>
              <a:t>Beautiful Soup is used for pulling data out of HTML and XML files. It works with your favorite</a:t>
            </a:r>
          </a:p>
          <a:p>
            <a:pPr algn="ctr"/>
            <a:r>
              <a:rPr lang="en-US" sz="1700" b="1" dirty="0">
                <a:effectLst/>
                <a:latin typeface="Consolas" panose="020B0609020204030204" pitchFamily="49" charset="0"/>
              </a:rPr>
              <a:t>parser to provide idiomatic ways of navigating, searching, </a:t>
            </a:r>
            <a:r>
              <a:rPr lang="en-US" sz="1700" b="1" dirty="0">
                <a:latin typeface="Consolas" panose="020B0609020204030204" pitchFamily="49" charset="0"/>
              </a:rPr>
              <a:t>and modifying parse tree. </a:t>
            </a:r>
            <a:endParaRPr lang="en-US" sz="17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2F587E-CE75-69F9-9F36-69C7D926117D}"/>
              </a:ext>
            </a:extLst>
          </p:cNvPr>
          <p:cNvGrpSpPr/>
          <p:nvPr/>
        </p:nvGrpSpPr>
        <p:grpSpPr>
          <a:xfrm>
            <a:off x="3264408" y="2248162"/>
            <a:ext cx="1316096" cy="908932"/>
            <a:chOff x="-971794" y="3289316"/>
            <a:chExt cx="6053079" cy="385449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12F445-E454-8C42-10ED-5EBC9D149AFE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A6BE73-6A45-FFDD-54F7-8B03F060A19A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05D31CA-A91B-156A-B10A-B3300FC1B943}"/>
              </a:ext>
            </a:extLst>
          </p:cNvPr>
          <p:cNvGrpSpPr/>
          <p:nvPr/>
        </p:nvGrpSpPr>
        <p:grpSpPr>
          <a:xfrm>
            <a:off x="7401318" y="624239"/>
            <a:ext cx="952580" cy="645051"/>
            <a:chOff x="-971794" y="3289316"/>
            <a:chExt cx="6053079" cy="3854493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1C9EDEC-960D-576F-4316-D3FEDB23C79F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1118F49-5AD2-61CB-6400-8DFCF57DCFF7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10E1AD-98F1-B87A-F329-1EB516D016B3}"/>
              </a:ext>
            </a:extLst>
          </p:cNvPr>
          <p:cNvSpPr txBox="1"/>
          <p:nvPr/>
        </p:nvSpPr>
        <p:spPr>
          <a:xfrm>
            <a:off x="9654223" y="4146704"/>
            <a:ext cx="244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Code link: </a:t>
            </a:r>
          </a:p>
          <a:p>
            <a:pPr algn="r"/>
            <a:r>
              <a:rPr lang="en-IN" dirty="0">
                <a:solidFill>
                  <a:schemeClr val="bg1"/>
                </a:solidFill>
                <a:hlinkClick r:id="rId4"/>
              </a:rPr>
              <a:t>web-scrapping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F88F7C-4803-2B7D-5FA0-8AF0F9665A5A}"/>
              </a:ext>
            </a:extLst>
          </p:cNvPr>
          <p:cNvGrpSpPr/>
          <p:nvPr/>
        </p:nvGrpSpPr>
        <p:grpSpPr>
          <a:xfrm>
            <a:off x="2683011" y="2030212"/>
            <a:ext cx="697144" cy="430320"/>
            <a:chOff x="-971794" y="3289316"/>
            <a:chExt cx="6053079" cy="385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ADFD2D-8ACE-B11C-D037-0E5DC0C1889C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2A63C3-2F1F-1DF1-D4DE-2C76C184A543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6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935408-93F8-120D-0DDD-61BE92F4AF9A}"/>
              </a:ext>
            </a:extLst>
          </p:cNvPr>
          <p:cNvGrpSpPr/>
          <p:nvPr/>
        </p:nvGrpSpPr>
        <p:grpSpPr>
          <a:xfrm>
            <a:off x="9272922" y="6076209"/>
            <a:ext cx="2828925" cy="781791"/>
            <a:chOff x="9330673" y="5988291"/>
            <a:chExt cx="2828925" cy="7817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8693A0-4C7C-C70E-3C4A-79C29CD72BD0}"/>
                </a:ext>
              </a:extLst>
            </p:cNvPr>
            <p:cNvSpPr/>
            <p:nvPr/>
          </p:nvSpPr>
          <p:spPr>
            <a:xfrm>
              <a:off x="9404730" y="6102125"/>
              <a:ext cx="2636196" cy="5541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BE06CF-7948-69A9-B8BE-7250D29E3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0673" y="5988291"/>
              <a:ext cx="2828925" cy="7817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38FF69-EFA6-CF76-534D-5C51F3A2F230}"/>
              </a:ext>
            </a:extLst>
          </p:cNvPr>
          <p:cNvSpPr txBox="1"/>
          <p:nvPr/>
        </p:nvSpPr>
        <p:spPr>
          <a:xfrm>
            <a:off x="9519089" y="2596819"/>
            <a:ext cx="26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PART2 :</a:t>
            </a:r>
            <a:b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SENTIMENT</a:t>
            </a:r>
            <a:b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2800">
                <a:solidFill>
                  <a:schemeClr val="bg1"/>
                </a:solidFill>
                <a:latin typeface="Algerian" panose="04020705040A02060702" pitchFamily="82" charset="0"/>
              </a:rPr>
              <a:t>ANALYSIS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89A5DF8-1A21-0132-41B9-46FEECB2ADC0}"/>
              </a:ext>
            </a:extLst>
          </p:cNvPr>
          <p:cNvGrpSpPr/>
          <p:nvPr/>
        </p:nvGrpSpPr>
        <p:grpSpPr>
          <a:xfrm>
            <a:off x="1007864" y="335667"/>
            <a:ext cx="8029613" cy="4813934"/>
            <a:chOff x="-971794" y="3289316"/>
            <a:chExt cx="6053079" cy="385449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1F484D6-A0A6-878B-5A8E-3E62F53D726D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BDF088-F41C-BF0F-4CA7-3C9090E44D9F}"/>
                </a:ext>
              </a:extLst>
            </p:cNvPr>
            <p:cNvSpPr/>
            <p:nvPr/>
          </p:nvSpPr>
          <p:spPr>
            <a:xfrm>
              <a:off x="-856047" y="3429000"/>
              <a:ext cx="5821584" cy="35612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48E21-389B-996C-B910-C8D38AA458C5}"/>
              </a:ext>
            </a:extLst>
          </p:cNvPr>
          <p:cNvSpPr txBox="1"/>
          <p:nvPr/>
        </p:nvSpPr>
        <p:spPr>
          <a:xfrm>
            <a:off x="1733103" y="1479336"/>
            <a:ext cx="6149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onsolas" panose="020B0609020204030204" pitchFamily="49" charset="0"/>
              </a:rPr>
              <a:t>The data processed via web scrapping can be deployed in our sentiment analysis model in which </a:t>
            </a:r>
            <a:r>
              <a:rPr lang="en-US" b="1" dirty="0">
                <a:effectLst/>
                <a:latin typeface="Consolas" panose="020B0609020204030204" pitchFamily="49" charset="0"/>
              </a:rPr>
              <a:t>we can extract the personal information of a document and attempt to classify it according to its polarity, such as positive, neutral, or negative, making sentiment analysis instrumental in determining the overall opinion of a defined objective, for instance, a selling item or predicting stock markets for a given company.</a:t>
            </a:r>
          </a:p>
          <a:p>
            <a:pPr algn="ctr"/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C930B9-5FBE-3AC7-45D5-3A32597D341C}"/>
              </a:ext>
            </a:extLst>
          </p:cNvPr>
          <p:cNvSpPr txBox="1"/>
          <p:nvPr/>
        </p:nvSpPr>
        <p:spPr>
          <a:xfrm>
            <a:off x="9654223" y="4146704"/>
            <a:ext cx="244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Code link: </a:t>
            </a:r>
          </a:p>
          <a:p>
            <a:pPr algn="r"/>
            <a:r>
              <a:rPr lang="en-IN" dirty="0">
                <a:solidFill>
                  <a:schemeClr val="bg1"/>
                </a:solidFill>
                <a:hlinkClick r:id="rId4"/>
              </a:rPr>
              <a:t>sentiment-analysis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73A88-C82A-D736-A323-0CE14ABA9362}"/>
              </a:ext>
            </a:extLst>
          </p:cNvPr>
          <p:cNvGrpSpPr/>
          <p:nvPr/>
        </p:nvGrpSpPr>
        <p:grpSpPr>
          <a:xfrm>
            <a:off x="5654921" y="5065776"/>
            <a:ext cx="1312807" cy="999304"/>
            <a:chOff x="-971794" y="3289316"/>
            <a:chExt cx="6053079" cy="38544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ECC0FB-B0DE-C690-7AB2-2D5E2B42ABEE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219791-8233-49B4-AE42-26997C17577E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BCC9C-C7E3-596E-9819-0FA0D17EB2A2}"/>
              </a:ext>
            </a:extLst>
          </p:cNvPr>
          <p:cNvGrpSpPr/>
          <p:nvPr/>
        </p:nvGrpSpPr>
        <p:grpSpPr>
          <a:xfrm>
            <a:off x="1000220" y="457200"/>
            <a:ext cx="937903" cy="763865"/>
            <a:chOff x="-971794" y="3289316"/>
            <a:chExt cx="6053079" cy="38544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AFBA8-0DD3-F51A-0E2E-AE58EDEBA8D9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A0EF9D-1A78-31C2-074E-FDE0058AA68D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D4D9D0-36AB-20E7-1BDB-D802DC3D907D}"/>
              </a:ext>
            </a:extLst>
          </p:cNvPr>
          <p:cNvGrpSpPr/>
          <p:nvPr/>
        </p:nvGrpSpPr>
        <p:grpSpPr>
          <a:xfrm>
            <a:off x="628980" y="1289629"/>
            <a:ext cx="547724" cy="503466"/>
            <a:chOff x="-971794" y="3289316"/>
            <a:chExt cx="6053079" cy="385449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1A17A7-C328-08D6-82E7-AC4E86262CB0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D700D2-8A82-B4E2-C75B-C06783DF4FFA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8D5495-22A6-934C-BE8A-37AB9611A2B9}"/>
              </a:ext>
            </a:extLst>
          </p:cNvPr>
          <p:cNvGrpSpPr/>
          <p:nvPr/>
        </p:nvGrpSpPr>
        <p:grpSpPr>
          <a:xfrm>
            <a:off x="7608497" y="7112"/>
            <a:ext cx="547724" cy="503466"/>
            <a:chOff x="-971794" y="3289316"/>
            <a:chExt cx="6053079" cy="38544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860BE9-FC65-19A2-BE1F-FD069AE85F24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90F287-4280-AF8D-BA9D-D6D93DD29AB8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36BE6A-1C59-6AD0-8D2E-52DC93AB06EE}"/>
              </a:ext>
            </a:extLst>
          </p:cNvPr>
          <p:cNvGrpSpPr/>
          <p:nvPr/>
        </p:nvGrpSpPr>
        <p:grpSpPr>
          <a:xfrm>
            <a:off x="6252485" y="5942227"/>
            <a:ext cx="1750117" cy="1353603"/>
            <a:chOff x="-971794" y="3289316"/>
            <a:chExt cx="6053079" cy="385449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9530AB-B4BA-F93A-1B5E-A0FCF8D1BEDC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909E67-E352-07C6-82E9-8BFB1E7C1202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D0874C-6922-D8E1-5EF0-0BFC1C5661CD}"/>
              </a:ext>
            </a:extLst>
          </p:cNvPr>
          <p:cNvGrpSpPr/>
          <p:nvPr/>
        </p:nvGrpSpPr>
        <p:grpSpPr>
          <a:xfrm>
            <a:off x="2151450" y="4832232"/>
            <a:ext cx="547724" cy="503466"/>
            <a:chOff x="-971794" y="3289316"/>
            <a:chExt cx="6053079" cy="385449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683297-4851-8B0F-9F92-0C4BF3F2FF4F}"/>
                </a:ext>
              </a:extLst>
            </p:cNvPr>
            <p:cNvSpPr/>
            <p:nvPr/>
          </p:nvSpPr>
          <p:spPr>
            <a:xfrm>
              <a:off x="-971794" y="3289316"/>
              <a:ext cx="6053079" cy="385449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22DF78-7451-5BA0-1142-9574562B83B3}"/>
                </a:ext>
              </a:extLst>
            </p:cNvPr>
            <p:cNvSpPr/>
            <p:nvPr/>
          </p:nvSpPr>
          <p:spPr>
            <a:xfrm>
              <a:off x="-856045" y="3429000"/>
              <a:ext cx="5821582" cy="35612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894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25F5D4-62F3-4E0D-876C-E99A245F763C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Adobe Heiti Std R</vt:lpstr>
      <vt:lpstr>ADLaM Display</vt:lpstr>
      <vt:lpstr>Algerian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Kathuria</dc:creator>
  <cp:lastModifiedBy>Maniacal Danger</cp:lastModifiedBy>
  <cp:revision>7</cp:revision>
  <dcterms:created xsi:type="dcterms:W3CDTF">2024-03-05T12:18:35Z</dcterms:created>
  <dcterms:modified xsi:type="dcterms:W3CDTF">2024-03-24T09:48:19Z</dcterms:modified>
</cp:coreProperties>
</file>