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17"/>
      <p:bold r:id="rId18"/>
      <p:italic r:id="rId19"/>
      <p:boldItalic r:id="rId20"/>
    </p:embeddedFont>
    <p:embeddedFont>
      <p:font typeface="Oswald" panose="00000500000000000000" pitchFamily="2" charset="0"/>
      <p:regular r:id="rId21"/>
      <p:bold r:id="rId22"/>
    </p:embeddedFont>
    <p:embeddedFont>
      <p:font typeface="Roboto Mono" panose="00000009000000000000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c31cdfcca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c31cdfcca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fd322a9f3d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2fd322a9f3d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2fd322a9f3d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c31cdfcca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8" name="Google Shape;268;g2fc31cdfcca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fc31cdfcca_2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fc31cdfcca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0" name="Google Shape;280;g2fc31cdfcca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2fc31cdfcca_2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c31cdfcca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2" name="Google Shape;292;g2fc31cdfcca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fc31cdfcca_2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c31cdfcca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8" name="Google Shape;138;g2fc31cdfcca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fc31cdfcca_2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d322a9f3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0" name="Google Shape;150;g2fd322a9f3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fd322a9f3d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d322a9f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g2fd322a9f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fd322a9f3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cd78bf4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4" name="Google Shape;174;g2fcd78bf4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fcd78bf46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c31cdfcca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g2fc31cdfcca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fc31cdfcca_2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cd78bf46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g2fcd78bf46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2fcd78bf463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d322a9f3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g2fd322a9f3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fd322a9f3d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d322a9f3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g2fd322a9f3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fd322a9f3d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685455" y="-1406723"/>
            <a:ext cx="377309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143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4662710" y="638641"/>
            <a:ext cx="3478953" cy="3866225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r="59916"/>
          <a:stretch/>
        </p:blipFill>
        <p:spPr>
          <a:xfrm>
            <a:off x="6307443" y="1250923"/>
            <a:ext cx="2402632" cy="256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934264" y="486461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PAGE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ctrTitle"/>
          </p:nvPr>
        </p:nvSpPr>
        <p:spPr>
          <a:xfrm>
            <a:off x="248464" y="-395068"/>
            <a:ext cx="7772400" cy="155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2024</a:t>
            </a:r>
            <a:endParaRPr sz="30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194475" y="1443300"/>
            <a:ext cx="60264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1841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GB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 </a:t>
            </a:r>
            <a:r>
              <a:rPr lang="en-GB" sz="1300" b="1">
                <a:solidFill>
                  <a:schemeClr val="dk1"/>
                </a:solidFill>
              </a:rPr>
              <a:t>- </a:t>
            </a:r>
            <a:r>
              <a:rPr lang="en-GB" sz="1300">
                <a:solidFill>
                  <a:schemeClr val="dk1"/>
                </a:solidFill>
              </a:rPr>
              <a:t>1735</a:t>
            </a:r>
            <a:endParaRPr sz="600"/>
          </a:p>
          <a:p>
            <a:pPr marL="215900" marR="0" lvl="0" indent="-1841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GB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Title- </a:t>
            </a:r>
            <a:r>
              <a:rPr lang="en-GB" sz="1300">
                <a:solidFill>
                  <a:schemeClr val="dk1"/>
                </a:solidFill>
              </a:rPr>
              <a:t>On-device semantic segmentation of WMS services with geospatial data export.</a:t>
            </a:r>
            <a:endParaRPr sz="500"/>
          </a:p>
          <a:p>
            <a:pPr marL="215900" marR="0" lvl="0" indent="-1841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GB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Theme- </a:t>
            </a:r>
            <a:r>
              <a:rPr lang="en-GB" sz="1300">
                <a:solidFill>
                  <a:schemeClr val="dk1"/>
                </a:solidFill>
              </a:rPr>
              <a:t>Smart Automation</a:t>
            </a:r>
            <a:endParaRPr sz="600"/>
          </a:p>
          <a:p>
            <a:pPr marL="215900" marR="0" lvl="0" indent="-1841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GB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Category- </a:t>
            </a:r>
            <a:r>
              <a:rPr lang="en-GB" sz="1300">
                <a:solidFill>
                  <a:schemeClr val="dk1"/>
                </a:solidFill>
              </a:rPr>
              <a:t>Software</a:t>
            </a:r>
            <a:endParaRPr sz="600"/>
          </a:p>
          <a:p>
            <a:pPr marL="215900" marR="0" lvl="0" indent="-1841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GB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ID- </a:t>
            </a:r>
            <a:r>
              <a:rPr lang="en-GB" sz="1300">
                <a:solidFill>
                  <a:schemeClr val="dk1"/>
                </a:solidFill>
              </a:rPr>
              <a:t>Yet to be provided</a:t>
            </a:r>
            <a:endParaRPr sz="600"/>
          </a:p>
          <a:p>
            <a:pPr marL="215900" marR="0" lvl="0" indent="-1841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GB" sz="1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</a:t>
            </a:r>
            <a:r>
              <a:rPr lang="en-GB" sz="1300" b="1">
                <a:solidFill>
                  <a:schemeClr val="dk1"/>
                </a:solidFill>
              </a:rPr>
              <a:t>- </a:t>
            </a:r>
            <a:r>
              <a:rPr lang="en-GB" sz="1300">
                <a:solidFill>
                  <a:schemeClr val="dk1"/>
                </a:solidFill>
              </a:rPr>
              <a:t>Passengers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2933" y="61032"/>
            <a:ext cx="1684931" cy="86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/>
          <p:nvPr/>
        </p:nvSpPr>
        <p:spPr>
          <a:xfrm>
            <a:off x="0" y="4766072"/>
            <a:ext cx="9144000" cy="3774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10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9" name="Google Shape;259;p34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9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0" name="Google Shape;26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2" cy="86180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 descr="Your startup LOGO"/>
          <p:cNvSpPr/>
          <p:nvPr/>
        </p:nvSpPr>
        <p:spPr>
          <a:xfrm>
            <a:off x="247325" y="102050"/>
            <a:ext cx="1486500" cy="692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1751575" y="147700"/>
            <a:ext cx="5583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115650" y="1009525"/>
            <a:ext cx="90282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4654100" y="950875"/>
            <a:ext cx="4383900" cy="3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>
                <a:solidFill>
                  <a:schemeClr val="dk1"/>
                </a:solidFill>
              </a:rPr>
              <a:t>On-device Processing</a:t>
            </a:r>
            <a:r>
              <a:rPr lang="en-GB">
                <a:solidFill>
                  <a:schemeClr val="dk1"/>
                </a:solidFill>
              </a:rPr>
              <a:t>: Utilize the computational capabilities of GPUs/NPUs in modern devices.</a:t>
            </a:r>
            <a:endParaRPr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>
                <a:solidFill>
                  <a:schemeClr val="dk1"/>
                </a:solidFill>
              </a:rPr>
              <a:t>User-friendly Interface</a:t>
            </a:r>
            <a:r>
              <a:rPr lang="en-GB">
                <a:solidFill>
                  <a:schemeClr val="dk1"/>
                </a:solidFill>
              </a:rPr>
              <a:t>: Develop a simple, intuitive interface so non-technical users can segment images without needing complex technical knowledge.</a:t>
            </a:r>
            <a:endParaRPr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>
                <a:solidFill>
                  <a:schemeClr val="dk1"/>
                </a:solidFill>
              </a:rPr>
              <a:t>Real-time Interaction</a:t>
            </a:r>
            <a:r>
              <a:rPr lang="en-GB">
                <a:solidFill>
                  <a:schemeClr val="dk1"/>
                </a:solidFill>
              </a:rPr>
              <a:t>: Provide interactive segmentation, enabling users to visualize results on-screen in real-time.</a:t>
            </a:r>
            <a:endParaRPr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b="1">
                <a:solidFill>
                  <a:schemeClr val="dk1"/>
                </a:solidFill>
              </a:rPr>
              <a:t>Geospatial Export</a:t>
            </a:r>
            <a:r>
              <a:rPr lang="en-GB">
                <a:solidFill>
                  <a:schemeClr val="dk1"/>
                </a:solidFill>
              </a:rPr>
              <a:t>: Support exporting segmented features in common geospatial formats such as GeoJSON and KML for integration with GIS tools.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5" name="Google Shape;265;p34"/>
          <p:cNvSpPr txBox="1"/>
          <p:nvPr/>
        </p:nvSpPr>
        <p:spPr>
          <a:xfrm>
            <a:off x="389925" y="950875"/>
            <a:ext cx="4264200" cy="3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Technical Feasibility</a:t>
            </a:r>
            <a:r>
              <a:rPr lang="en-GB" sz="1100">
                <a:solidFill>
                  <a:schemeClr val="dk1"/>
                </a:solidFill>
              </a:rPr>
              <a:t>: Modern mobile and desktop devices have adequate GPU/NPU support, and libraries like TensorFlow Lite, PyTorch Mobile, and Vulkan API facilitate efficient processing. The integration of WMS services with segmentation is achievable using existing APIs.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User Accessibility</a:t>
            </a:r>
            <a:r>
              <a:rPr lang="en-GB" sz="1100">
                <a:solidFill>
                  <a:schemeClr val="dk1"/>
                </a:solidFill>
              </a:rPr>
              <a:t>: The design aims for simplicity, making it accessible to both GIS experts and general users, particularly through a mobile or desktop QGIS plugin.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Cost and Efficiency</a:t>
            </a:r>
            <a:r>
              <a:rPr lang="en-GB" sz="1100">
                <a:solidFill>
                  <a:schemeClr val="dk1"/>
                </a:solidFill>
              </a:rPr>
              <a:t>: On-device processing eliminates the need for costly server infrastructure and allows real-time operation in the field without internet reliance.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Market Viability</a:t>
            </a:r>
            <a:r>
              <a:rPr lang="en-GB" sz="1100">
                <a:solidFill>
                  <a:schemeClr val="dk1"/>
                </a:solidFill>
              </a:rPr>
              <a:t>: The solution can be integrated into existing WebGIS platforms and used for various remote sensing applications, providing a unique selling point of offline capability.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5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11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3" name="Google Shape;273;p35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9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4" name="Google Shape;27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1" cy="86180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 descr="Your startup LOGO"/>
          <p:cNvSpPr/>
          <p:nvPr/>
        </p:nvSpPr>
        <p:spPr>
          <a:xfrm>
            <a:off x="247325" y="102050"/>
            <a:ext cx="1486500" cy="692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1780200" y="189175"/>
            <a:ext cx="55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882750" y="1106550"/>
            <a:ext cx="7378500" cy="3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a) Challenges: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Device Compatibility</a:t>
            </a:r>
            <a:r>
              <a:rPr lang="en-GB" sz="1100">
                <a:solidFill>
                  <a:schemeClr val="dk1"/>
                </a:solidFill>
              </a:rPr>
              <a:t>: Ensuring that the tool runs efficiently across a variety of devices with different GPU/NPU architectures.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Model Size and Speed</a:t>
            </a:r>
            <a:r>
              <a:rPr lang="en-GB" sz="1100">
                <a:solidFill>
                  <a:schemeClr val="dk1"/>
                </a:solidFill>
              </a:rPr>
              <a:t>: Balancing model size with speed and accuracy to ensure real-time performance without consuming too much memory.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User Interface Design</a:t>
            </a:r>
            <a:r>
              <a:rPr lang="en-GB" sz="1100">
                <a:solidFill>
                  <a:schemeClr val="dk1"/>
                </a:solidFill>
              </a:rPr>
              <a:t>: Making the tool accessible to non-technical users while still providing the necessary functionality.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>
                <a:solidFill>
                  <a:schemeClr val="dk1"/>
                </a:solidFill>
              </a:rPr>
              <a:t>b) Strategies: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Optimization Techniques</a:t>
            </a:r>
            <a:r>
              <a:rPr lang="en-GB" sz="1100">
                <a:solidFill>
                  <a:schemeClr val="dk1"/>
                </a:solidFill>
              </a:rPr>
              <a:t>: Use model quantization and hardware-specific optimizations to reduce the size and increase the speed of models.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Incremental Deployment</a:t>
            </a:r>
            <a:r>
              <a:rPr lang="en-GB" sz="1100">
                <a:solidFill>
                  <a:schemeClr val="dk1"/>
                </a:solidFill>
              </a:rPr>
              <a:t>: Start with desktop GPU-based solutions, then move to mobile implementations as optimizations are confirmed.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Extensive Testing</a:t>
            </a:r>
            <a:r>
              <a:rPr lang="en-GB" sz="1100">
                <a:solidFill>
                  <a:schemeClr val="dk1"/>
                </a:solidFill>
              </a:rPr>
              <a:t>: Test the application on a wide range of devices to ensure consistent performance and compatibility.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12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5" name="Google Shape;285;p36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9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1" cy="86180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 descr="Your startup LOGO"/>
          <p:cNvSpPr/>
          <p:nvPr/>
        </p:nvSpPr>
        <p:spPr>
          <a:xfrm>
            <a:off x="247325" y="189175"/>
            <a:ext cx="1426500" cy="605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6"/>
          <p:cNvSpPr txBox="1">
            <a:spLocks noGrp="1"/>
          </p:cNvSpPr>
          <p:nvPr>
            <p:ph type="title"/>
          </p:nvPr>
        </p:nvSpPr>
        <p:spPr>
          <a:xfrm>
            <a:off x="2330100" y="189175"/>
            <a:ext cx="4483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268050" y="1161925"/>
            <a:ext cx="8649600" cy="3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>
                <a:solidFill>
                  <a:schemeClr val="dk2"/>
                </a:solidFill>
              </a:rPr>
              <a:t>Impacts and Benefits of solution:</a:t>
            </a:r>
            <a:endParaRPr sz="2400" b="1" u="sng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dk1"/>
                </a:solidFill>
              </a:rPr>
              <a:t>1.Environmental Protection: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b="1">
                <a:solidFill>
                  <a:schemeClr val="dk1"/>
                </a:solidFill>
              </a:rPr>
              <a:t>Early Detection and Response:</a:t>
            </a:r>
            <a:r>
              <a:rPr lang="en-GB" sz="1300">
                <a:solidFill>
                  <a:schemeClr val="dk1"/>
                </a:solidFill>
              </a:rPr>
              <a:t> Rapid identification of oil spills allows for timely response and mitigation, minimizing the environmental damage caused by oil contamination.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b="1">
                <a:solidFill>
                  <a:schemeClr val="dk1"/>
                </a:solidFill>
              </a:rPr>
              <a:t>Reduction in Ecosystem Damage:</a:t>
            </a:r>
            <a:r>
              <a:rPr lang="en-GB" sz="1300">
                <a:solidFill>
                  <a:schemeClr val="dk1"/>
                </a:solidFill>
              </a:rPr>
              <a:t> Prompt action helps to protect marine life, shorelines, and sensitive ecosystems from prolonged exposure to oil pollutants.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b="1">
                <a:solidFill>
                  <a:schemeClr val="dk1"/>
                </a:solidFill>
              </a:rPr>
              <a:t>2.Regulatory Compliance: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b="1">
                <a:solidFill>
                  <a:schemeClr val="dk1"/>
                </a:solidFill>
              </a:rPr>
              <a:t>Enforcement of Regulations:</a:t>
            </a:r>
            <a:r>
              <a:rPr lang="en-GB" sz="1300">
                <a:solidFill>
                  <a:schemeClr val="dk1"/>
                </a:solidFill>
              </a:rPr>
              <a:t> The ability to trace spills to specific vessels supports regulatory authorities in enforcing maritime pollution laws and holding responsible parties accountable.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b="1">
                <a:solidFill>
                  <a:schemeClr val="dk1"/>
                </a:solidFill>
              </a:rPr>
              <a:t>Improved Reporting:</a:t>
            </a:r>
            <a:r>
              <a:rPr lang="en-GB" sz="1300">
                <a:solidFill>
                  <a:schemeClr val="dk1"/>
                </a:solidFill>
              </a:rPr>
              <a:t> Provides evidence for accurate reporting and documentation of environmental incidents, aiding in compliance with international conventions and agreements.</a:t>
            </a:r>
            <a:endParaRPr sz="13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13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7" name="Google Shape;297;p37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9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8" name="Google Shape;29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1" cy="86180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 descr="Your startup LOGO"/>
          <p:cNvSpPr/>
          <p:nvPr/>
        </p:nvSpPr>
        <p:spPr>
          <a:xfrm>
            <a:off x="247325" y="189175"/>
            <a:ext cx="1477200" cy="605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7"/>
          <p:cNvSpPr txBox="1">
            <a:spLocks noGrp="1"/>
          </p:cNvSpPr>
          <p:nvPr>
            <p:ph type="title"/>
          </p:nvPr>
        </p:nvSpPr>
        <p:spPr>
          <a:xfrm>
            <a:off x="1658250" y="189175"/>
            <a:ext cx="5827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399000" y="1095450"/>
            <a:ext cx="4173000" cy="29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>
                <a:solidFill>
                  <a:schemeClr val="dk1"/>
                </a:solidFill>
              </a:rPr>
              <a:t>On-device Semantic Segmentation with GPUs/NPUs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i="1">
                <a:solidFill>
                  <a:schemeClr val="dk1"/>
                </a:solidFill>
              </a:rPr>
              <a:t>Keypoint</a:t>
            </a:r>
            <a:r>
              <a:rPr lang="en-GB" sz="1100">
                <a:solidFill>
                  <a:schemeClr val="dk1"/>
                </a:solidFill>
              </a:rPr>
              <a:t>: Utilizes device-local GPU/NPUs to process semantic segmentation, improving speed, reducing latency, and enabling offline functionality. </a:t>
            </a:r>
            <a:r>
              <a:rPr lang="en-GB" sz="1100" b="1">
                <a:solidFill>
                  <a:schemeClr val="dk1"/>
                </a:solidFill>
              </a:rPr>
              <a:t>References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https://www.tensorflow.org/install/source_windows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https://pytorch.org/get-started/locally/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>
                <a:solidFill>
                  <a:schemeClr val="dk1"/>
                </a:solidFill>
              </a:rPr>
              <a:t>Integration with WMS Services (OGC-Compliant)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i="1">
                <a:solidFill>
                  <a:schemeClr val="dk1"/>
                </a:solidFill>
              </a:rPr>
              <a:t>Keypoint</a:t>
            </a:r>
            <a:r>
              <a:rPr lang="en-GB" sz="1100">
                <a:solidFill>
                  <a:schemeClr val="dk1"/>
                </a:solidFill>
              </a:rPr>
              <a:t>: Use OGC-compliant Web Map Service (WMS) to load geospatial data for segmentation, ensuring compatibility with standardized GIS systems. </a:t>
            </a:r>
            <a:r>
              <a:rPr lang="en-GB" sz="1100" b="1">
                <a:solidFill>
                  <a:schemeClr val="dk1"/>
                </a:solidFill>
              </a:rPr>
              <a:t>References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https://www.ogc.org/standard/wms/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https://owslib.readthedocs.io/en/latest/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4756550" y="1095450"/>
            <a:ext cx="3840300" cy="3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Geospatial Data Export (GeoJSON/KML)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i="1">
                <a:solidFill>
                  <a:schemeClr val="dk1"/>
                </a:solidFill>
              </a:rPr>
              <a:t>Keypoint</a:t>
            </a:r>
            <a:r>
              <a:rPr lang="en-GB" sz="1100">
                <a:solidFill>
                  <a:schemeClr val="dk1"/>
                </a:solidFill>
              </a:rPr>
              <a:t>: Export segmented regions as geospatial data (GeoJSON, KML) for integration with GIS tools, enabling end-to-end workflow from segmentation to geospatial analysis. </a:t>
            </a:r>
            <a:r>
              <a:rPr lang="en-GB" sz="1100" b="1">
                <a:solidFill>
                  <a:schemeClr val="dk1"/>
                </a:solidFill>
              </a:rPr>
              <a:t>References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https://geopandas.org/en/stable/docs.html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https://shapely.readthedocs.io/en/stable/</a:t>
            </a:r>
            <a:endParaRPr sz="11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Existing Technologies for Remote Sensing Applications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i="1">
                <a:solidFill>
                  <a:schemeClr val="dk1"/>
                </a:solidFill>
              </a:rPr>
              <a:t>Keypoint</a:t>
            </a:r>
            <a:r>
              <a:rPr lang="en-GB" sz="1100">
                <a:solidFill>
                  <a:schemeClr val="dk1"/>
                </a:solidFill>
              </a:rPr>
              <a:t>: Existing tools offer partial solutions (segmentation, WMS, export), but a comprehensive, GPU-accelerated on-device solution is lacking. </a:t>
            </a:r>
            <a:r>
              <a:rPr lang="en-GB" sz="1100" b="1">
                <a:solidFill>
                  <a:schemeClr val="dk1"/>
                </a:solidFill>
              </a:rPr>
              <a:t>References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https://www.sentinel-hub.com/</a:t>
            </a:r>
            <a:endParaRPr sz="1100" u="sng">
              <a:solidFill>
                <a:schemeClr val="hlink"/>
              </a:solidFill>
            </a:endParaRPr>
          </a:p>
          <a:p>
            <a:pPr marL="914400" lvl="1" indent="-298450" algn="l" rtl="0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https://arxiv.org/abs/1505.04597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444900" y="922850"/>
            <a:ext cx="8485500" cy="13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>
                <a:solidFill>
                  <a:schemeClr val="dk2"/>
                </a:solidFill>
              </a:rPr>
              <a:t>Necessity of the Problem and Why We Are Addressing It:</a:t>
            </a:r>
            <a:endParaRPr sz="15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4" name="Google Shape;144;p26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26" descr="Your startup LOGO"/>
          <p:cNvSpPr/>
          <p:nvPr/>
        </p:nvSpPr>
        <p:spPr>
          <a:xfrm>
            <a:off x="247325" y="189175"/>
            <a:ext cx="1414500" cy="516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1" cy="86180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840750" y="1332375"/>
            <a:ext cx="7693800" cy="3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b="1">
                <a:solidFill>
                  <a:schemeClr val="dk1"/>
                </a:solidFill>
              </a:rPr>
              <a:t>Challenges in Remote Sensing</a:t>
            </a:r>
            <a:r>
              <a:rPr lang="en-GB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Remote sensing applications, such as digitization and segmentation, are widely used in environmental monitoring, urban planning, and more.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Existing segmentation solutions heavily rely on server-side GPUs, creating bottlenecks for non-technical users and reducing efficiency due to the reliance on internet connectivity and server availability.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b="1">
                <a:solidFill>
                  <a:schemeClr val="dk1"/>
                </a:solidFill>
              </a:rPr>
              <a:t>Current Gaps</a:t>
            </a:r>
            <a:r>
              <a:rPr lang="en-GB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Server dependence increases latency, costs, and often leads to limited accessibility.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Most segmentation tools are either too specialized or inaccessible to the broader community.</a:t>
            </a:r>
            <a:endParaRPr sz="13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b="1">
                <a:solidFill>
                  <a:schemeClr val="dk1"/>
                </a:solidFill>
              </a:rPr>
              <a:t>Why This Project?</a:t>
            </a:r>
            <a:r>
              <a:rPr lang="en-GB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There's a growing need for lightweight, user-friendly applications that can perform resource-heavy tasks locally, utilizing modern device GPUs or NPUs.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By allowing on-device computation, users can achieve faster results, lower costs, and improve scalability.</a:t>
            </a:r>
            <a:endParaRPr sz="13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4766072"/>
            <a:ext cx="9144000" cy="3774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342000" y="819500"/>
            <a:ext cx="8460000" cy="4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Proposed Solution </a:t>
            </a:r>
            <a:r>
              <a:rPr lang="en-GB" sz="2400" b="1" u="sng">
                <a:solidFill>
                  <a:schemeClr val="dk2"/>
                </a:solidFill>
              </a:rPr>
              <a:t>of </a:t>
            </a:r>
            <a:r>
              <a:rPr lang="en-GB" sz="2400" b="1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Prototype</a:t>
            </a:r>
            <a:r>
              <a:rPr lang="en-GB" sz="2400" b="1" u="sng">
                <a:solidFill>
                  <a:schemeClr val="dk2"/>
                </a:solidFill>
              </a:rPr>
              <a:t>:</a:t>
            </a:r>
            <a:endParaRPr sz="1500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u="sng">
              <a:solidFill>
                <a:schemeClr val="dk2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GB" sz="1500" b="1">
                <a:solidFill>
                  <a:schemeClr val="dk2"/>
                </a:solidFill>
              </a:rPr>
              <a:t>IDEA: </a:t>
            </a:r>
            <a:endParaRPr sz="1500" b="1">
              <a:solidFill>
                <a:schemeClr val="dk2"/>
              </a:solidFill>
            </a:endParaRPr>
          </a:p>
          <a:p>
            <a:pPr marL="91440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b="1">
                <a:solidFill>
                  <a:schemeClr val="dk1"/>
                </a:solidFill>
              </a:rPr>
              <a:t>Input Image via WMS</a:t>
            </a:r>
            <a:r>
              <a:rPr lang="en-GB" sz="1100">
                <a:solidFill>
                  <a:schemeClr val="dk1"/>
                </a:solidFill>
              </a:rPr>
              <a:t>: The user selects a region of interest (ROI) using a Web Map Service (WMS), which serves geospatial imagery.</a:t>
            </a:r>
            <a:endParaRPr sz="1100" b="1">
              <a:solidFill>
                <a:schemeClr val="dk1"/>
              </a:solidFill>
            </a:endParaRPr>
          </a:p>
          <a:p>
            <a:pPr marL="91440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b="1">
                <a:solidFill>
                  <a:schemeClr val="dk1"/>
                </a:solidFill>
              </a:rPr>
              <a:t>On-Device Segmentation</a:t>
            </a:r>
            <a:r>
              <a:rPr lang="en-GB" sz="1100">
                <a:solidFill>
                  <a:schemeClr val="dk1"/>
                </a:solidFill>
              </a:rPr>
              <a:t>: The application performs semantic segmentation on the selected image using the device's GPU/NPU (hardware acceleration).</a:t>
            </a:r>
            <a:endParaRPr sz="1100">
              <a:solidFill>
                <a:schemeClr val="dk1"/>
              </a:solidFill>
            </a:endParaRPr>
          </a:p>
          <a:p>
            <a:pPr marL="91440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b="1">
                <a:solidFill>
                  <a:schemeClr val="dk1"/>
                </a:solidFill>
              </a:rPr>
              <a:t>User Interaction</a:t>
            </a:r>
            <a:r>
              <a:rPr lang="en-GB" sz="1100">
                <a:solidFill>
                  <a:schemeClr val="dk1"/>
                </a:solidFill>
              </a:rPr>
              <a:t>: The user can refine the segmentation by selecting, modifying, or adjusting the segmented features.</a:t>
            </a:r>
            <a:endParaRPr sz="1100">
              <a:solidFill>
                <a:schemeClr val="dk1"/>
              </a:solidFill>
            </a:endParaRPr>
          </a:p>
          <a:p>
            <a:pPr marL="914400" lvl="0" indent="-298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b="1">
                <a:solidFill>
                  <a:schemeClr val="dk1"/>
                </a:solidFill>
              </a:rPr>
              <a:t>Geospatial Export</a:t>
            </a:r>
            <a:r>
              <a:rPr lang="en-GB" sz="1100">
                <a:solidFill>
                  <a:schemeClr val="dk1"/>
                </a:solidFill>
              </a:rPr>
              <a:t>: Segmented features are exported in geospatial formats like GeoJSON or KML. This allows for further use in GIS software or WebGIS applications for analysis or visualization.</a:t>
            </a: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457200" lvl="0" indent="-323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-GB" sz="1500" b="1">
                <a:solidFill>
                  <a:schemeClr val="dk2"/>
                </a:solidFill>
              </a:rPr>
              <a:t>SOLUTION ARCHITECTURE: </a:t>
            </a:r>
            <a:endParaRPr sz="1100">
              <a:solidFill>
                <a:schemeClr val="dk1"/>
              </a:solidFill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Input</a:t>
            </a:r>
            <a:r>
              <a:rPr lang="en-GB" sz="1100">
                <a:solidFill>
                  <a:schemeClr val="dk1"/>
                </a:solidFill>
              </a:rPr>
              <a:t>: Images are loaded via the WMS service based on the user's selected ROI.</a:t>
            </a:r>
            <a:endParaRPr sz="1100">
              <a:solidFill>
                <a:schemeClr val="dk1"/>
              </a:solidFill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Processing</a:t>
            </a:r>
            <a:r>
              <a:rPr lang="en-GB" sz="1100">
                <a:solidFill>
                  <a:schemeClr val="dk1"/>
                </a:solidFill>
              </a:rPr>
              <a:t>: On-device GPU/NPU handles segmentation using deep learning models such as U-Net or DeepLab. These models perform semantic segmentation in real-time, utilizing the device's hardware.</a:t>
            </a:r>
            <a:endParaRPr sz="1100">
              <a:solidFill>
                <a:schemeClr val="dk1"/>
              </a:solidFill>
            </a:endParaRPr>
          </a:p>
          <a:p>
            <a:pPr marL="9144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Output</a:t>
            </a:r>
            <a:r>
              <a:rPr lang="en-GB" sz="1100">
                <a:solidFill>
                  <a:schemeClr val="dk1"/>
                </a:solidFill>
              </a:rPr>
              <a:t>: Segmented features exported in geospatial format for further use in GIS software or WebGIS applications.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Why On-device GPU/NPU Matters</a:t>
            </a:r>
            <a:r>
              <a:rPr lang="en-GB" sz="1100">
                <a:solidFill>
                  <a:schemeClr val="dk1"/>
                </a:solidFill>
              </a:rPr>
              <a:t>: Emphasize the significance of moving away from server-based processing, and relying on local devices for cost-effective, faster, and more scalable solutions.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7" descr="Your startup LOGO"/>
          <p:cNvSpPr/>
          <p:nvPr/>
        </p:nvSpPr>
        <p:spPr>
          <a:xfrm>
            <a:off x="247325" y="189175"/>
            <a:ext cx="1414500" cy="516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2" cy="861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/>
        </p:nvSpPr>
        <p:spPr>
          <a:xfrm>
            <a:off x="115650" y="829425"/>
            <a:ext cx="55074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</a:endParaRPr>
          </a:p>
        </p:txBody>
      </p:sp>
      <p:sp>
        <p:nvSpPr>
          <p:cNvPr id="165" name="Google Shape;165;p28" descr="Your startup LOGO"/>
          <p:cNvSpPr/>
          <p:nvPr/>
        </p:nvSpPr>
        <p:spPr>
          <a:xfrm>
            <a:off x="247325" y="189175"/>
            <a:ext cx="1414500" cy="516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2" cy="86180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solidFill>
                  <a:schemeClr val="lt1"/>
                </a:solidFill>
              </a:rPr>
              <a:t>4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0" y="4766072"/>
            <a:ext cx="9144000" cy="3774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3553700" y="159550"/>
            <a:ext cx="33468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Basic Idea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787" y="61025"/>
            <a:ext cx="2954425" cy="461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0" y="4766072"/>
            <a:ext cx="9144000" cy="3774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408300" y="705775"/>
            <a:ext cx="8443500" cy="319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Proposed Solution </a:t>
            </a:r>
            <a:r>
              <a:rPr lang="en-GB" sz="2400" b="1" u="sng" dirty="0">
                <a:solidFill>
                  <a:schemeClr val="dk2"/>
                </a:solidFill>
              </a:rPr>
              <a:t>of </a:t>
            </a:r>
            <a:r>
              <a:rPr lang="en-GB" sz="2400" b="1" u="sng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Prototype </a:t>
            </a:r>
            <a:r>
              <a:rPr lang="en-GB" sz="2400" b="1" u="sng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</a:t>
            </a:r>
            <a:r>
              <a:rPr lang="en-GB" sz="2400" b="1" u="sng" dirty="0" err="1">
                <a:solidFill>
                  <a:schemeClr val="dk2"/>
                </a:solidFill>
              </a:rPr>
              <a:t>d</a:t>
            </a:r>
            <a:r>
              <a:rPr lang="en-GB" sz="2400" b="1" u="sng" dirty="0">
                <a:solidFill>
                  <a:schemeClr val="dk2"/>
                </a:solidFill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87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GB" sz="1800" b="1" dirty="0">
                <a:solidFill>
                  <a:schemeClr val="dk1"/>
                </a:solidFill>
              </a:rPr>
              <a:t>How it Addresses the Problem</a:t>
            </a:r>
            <a:r>
              <a:rPr lang="en-GB" sz="1800" dirty="0">
                <a:solidFill>
                  <a:schemeClr val="dk1"/>
                </a:solidFill>
              </a:rPr>
              <a:t>: 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GB" sz="1200" b="1" dirty="0">
                <a:solidFill>
                  <a:schemeClr val="dk1"/>
                </a:solidFill>
              </a:rPr>
              <a:t>Local Computation</a:t>
            </a:r>
            <a:r>
              <a:rPr lang="en-GB" sz="1200" dirty="0">
                <a:solidFill>
                  <a:schemeClr val="dk1"/>
                </a:solidFill>
              </a:rPr>
              <a:t>: On-device GPU/NPU utilization ensures that the system operates without requiring powerful remote servers.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GB" sz="1200" b="1" dirty="0">
                <a:solidFill>
                  <a:schemeClr val="dk1"/>
                </a:solidFill>
              </a:rPr>
              <a:t>User-Centric Design</a:t>
            </a:r>
            <a:r>
              <a:rPr lang="en-GB" sz="1200" dirty="0">
                <a:solidFill>
                  <a:schemeClr val="dk1"/>
                </a:solidFill>
              </a:rPr>
              <a:t>: The interface is built for non-technical users, ensuring accessibility.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GB" sz="1200" b="1" dirty="0">
                <a:solidFill>
                  <a:schemeClr val="dk1"/>
                </a:solidFill>
              </a:rPr>
              <a:t>Flexibility</a:t>
            </a:r>
            <a:r>
              <a:rPr lang="en-GB" sz="1200" dirty="0">
                <a:solidFill>
                  <a:schemeClr val="dk1"/>
                </a:solidFill>
              </a:rPr>
              <a:t>: Works across multiple platforms (mobile, desktop, web), increasing its usability in various scenarios.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-387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GB" sz="1800" b="1" dirty="0">
                <a:solidFill>
                  <a:schemeClr val="dk1"/>
                </a:solidFill>
              </a:rPr>
              <a:t>Innovation</a:t>
            </a:r>
            <a:r>
              <a:rPr lang="en-GB" sz="1800" dirty="0">
                <a:solidFill>
                  <a:schemeClr val="dk1"/>
                </a:solidFill>
              </a:rPr>
              <a:t>: 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GB" sz="1200" b="1" dirty="0">
                <a:solidFill>
                  <a:schemeClr val="dk1"/>
                </a:solidFill>
              </a:rPr>
              <a:t>Interactive Segmentation</a:t>
            </a:r>
            <a:r>
              <a:rPr lang="en-GB" sz="1200" dirty="0">
                <a:solidFill>
                  <a:schemeClr val="dk1"/>
                </a:solidFill>
              </a:rPr>
              <a:t>: A real-time, interactive segmentation interface that makes digitization faster and more precise.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GB" sz="1200" b="1" dirty="0">
                <a:solidFill>
                  <a:schemeClr val="dk1"/>
                </a:solidFill>
              </a:rPr>
              <a:t>WMS Service Integration</a:t>
            </a:r>
            <a:r>
              <a:rPr lang="en-GB" sz="1200" dirty="0">
                <a:solidFill>
                  <a:schemeClr val="dk1"/>
                </a:solidFill>
              </a:rPr>
              <a:t>: Full integration with OGC-compliant WMS services ensures the tool can be used with a wide variety of geospatial data providers.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GB" sz="1200" b="1" dirty="0">
                <a:solidFill>
                  <a:schemeClr val="dk1"/>
                </a:solidFill>
              </a:rPr>
              <a:t>Geospatial Export Capabilities</a:t>
            </a:r>
            <a:r>
              <a:rPr lang="en-GB" sz="1200" dirty="0">
                <a:solidFill>
                  <a:schemeClr val="dk1"/>
                </a:solidFill>
              </a:rPr>
              <a:t>: Efficient export to standard geospatial formats allows for seamless integration into existing workflows.</a:t>
            </a:r>
            <a:endParaRPr sz="1900" dirty="0">
              <a:solidFill>
                <a:schemeClr val="dk1"/>
              </a:solidFill>
            </a:endParaRPr>
          </a:p>
        </p:txBody>
      </p:sp>
      <p:sp>
        <p:nvSpPr>
          <p:cNvPr id="179" name="Google Shape;179;p2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solidFill>
                  <a:schemeClr val="lt1"/>
                </a:solidFill>
              </a:rPr>
              <a:t>5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9" descr="Your startup LOGO"/>
          <p:cNvSpPr/>
          <p:nvPr/>
        </p:nvSpPr>
        <p:spPr>
          <a:xfrm>
            <a:off x="247325" y="189175"/>
            <a:ext cx="1414500" cy="5166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2" cy="861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>
                <a:solidFill>
                  <a:schemeClr val="lt1"/>
                </a:solidFill>
              </a:rPr>
              <a:t>6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90" name="Google Shape;190;p30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1" cy="86180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 descr="Your startup LOGO"/>
          <p:cNvSpPr/>
          <p:nvPr/>
        </p:nvSpPr>
        <p:spPr>
          <a:xfrm>
            <a:off x="241323" y="104625"/>
            <a:ext cx="1432500" cy="605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2330100" y="61025"/>
            <a:ext cx="4483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330624" y="1245922"/>
            <a:ext cx="5041625" cy="349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chemeClr val="dk1"/>
                </a:solidFill>
              </a:rPr>
              <a:t>High-level Architecture</a:t>
            </a:r>
            <a:r>
              <a:rPr lang="en-GB" sz="1300" dirty="0">
                <a:solidFill>
                  <a:schemeClr val="dk1"/>
                </a:solidFill>
              </a:rPr>
              <a:t>: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b="1" dirty="0">
                <a:solidFill>
                  <a:schemeClr val="dk1"/>
                </a:solidFill>
              </a:rPr>
              <a:t>Frontend</a:t>
            </a:r>
            <a:r>
              <a:rPr lang="en-GB" sz="1100" dirty="0">
                <a:solidFill>
                  <a:schemeClr val="dk1"/>
                </a:solidFill>
              </a:rPr>
              <a:t>: Web/mobile app with a simple, interactive GUI for loading WMS layers and performing segmentation.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b="1" dirty="0">
                <a:solidFill>
                  <a:schemeClr val="dk1"/>
                </a:solidFill>
              </a:rPr>
              <a:t>Backend</a:t>
            </a:r>
            <a:r>
              <a:rPr lang="en-GB" sz="1100" dirty="0">
                <a:solidFill>
                  <a:schemeClr val="dk1"/>
                </a:solidFill>
              </a:rPr>
              <a:t>: Local segmentation engine that runs on-device, utilizing frameworks such as TensorFlow Lite or </a:t>
            </a:r>
            <a:r>
              <a:rPr lang="en-GB" sz="1100" dirty="0" err="1">
                <a:solidFill>
                  <a:schemeClr val="dk1"/>
                </a:solidFill>
              </a:rPr>
              <a:t>PyTorch</a:t>
            </a:r>
            <a:r>
              <a:rPr lang="en-GB" sz="1100" dirty="0">
                <a:solidFill>
                  <a:schemeClr val="dk1"/>
                </a:solidFill>
              </a:rPr>
              <a:t> Mobile to execute models on GPU/NPU.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b="1" dirty="0">
                <a:solidFill>
                  <a:schemeClr val="dk1"/>
                </a:solidFill>
              </a:rPr>
              <a:t>WMS Integration</a:t>
            </a:r>
            <a:r>
              <a:rPr lang="en-GB" sz="1100" dirty="0">
                <a:solidFill>
                  <a:schemeClr val="dk1"/>
                </a:solidFill>
              </a:rPr>
              <a:t>: Use libraries like </a:t>
            </a:r>
            <a:r>
              <a:rPr lang="en-GB" sz="11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OWSLib</a:t>
            </a:r>
            <a:r>
              <a:rPr lang="en-GB" sz="1100" dirty="0">
                <a:solidFill>
                  <a:schemeClr val="dk1"/>
                </a:solidFill>
              </a:rPr>
              <a:t> in Python or QGIS's Python API for loading WMS tiles.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GB" sz="1100" b="1" dirty="0">
                <a:solidFill>
                  <a:schemeClr val="dk1"/>
                </a:solidFill>
              </a:rPr>
              <a:t>Export Module</a:t>
            </a:r>
            <a:r>
              <a:rPr lang="en-GB" sz="1100" dirty="0">
                <a:solidFill>
                  <a:schemeClr val="dk1"/>
                </a:solidFill>
              </a:rPr>
              <a:t>: For converting segmented areas into </a:t>
            </a:r>
            <a:r>
              <a:rPr lang="en-GB" sz="1100" dirty="0" err="1">
                <a:solidFill>
                  <a:schemeClr val="dk1"/>
                </a:solidFill>
              </a:rPr>
              <a:t>GeoJSON</a:t>
            </a:r>
            <a:r>
              <a:rPr lang="en-GB" sz="1100" dirty="0">
                <a:solidFill>
                  <a:schemeClr val="dk1"/>
                </a:solidFill>
              </a:rPr>
              <a:t>/KML and saving or sending to external GIS systems.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chemeClr val="dk1"/>
                </a:solidFill>
              </a:rPr>
              <a:t>Libraries/Technologies</a:t>
            </a:r>
            <a:r>
              <a:rPr lang="en-GB" sz="1300" dirty="0">
                <a:solidFill>
                  <a:schemeClr val="dk1"/>
                </a:solidFill>
              </a:rPr>
              <a:t>: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 dirty="0">
                <a:solidFill>
                  <a:schemeClr val="dk1"/>
                </a:solidFill>
              </a:rPr>
              <a:t>Frontend</a:t>
            </a:r>
            <a:r>
              <a:rPr lang="en-GB" sz="1100" dirty="0">
                <a:solidFill>
                  <a:schemeClr val="dk1"/>
                </a:solidFill>
              </a:rPr>
              <a:t>: React (web), QGIS or ESRI Plugin (desktop).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 dirty="0">
                <a:solidFill>
                  <a:schemeClr val="dk1"/>
                </a:solidFill>
              </a:rPr>
              <a:t>Backend</a:t>
            </a:r>
            <a:r>
              <a:rPr lang="en-GB" sz="1100" dirty="0">
                <a:solidFill>
                  <a:schemeClr val="dk1"/>
                </a:solidFill>
              </a:rPr>
              <a:t>: TensorFlow Lite, </a:t>
            </a:r>
            <a:r>
              <a:rPr lang="en-GB" sz="1100" dirty="0" err="1">
                <a:solidFill>
                  <a:schemeClr val="dk1"/>
                </a:solidFill>
              </a:rPr>
              <a:t>PyTorch</a:t>
            </a:r>
            <a:r>
              <a:rPr lang="en-GB" sz="1100" dirty="0">
                <a:solidFill>
                  <a:schemeClr val="dk1"/>
                </a:solidFill>
              </a:rPr>
              <a:t> Mobile, CUDA, or Vulkan API for GPU acceleration along with flask.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 dirty="0">
                <a:solidFill>
                  <a:schemeClr val="dk1"/>
                </a:solidFill>
              </a:rPr>
              <a:t>Data Handling</a:t>
            </a:r>
            <a:r>
              <a:rPr lang="en-GB" sz="1100" dirty="0">
                <a:solidFill>
                  <a:schemeClr val="dk1"/>
                </a:solidFill>
              </a:rPr>
              <a:t>: </a:t>
            </a:r>
            <a:r>
              <a:rPr lang="en-GB" sz="1100" dirty="0" err="1">
                <a:solidFill>
                  <a:schemeClr val="dk1"/>
                </a:solidFill>
              </a:rPr>
              <a:t>GeoPandas</a:t>
            </a:r>
            <a:r>
              <a:rPr lang="en-GB" sz="1100" dirty="0">
                <a:solidFill>
                  <a:schemeClr val="dk1"/>
                </a:solidFill>
              </a:rPr>
              <a:t>, Shapely for geospatial data manipulation.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311850" y="733415"/>
            <a:ext cx="40365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solidFill>
                  <a:schemeClr val="dk2"/>
                </a:solidFill>
              </a:rPr>
              <a:t>Framework of Prototype:</a:t>
            </a:r>
            <a:endParaRPr sz="1000" dirty="0">
              <a:solidFill>
                <a:schemeClr val="dk1"/>
              </a:solidFill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963" y="2216575"/>
            <a:ext cx="3516936" cy="13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1275" y="1658049"/>
            <a:ext cx="1186662" cy="118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2850" y="1166175"/>
            <a:ext cx="2236743" cy="13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15276" y="2375810"/>
            <a:ext cx="3138125" cy="1763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7550" y="3756250"/>
            <a:ext cx="2133600" cy="61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12125" y="2601937"/>
            <a:ext cx="861825" cy="8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12150" y="3197438"/>
            <a:ext cx="2028343" cy="118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51700" y="1885612"/>
            <a:ext cx="1011700" cy="10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17550" y="922838"/>
            <a:ext cx="1517598" cy="101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5551700" y="4432263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Image source: from respective company’s website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/>
          <p:nvPr/>
        </p:nvSpPr>
        <p:spPr>
          <a:xfrm>
            <a:off x="0" y="4766072"/>
            <a:ext cx="9144000" cy="3774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3" name="Google Shape;213;p31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9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2" cy="86180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 descr="Your startup LOGO"/>
          <p:cNvSpPr/>
          <p:nvPr/>
        </p:nvSpPr>
        <p:spPr>
          <a:xfrm>
            <a:off x="247325" y="102050"/>
            <a:ext cx="1486500" cy="692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1780200" y="189175"/>
            <a:ext cx="55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7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147175" y="794750"/>
            <a:ext cx="5282100" cy="37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>
                <a:solidFill>
                  <a:schemeClr val="dk2"/>
                </a:solidFill>
              </a:rPr>
              <a:t>Development of Prototype: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Step 1: WMS Integration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Details</a:t>
            </a:r>
            <a:r>
              <a:rPr lang="en-GB" sz="1100">
                <a:solidFill>
                  <a:schemeClr val="dk1"/>
                </a:solidFill>
              </a:rPr>
              <a:t>: Utilize WMS capabilities to load raster images (satellite imagery, topographical maps, etc.) from OGC-compliant services like OpenStreetMap, SentinelHub, ESRI etc.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Backend</a:t>
            </a:r>
            <a:r>
              <a:rPr lang="en-GB" sz="1100">
                <a:solidFill>
                  <a:schemeClr val="dk1"/>
                </a:solidFill>
              </a:rPr>
              <a:t>: Set up requests to OGC-compliant WMS services, fetching image tiles based on user-defined regions.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Frontend</a:t>
            </a:r>
            <a:r>
              <a:rPr lang="en-GB" sz="1100">
                <a:solidFill>
                  <a:schemeClr val="dk1"/>
                </a:solidFill>
              </a:rPr>
              <a:t>: Display fetched WMS layers on a map interface (using 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Leaflet or OpenLayers) where users can choose regions.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Step 2: Semantic Segmentation on-device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Model Selection</a:t>
            </a:r>
            <a:r>
              <a:rPr lang="en-GB" sz="1100">
                <a:solidFill>
                  <a:schemeClr val="dk1"/>
                </a:solidFill>
              </a:rPr>
              <a:t>: Use pre-trained models such as U-Net or DeepLab optimized for mobile devices.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Model Conversion</a:t>
            </a:r>
            <a:r>
              <a:rPr lang="en-GB" sz="1100">
                <a:solidFill>
                  <a:schemeClr val="dk1"/>
                </a:solidFill>
              </a:rPr>
              <a:t>: Convert the model using TensorFlow Lite or ONNX   for compatibility with mobile devices.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Integration with GPU/NPU</a:t>
            </a:r>
            <a:r>
              <a:rPr lang="en-GB" sz="1100">
                <a:solidFill>
                  <a:schemeClr val="dk1"/>
                </a:solidFill>
              </a:rPr>
              <a:t>: Use TensorFlow Lite’s GPU delegate or PyTorch Mobile's Vulkan backend to run the model on the GPU.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349" y="2735553"/>
            <a:ext cx="3254850" cy="130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 rotWithShape="1">
          <a:blip r:embed="rId5">
            <a:alphaModFix/>
          </a:blip>
          <a:srcRect t="12910" b="-12909"/>
          <a:stretch/>
        </p:blipFill>
        <p:spPr>
          <a:xfrm>
            <a:off x="5136537" y="2229881"/>
            <a:ext cx="3438425" cy="114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3024" y="1317044"/>
            <a:ext cx="3254849" cy="141851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/>
        </p:nvSpPr>
        <p:spPr>
          <a:xfrm>
            <a:off x="6037875" y="4315625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code source: trial run for different parts</a:t>
            </a:r>
            <a:endParaRPr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/>
          <p:nvPr/>
        </p:nvSpPr>
        <p:spPr>
          <a:xfrm>
            <a:off x="0" y="4766072"/>
            <a:ext cx="9144000" cy="3774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8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9" name="Google Shape;229;p32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9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2" cy="86180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 descr="Your startup LOGO"/>
          <p:cNvSpPr/>
          <p:nvPr/>
        </p:nvSpPr>
        <p:spPr>
          <a:xfrm>
            <a:off x="247325" y="102050"/>
            <a:ext cx="1486500" cy="692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147175" y="794750"/>
            <a:ext cx="5282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>
                <a:solidFill>
                  <a:schemeClr val="dk2"/>
                </a:solidFill>
              </a:rPr>
              <a:t>Development of Prototype: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1780200" y="189175"/>
            <a:ext cx="55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7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3755775" y="1301713"/>
            <a:ext cx="52821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Step 3:  Interactive Segmentation Refinement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Frontend</a:t>
            </a:r>
            <a:r>
              <a:rPr lang="en-GB" sz="1100">
                <a:solidFill>
                  <a:schemeClr val="dk1"/>
                </a:solidFill>
              </a:rPr>
              <a:t>: Implement an interface for users to adjust the segmentation output, allowing for manual correction of features.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Backend</a:t>
            </a:r>
            <a:r>
              <a:rPr lang="en-GB" sz="1100">
                <a:solidFill>
                  <a:schemeClr val="dk1"/>
                </a:solidFill>
              </a:rPr>
              <a:t>: Develop algorithms for user-driven corrections, ensuring that the changes can be applied seamlessly in real-time.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Step 4: Geospatial Data Export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Conversion to GeoJSON/KML</a:t>
            </a:r>
            <a:r>
              <a:rPr lang="en-GB" sz="1100">
                <a:solidFill>
                  <a:schemeClr val="dk1"/>
                </a:solidFill>
              </a:rPr>
              <a:t>: Post-process segmented regions into geospatial formats using libraries like GeoPandas and export as GeoJSON or KML.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Step 5: Performance Optimization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 b="1">
                <a:solidFill>
                  <a:schemeClr val="dk1"/>
                </a:solidFill>
              </a:rPr>
              <a:t>Device-Specific Optimization</a:t>
            </a:r>
            <a:r>
              <a:rPr lang="en-GB" sz="1100">
                <a:solidFill>
                  <a:schemeClr val="dk1"/>
                </a:solidFill>
              </a:rPr>
              <a:t>: Ensure efficient GPU/NPU utilization by profiling models on different device architectures (mobile vs desktop).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235" name="Google Shape;2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75" y="1853026"/>
            <a:ext cx="3608599" cy="203185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 txBox="1"/>
          <p:nvPr/>
        </p:nvSpPr>
        <p:spPr>
          <a:xfrm>
            <a:off x="147175" y="37961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Image source: https://medium.com/yodayoda/segmentation-for-creating-maps-92b8d926cf7e</a:t>
            </a:r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/>
          <p:nvPr/>
        </p:nvSpPr>
        <p:spPr>
          <a:xfrm>
            <a:off x="0" y="4766072"/>
            <a:ext cx="9144000" cy="3774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-GB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9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r>
              <a:rPr lang="en-GB" sz="9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9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2933" y="61032"/>
            <a:ext cx="1684932" cy="86180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 descr="Your startup LOGO"/>
          <p:cNvSpPr/>
          <p:nvPr/>
        </p:nvSpPr>
        <p:spPr>
          <a:xfrm>
            <a:off x="247325" y="102050"/>
            <a:ext cx="1486500" cy="692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Passengers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1780200" y="189175"/>
            <a:ext cx="55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27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sz="2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199" y="977575"/>
            <a:ext cx="5032899" cy="360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475" y="827203"/>
            <a:ext cx="3006775" cy="390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9150" y="1222338"/>
            <a:ext cx="3120251" cy="31161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/>
        </p:nvSpPr>
        <p:spPr>
          <a:xfrm>
            <a:off x="6009400" y="4413813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Image source: from demo workout of the solution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1728</Words>
  <Application>Microsoft Office PowerPoint</Application>
  <PresentationFormat>On-screen Show (16:9)</PresentationFormat>
  <Paragraphs>178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Garamond</vt:lpstr>
      <vt:lpstr>Arial</vt:lpstr>
      <vt:lpstr>Calibri</vt:lpstr>
      <vt:lpstr>Oswald</vt:lpstr>
      <vt:lpstr>Times New Roman</vt:lpstr>
      <vt:lpstr>Roboto Mono</vt:lpstr>
      <vt:lpstr>Simple Light</vt:lpstr>
      <vt:lpstr>Office Theme</vt:lpstr>
      <vt:lpstr>SMART INDIA HACKATHON 2024</vt:lpstr>
      <vt:lpstr>PowerPoint Presentation</vt:lpstr>
      <vt:lpstr>PowerPoint Presentation</vt:lpstr>
      <vt:lpstr>PowerPoint Presentation</vt:lpstr>
      <vt:lpstr>PowerPoint Presentation</vt:lpstr>
      <vt:lpstr>TECHNICAL APPROACH</vt:lpstr>
      <vt:lpstr>TECHNICAL APPROACH</vt:lpstr>
      <vt:lpstr>TECHNICAL APPROACH</vt:lpstr>
      <vt:lpstr>TECHNICAL APPROACH</vt:lpstr>
      <vt:lpstr>KEY FEATURES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Maniacal Danger</cp:lastModifiedBy>
  <cp:revision>1</cp:revision>
  <dcterms:modified xsi:type="dcterms:W3CDTF">2024-09-29T19:07:56Z</dcterms:modified>
</cp:coreProperties>
</file>