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  <p:sldMasterId id="2147483697" r:id="rId2"/>
    <p:sldMasterId id="2147483698" r:id="rId3"/>
    <p:sldMasterId id="2147483699" r:id="rId4"/>
    <p:sldMasterId id="2147483700" r:id="rId5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D93BEF-91F2-424B-9550-EBF4D6A823A7}">
  <a:tblStyle styleId="{E7D93BEF-91F2-424B-9550-EBF4D6A823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88d4a86b2_1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3088d4a86b2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88d4a86b2_1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3088d4a86b2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088d4a86b2_1_3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3088d4a86b2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088d4a86b2_1_3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3088d4a86b2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088d4a86b2_1_3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3088d4a86b2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088d4a86b2_1_3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3088d4a86b2_1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088d4a86b2_1_3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3088d4a86b2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088d4a86b2_1_3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g3088d4a86b2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088d4a86b2_1_3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3088d4a86b2_1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copyrights">
  <p:cSld name="Blank with copyrigh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Opt 1">
  <p:cSld name="Bullets Opt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85750" y="285751"/>
            <a:ext cx="8572500" cy="54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565670" y="4870531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2" name="Google Shape;62;p15" descr="A picture containing drawing,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50" y="4861887"/>
            <a:ext cx="144018" cy="151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option 4">
  <p:cSld name="Agenda option 4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058037" y="2685351"/>
            <a:ext cx="1179462" cy="5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5868412" y="2687672"/>
            <a:ext cx="1179462" cy="5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3"/>
          </p:nvPr>
        </p:nvSpPr>
        <p:spPr>
          <a:xfrm>
            <a:off x="7678788" y="2691152"/>
            <a:ext cx="1179462" cy="5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4"/>
          </p:nvPr>
        </p:nvSpPr>
        <p:spPr>
          <a:xfrm>
            <a:off x="4058037" y="1198153"/>
            <a:ext cx="1179462" cy="5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5"/>
          </p:nvPr>
        </p:nvSpPr>
        <p:spPr>
          <a:xfrm>
            <a:off x="5868412" y="1200473"/>
            <a:ext cx="1179462" cy="5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6"/>
          </p:nvPr>
        </p:nvSpPr>
        <p:spPr>
          <a:xfrm>
            <a:off x="7678788" y="1203954"/>
            <a:ext cx="1179462" cy="5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7"/>
          </p:nvPr>
        </p:nvSpPr>
        <p:spPr>
          <a:xfrm>
            <a:off x="4051846" y="1728347"/>
            <a:ext cx="1185653" cy="6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8"/>
          </p:nvPr>
        </p:nvSpPr>
        <p:spPr>
          <a:xfrm>
            <a:off x="5868412" y="1716522"/>
            <a:ext cx="1179462" cy="6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9"/>
          </p:nvPr>
        </p:nvSpPr>
        <p:spPr>
          <a:xfrm>
            <a:off x="7678787" y="1715140"/>
            <a:ext cx="1179462" cy="6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3"/>
          </p:nvPr>
        </p:nvSpPr>
        <p:spPr>
          <a:xfrm>
            <a:off x="4045655" y="3215544"/>
            <a:ext cx="1185653" cy="6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4"/>
          </p:nvPr>
        </p:nvSpPr>
        <p:spPr>
          <a:xfrm>
            <a:off x="5862221" y="3203720"/>
            <a:ext cx="1179462" cy="6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5"/>
          </p:nvPr>
        </p:nvSpPr>
        <p:spPr>
          <a:xfrm>
            <a:off x="7672595" y="3202338"/>
            <a:ext cx="1179462" cy="6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6"/>
          </p:nvPr>
        </p:nvSpPr>
        <p:spPr>
          <a:xfrm>
            <a:off x="277332" y="1198153"/>
            <a:ext cx="3296448" cy="264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2pPr>
            <a:lvl3pPr marL="1371600" lvl="2" indent="-5143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3pPr>
            <a:lvl4pPr marL="1828800" lvl="3" indent="-5143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4pPr>
            <a:lvl5pPr marL="2286000" lvl="4" indent="-5143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–"/>
              <a:defRPr sz="45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Option 5">
  <p:cSld name="Agenda Option 5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85752" y="283354"/>
            <a:ext cx="8566305" cy="117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2pPr>
            <a:lvl3pPr marL="1371600" lvl="2" indent="-5143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3pPr>
            <a:lvl4pPr marL="1828800" lvl="3" indent="-5143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4pPr>
            <a:lvl5pPr marL="2286000" lvl="4" indent="-5143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–"/>
              <a:defRPr sz="45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298134" y="3259510"/>
            <a:ext cx="1179462" cy="5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3"/>
          </p:nvPr>
        </p:nvSpPr>
        <p:spPr>
          <a:xfrm>
            <a:off x="2143298" y="3259510"/>
            <a:ext cx="1179462" cy="5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4"/>
          </p:nvPr>
        </p:nvSpPr>
        <p:spPr>
          <a:xfrm>
            <a:off x="3988461" y="3259510"/>
            <a:ext cx="1179462" cy="5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5"/>
          </p:nvPr>
        </p:nvSpPr>
        <p:spPr>
          <a:xfrm>
            <a:off x="5833624" y="3259510"/>
            <a:ext cx="1179462" cy="5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6"/>
          </p:nvPr>
        </p:nvSpPr>
        <p:spPr>
          <a:xfrm>
            <a:off x="7678788" y="3259510"/>
            <a:ext cx="1179462" cy="5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7"/>
          </p:nvPr>
        </p:nvSpPr>
        <p:spPr>
          <a:xfrm>
            <a:off x="298134" y="1772311"/>
            <a:ext cx="1179462" cy="5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8"/>
          </p:nvPr>
        </p:nvSpPr>
        <p:spPr>
          <a:xfrm>
            <a:off x="2143298" y="1772311"/>
            <a:ext cx="1179462" cy="5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9"/>
          </p:nvPr>
        </p:nvSpPr>
        <p:spPr>
          <a:xfrm>
            <a:off x="3988461" y="1772311"/>
            <a:ext cx="1179462" cy="5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3"/>
          </p:nvPr>
        </p:nvSpPr>
        <p:spPr>
          <a:xfrm>
            <a:off x="5833624" y="1772311"/>
            <a:ext cx="1179462" cy="5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4"/>
          </p:nvPr>
        </p:nvSpPr>
        <p:spPr>
          <a:xfrm>
            <a:off x="7678788" y="1772311"/>
            <a:ext cx="1179462" cy="5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5"/>
          </p:nvPr>
        </p:nvSpPr>
        <p:spPr>
          <a:xfrm>
            <a:off x="298134" y="2369606"/>
            <a:ext cx="1185653" cy="72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6"/>
          </p:nvPr>
        </p:nvSpPr>
        <p:spPr>
          <a:xfrm>
            <a:off x="2146392" y="2357782"/>
            <a:ext cx="1179462" cy="72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7"/>
          </p:nvPr>
        </p:nvSpPr>
        <p:spPr>
          <a:xfrm>
            <a:off x="3988460" y="2371975"/>
            <a:ext cx="1185653" cy="72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8"/>
          </p:nvPr>
        </p:nvSpPr>
        <p:spPr>
          <a:xfrm>
            <a:off x="5836717" y="2360151"/>
            <a:ext cx="1179462" cy="72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9"/>
          </p:nvPr>
        </p:nvSpPr>
        <p:spPr>
          <a:xfrm>
            <a:off x="7678787" y="2358770"/>
            <a:ext cx="1179462" cy="72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20"/>
          </p:nvPr>
        </p:nvSpPr>
        <p:spPr>
          <a:xfrm>
            <a:off x="291943" y="3856804"/>
            <a:ext cx="1185653" cy="72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21"/>
          </p:nvPr>
        </p:nvSpPr>
        <p:spPr>
          <a:xfrm>
            <a:off x="2140201" y="3844979"/>
            <a:ext cx="1179462" cy="72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22"/>
          </p:nvPr>
        </p:nvSpPr>
        <p:spPr>
          <a:xfrm>
            <a:off x="3982268" y="3859173"/>
            <a:ext cx="1185653" cy="72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3"/>
          </p:nvPr>
        </p:nvSpPr>
        <p:spPr>
          <a:xfrm>
            <a:off x="5830526" y="3847349"/>
            <a:ext cx="1179462" cy="72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4"/>
          </p:nvPr>
        </p:nvSpPr>
        <p:spPr>
          <a:xfrm>
            <a:off x="7672595" y="3845967"/>
            <a:ext cx="1179462" cy="72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ftr" idx="11"/>
          </p:nvPr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Layout">
  <p:cSld name="One Column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85750" y="1457325"/>
            <a:ext cx="6429375" cy="321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ftr" idx="11"/>
          </p:nvPr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85750" y="285751"/>
            <a:ext cx="8572500" cy="73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Layout">
  <p:cSld name="Two Columns Layou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285750" y="1457325"/>
            <a:ext cx="4050000" cy="321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2"/>
          </p:nvPr>
        </p:nvSpPr>
        <p:spPr>
          <a:xfrm>
            <a:off x="4808250" y="1459387"/>
            <a:ext cx="4050000" cy="321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ftr" idx="11"/>
          </p:nvPr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285750" y="285751"/>
            <a:ext cx="8572500" cy="73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Option 3">
  <p:cSld name="Bullets Option 3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752855" y="3524810"/>
            <a:ext cx="1850678" cy="117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2810102" y="3524810"/>
            <a:ext cx="1850678" cy="117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3"/>
          </p:nvPr>
        </p:nvSpPr>
        <p:spPr>
          <a:xfrm>
            <a:off x="4950324" y="3524810"/>
            <a:ext cx="1850678" cy="117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4"/>
          </p:nvPr>
        </p:nvSpPr>
        <p:spPr>
          <a:xfrm>
            <a:off x="7007571" y="3524810"/>
            <a:ext cx="1850678" cy="117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ftr" idx="11"/>
          </p:nvPr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285750" y="285751"/>
            <a:ext cx="8572500" cy="54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5"/>
          </p:nvPr>
        </p:nvSpPr>
        <p:spPr>
          <a:xfrm>
            <a:off x="497770" y="1388309"/>
            <a:ext cx="3884538" cy="40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–"/>
              <a:defRPr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6"/>
          </p:nvPr>
        </p:nvSpPr>
        <p:spPr>
          <a:xfrm>
            <a:off x="4716001" y="1388309"/>
            <a:ext cx="3884538" cy="40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–"/>
              <a:defRPr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Option 4">
  <p:cSld name="Bullets Option 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1" y="1446131"/>
            <a:ext cx="9143999" cy="3303955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1110161" y="1807662"/>
            <a:ext cx="3182372" cy="65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33375" y="1807662"/>
            <a:ext cx="629917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None/>
              <a:defRPr sz="27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3"/>
          </p:nvPr>
        </p:nvSpPr>
        <p:spPr>
          <a:xfrm>
            <a:off x="1110161" y="2726765"/>
            <a:ext cx="3182372" cy="6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4"/>
          </p:nvPr>
        </p:nvSpPr>
        <p:spPr>
          <a:xfrm>
            <a:off x="333376" y="2726765"/>
            <a:ext cx="629916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None/>
              <a:defRPr sz="27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5"/>
          </p:nvPr>
        </p:nvSpPr>
        <p:spPr>
          <a:xfrm>
            <a:off x="1110161" y="3645868"/>
            <a:ext cx="3182372" cy="6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6"/>
          </p:nvPr>
        </p:nvSpPr>
        <p:spPr>
          <a:xfrm>
            <a:off x="333376" y="3645868"/>
            <a:ext cx="629916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None/>
              <a:defRPr sz="27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7"/>
          </p:nvPr>
        </p:nvSpPr>
        <p:spPr>
          <a:xfrm>
            <a:off x="5348786" y="1807662"/>
            <a:ext cx="3182372" cy="65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8"/>
          </p:nvPr>
        </p:nvSpPr>
        <p:spPr>
          <a:xfrm>
            <a:off x="4572000" y="1807662"/>
            <a:ext cx="629917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None/>
              <a:defRPr sz="27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9"/>
          </p:nvPr>
        </p:nvSpPr>
        <p:spPr>
          <a:xfrm>
            <a:off x="5348786" y="2726765"/>
            <a:ext cx="3182372" cy="6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3"/>
          </p:nvPr>
        </p:nvSpPr>
        <p:spPr>
          <a:xfrm>
            <a:off x="4572001" y="2726765"/>
            <a:ext cx="629916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None/>
              <a:defRPr sz="27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4"/>
          </p:nvPr>
        </p:nvSpPr>
        <p:spPr>
          <a:xfrm>
            <a:off x="5348786" y="3645868"/>
            <a:ext cx="3182372" cy="6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5"/>
          </p:nvPr>
        </p:nvSpPr>
        <p:spPr>
          <a:xfrm>
            <a:off x="4572001" y="3645868"/>
            <a:ext cx="629916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None/>
              <a:defRPr sz="27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285750" y="285751"/>
            <a:ext cx="8572500" cy="73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Option 5">
  <p:cSld name="Bullets Option 5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>
            <a:off x="1" y="1316247"/>
            <a:ext cx="9143999" cy="3433839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ftr" idx="11"/>
          </p:nvPr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285750" y="285751"/>
            <a:ext cx="8572500" cy="73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285751" y="1578290"/>
            <a:ext cx="4050000" cy="871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2"/>
          </p:nvPr>
        </p:nvSpPr>
        <p:spPr>
          <a:xfrm>
            <a:off x="285750" y="2649585"/>
            <a:ext cx="4050000" cy="871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3"/>
          </p:nvPr>
        </p:nvSpPr>
        <p:spPr>
          <a:xfrm>
            <a:off x="285749" y="3724360"/>
            <a:ext cx="4050000" cy="871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4"/>
          </p:nvPr>
        </p:nvSpPr>
        <p:spPr>
          <a:xfrm>
            <a:off x="4577577" y="1578290"/>
            <a:ext cx="4050000" cy="871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5"/>
          </p:nvPr>
        </p:nvSpPr>
        <p:spPr>
          <a:xfrm>
            <a:off x="4577576" y="2649585"/>
            <a:ext cx="4050000" cy="871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6"/>
          </p:nvPr>
        </p:nvSpPr>
        <p:spPr>
          <a:xfrm>
            <a:off x="4577576" y="3724360"/>
            <a:ext cx="4050000" cy="871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Option 6">
  <p:cSld name="Bullets Option 6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307181" y="1100286"/>
            <a:ext cx="2432351" cy="117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100FF"/>
              </a:buClr>
              <a:buSzPts val="2700"/>
              <a:buNone/>
              <a:defRPr sz="2700" b="1">
                <a:solidFill>
                  <a:srgbClr val="A1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2"/>
          </p:nvPr>
        </p:nvSpPr>
        <p:spPr>
          <a:xfrm>
            <a:off x="307181" y="2442382"/>
            <a:ext cx="2432351" cy="161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3"/>
          </p:nvPr>
        </p:nvSpPr>
        <p:spPr>
          <a:xfrm>
            <a:off x="3373088" y="1100286"/>
            <a:ext cx="2432351" cy="117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100FF"/>
              </a:buClr>
              <a:buSzPts val="2700"/>
              <a:buNone/>
              <a:defRPr sz="2700" b="1">
                <a:solidFill>
                  <a:srgbClr val="A1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4"/>
          </p:nvPr>
        </p:nvSpPr>
        <p:spPr>
          <a:xfrm>
            <a:off x="3373088" y="2442382"/>
            <a:ext cx="2432351" cy="161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5"/>
          </p:nvPr>
        </p:nvSpPr>
        <p:spPr>
          <a:xfrm>
            <a:off x="6438996" y="1100286"/>
            <a:ext cx="2432351" cy="117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100FF"/>
              </a:buClr>
              <a:buSzPts val="2700"/>
              <a:buNone/>
              <a:defRPr sz="2700" b="1">
                <a:solidFill>
                  <a:srgbClr val="A1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6"/>
          </p:nvPr>
        </p:nvSpPr>
        <p:spPr>
          <a:xfrm>
            <a:off x="6438996" y="2442382"/>
            <a:ext cx="2432351" cy="161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ftr" idx="11"/>
          </p:nvPr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285750" y="285751"/>
            <a:ext cx="8572500" cy="54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Option 7">
  <p:cSld name="Bullets Option 7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285750" y="3051261"/>
            <a:ext cx="1859250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2"/>
          </p:nvPr>
        </p:nvSpPr>
        <p:spPr>
          <a:xfrm>
            <a:off x="285750" y="2571750"/>
            <a:ext cx="1859250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None/>
              <a:defRPr sz="27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3"/>
          </p:nvPr>
        </p:nvSpPr>
        <p:spPr>
          <a:xfrm>
            <a:off x="2432592" y="3051261"/>
            <a:ext cx="1859250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4"/>
          </p:nvPr>
        </p:nvSpPr>
        <p:spPr>
          <a:xfrm>
            <a:off x="2432592" y="2571750"/>
            <a:ext cx="1859250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None/>
              <a:defRPr sz="27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5"/>
          </p:nvPr>
        </p:nvSpPr>
        <p:spPr>
          <a:xfrm>
            <a:off x="4579434" y="3051261"/>
            <a:ext cx="1859250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6"/>
          </p:nvPr>
        </p:nvSpPr>
        <p:spPr>
          <a:xfrm>
            <a:off x="4579434" y="2571750"/>
            <a:ext cx="1859250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None/>
              <a:defRPr sz="27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7"/>
          </p:nvPr>
        </p:nvSpPr>
        <p:spPr>
          <a:xfrm>
            <a:off x="6726276" y="3051261"/>
            <a:ext cx="1859250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8"/>
          </p:nvPr>
        </p:nvSpPr>
        <p:spPr>
          <a:xfrm>
            <a:off x="6726276" y="2571750"/>
            <a:ext cx="1859250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None/>
              <a:defRPr sz="27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ftr" idx="11"/>
          </p:nvPr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285750" y="285751"/>
            <a:ext cx="8572500" cy="73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eople opt 2">
  <p:cSld name="People opt 2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>
            <a:spLocks noGrp="1"/>
          </p:cNvSpPr>
          <p:nvPr>
            <p:ph type="pic" idx="2"/>
          </p:nvPr>
        </p:nvSpPr>
        <p:spPr>
          <a:xfrm>
            <a:off x="860917" y="1644128"/>
            <a:ext cx="1394134" cy="1394134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6" name="Google Shape;176;p25"/>
          <p:cNvSpPr>
            <a:spLocks noGrp="1"/>
          </p:cNvSpPr>
          <p:nvPr>
            <p:ph type="pic" idx="3"/>
          </p:nvPr>
        </p:nvSpPr>
        <p:spPr>
          <a:xfrm>
            <a:off x="2861447" y="1644128"/>
            <a:ext cx="1394134" cy="1394134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7" name="Google Shape;177;p25"/>
          <p:cNvSpPr>
            <a:spLocks noGrp="1"/>
          </p:cNvSpPr>
          <p:nvPr>
            <p:ph type="pic" idx="4"/>
          </p:nvPr>
        </p:nvSpPr>
        <p:spPr>
          <a:xfrm>
            <a:off x="4861976" y="1644128"/>
            <a:ext cx="1394134" cy="1394134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8" name="Google Shape;178;p25"/>
          <p:cNvSpPr>
            <a:spLocks noGrp="1"/>
          </p:cNvSpPr>
          <p:nvPr>
            <p:ph type="pic" idx="5"/>
          </p:nvPr>
        </p:nvSpPr>
        <p:spPr>
          <a:xfrm>
            <a:off x="6862505" y="1644128"/>
            <a:ext cx="1394134" cy="1394134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285750" y="285751"/>
            <a:ext cx="8572500" cy="54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ftr" idx="11"/>
          </p:nvPr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741971" y="3124355"/>
            <a:ext cx="1640438" cy="103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6"/>
          </p:nvPr>
        </p:nvSpPr>
        <p:spPr>
          <a:xfrm>
            <a:off x="2742500" y="3124355"/>
            <a:ext cx="1640438" cy="103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7"/>
          </p:nvPr>
        </p:nvSpPr>
        <p:spPr>
          <a:xfrm>
            <a:off x="4743029" y="3124355"/>
            <a:ext cx="1640438" cy="103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8"/>
          </p:nvPr>
        </p:nvSpPr>
        <p:spPr>
          <a:xfrm>
            <a:off x="6743559" y="3124355"/>
            <a:ext cx="1640438" cy="103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and copy">
  <p:cSld name="Table and cop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ftr" idx="11"/>
          </p:nvPr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285750" y="285751"/>
            <a:ext cx="8572500" cy="73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285750" y="1457966"/>
            <a:ext cx="8572500" cy="47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ftr" idx="11"/>
          </p:nvPr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285750" y="285751"/>
            <a:ext cx="8572500" cy="73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opt 2">
  <p:cSld name="Divider Slide opt 2">
    <p:bg>
      <p:bgPr>
        <a:solidFill>
          <a:schemeClr val="accen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xfrm>
            <a:off x="406516" y="872158"/>
            <a:ext cx="6239036" cy="282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2pPr>
            <a:lvl3pPr marL="1371600" lvl="2" indent="-5143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3pPr>
            <a:lvl4pPr marL="1828800" lvl="3" indent="-5143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4pPr>
            <a:lvl5pPr marL="2286000" lvl="4" indent="-5143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–"/>
              <a:defRPr sz="45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2"/>
          </p:nvPr>
        </p:nvSpPr>
        <p:spPr>
          <a:xfrm>
            <a:off x="406515" y="3775627"/>
            <a:ext cx="6239035" cy="996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2pPr>
            <a:lvl3pPr marL="1371600" lvl="2" indent="-5143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3pPr>
            <a:lvl4pPr marL="1828800" lvl="3" indent="-5143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4pPr>
            <a:lvl5pPr marL="2286000" lvl="4" indent="-5143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–"/>
              <a:defRPr sz="45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26">
          <p15:clr>
            <a:srgbClr val="5ACBF0"/>
          </p15:clr>
        </p15:guide>
        <p15:guide id="2" pos="532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opt 4">
  <p:cSld name="Divider Slide opt 4">
    <p:bg>
      <p:bgPr>
        <a:solidFill>
          <a:schemeClr val="accen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9"/>
          <p:cNvGrpSpPr/>
          <p:nvPr/>
        </p:nvGrpSpPr>
        <p:grpSpPr>
          <a:xfrm>
            <a:off x="7165934" y="4374937"/>
            <a:ext cx="1692317" cy="454238"/>
            <a:chOff x="9638475" y="1219200"/>
            <a:chExt cx="1389888" cy="373063"/>
          </a:xfrm>
        </p:grpSpPr>
        <p:pic>
          <p:nvPicPr>
            <p:cNvPr id="200" name="Google Shape;200;p2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9"/>
            <p:cNvSpPr/>
            <p:nvPr/>
          </p:nvSpPr>
          <p:spPr>
            <a:xfrm>
              <a:off x="10448925" y="1219200"/>
              <a:ext cx="136525" cy="147638"/>
            </a:xfrm>
            <a:custGeom>
              <a:avLst/>
              <a:gdLst/>
              <a:ahLst/>
              <a:cxnLst/>
              <a:rect l="l" t="t" r="r" b="b"/>
              <a:pathLst>
                <a:path w="86" h="93" extrusionOk="0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285750" y="2177653"/>
            <a:ext cx="8572500" cy="7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2pPr>
            <a:lvl3pPr marL="1371600" lvl="2" indent="-5143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3pPr>
            <a:lvl4pPr marL="1828800" lvl="3" indent="-5143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4pPr>
            <a:lvl5pPr marL="2286000" lvl="4" indent="-5143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–"/>
              <a:defRPr sz="45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urple blank">
  <p:cSld name="Purple blank">
    <p:bg>
      <p:bgPr>
        <a:solidFill>
          <a:schemeClr val="accent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sldNum" idx="12"/>
          </p:nvPr>
        </p:nvSpPr>
        <p:spPr>
          <a:xfrm flipH="1">
            <a:off x="8712751" y="4903106"/>
            <a:ext cx="162063" cy="12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266804" y="4903049"/>
            <a:ext cx="3106467" cy="12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© 2020 Accenture. All rights reserved.</a:t>
            </a:r>
            <a:endParaRPr sz="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26">
          <p15:clr>
            <a:srgbClr val="5ACBF0"/>
          </p15:clr>
        </p15:guide>
        <p15:guide id="2" pos="532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st Master Text Slide">
  <p:cSld name="Best Master Text Slide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285750" y="285751"/>
            <a:ext cx="8572500" cy="73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258366" y="914400"/>
            <a:ext cx="8633222" cy="362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 © 2019 Accenture. All rights reserved.</a:t>
            </a:r>
            <a:endParaRPr sz="1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1">
  <p:cSld name="Divider 1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sldNum" idx="12"/>
          </p:nvPr>
        </p:nvSpPr>
        <p:spPr>
          <a:xfrm flipH="1">
            <a:off x="8712751" y="4903106"/>
            <a:ext cx="162063" cy="12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ftr" idx="11"/>
          </p:nvPr>
        </p:nvSpPr>
        <p:spPr>
          <a:xfrm>
            <a:off x="565670" y="4870531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3" name="Google Shape;213;p32" descr="A picture containing drawing,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50" y="4861887"/>
            <a:ext cx="144018" cy="151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26">
          <p15:clr>
            <a:srgbClr val="5ACBF0"/>
          </p15:clr>
        </p15:guide>
        <p15:guide id="2" pos="53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Opt 1">
  <p:cSld name="Bullets Opt 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285750" y="285751"/>
            <a:ext cx="8572500" cy="54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164417" y="180161"/>
            <a:ext cx="7886700" cy="22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1800"/>
              <a:buFont typeface="Arial"/>
              <a:buNone/>
              <a:defRPr sz="1800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sldNum" idx="12"/>
          </p:nvPr>
        </p:nvSpPr>
        <p:spPr>
          <a:xfrm>
            <a:off x="693273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4" name="Google Shape;224;p35"/>
          <p:cNvSpPr txBox="1"/>
          <p:nvPr/>
        </p:nvSpPr>
        <p:spPr>
          <a:xfrm>
            <a:off x="2603112" y="4972050"/>
            <a:ext cx="3937776" cy="17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Copyright 2022 Accenture. All rights reserved. Accenture Confidential Information. Internal Use Only</a:t>
            </a:r>
            <a:endParaRPr sz="60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 txBox="1">
            <a:spLocks noGrp="1"/>
          </p:cNvSpPr>
          <p:nvPr>
            <p:ph type="body" idx="1"/>
          </p:nvPr>
        </p:nvSpPr>
        <p:spPr>
          <a:xfrm>
            <a:off x="164306" y="450195"/>
            <a:ext cx="7886700" cy="31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70C0"/>
              </a:buClr>
              <a:buSzPts val="1200"/>
              <a:buNone/>
              <a:defRPr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ybook/Lecture">
  <p:cSld name="Playbook/Lecture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6"/>
          <p:cNvGrpSpPr/>
          <p:nvPr/>
        </p:nvGrpSpPr>
        <p:grpSpPr>
          <a:xfrm>
            <a:off x="1" y="-3366"/>
            <a:ext cx="9143299" cy="5146866"/>
            <a:chOff x="0" y="-3366"/>
            <a:chExt cx="9143299" cy="5146866"/>
          </a:xfrm>
        </p:grpSpPr>
        <p:sp>
          <p:nvSpPr>
            <p:cNvPr id="228" name="Google Shape;228;p36"/>
            <p:cNvSpPr/>
            <p:nvPr/>
          </p:nvSpPr>
          <p:spPr>
            <a:xfrm>
              <a:off x="0" y="-3366"/>
              <a:ext cx="9143299" cy="5146866"/>
            </a:xfrm>
            <a:prstGeom prst="rect">
              <a:avLst/>
            </a:prstGeom>
            <a:solidFill>
              <a:srgbClr val="F5F7F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6"/>
            <p:cNvSpPr/>
            <p:nvPr/>
          </p:nvSpPr>
          <p:spPr>
            <a:xfrm>
              <a:off x="189491" y="197168"/>
              <a:ext cx="8794630" cy="45935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36"/>
          <p:cNvSpPr txBox="1"/>
          <p:nvPr/>
        </p:nvSpPr>
        <p:spPr>
          <a:xfrm>
            <a:off x="4266735" y="4924382"/>
            <a:ext cx="1743265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Copyright Ⓒ 2022 Accenture  All rights reserved</a:t>
            </a:r>
            <a:endParaRPr sz="1100"/>
          </a:p>
        </p:txBody>
      </p:sp>
      <p:sp>
        <p:nvSpPr>
          <p:cNvPr id="231" name="Google Shape;231;p36"/>
          <p:cNvSpPr txBox="1">
            <a:spLocks noGrp="1"/>
          </p:cNvSpPr>
          <p:nvPr>
            <p:ph type="body" idx="1"/>
          </p:nvPr>
        </p:nvSpPr>
        <p:spPr>
          <a:xfrm>
            <a:off x="437818" y="386702"/>
            <a:ext cx="4410529" cy="137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13131"/>
              </a:buClr>
              <a:buSzPts val="800"/>
              <a:buNone/>
              <a:defRPr sz="800" b="0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body" idx="2"/>
          </p:nvPr>
        </p:nvSpPr>
        <p:spPr>
          <a:xfrm>
            <a:off x="437818" y="544875"/>
            <a:ext cx="8293603" cy="900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13131"/>
              </a:buClr>
              <a:buSzPts val="2400"/>
              <a:buNone/>
              <a:defRPr sz="2400" b="0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8731421" y="4916911"/>
            <a:ext cx="308610" cy="13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GB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50185" y="4848983"/>
            <a:ext cx="550397" cy="235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5">
          <p15:clr>
            <a:srgbClr val="FBAE40"/>
          </p15:clr>
        </p15:guide>
        <p15:guide id="2" orient="horz" pos="2203">
          <p15:clr>
            <a:srgbClr val="FBAE40"/>
          </p15:clr>
        </p15:guide>
        <p15:guide id="3" pos="202">
          <p15:clr>
            <a:srgbClr val="FBAE40"/>
          </p15:clr>
        </p15:guide>
        <p15:guide id="4" pos="4124">
          <p15:clr>
            <a:srgbClr val="FBAE40"/>
          </p15:clr>
        </p15:guide>
        <p15:guide id="5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ftr" idx="11"/>
          </p:nvPr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no bullets">
  <p:cSld name="1_Standard slide_no bulle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body" idx="1"/>
          </p:nvPr>
        </p:nvSpPr>
        <p:spPr>
          <a:xfrm>
            <a:off x="5347311" y="2859966"/>
            <a:ext cx="231575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body" idx="2"/>
          </p:nvPr>
        </p:nvSpPr>
        <p:spPr>
          <a:xfrm>
            <a:off x="5347311" y="3041948"/>
            <a:ext cx="231575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39"/>
          <p:cNvSpPr>
            <a:spLocks noGrp="1"/>
          </p:cNvSpPr>
          <p:nvPr>
            <p:ph type="pic" idx="3"/>
          </p:nvPr>
        </p:nvSpPr>
        <p:spPr>
          <a:xfrm>
            <a:off x="4589865" y="2683563"/>
            <a:ext cx="583915" cy="584219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4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4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79" name="Google Shape;279;p44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81" name="Google Shape;281;p4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4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97" name="Google Shape;297;p4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98" name="Google Shape;298;p4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4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05" name="Google Shape;305;p4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49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p4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4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4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50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5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Message Gradient Dark 1">
  <p:cSld name="Key Message Gradient Dark 1">
    <p:bg>
      <p:bgPr>
        <a:solidFill>
          <a:schemeClr val="accent3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1"/>
          <p:cNvSpPr txBox="1">
            <a:spLocks noGrp="1"/>
          </p:cNvSpPr>
          <p:nvPr>
            <p:ph type="title"/>
          </p:nvPr>
        </p:nvSpPr>
        <p:spPr>
          <a:xfrm>
            <a:off x="1325880" y="1511944"/>
            <a:ext cx="6492240" cy="21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tings + Greater Than L">
  <p:cSld name="Greetings + Greater Than L">
    <p:bg>
      <p:bgPr>
        <a:solidFill>
          <a:schemeClr val="accent2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7100" y="0"/>
            <a:ext cx="5391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>
            <a:spLocks noGrp="1"/>
          </p:cNvSpPr>
          <p:nvPr>
            <p:ph type="title"/>
          </p:nvPr>
        </p:nvSpPr>
        <p:spPr>
          <a:xfrm>
            <a:off x="285749" y="1738705"/>
            <a:ext cx="5280565" cy="166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53"/>
          <p:cNvSpPr txBox="1"/>
          <p:nvPr/>
        </p:nvSpPr>
        <p:spPr>
          <a:xfrm>
            <a:off x="3368040" y="27051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85750" y="285751"/>
            <a:ext cx="8572500" cy="73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85750" y="1457324"/>
            <a:ext cx="8572500" cy="317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18">
          <p15:clr>
            <a:srgbClr val="F26B43"/>
          </p15:clr>
        </p15:guide>
        <p15:guide id="2" pos="4230">
          <p15:clr>
            <a:srgbClr val="F26B43"/>
          </p15:clr>
        </p15:guide>
        <p15:guide id="3">
          <p15:clr>
            <a:srgbClr val="F26B43"/>
          </p15:clr>
        </p15:guide>
        <p15:guide id="4" orient="horz" pos="180">
          <p15:clr>
            <a:srgbClr val="F26B43"/>
          </p15:clr>
        </p15:guide>
        <p15:guide id="5" orient="horz">
          <p15:clr>
            <a:srgbClr val="F26B43"/>
          </p15:clr>
        </p15:guide>
        <p15:guide id="6" pos="5760">
          <p15:clr>
            <a:srgbClr val="F26B43"/>
          </p15:clr>
        </p15:guide>
        <p15:guide id="7" pos="180">
          <p15:clr>
            <a:srgbClr val="F26B43"/>
          </p15:clr>
        </p15:guide>
        <p15:guide id="8" orient="horz" pos="3168">
          <p15:clr>
            <a:srgbClr val="F26B43"/>
          </p15:clr>
        </p15:guide>
        <p15:guide id="9" pos="2880">
          <p15:clr>
            <a:srgbClr val="F26B43"/>
          </p15:clr>
        </p15:guide>
        <p15:guide id="10" pos="1530">
          <p15:clr>
            <a:srgbClr val="F26B43"/>
          </p15:clr>
        </p15:guide>
        <p15:guide id="11" pos="5580">
          <p15:clr>
            <a:srgbClr val="F26B43"/>
          </p15:clr>
        </p15:guide>
        <p15:guide id="12" orient="horz" pos="1674">
          <p15:clr>
            <a:srgbClr val="F26B43"/>
          </p15:clr>
        </p15:guide>
        <p15:guide id="13" orient="horz" pos="243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285750" y="285751"/>
            <a:ext cx="8572500" cy="73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285750" y="1457324"/>
            <a:ext cx="8572500" cy="317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ftr" idx="11"/>
          </p:nvPr>
        </p:nvSpPr>
        <p:spPr>
          <a:xfrm>
            <a:off x="285751" y="4889257"/>
            <a:ext cx="4286249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18">
          <p15:clr>
            <a:srgbClr val="F26B43"/>
          </p15:clr>
        </p15:guide>
        <p15:guide id="2" pos="4230">
          <p15:clr>
            <a:srgbClr val="F26B43"/>
          </p15:clr>
        </p15:guide>
        <p15:guide id="3">
          <p15:clr>
            <a:srgbClr val="F26B43"/>
          </p15:clr>
        </p15:guide>
        <p15:guide id="4" orient="horz" pos="180">
          <p15:clr>
            <a:srgbClr val="F26B43"/>
          </p15:clr>
        </p15:guide>
        <p15:guide id="5" orient="horz">
          <p15:clr>
            <a:srgbClr val="F26B43"/>
          </p15:clr>
        </p15:guide>
        <p15:guide id="6" pos="5760">
          <p15:clr>
            <a:srgbClr val="F26B43"/>
          </p15:clr>
        </p15:guide>
        <p15:guide id="7" pos="180">
          <p15:clr>
            <a:srgbClr val="F26B43"/>
          </p15:clr>
        </p15:guide>
        <p15:guide id="8" orient="horz" pos="3168">
          <p15:clr>
            <a:srgbClr val="F26B43"/>
          </p15:clr>
        </p15:guide>
        <p15:guide id="9" pos="2880">
          <p15:clr>
            <a:srgbClr val="F26B43"/>
          </p15:clr>
        </p15:guide>
        <p15:guide id="10" pos="1530">
          <p15:clr>
            <a:srgbClr val="F26B43"/>
          </p15:clr>
        </p15:guide>
        <p15:guide id="11" pos="5580">
          <p15:clr>
            <a:srgbClr val="F26B43"/>
          </p15:clr>
        </p15:guide>
        <p15:guide id="12" orient="horz" pos="1674">
          <p15:clr>
            <a:srgbClr val="F26B43"/>
          </p15:clr>
        </p15:guide>
        <p15:guide id="13" orient="horz" pos="243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/>
        </p:nvSpPr>
        <p:spPr>
          <a:xfrm>
            <a:off x="6238417" y="4861559"/>
            <a:ext cx="2334083" cy="15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lang="en-GB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© 2021 Accenture. All rights reserved.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2"/>
          <p:cNvSpPr txBox="1"/>
          <p:nvPr/>
        </p:nvSpPr>
        <p:spPr>
          <a:xfrm>
            <a:off x="8572500" y="4860595"/>
            <a:ext cx="285750" cy="15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fld id="{00000000-1234-1234-1234-123412341234}" type="slidenum">
              <a:rPr lang="en-GB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2"/>
          <p:cNvSpPr txBox="1">
            <a:spLocks noGrp="1"/>
          </p:cNvSpPr>
          <p:nvPr>
            <p:ph type="sldNum" idx="12"/>
          </p:nvPr>
        </p:nvSpPr>
        <p:spPr>
          <a:xfrm>
            <a:off x="8572499" y="4857751"/>
            <a:ext cx="285751" cy="15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0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0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0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0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0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0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0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0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7" name="Google Shape;327;p52"/>
          <p:cNvSpPr txBox="1">
            <a:spLocks noGrp="1"/>
          </p:cNvSpPr>
          <p:nvPr>
            <p:ph type="title"/>
          </p:nvPr>
        </p:nvSpPr>
        <p:spPr>
          <a:xfrm>
            <a:off x="285750" y="285749"/>
            <a:ext cx="8572500" cy="7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28" name="Google Shape;328;p52"/>
          <p:cNvSpPr txBox="1">
            <a:spLocks noGrp="1"/>
          </p:cNvSpPr>
          <p:nvPr>
            <p:ph type="body" idx="1"/>
          </p:nvPr>
        </p:nvSpPr>
        <p:spPr>
          <a:xfrm>
            <a:off x="285750" y="1028700"/>
            <a:ext cx="8572500" cy="370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lt2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52"/>
          <p:cNvSpPr txBox="1">
            <a:spLocks noGrp="1"/>
          </p:cNvSpPr>
          <p:nvPr>
            <p:ph type="dt" idx="10"/>
          </p:nvPr>
        </p:nvSpPr>
        <p:spPr>
          <a:xfrm>
            <a:off x="7340958" y="0"/>
            <a:ext cx="1517292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0" name="Google Shape;330;p52" descr="A picture containing drawing, clo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4861887"/>
            <a:ext cx="144018" cy="15174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">
          <p15:clr>
            <a:srgbClr val="5ACBF0"/>
          </p15:clr>
        </p15:guide>
        <p15:guide id="2" orient="horz" pos="2982">
          <p15:clr>
            <a:srgbClr val="5ACBF0"/>
          </p15:clr>
        </p15:guide>
        <p15:guide id="3" pos="180">
          <p15:clr>
            <a:srgbClr val="5ACBF0"/>
          </p15:clr>
        </p15:guide>
        <p15:guide id="4" pos="5580">
          <p15:clr>
            <a:srgbClr val="5ACBF0"/>
          </p15:clr>
        </p15:guide>
        <p15:guide id="5" orient="horz" pos="311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>
            <a:spLocks noGrp="1"/>
          </p:cNvSpPr>
          <p:nvPr>
            <p:ph type="sldNum" idx="12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grpSp>
        <p:nvGrpSpPr>
          <p:cNvPr id="341" name="Google Shape;341;p54"/>
          <p:cNvGrpSpPr/>
          <p:nvPr/>
        </p:nvGrpSpPr>
        <p:grpSpPr>
          <a:xfrm>
            <a:off x="0" y="-217969"/>
            <a:ext cx="9140429" cy="5361059"/>
            <a:chOff x="0" y="-290625"/>
            <a:chExt cx="12187238" cy="7148079"/>
          </a:xfrm>
        </p:grpSpPr>
        <p:pic>
          <p:nvPicPr>
            <p:cNvPr id="342" name="Google Shape;342;p5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87238" cy="68574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p54"/>
            <p:cNvSpPr txBox="1"/>
            <p:nvPr/>
          </p:nvSpPr>
          <p:spPr>
            <a:xfrm>
              <a:off x="1023410" y="4129068"/>
              <a:ext cx="4065000" cy="8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lt1"/>
                  </a:solidFill>
                </a:rPr>
                <a:t>Topic: </a:t>
              </a:r>
              <a:r>
                <a:rPr lang="en-GB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Harness Generative AI to develop innovative solutions that boost business and societal growth</a:t>
              </a: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4"/>
            <p:cNvSpPr txBox="1"/>
            <p:nvPr/>
          </p:nvSpPr>
          <p:spPr>
            <a:xfrm>
              <a:off x="1023443" y="2215949"/>
              <a:ext cx="4064924" cy="8496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588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Accenture Innovation Challenge</a:t>
              </a:r>
              <a:endPara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4"/>
            <p:cNvSpPr txBox="1"/>
            <p:nvPr/>
          </p:nvSpPr>
          <p:spPr>
            <a:xfrm>
              <a:off x="2264735" y="-290625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6" name="Google Shape;346;p5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6749" y="339492"/>
              <a:ext cx="493863" cy="542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/>
          <p:nvPr/>
        </p:nvSpPr>
        <p:spPr>
          <a:xfrm>
            <a:off x="5539012" y="1878871"/>
            <a:ext cx="1082746" cy="1103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5"/>
          <p:cNvSpPr/>
          <p:nvPr/>
        </p:nvSpPr>
        <p:spPr>
          <a:xfrm>
            <a:off x="639539" y="1879934"/>
            <a:ext cx="1082746" cy="1103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5"/>
          <p:cNvSpPr txBox="1">
            <a:spLocks noGrp="1"/>
          </p:cNvSpPr>
          <p:nvPr>
            <p:ph type="title"/>
          </p:nvPr>
        </p:nvSpPr>
        <p:spPr>
          <a:xfrm>
            <a:off x="346435" y="393792"/>
            <a:ext cx="8572500" cy="54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GB"/>
              <a:t>Team details</a:t>
            </a:r>
            <a:endParaRPr/>
          </a:p>
        </p:txBody>
      </p:sp>
      <p:sp>
        <p:nvSpPr>
          <p:cNvPr id="354" name="Google Shape;354;p55"/>
          <p:cNvSpPr txBox="1">
            <a:spLocks noGrp="1"/>
          </p:cNvSpPr>
          <p:nvPr>
            <p:ph type="sldNum" idx="4294967295"/>
          </p:nvPr>
        </p:nvSpPr>
        <p:spPr>
          <a:xfrm>
            <a:off x="8629651" y="4889257"/>
            <a:ext cx="289283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GB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55"/>
          <p:cNvPicPr preferRelativeResize="0"/>
          <p:nvPr/>
        </p:nvPicPr>
        <p:blipFill rotWithShape="1">
          <a:blip r:embed="rId3">
            <a:alphaModFix/>
          </a:blip>
          <a:srcRect l="10542" r="10542"/>
          <a:stretch/>
        </p:blipFill>
        <p:spPr>
          <a:xfrm>
            <a:off x="566993" y="1804329"/>
            <a:ext cx="1075666" cy="110349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/>
        </p:nvSpPr>
        <p:spPr>
          <a:xfrm>
            <a:off x="1969858" y="1847038"/>
            <a:ext cx="2382755" cy="60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100FF"/>
              </a:buClr>
              <a:buSzPts val="2700"/>
              <a:buFont typeface="Arial"/>
              <a:buNone/>
            </a:pPr>
            <a:r>
              <a:rPr lang="en-GB" sz="1800" b="1" dirty="0">
                <a:solidFill>
                  <a:srgbClr val="A100FF"/>
                </a:solidFill>
              </a:rPr>
              <a:t>Deep Samanta (Team Leader)</a:t>
            </a:r>
            <a:endParaRPr sz="1800" dirty="0"/>
          </a:p>
        </p:txBody>
      </p:sp>
      <p:sp>
        <p:nvSpPr>
          <p:cNvPr id="357" name="Google Shape;357;p55"/>
          <p:cNvSpPr/>
          <p:nvPr/>
        </p:nvSpPr>
        <p:spPr>
          <a:xfrm>
            <a:off x="639539" y="3347855"/>
            <a:ext cx="1110928" cy="1103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Photo</a:t>
            </a:r>
            <a:endParaRPr sz="1100"/>
          </a:p>
        </p:txBody>
      </p:sp>
      <p:cxnSp>
        <p:nvCxnSpPr>
          <p:cNvPr id="358" name="Google Shape;358;p55"/>
          <p:cNvCxnSpPr/>
          <p:nvPr/>
        </p:nvCxnSpPr>
        <p:spPr>
          <a:xfrm>
            <a:off x="4572000" y="1140922"/>
            <a:ext cx="0" cy="3392794"/>
          </a:xfrm>
          <a:prstGeom prst="straightConnector1">
            <a:avLst/>
          </a:prstGeom>
          <a:noFill/>
          <a:ln w="9525" cap="flat" cmpd="sng">
            <a:solidFill>
              <a:srgbClr val="9E12F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9" name="Google Shape;359;p55"/>
          <p:cNvCxnSpPr/>
          <p:nvPr/>
        </p:nvCxnSpPr>
        <p:spPr>
          <a:xfrm>
            <a:off x="1972502" y="2546351"/>
            <a:ext cx="1288506" cy="0"/>
          </a:xfrm>
          <a:prstGeom prst="straightConnector1">
            <a:avLst/>
          </a:prstGeom>
          <a:noFill/>
          <a:ln w="9525" cap="flat" cmpd="sng">
            <a:solidFill>
              <a:srgbClr val="9E12F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0" name="Google Shape;360;p55"/>
          <p:cNvSpPr txBox="1"/>
          <p:nvPr/>
        </p:nvSpPr>
        <p:spPr>
          <a:xfrm>
            <a:off x="2055147" y="3351862"/>
            <a:ext cx="162584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100FF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A100FF"/>
                </a:solidFill>
              </a:rPr>
              <a:t>Aniket Kumar Gupta</a:t>
            </a:r>
            <a:endParaRPr sz="1800" dirty="0"/>
          </a:p>
        </p:txBody>
      </p:sp>
      <p:cxnSp>
        <p:nvCxnSpPr>
          <p:cNvPr id="361" name="Google Shape;361;p55"/>
          <p:cNvCxnSpPr/>
          <p:nvPr/>
        </p:nvCxnSpPr>
        <p:spPr>
          <a:xfrm>
            <a:off x="2055147" y="4025719"/>
            <a:ext cx="1288500" cy="0"/>
          </a:xfrm>
          <a:prstGeom prst="straightConnector1">
            <a:avLst/>
          </a:prstGeom>
          <a:noFill/>
          <a:ln w="9525" cap="flat" cmpd="sng">
            <a:solidFill>
              <a:srgbClr val="9E12F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2" name="Google Shape;362;p55"/>
          <p:cNvPicPr preferRelativeResize="0"/>
          <p:nvPr/>
        </p:nvPicPr>
        <p:blipFill rotWithShape="1">
          <a:blip r:embed="rId4">
            <a:alphaModFix/>
          </a:blip>
          <a:srcRect t="1238" b="1238"/>
          <a:stretch/>
        </p:blipFill>
        <p:spPr>
          <a:xfrm>
            <a:off x="5463013" y="1804329"/>
            <a:ext cx="1075664" cy="11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5"/>
          <p:cNvSpPr txBox="1"/>
          <p:nvPr/>
        </p:nvSpPr>
        <p:spPr>
          <a:xfrm>
            <a:off x="6874225" y="1834338"/>
            <a:ext cx="1755426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70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100FF"/>
              </a:buClr>
              <a:buSzPct val="100000"/>
              <a:buFont typeface="Arial"/>
              <a:buNone/>
            </a:pPr>
            <a:r>
              <a:rPr lang="en-GB" sz="2700" b="1" dirty="0">
                <a:solidFill>
                  <a:srgbClr val="A100FF"/>
                </a:solidFill>
              </a:rPr>
              <a:t>Md </a:t>
            </a:r>
            <a:r>
              <a:rPr lang="en-GB" sz="2700" b="1" dirty="0" err="1">
                <a:solidFill>
                  <a:srgbClr val="A100FF"/>
                </a:solidFill>
              </a:rPr>
              <a:t>Sahanawaj</a:t>
            </a:r>
            <a:r>
              <a:rPr lang="en-GB" sz="2700" b="1" dirty="0">
                <a:solidFill>
                  <a:srgbClr val="A100FF"/>
                </a:solidFill>
              </a:rPr>
              <a:t> Karim</a:t>
            </a:r>
            <a:endParaRPr sz="1100" dirty="0"/>
          </a:p>
        </p:txBody>
      </p:sp>
      <p:cxnSp>
        <p:nvCxnSpPr>
          <p:cNvPr id="364" name="Google Shape;364;p55"/>
          <p:cNvCxnSpPr/>
          <p:nvPr/>
        </p:nvCxnSpPr>
        <p:spPr>
          <a:xfrm>
            <a:off x="6863444" y="2517886"/>
            <a:ext cx="1288500" cy="0"/>
          </a:xfrm>
          <a:prstGeom prst="straightConnector1">
            <a:avLst/>
          </a:prstGeom>
          <a:noFill/>
          <a:ln w="9525" cap="flat" cmpd="sng">
            <a:solidFill>
              <a:srgbClr val="9E12FE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365" name="Google Shape;365;p55"/>
          <p:cNvGraphicFramePr/>
          <p:nvPr/>
        </p:nvGraphicFramePr>
        <p:xfrm>
          <a:off x="346435" y="879768"/>
          <a:ext cx="8713275" cy="283825"/>
        </p:xfrm>
        <a:graphic>
          <a:graphicData uri="http://schemas.openxmlformats.org/drawingml/2006/table">
            <a:tbl>
              <a:tblPr firstRow="1" bandRow="1">
                <a:noFill/>
                <a:tableStyleId>{E7D93BEF-91F2-424B-9550-EBF4D6A823A7}</a:tableStyleId>
              </a:tblPr>
              <a:tblGrid>
                <a:gridCol w="328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>
                          <a:solidFill>
                            <a:srgbClr val="A100FF"/>
                          </a:solidFill>
                        </a:rPr>
                        <a:t>TEAM NAME: P</a:t>
                      </a:r>
                      <a:r>
                        <a:rPr lang="en-GB" sz="1100">
                          <a:solidFill>
                            <a:srgbClr val="A100FF"/>
                          </a:solidFill>
                        </a:rPr>
                        <a:t>anchayat</a:t>
                      </a:r>
                      <a:endParaRPr sz="1100"/>
                    </a:p>
                  </a:txBody>
                  <a:tcPr marL="68600" marR="68600" marT="34300" marB="34300">
                    <a:lnL w="9525" cap="flat" cmpd="sng">
                      <a:solidFill>
                        <a:srgbClr val="E5B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CCC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5B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CCC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1">
                        <a:solidFill>
                          <a:srgbClr val="A100FF"/>
                        </a:solidFill>
                      </a:endParaRPr>
                    </a:p>
                  </a:txBody>
                  <a:tcPr marL="68600" marR="68600" marT="34300" marB="34300">
                    <a:lnL w="9525" cap="flat" cmpd="sng">
                      <a:solidFill>
                        <a:srgbClr val="ECCC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5B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5B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5D5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6" name="Google Shape;366;p55"/>
          <p:cNvSpPr txBox="1"/>
          <p:nvPr/>
        </p:nvSpPr>
        <p:spPr>
          <a:xfrm>
            <a:off x="1909488" y="2703386"/>
            <a:ext cx="2072013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College:NIT</a:t>
            </a:r>
            <a:r>
              <a:rPr lang="en-GB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Durga</a:t>
            </a:r>
            <a:r>
              <a:rPr lang="en-GB" sz="900" dirty="0">
                <a:solidFill>
                  <a:schemeClr val="dk1"/>
                </a:solidFill>
              </a:rPr>
              <a:t>pur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Stream: </a:t>
            </a:r>
            <a:r>
              <a:rPr lang="en-GB" sz="900" dirty="0">
                <a:solidFill>
                  <a:schemeClr val="dk1"/>
                </a:solidFill>
              </a:rPr>
              <a:t>Mechanical Engineering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 of graduation: 20</a:t>
            </a:r>
            <a:r>
              <a:rPr lang="en-GB" sz="900" dirty="0">
                <a:solidFill>
                  <a:schemeClr val="dk1"/>
                </a:solidFill>
              </a:rPr>
              <a:t>2</a:t>
            </a:r>
            <a:r>
              <a:rPr lang="en-GB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100" dirty="0"/>
          </a:p>
        </p:txBody>
      </p:sp>
      <p:sp>
        <p:nvSpPr>
          <p:cNvPr id="367" name="Google Shape;367;p55"/>
          <p:cNvSpPr txBox="1"/>
          <p:nvPr/>
        </p:nvSpPr>
        <p:spPr>
          <a:xfrm>
            <a:off x="1969786" y="4126375"/>
            <a:ext cx="2382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College:NIT Durgapur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Stream: Computer Science Engineering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Year of graduation: 2025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68" name="Google Shape;368;p55"/>
          <p:cNvSpPr txBox="1"/>
          <p:nvPr/>
        </p:nvSpPr>
        <p:spPr>
          <a:xfrm>
            <a:off x="6842041" y="2616237"/>
            <a:ext cx="2072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 dirty="0" err="1">
                <a:solidFill>
                  <a:schemeClr val="dk1"/>
                </a:solidFill>
              </a:rPr>
              <a:t>College:NIT</a:t>
            </a:r>
            <a:r>
              <a:rPr lang="en-GB" sz="900" dirty="0">
                <a:solidFill>
                  <a:schemeClr val="dk1"/>
                </a:solidFill>
              </a:rPr>
              <a:t> Durgapur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 dirty="0">
                <a:solidFill>
                  <a:schemeClr val="dk1"/>
                </a:solidFill>
              </a:rPr>
              <a:t>Stream: Mechanical Engineering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</a:rPr>
              <a:t>Year of graduation: 2025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369" name="Google Shape;369;p55"/>
          <p:cNvPicPr preferRelativeResize="0"/>
          <p:nvPr/>
        </p:nvPicPr>
        <p:blipFill rotWithShape="1">
          <a:blip r:embed="rId5">
            <a:alphaModFix/>
          </a:blip>
          <a:srcRect l="179" r="169"/>
          <a:stretch/>
        </p:blipFill>
        <p:spPr>
          <a:xfrm>
            <a:off x="582476" y="3271150"/>
            <a:ext cx="1075665" cy="110349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5"/>
          <p:cNvSpPr/>
          <p:nvPr/>
        </p:nvSpPr>
        <p:spPr>
          <a:xfrm>
            <a:off x="5539012" y="3423546"/>
            <a:ext cx="1082700" cy="110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55"/>
          <p:cNvPicPr preferRelativeResize="0"/>
          <p:nvPr/>
        </p:nvPicPr>
        <p:blipFill rotWithShape="1">
          <a:blip r:embed="rId6">
            <a:alphaModFix/>
          </a:blip>
          <a:srcRect l="941" r="951"/>
          <a:stretch/>
        </p:blipFill>
        <p:spPr>
          <a:xfrm>
            <a:off x="5463014" y="3349004"/>
            <a:ext cx="1075665" cy="11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5"/>
          <p:cNvSpPr txBox="1"/>
          <p:nvPr/>
        </p:nvSpPr>
        <p:spPr>
          <a:xfrm>
            <a:off x="6874231" y="3313211"/>
            <a:ext cx="1687289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100FF"/>
              </a:buClr>
              <a:buSzPct val="100000"/>
              <a:buFont typeface="Arial"/>
              <a:buNone/>
            </a:pPr>
            <a:r>
              <a:rPr lang="en-GB" sz="2700" b="1" dirty="0">
                <a:solidFill>
                  <a:srgbClr val="A100FF"/>
                </a:solidFill>
              </a:rPr>
              <a:t>Gaurav Kumar Singh</a:t>
            </a:r>
            <a:endParaRPr sz="1100" dirty="0"/>
          </a:p>
        </p:txBody>
      </p:sp>
      <p:cxnSp>
        <p:nvCxnSpPr>
          <p:cNvPr id="373" name="Google Shape;373;p55"/>
          <p:cNvCxnSpPr/>
          <p:nvPr/>
        </p:nvCxnSpPr>
        <p:spPr>
          <a:xfrm>
            <a:off x="6863444" y="3996749"/>
            <a:ext cx="1288500" cy="0"/>
          </a:xfrm>
          <a:prstGeom prst="straightConnector1">
            <a:avLst/>
          </a:prstGeom>
          <a:noFill/>
          <a:ln w="9525" cap="flat" cmpd="sng">
            <a:solidFill>
              <a:srgbClr val="9E12F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p55"/>
          <p:cNvSpPr txBox="1"/>
          <p:nvPr/>
        </p:nvSpPr>
        <p:spPr>
          <a:xfrm>
            <a:off x="6842051" y="4095100"/>
            <a:ext cx="2217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College:NIT Durgapur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Stream: Computer Science Engineering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Year of graduation: 2025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"/>
          <p:cNvSpPr txBox="1">
            <a:spLocks noGrp="1"/>
          </p:cNvSpPr>
          <p:nvPr>
            <p:ph type="title" idx="4294967295"/>
          </p:nvPr>
        </p:nvSpPr>
        <p:spPr>
          <a:xfrm>
            <a:off x="340943" y="250098"/>
            <a:ext cx="8462100" cy="3531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GB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Describe the problem statement (200 words)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6"/>
          <p:cNvSpPr txBox="1"/>
          <p:nvPr/>
        </p:nvSpPr>
        <p:spPr>
          <a:xfrm>
            <a:off x="782550" y="926925"/>
            <a:ext cx="75789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Modern hectic lifestyles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and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ignorance towards nutrients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push most people away from healthy diets.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General diet-planning solutions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do not prove to be much as they consider only the necessities but forget to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include other personal desires, dietary restrictions, or health objectives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. Most users either do not know how to eat healthily or simply cannot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stick to long-term diets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. This leads to several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health issues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such as obesity, malnutrition, and chronic health issues.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Our solution solves the problems through using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Generative AI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to create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person-specific diet plans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. For everyone, the plan will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focus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 on his needs, preferences, and health goals. The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selection of food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 hinges on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personal preferences, allergies, caloric needs, and medical conditions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, offering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balanced diets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that can be maintained. Users easily follow the most adaptable meal plans, supporting their journey toward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better health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through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 NutriGen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"/>
          <p:cNvSpPr txBox="1">
            <a:spLocks noGrp="1"/>
          </p:cNvSpPr>
          <p:nvPr>
            <p:ph type="title" idx="4294967295"/>
          </p:nvPr>
        </p:nvSpPr>
        <p:spPr>
          <a:xfrm>
            <a:off x="340946" y="257014"/>
            <a:ext cx="8462100" cy="3174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GB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Proposed solution / your big Idea (200 words)</a:t>
            </a:r>
            <a:endParaRPr/>
          </a:p>
        </p:txBody>
      </p:sp>
      <p:sp>
        <p:nvSpPr>
          <p:cNvPr id="386" name="Google Shape;386;p57"/>
          <p:cNvSpPr txBox="1"/>
          <p:nvPr/>
        </p:nvSpPr>
        <p:spPr>
          <a:xfrm>
            <a:off x="1048350" y="676850"/>
            <a:ext cx="7047300" cy="4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Solution Scope</a:t>
            </a:r>
            <a:endParaRPr sz="2000" b="1" u="sng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1" i="1" dirty="0">
                <a:solidFill>
                  <a:schemeClr val="dk1"/>
                </a:solidFill>
                <a:highlight>
                  <a:srgbClr val="FFFFFF"/>
                </a:highlight>
              </a:rPr>
              <a:t>NutriGen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is a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generative AI-powered nutrition platform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that creates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customized diet plans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based on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user profiles, preferences, and health goals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. Dietary preferences and limitations or nutritional goals entered by the users, for example, might include low sodium or gluten-free diets. The algorithm will then generate a daily or weekly food plan with recipes best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optimized for taste, nutrition, and portion control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It is designed to well integrate with the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nutritional databases and official dietary guidelines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. It provides balanced meals that are in tune with the caloric needs as well as the diet of the user, offering alternative choices for variety. It can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integrate with wearable devices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and health applications to adjust meal plans in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real-time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 according to the daily activity level and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health progress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of the users.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>
            <a:spLocks noGrp="1"/>
          </p:cNvSpPr>
          <p:nvPr>
            <p:ph type="title" idx="4294967295"/>
          </p:nvPr>
        </p:nvSpPr>
        <p:spPr>
          <a:xfrm>
            <a:off x="225015" y="222724"/>
            <a:ext cx="8693969" cy="360207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GB" sz="15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does your innovation accelerate change with the power of Technology? (200 words)</a:t>
            </a:r>
            <a:endParaRPr dirty="0"/>
          </a:p>
        </p:txBody>
      </p:sp>
      <p:sp>
        <p:nvSpPr>
          <p:cNvPr id="392" name="Google Shape;392;p58"/>
          <p:cNvSpPr txBox="1"/>
          <p:nvPr/>
        </p:nvSpPr>
        <p:spPr>
          <a:xfrm>
            <a:off x="1031100" y="720425"/>
            <a:ext cx="7081800" cy="4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Speeding Up Change</a:t>
            </a:r>
            <a:endParaRPr sz="2000" b="1" u="sng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1" dirty="0">
                <a:solidFill>
                  <a:schemeClr val="dk1"/>
                </a:solidFill>
                <a:highlight>
                  <a:srgbClr val="FFFFFF"/>
                </a:highlight>
              </a:rPr>
              <a:t>NutriGen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 revolutionizes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nutrition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 with the totally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personal diet plans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, changing in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real time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by learning from the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user's preferences, health goals, and lifestyle changes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. Traditional tools can't compete with that level of personalization,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professional-grade nutrition advice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is now accessible to all.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This invention promotes a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healthier lifestyle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with easy,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enjoyable meal planning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tailored to an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individual's choices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. Users take charge of their wellbeing and plan for meals to fit in with their lifestyles and goals. It also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reduces food waste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because it serves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portion-controlled meals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 based on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precise caloric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needs. Also, </a:t>
            </a:r>
            <a:r>
              <a:rPr lang="en-GB" sz="1700" b="1" i="1" dirty="0">
                <a:solidFill>
                  <a:schemeClr val="dk1"/>
                </a:solidFill>
                <a:highlight>
                  <a:srgbClr val="FFFFFF"/>
                </a:highlight>
              </a:rPr>
              <a:t>NutriGen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 will be highly integrated with health applications so that users can monitor their goals and track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long-term improvements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in their lifestyle.</a:t>
            </a: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9"/>
          <p:cNvSpPr txBox="1"/>
          <p:nvPr/>
        </p:nvSpPr>
        <p:spPr>
          <a:xfrm>
            <a:off x="472500" y="666750"/>
            <a:ext cx="8199000" cy="366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Technologies Used</a:t>
            </a:r>
            <a:endParaRPr sz="2000" b="1" u="sng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700" b="1" i="1" dirty="0">
                <a:solidFill>
                  <a:schemeClr val="dk1"/>
                </a:solidFill>
                <a:highlight>
                  <a:srgbClr val="FFFFFF"/>
                </a:highlight>
              </a:rPr>
              <a:t>Core Technology: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 Generative AI develops personalized meal plans based on user input.  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700" b="1" i="1" dirty="0">
                <a:solidFill>
                  <a:schemeClr val="dk1"/>
                </a:solidFill>
                <a:highlight>
                  <a:srgbClr val="FFFFFF"/>
                </a:highlight>
              </a:rPr>
              <a:t>NLP: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Interprets user preferences, restrictions, and goals, such as vegan, keto, or gluten-free diets.  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700" b="1" i="1" dirty="0">
                <a:solidFill>
                  <a:schemeClr val="dk1"/>
                </a:solidFill>
                <a:highlight>
                  <a:srgbClr val="FFFFFF"/>
                </a:highlight>
              </a:rPr>
              <a:t>Machine Learning: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 Learns from vast nutrition data, dietary guidelines, and recipes, improving personalized recommendations with each interaction.  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700" b="1" i="1" dirty="0">
                <a:solidFill>
                  <a:schemeClr val="dk1"/>
                </a:solidFill>
                <a:highlight>
                  <a:srgbClr val="FFFFFF"/>
                </a:highlight>
              </a:rPr>
              <a:t>Data Science: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Ensures meal plans are nutritionally balanced and aligned with health objectives.  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700" b="1" i="1" dirty="0">
                <a:solidFill>
                  <a:schemeClr val="dk1"/>
                </a:solidFill>
                <a:highlight>
                  <a:srgbClr val="FFFFFF"/>
                </a:highlight>
              </a:rPr>
              <a:t>API Integration: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</a:rPr>
              <a:t> Connects with health apps and wearables like Fitbit and Apple Health to dynamically adjust diets based on daily activity levels, caloric burn, and health metrics..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98" name="Google Shape;398;p59"/>
          <p:cNvSpPr txBox="1">
            <a:spLocks noGrp="1"/>
          </p:cNvSpPr>
          <p:nvPr>
            <p:ph type="title" idx="4294967295"/>
          </p:nvPr>
        </p:nvSpPr>
        <p:spPr>
          <a:xfrm>
            <a:off x="255720" y="257014"/>
            <a:ext cx="8565300" cy="3516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GB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Technologies leveraged: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9"/>
          <p:cNvSpPr txBox="1">
            <a:spLocks noGrp="1"/>
          </p:cNvSpPr>
          <p:nvPr>
            <p:ph type="title" idx="4294967295"/>
          </p:nvPr>
        </p:nvSpPr>
        <p:spPr>
          <a:xfrm>
            <a:off x="289345" y="4634489"/>
            <a:ext cx="8565300" cy="3516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GB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testimonials received? : No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0"/>
          <p:cNvSpPr txBox="1">
            <a:spLocks noGrp="1"/>
          </p:cNvSpPr>
          <p:nvPr>
            <p:ph type="title" idx="4294967295"/>
          </p:nvPr>
        </p:nvSpPr>
        <p:spPr>
          <a:xfrm>
            <a:off x="255721" y="257014"/>
            <a:ext cx="8462097" cy="334489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GB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is your solution different/unique from other solutions in market? (150 words)</a:t>
            </a:r>
            <a:endParaRPr/>
          </a:p>
        </p:txBody>
      </p:sp>
      <p:sp>
        <p:nvSpPr>
          <p:cNvPr id="405" name="Google Shape;405;p60"/>
          <p:cNvSpPr txBox="1"/>
          <p:nvPr/>
        </p:nvSpPr>
        <p:spPr>
          <a:xfrm>
            <a:off x="340946" y="4113300"/>
            <a:ext cx="45708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PATENT  FILED: 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100" dirty="0"/>
          </a:p>
        </p:txBody>
      </p:sp>
      <p:sp>
        <p:nvSpPr>
          <p:cNvPr id="406" name="Google Shape;406;p60"/>
          <p:cNvSpPr txBox="1"/>
          <p:nvPr/>
        </p:nvSpPr>
        <p:spPr>
          <a:xfrm>
            <a:off x="340946" y="4436325"/>
            <a:ext cx="8462100" cy="5058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GB" sz="15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you have a working model/prototype: No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GB" sz="15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not, will you be able to show working prototype during finale. Yes</a:t>
            </a:r>
            <a:endParaRPr sz="15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0"/>
          <p:cNvSpPr txBox="1"/>
          <p:nvPr/>
        </p:nvSpPr>
        <p:spPr>
          <a:xfrm>
            <a:off x="604800" y="707175"/>
            <a:ext cx="7934400" cy="35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Unique Selling Proposition</a:t>
            </a:r>
            <a:endParaRPr sz="2000" b="1" u="sng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i="1" dirty="0">
                <a:solidFill>
                  <a:schemeClr val="dk1"/>
                </a:solidFill>
                <a:highlight>
                  <a:srgbClr val="FFFFFF"/>
                </a:highlight>
              </a:rPr>
              <a:t>NutriGen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 is different in that it will allow </a:t>
            </a:r>
            <a:r>
              <a:rPr lang="en-GB" sz="1600" b="1" dirty="0">
                <a:solidFill>
                  <a:schemeClr val="dk1"/>
                </a:solidFill>
                <a:highlight>
                  <a:srgbClr val="FFFFFF"/>
                </a:highlight>
              </a:rPr>
              <a:t>Generative AI 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to actually create plans for </a:t>
            </a:r>
            <a:r>
              <a:rPr lang="en-GB" sz="1600" b="1" dirty="0">
                <a:solidFill>
                  <a:schemeClr val="dk1"/>
                </a:solidFill>
                <a:highlight>
                  <a:srgbClr val="FFFFFF"/>
                </a:highlight>
              </a:rPr>
              <a:t>personalized meals 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based on </a:t>
            </a:r>
            <a:r>
              <a:rPr lang="en-GB" sz="1600" b="1" dirty="0">
                <a:solidFill>
                  <a:schemeClr val="dk1"/>
                </a:solidFill>
                <a:highlight>
                  <a:srgbClr val="FFFFFF"/>
                </a:highlight>
              </a:rPr>
              <a:t>specific dietary variations, restrictions, and health goals,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 developed with the evolution of </a:t>
            </a:r>
            <a:r>
              <a:rPr lang="en-GB" sz="1600" b="1" dirty="0">
                <a:solidFill>
                  <a:schemeClr val="dk1"/>
                </a:solidFill>
                <a:highlight>
                  <a:srgbClr val="FFFFFF"/>
                </a:highlight>
              </a:rPr>
              <a:t>user data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 in order to ensure the </a:t>
            </a:r>
            <a:r>
              <a:rPr lang="en-GB" sz="1600" b="1" dirty="0">
                <a:solidFill>
                  <a:schemeClr val="dk1"/>
                </a:solidFill>
                <a:highlight>
                  <a:srgbClr val="FFFFFF"/>
                </a:highlight>
              </a:rPr>
              <a:t>meal plan 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is </a:t>
            </a:r>
            <a:r>
              <a:rPr lang="en-GB" sz="1600" b="1" dirty="0">
                <a:solidFill>
                  <a:schemeClr val="dk1"/>
                </a:solidFill>
                <a:highlight>
                  <a:srgbClr val="FFFFFF"/>
                </a:highlight>
              </a:rPr>
              <a:t>relevant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 and also </a:t>
            </a:r>
            <a:r>
              <a:rPr lang="en-GB" sz="1600" b="1" dirty="0">
                <a:solidFill>
                  <a:schemeClr val="dk1"/>
                </a:solidFill>
                <a:highlight>
                  <a:srgbClr val="FFFFFF"/>
                </a:highlight>
              </a:rPr>
              <a:t>effective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An integration with </a:t>
            </a:r>
            <a:r>
              <a:rPr lang="en-GB" sz="1600" b="1" dirty="0">
                <a:solidFill>
                  <a:schemeClr val="dk1"/>
                </a:solidFill>
                <a:highlight>
                  <a:srgbClr val="FFFFFF"/>
                </a:highlight>
              </a:rPr>
              <a:t>wearable devices 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suggests </a:t>
            </a:r>
            <a:r>
              <a:rPr lang="en-GB" sz="1600" b="1" dirty="0">
                <a:solidFill>
                  <a:schemeClr val="dk1"/>
                </a:solidFill>
                <a:highlight>
                  <a:srgbClr val="FFFFFF"/>
                </a:highlight>
              </a:rPr>
              <a:t>dynamic updates 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regarding plans on the basis of </a:t>
            </a:r>
            <a:r>
              <a:rPr lang="en-GB" sz="1600" b="1" dirty="0">
                <a:solidFill>
                  <a:schemeClr val="dk1"/>
                </a:solidFill>
                <a:highlight>
                  <a:srgbClr val="FFFFFF"/>
                </a:highlight>
              </a:rPr>
              <a:t>real-time activity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, and </a:t>
            </a:r>
            <a:r>
              <a:rPr lang="en-GB" sz="1600" b="1" i="1" dirty="0">
                <a:solidFill>
                  <a:schemeClr val="dk1"/>
                </a:solidFill>
                <a:highlight>
                  <a:srgbClr val="FFFFFF"/>
                </a:highlight>
              </a:rPr>
              <a:t>NutriGen</a:t>
            </a:r>
            <a:r>
              <a:rPr lang="en-GB" sz="1600" i="1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has become recognized as the most </a:t>
            </a:r>
            <a:r>
              <a:rPr lang="en-GB" sz="1600" b="1" dirty="0">
                <a:solidFill>
                  <a:schemeClr val="dk1"/>
                </a:solidFill>
                <a:highlight>
                  <a:srgbClr val="FFFFFF"/>
                </a:highlight>
              </a:rPr>
              <a:t>comprehensive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 and flexible meal-planning solution available in the market. It adjusts to the user while maintaining the sustainability of </a:t>
            </a:r>
            <a:r>
              <a:rPr lang="en-GB" sz="1600" b="1" dirty="0">
                <a:solidFill>
                  <a:schemeClr val="dk1"/>
                </a:solidFill>
                <a:highlight>
                  <a:srgbClr val="FFFFFF"/>
                </a:highlight>
              </a:rPr>
              <a:t>long-term improvements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 in health.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1"/>
          <p:cNvSpPr txBox="1">
            <a:spLocks noGrp="1"/>
          </p:cNvSpPr>
          <p:nvPr>
            <p:ph type="title" idx="4294967295"/>
          </p:nvPr>
        </p:nvSpPr>
        <p:spPr>
          <a:xfrm>
            <a:off x="255721" y="257014"/>
            <a:ext cx="8462097" cy="343061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GB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1-minute video of our idea (embed on this PPT)</a:t>
            </a:r>
            <a:endParaRPr sz="15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>
            <a:spLocks noGrp="1"/>
          </p:cNvSpPr>
          <p:nvPr>
            <p:ph type="title"/>
          </p:nvPr>
        </p:nvSpPr>
        <p:spPr>
          <a:xfrm>
            <a:off x="285749" y="1738705"/>
            <a:ext cx="5280565" cy="166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Microsoft Office PowerPoint</Application>
  <PresentationFormat>On-screen Show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Georgia</vt:lpstr>
      <vt:lpstr>Simple Light</vt:lpstr>
      <vt:lpstr>1_Titles</vt:lpstr>
      <vt:lpstr>Titles</vt:lpstr>
      <vt:lpstr>1_Office Theme</vt:lpstr>
      <vt:lpstr>Office Theme</vt:lpstr>
      <vt:lpstr>PowerPoint Presentation</vt:lpstr>
      <vt:lpstr>Team details</vt:lpstr>
      <vt:lpstr>Describe the problem statement (200 words)</vt:lpstr>
      <vt:lpstr>Proposed solution / your big Idea (200 words)</vt:lpstr>
      <vt:lpstr>How does your innovation accelerate change with the power of Technology? (200 words)</vt:lpstr>
      <vt:lpstr>Technologies leveraged:</vt:lpstr>
      <vt:lpstr>How is your solution different/unique from other solutions in market? (150 words)</vt:lpstr>
      <vt:lpstr>1-minute video of our idea (embed on this PPT)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Aniket Kumar Gupta</cp:lastModifiedBy>
  <cp:revision>1</cp:revision>
  <dcterms:modified xsi:type="dcterms:W3CDTF">2024-10-06T08:54:52Z</dcterms:modified>
</cp:coreProperties>
</file>