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3" r:id="rId2"/>
    <p:sldId id="386" r:id="rId3"/>
    <p:sldId id="400" r:id="rId4"/>
    <p:sldId id="401" r:id="rId5"/>
    <p:sldId id="402" r:id="rId6"/>
    <p:sldId id="392" r:id="rId7"/>
    <p:sldId id="403" r:id="rId8"/>
    <p:sldId id="404" r:id="rId9"/>
    <p:sldId id="405" r:id="rId10"/>
    <p:sldId id="387" r:id="rId11"/>
    <p:sldId id="406" r:id="rId12"/>
    <p:sldId id="407" r:id="rId13"/>
    <p:sldId id="410" r:id="rId14"/>
    <p:sldId id="411" r:id="rId15"/>
    <p:sldId id="393" r:id="rId16"/>
    <p:sldId id="398" r:id="rId17"/>
    <p:sldId id="396" r:id="rId18"/>
    <p:sldId id="397" r:id="rId19"/>
    <p:sldId id="394" r:id="rId20"/>
    <p:sldId id="395" r:id="rId21"/>
    <p:sldId id="399" r:id="rId22"/>
    <p:sldId id="412" r:id="rId23"/>
  </p:sldIdLst>
  <p:sldSz cx="9144000" cy="6858000" type="screen4x3"/>
  <p:notesSz cx="6735763" cy="98663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7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399"/>
    <a:srgbClr val="333333"/>
    <a:srgbClr val="EAEAEA"/>
    <a:srgbClr val="6699FF"/>
    <a:srgbClr val="00FF00"/>
    <a:srgbClr val="FF00FF"/>
    <a:srgbClr val="FF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9313"/>
  </p:normalViewPr>
  <p:slideViewPr>
    <p:cSldViewPr showGuides="1">
      <p:cViewPr varScale="1">
        <p:scale>
          <a:sx n="109" d="100"/>
          <a:sy n="109" d="100"/>
        </p:scale>
        <p:origin x="-1788" y="-78"/>
      </p:cViewPr>
      <p:guideLst>
        <p:guide orient="horz" pos="2127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8B7330-83E8-41C7-A16F-EEE7FE14B43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35789D-2564-4D10-8EB8-BAD9160E109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953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92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989138"/>
            <a:ext cx="6840538" cy="1684337"/>
          </a:xfrm>
        </p:spPr>
        <p:txBody>
          <a:bodyPr/>
          <a:lstStyle>
            <a:lvl1pPr algn="ctr">
              <a:defRPr sz="5600"/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05263"/>
            <a:ext cx="5864225" cy="647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>
                <a:ea typeface="华文细黑" panose="02010600040101010101" pitchFamily="2" charset="-122"/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274638"/>
            <a:ext cx="1963737" cy="6034087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27088" y="274638"/>
            <a:ext cx="5743575" cy="60340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827088" y="274638"/>
            <a:ext cx="7859712" cy="60340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27088" y="1989138"/>
            <a:ext cx="3852862" cy="43195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32350" y="1989138"/>
            <a:ext cx="3854450" cy="43195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89138"/>
            <a:ext cx="7859713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Bar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40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830" y="45085"/>
            <a:ext cx="9144000" cy="683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1135002" y="1988503"/>
            <a:ext cx="6873998" cy="179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气相色谱法</a:t>
            </a:r>
            <a:b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测定烷烃混合物的组成和含量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BB24F035-4177-4515-B382-C66D7E17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926523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指导教师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2987675" y="2349503"/>
            <a:ext cx="3168650" cy="461963"/>
            <a:chOff x="1882" y="1480"/>
            <a:chExt cx="1996" cy="291"/>
          </a:xfrm>
        </p:grpSpPr>
        <p:sp>
          <p:nvSpPr>
            <p:cNvPr id="6174" name="Rectangle 46"/>
            <p:cNvSpPr/>
            <p:nvPr/>
          </p:nvSpPr>
          <p:spPr>
            <a:xfrm>
              <a:off x="1882" y="1480"/>
              <a:ext cx="771" cy="29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75" name="Rectangle 47"/>
            <p:cNvSpPr/>
            <p:nvPr/>
          </p:nvSpPr>
          <p:spPr>
            <a:xfrm>
              <a:off x="3107" y="1480"/>
              <a:ext cx="771" cy="29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147" name="Text Box 2"/>
          <p:cNvSpPr txBox="1"/>
          <p:nvPr/>
        </p:nvSpPr>
        <p:spPr>
          <a:xfrm>
            <a:off x="1764030" y="468630"/>
            <a:ext cx="7345363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三、实验原理</a:t>
            </a:r>
          </a:p>
        </p:txBody>
      </p:sp>
      <p:sp>
        <p:nvSpPr>
          <p:cNvPr id="58372" name="Text Box 4"/>
          <p:cNvSpPr txBox="1"/>
          <p:nvPr/>
        </p:nvSpPr>
        <p:spPr>
          <a:xfrm>
            <a:off x="5148580" y="433865"/>
            <a:ext cx="3500755" cy="67929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b" anchorCtr="0">
            <a:spAutoFit/>
          </a:bodyPr>
          <a:lstStyle/>
          <a:p>
            <a:pPr algn="just" eaLnBrk="0" hangingPunct="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分离及分析</a:t>
            </a:r>
          </a:p>
        </p:txBody>
      </p:sp>
      <p:sp>
        <p:nvSpPr>
          <p:cNvPr id="58378" name="Text Box 10"/>
          <p:cNvSpPr txBox="1"/>
          <p:nvPr/>
        </p:nvSpPr>
        <p:spPr>
          <a:xfrm>
            <a:off x="1187450" y="2420938"/>
            <a:ext cx="10795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气路</a:t>
            </a:r>
          </a:p>
        </p:txBody>
      </p:sp>
      <p:sp>
        <p:nvSpPr>
          <p:cNvPr id="58379" name="Text Box 11"/>
          <p:cNvSpPr txBox="1"/>
          <p:nvPr/>
        </p:nvSpPr>
        <p:spPr>
          <a:xfrm>
            <a:off x="2916238" y="2420938"/>
            <a:ext cx="1439862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色谱柱</a:t>
            </a:r>
          </a:p>
        </p:txBody>
      </p:sp>
      <p:sp>
        <p:nvSpPr>
          <p:cNvPr id="58380" name="Text Box 12"/>
          <p:cNvSpPr txBox="1"/>
          <p:nvPr/>
        </p:nvSpPr>
        <p:spPr>
          <a:xfrm>
            <a:off x="2124075" y="1835532"/>
            <a:ext cx="10795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进样</a:t>
            </a:r>
          </a:p>
        </p:txBody>
      </p:sp>
      <p:sp>
        <p:nvSpPr>
          <p:cNvPr id="58381" name="Text Box 13"/>
          <p:cNvSpPr txBox="1"/>
          <p:nvPr/>
        </p:nvSpPr>
        <p:spPr>
          <a:xfrm>
            <a:off x="4860330" y="2419350"/>
            <a:ext cx="1439862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检测器</a:t>
            </a:r>
          </a:p>
        </p:txBody>
      </p:sp>
      <p:sp>
        <p:nvSpPr>
          <p:cNvPr id="58382" name="Text Box 14"/>
          <p:cNvSpPr txBox="1"/>
          <p:nvPr/>
        </p:nvSpPr>
        <p:spPr>
          <a:xfrm>
            <a:off x="6804025" y="2276475"/>
            <a:ext cx="1727200" cy="5355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数据记录与处理</a:t>
            </a:r>
          </a:p>
        </p:txBody>
      </p:sp>
      <p:sp>
        <p:nvSpPr>
          <p:cNvPr id="58383" name="Line 15"/>
          <p:cNvSpPr/>
          <p:nvPr/>
        </p:nvSpPr>
        <p:spPr>
          <a:xfrm>
            <a:off x="2051720" y="2565226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4" name="Line 16"/>
          <p:cNvSpPr/>
          <p:nvPr/>
        </p:nvSpPr>
        <p:spPr>
          <a:xfrm>
            <a:off x="4284340" y="2565226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5" name="Line 17"/>
          <p:cNvSpPr/>
          <p:nvPr/>
        </p:nvSpPr>
        <p:spPr>
          <a:xfrm>
            <a:off x="6228556" y="2565226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86" name="Line 18"/>
          <p:cNvSpPr/>
          <p:nvPr/>
        </p:nvSpPr>
        <p:spPr>
          <a:xfrm>
            <a:off x="2412082" y="2204864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3" name="AutoShape 25"/>
          <p:cNvSpPr/>
          <p:nvPr/>
        </p:nvSpPr>
        <p:spPr>
          <a:xfrm>
            <a:off x="900113" y="2924175"/>
            <a:ext cx="1366837" cy="865188"/>
          </a:xfrm>
          <a:prstGeom prst="upArrowCallout">
            <a:avLst>
              <a:gd name="adj1" fmla="val 39451"/>
              <a:gd name="adj2" fmla="val 39495"/>
              <a:gd name="adj3" fmla="val 18898"/>
              <a:gd name="adj4" fmla="val 5431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流动相</a:t>
            </a:r>
            <a:endParaRPr lang="zh-CN" altLang="en-US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94" name="AutoShape 26"/>
          <p:cNvSpPr/>
          <p:nvPr/>
        </p:nvSpPr>
        <p:spPr>
          <a:xfrm>
            <a:off x="2843213" y="2925763"/>
            <a:ext cx="1368425" cy="863600"/>
          </a:xfrm>
          <a:prstGeom prst="upArrowCallout">
            <a:avLst>
              <a:gd name="adj1" fmla="val 39613"/>
              <a:gd name="adj2" fmla="val 39613"/>
              <a:gd name="adj3" fmla="val 16666"/>
              <a:gd name="adj4" fmla="val 5477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固定相</a:t>
            </a:r>
            <a:endParaRPr lang="zh-CN" altLang="en-US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95" name="AutoShape 27"/>
          <p:cNvSpPr/>
          <p:nvPr/>
        </p:nvSpPr>
        <p:spPr>
          <a:xfrm>
            <a:off x="2627313" y="3933825"/>
            <a:ext cx="1728787" cy="1655763"/>
          </a:xfrm>
          <a:prstGeom prst="upArrowCallout">
            <a:avLst>
              <a:gd name="adj1" fmla="val 26102"/>
              <a:gd name="adj2" fmla="val 26102"/>
              <a:gd name="adj3" fmla="val 16666"/>
              <a:gd name="adj4" fmla="val 693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实现样品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中混合物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的分离</a:t>
            </a:r>
            <a:endParaRPr lang="zh-CN" altLang="en-US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99" name="AutoShape 31"/>
          <p:cNvSpPr/>
          <p:nvPr/>
        </p:nvSpPr>
        <p:spPr>
          <a:xfrm>
            <a:off x="4643438" y="2924175"/>
            <a:ext cx="1871662" cy="863600"/>
          </a:xfrm>
          <a:prstGeom prst="upArrowCallout">
            <a:avLst>
              <a:gd name="adj1" fmla="val 54181"/>
              <a:gd name="adj2" fmla="val 54181"/>
              <a:gd name="adj3" fmla="val 16666"/>
              <a:gd name="adj4" fmla="val 5477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热导检测器</a:t>
            </a:r>
          </a:p>
        </p:txBody>
      </p:sp>
      <p:sp>
        <p:nvSpPr>
          <p:cNvPr id="58400" name="AutoShape 32"/>
          <p:cNvSpPr/>
          <p:nvPr/>
        </p:nvSpPr>
        <p:spPr>
          <a:xfrm>
            <a:off x="4643438" y="3933825"/>
            <a:ext cx="2017712" cy="1727200"/>
          </a:xfrm>
          <a:prstGeom prst="upArrowCallout">
            <a:avLst>
              <a:gd name="adj1" fmla="val 29204"/>
              <a:gd name="adj2" fmla="val 29204"/>
              <a:gd name="adj3" fmla="val 16666"/>
              <a:gd name="adj4" fmla="val 693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将分离后的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各物质浓度</a:t>
            </a: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转化为电信号</a:t>
            </a:r>
          </a:p>
        </p:txBody>
      </p:sp>
      <p:sp>
        <p:nvSpPr>
          <p:cNvPr id="58401" name="AutoShape 33"/>
          <p:cNvSpPr/>
          <p:nvPr/>
        </p:nvSpPr>
        <p:spPr>
          <a:xfrm>
            <a:off x="6804025" y="2997200"/>
            <a:ext cx="1655763" cy="792163"/>
          </a:xfrm>
          <a:prstGeom prst="upArrowCallout">
            <a:avLst>
              <a:gd name="adj1" fmla="val 52254"/>
              <a:gd name="adj2" fmla="val 52254"/>
              <a:gd name="adj3" fmla="val 16666"/>
              <a:gd name="adj4" fmla="val 5477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结果记录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6948488" y="3860800"/>
            <a:ext cx="1584325" cy="2303463"/>
            <a:chOff x="4332" y="2432"/>
            <a:chExt cx="998" cy="1451"/>
          </a:xfrm>
        </p:grpSpPr>
        <p:grpSp>
          <p:nvGrpSpPr>
            <p:cNvPr id="6167" name="Group 43"/>
            <p:cNvGrpSpPr/>
            <p:nvPr/>
          </p:nvGrpSpPr>
          <p:grpSpPr>
            <a:xfrm>
              <a:off x="4332" y="2432"/>
              <a:ext cx="998" cy="1451"/>
              <a:chOff x="4468" y="2523"/>
              <a:chExt cx="998" cy="1451"/>
            </a:xfrm>
          </p:grpSpPr>
          <p:sp>
            <p:nvSpPr>
              <p:cNvPr id="6170" name="AutoShape 42"/>
              <p:cNvSpPr/>
              <p:nvPr/>
            </p:nvSpPr>
            <p:spPr>
              <a:xfrm>
                <a:off x="4468" y="2523"/>
                <a:ext cx="998" cy="1451"/>
              </a:xfrm>
              <a:prstGeom prst="upArrowCallout">
                <a:avLst>
                  <a:gd name="adj1" fmla="val 25000"/>
                  <a:gd name="adj2" fmla="val 25000"/>
                  <a:gd name="adj3" fmla="val 24231"/>
                  <a:gd name="adj4" fmla="val 7132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6171" name="Group 41"/>
              <p:cNvGrpSpPr/>
              <p:nvPr/>
            </p:nvGrpSpPr>
            <p:grpSpPr>
              <a:xfrm>
                <a:off x="4513" y="2976"/>
                <a:ext cx="907" cy="953"/>
                <a:chOff x="4649" y="2704"/>
                <a:chExt cx="907" cy="1089"/>
              </a:xfrm>
            </p:grpSpPr>
            <p:pic>
              <p:nvPicPr>
                <p:cNvPr id="6172" name="Picture 35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21037" r="14499" b="-13084"/>
                <a:stretch>
                  <a:fillRect/>
                </a:stretch>
              </p:blipFill>
              <p:spPr>
                <a:xfrm>
                  <a:off x="4649" y="2704"/>
                  <a:ext cx="907" cy="10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173" name="Rectangle 36"/>
                <p:cNvSpPr/>
                <p:nvPr/>
              </p:nvSpPr>
              <p:spPr>
                <a:xfrm>
                  <a:off x="4830" y="3657"/>
                  <a:ext cx="681" cy="1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000" dirty="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保留时间</a:t>
                  </a:r>
                  <a:r>
                    <a:rPr lang="en-US" altLang="zh-CN" sz="1000" dirty="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/min</a:t>
                  </a:r>
                  <a:endPara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6168" name="Line 37"/>
            <p:cNvSpPr/>
            <p:nvPr/>
          </p:nvSpPr>
          <p:spPr>
            <a:xfrm>
              <a:off x="5193" y="3566"/>
              <a:ext cx="0" cy="1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9" name="Rectangle 38"/>
            <p:cNvSpPr/>
            <p:nvPr/>
          </p:nvSpPr>
          <p:spPr>
            <a:xfrm>
              <a:off x="5103" y="3339"/>
              <a:ext cx="22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zh-CN" altLang="en-US" sz="1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进样</a:t>
              </a:r>
              <a:endPara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8408" name="AutoShape 40"/>
          <p:cNvSpPr/>
          <p:nvPr/>
        </p:nvSpPr>
        <p:spPr>
          <a:xfrm>
            <a:off x="516433" y="1667828"/>
            <a:ext cx="1355725" cy="645160"/>
          </a:xfrm>
          <a:prstGeom prst="wedgeRectCallout">
            <a:avLst>
              <a:gd name="adj1" fmla="val 71086"/>
              <a:gd name="adj2" fmla="val 81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气体或易气化的物质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13" name="AutoShape 45"/>
          <p:cNvSpPr/>
          <p:nvPr/>
        </p:nvSpPr>
        <p:spPr>
          <a:xfrm>
            <a:off x="827088" y="4005263"/>
            <a:ext cx="1366837" cy="865187"/>
          </a:xfrm>
          <a:prstGeom prst="upArrowCallout">
            <a:avLst>
              <a:gd name="adj1" fmla="val 39451"/>
              <a:gd name="adj2" fmla="val 39495"/>
              <a:gd name="adj3" fmla="val 18898"/>
              <a:gd name="adj4" fmla="val 5431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载气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596405074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6" name="Rectangle 6">
            <a:extLst>
              <a:ext uri="{FF2B5EF4-FFF2-40B4-BE49-F238E27FC236}">
                <a16:creationId xmlns:a16="http://schemas.microsoft.com/office/drawing/2014/main" xmlns="" id="{AC320093-D33C-4B82-8E8F-55BB5298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412875"/>
            <a:ext cx="720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气固色谱：按吸附</a:t>
            </a:r>
            <a:r>
              <a:rPr lang="en-US" altLang="zh-CN" sz="2800" b="1">
                <a:latin typeface="Tahoma" panose="020B0604030504040204" pitchFamily="34" charset="0"/>
                <a:ea typeface="隶书" panose="02010509060101010101" pitchFamily="49" charset="-122"/>
              </a:rPr>
              <a:t>-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脱附能力不同实现分离。</a:t>
            </a:r>
          </a:p>
        </p:txBody>
      </p:sp>
      <p:sp>
        <p:nvSpPr>
          <p:cNvPr id="942087" name="Rectangle 7">
            <a:extLst>
              <a:ext uri="{FF2B5EF4-FFF2-40B4-BE49-F238E27FC236}">
                <a16:creationId xmlns:a16="http://schemas.microsoft.com/office/drawing/2014/main" xmlns="" id="{0F589DEF-AF86-4F8D-A489-16A6B51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20938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气液色谱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：按溶解</a:t>
            </a:r>
            <a:r>
              <a:rPr lang="en-US" altLang="zh-CN" sz="2800" b="1">
                <a:latin typeface="Tahoma" panose="020B0604030504040204" pitchFamily="34" charset="0"/>
                <a:ea typeface="隶书" panose="02010509060101010101" pitchFamily="49" charset="-122"/>
              </a:rPr>
              <a:t>-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挥发能力不同实现分离。</a:t>
            </a:r>
          </a:p>
        </p:txBody>
      </p:sp>
      <p:sp>
        <p:nvSpPr>
          <p:cNvPr id="942088" name="Rectangle 8">
            <a:extLst>
              <a:ext uri="{FF2B5EF4-FFF2-40B4-BE49-F238E27FC236}">
                <a16:creationId xmlns:a16="http://schemas.microsoft.com/office/drawing/2014/main" xmlns="" id="{631F8C34-30F8-4759-A2A4-A91F89BE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73463"/>
            <a:ext cx="766921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气液色谱</a:t>
            </a:r>
          </a:p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固定液选择的基本原则： </a:t>
            </a:r>
            <a:r>
              <a:rPr lang="zh-CN" altLang="en-US" sz="2800" b="1"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相似相溶</a:t>
            </a:r>
            <a:r>
              <a:rPr lang="zh-CN" altLang="en-US" sz="2800" b="1"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，选择与试样性质（极性）相近的固定相。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组分与固定液间的作用力：静电力、诱导力、色散力和氢键的相互作用等。</a:t>
            </a:r>
          </a:p>
        </p:txBody>
      </p:sp>
      <p:sp>
        <p:nvSpPr>
          <p:cNvPr id="942090" name="Rectangle 10">
            <a:extLst>
              <a:ext uri="{FF2B5EF4-FFF2-40B4-BE49-F238E27FC236}">
                <a16:creationId xmlns:a16="http://schemas.microsoft.com/office/drawing/2014/main" xmlns="" id="{76CD5AD1-8F2C-446A-8EAD-FA15B73B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844675"/>
            <a:ext cx="295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吸附小，先离柱</a:t>
            </a:r>
          </a:p>
        </p:txBody>
      </p:sp>
      <p:sp>
        <p:nvSpPr>
          <p:cNvPr id="942091" name="Rectangle 11">
            <a:extLst>
              <a:ext uri="{FF2B5EF4-FFF2-40B4-BE49-F238E27FC236}">
                <a16:creationId xmlns:a16="http://schemas.microsoft.com/office/drawing/2014/main" xmlns="" id="{10D7CE9F-A126-4ADD-ADD1-905AE8F7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52738"/>
            <a:ext cx="331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溶解度小，先离柱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89E00DAB-C6CE-4335-BB21-67D32C4E87AD}"/>
              </a:ext>
            </a:extLst>
          </p:cNvPr>
          <p:cNvSpPr txBox="1"/>
          <p:nvPr/>
        </p:nvSpPr>
        <p:spPr>
          <a:xfrm>
            <a:off x="1764030" y="468630"/>
            <a:ext cx="7345363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三、实验原理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2" name="Rectangle 4">
            <a:extLst>
              <a:ext uri="{FF2B5EF4-FFF2-40B4-BE49-F238E27FC236}">
                <a16:creationId xmlns:a16="http://schemas.microsoft.com/office/drawing/2014/main" xmlns="" id="{7519D5F6-1577-4595-84EE-53AFC068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7850"/>
            <a:ext cx="7272337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样品：烷烃（已烷、庚烷、辛烷）混合物，</a:t>
            </a: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是非极性物质</a:t>
            </a:r>
            <a:endParaRPr lang="en-US" altLang="zh-CN" sz="2800" b="1">
              <a:solidFill>
                <a:srgbClr val="FF0000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流动相：</a:t>
            </a:r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baseline="-2500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固定相：担体</a:t>
            </a:r>
            <a:r>
              <a:rPr lang="en-US" altLang="zh-CN" sz="2800" b="1">
                <a:ea typeface="隶书" panose="02010509060101010101" pitchFamily="49" charset="-122"/>
              </a:rPr>
              <a:t>+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固定液</a:t>
            </a:r>
            <a:r>
              <a:rPr lang="en-US" altLang="zh-CN" sz="2800" b="1">
                <a:ea typeface="隶书" panose="02010509060101010101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a typeface="隶书" panose="02010509060101010101" pitchFamily="49" charset="-122"/>
              </a:rPr>
              <a:t>非极性物质</a:t>
            </a:r>
            <a:r>
              <a:rPr lang="en-US" altLang="zh-CN" sz="2800" b="1"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作用力：烷烃与固定液之间主要是</a:t>
            </a: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色散力</a:t>
            </a:r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，故试样中各组分</a:t>
            </a: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按沸点由低到高依次流出色谱柱</a:t>
            </a:r>
          </a:p>
        </p:txBody>
      </p:sp>
      <p:sp>
        <p:nvSpPr>
          <p:cNvPr id="17411" name="矩形 1">
            <a:extLst>
              <a:ext uri="{FF2B5EF4-FFF2-40B4-BE49-F238E27FC236}">
                <a16:creationId xmlns:a16="http://schemas.microsoft.com/office/drawing/2014/main" xmlns="" id="{F7F1F97F-57EE-43CC-AF62-5D96CA51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307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本实验：</a:t>
            </a: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气液色谱</a:t>
            </a:r>
            <a:endParaRPr lang="zh-CN" altLang="en-US" sz="2800" b="1">
              <a:solidFill>
                <a:srgbClr val="FFFFFF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A3D31BE5-5103-4427-B18F-F2C3A193F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3200" b="1">
                <a:solidFill>
                  <a:srgbClr val="C00000"/>
                </a:solidFill>
                <a:ea typeface="黑体" panose="02010609060101010101" pitchFamily="49" charset="-122"/>
              </a:rPr>
              <a:t>色谱流出曲线</a:t>
            </a: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的作用</a:t>
            </a:r>
          </a:p>
        </p:txBody>
      </p:sp>
      <p:sp>
        <p:nvSpPr>
          <p:cNvPr id="20483" name="Line 5">
            <a:extLst>
              <a:ext uri="{FF2B5EF4-FFF2-40B4-BE49-F238E27FC236}">
                <a16:creationId xmlns:a16="http://schemas.microsoft.com/office/drawing/2014/main" xmlns="" id="{496BBA7F-D095-4609-B402-CDFDC28DD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0A21032-72A8-4E04-BC06-FA6D3D95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558675"/>
            <a:ext cx="7704856" cy="149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根据色谱峰的位置（保留时间）进行</a:t>
            </a:r>
            <a:r>
              <a:rPr kumimoji="1" lang="zh-CN" altLang="en-US" sz="2000" b="1" dirty="0">
                <a:solidFill>
                  <a:srgbClr val="990033"/>
                </a:solidFill>
                <a:ea typeface="黑体" panose="02010609060101010101" pitchFamily="49" charset="-122"/>
              </a:rPr>
              <a:t>定性测定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  <a:buClr>
                <a:schemeClr val="hlink"/>
              </a:buClr>
            </a:pPr>
            <a:r>
              <a:rPr lang="en-US" altLang="zh-CN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根据色谱峰的峰高或面积进行</a:t>
            </a:r>
            <a:r>
              <a:rPr kumimoji="1" lang="zh-CN" altLang="en-US" sz="2000" b="1" dirty="0">
                <a:solidFill>
                  <a:srgbClr val="990033"/>
                </a:solidFill>
                <a:ea typeface="黑体" panose="02010609060101010101" pitchFamily="49" charset="-122"/>
              </a:rPr>
              <a:t>定量测定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根据色谱峰的位置及其宽度，可以对色谱柱分离情况</a:t>
            </a:r>
            <a:r>
              <a:rPr kumimoji="1" lang="zh-CN" altLang="en-US" sz="2000" b="1" dirty="0">
                <a:solidFill>
                  <a:srgbClr val="990033"/>
                </a:solidFill>
                <a:ea typeface="黑体" panose="02010609060101010101" pitchFamily="49" charset="-122"/>
              </a:rPr>
              <a:t>进行评价</a:t>
            </a:r>
            <a:r>
              <a:rPr lang="zh-CN" altLang="en-US" sz="2000" b="1" dirty="0">
                <a:solidFill>
                  <a:srgbClr val="2222FF"/>
                </a:solidFill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2222FF"/>
              </a:solidFill>
              <a:ea typeface="宋体" panose="02010600030101010101" pitchFamily="2" charset="-122"/>
            </a:endParaRPr>
          </a:p>
        </p:txBody>
      </p:sp>
      <p:grpSp>
        <p:nvGrpSpPr>
          <p:cNvPr id="20485" name="Group 7">
            <a:extLst>
              <a:ext uri="{FF2B5EF4-FFF2-40B4-BE49-F238E27FC236}">
                <a16:creationId xmlns:a16="http://schemas.microsoft.com/office/drawing/2014/main" xmlns="" id="{C846CFBB-80DD-4F5D-8181-513121373803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1340768"/>
            <a:ext cx="5184576" cy="2842969"/>
            <a:chOff x="2789" y="0"/>
            <a:chExt cx="2971" cy="1769"/>
          </a:xfrm>
        </p:grpSpPr>
        <p:pic>
          <p:nvPicPr>
            <p:cNvPr id="20486" name="Picture 11">
              <a:extLst>
                <a:ext uri="{FF2B5EF4-FFF2-40B4-BE49-F238E27FC236}">
                  <a16:creationId xmlns:a16="http://schemas.microsoft.com/office/drawing/2014/main" xmlns="" id="{4D2ABF26-AD5A-4A19-9C58-84DF9BDD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0"/>
              <a:ext cx="2971" cy="176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7" name="Line 9">
              <a:extLst>
                <a:ext uri="{FF2B5EF4-FFF2-40B4-BE49-F238E27FC236}">
                  <a16:creationId xmlns:a16="http://schemas.microsoft.com/office/drawing/2014/main" xmlns="" id="{5B9E6A1A-D6D7-4A09-ACC0-EFE2089A0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09"/>
              <a:ext cx="0" cy="8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0">
              <a:extLst>
                <a:ext uri="{FF2B5EF4-FFF2-40B4-BE49-F238E27FC236}">
                  <a16:creationId xmlns:a16="http://schemas.microsoft.com/office/drawing/2014/main" xmlns="" id="{8D03DC8E-624E-4F4E-9F29-2AE0DF22B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98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1">
              <a:extLst>
                <a:ext uri="{FF2B5EF4-FFF2-40B4-BE49-F238E27FC236}">
                  <a16:creationId xmlns:a16="http://schemas.microsoft.com/office/drawing/2014/main" xmlns="" id="{AA47048C-60C0-4187-8EF7-4ADE27EF0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389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2">
              <a:extLst>
                <a:ext uri="{FF2B5EF4-FFF2-40B4-BE49-F238E27FC236}">
                  <a16:creationId xmlns:a16="http://schemas.microsoft.com/office/drawing/2014/main" xmlns="" id="{77CE374A-0D69-44A7-9351-AE509DCD7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207"/>
              <a:ext cx="3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t</a:t>
              </a:r>
              <a:r>
                <a:rPr lang="en-US" altLang="zh-CN" sz="1400" baseline="-25000">
                  <a:solidFill>
                    <a:srgbClr val="00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R</a:t>
              </a:r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C6EDA134-4D94-4280-AADF-685CFF0D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079" y="2093996"/>
            <a:ext cx="1558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kumimoji="1" lang="en-US" altLang="zh-CN" sz="2000" dirty="0">
                <a:solidFill>
                  <a:srgbClr val="990033"/>
                </a:solidFill>
                <a:ea typeface="黑体" panose="02010609060101010101" pitchFamily="49" charset="-122"/>
              </a:rPr>
              <a:t>1. 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基线 </a:t>
            </a:r>
            <a:endParaRPr kumimoji="1" lang="zh-CN" altLang="en-US" sz="2000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xmlns="" id="{1930AA12-CC36-4AF1-AA61-557E0083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078" y="2468934"/>
            <a:ext cx="2390169" cy="42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990033"/>
                </a:solidFill>
                <a:ea typeface="黑体" panose="02010609060101010101" pitchFamily="49" charset="-122"/>
              </a:rPr>
              <a:t>2. 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保留时间（</a:t>
            </a:r>
            <a:r>
              <a:rPr kumimoji="1" lang="en-US" altLang="zh-CN" sz="2000" dirty="0" err="1">
                <a:solidFill>
                  <a:srgbClr val="990033"/>
                </a:solidFill>
                <a:ea typeface="黑体" panose="02010609060101010101" pitchFamily="49" charset="-122"/>
              </a:rPr>
              <a:t>t</a:t>
            </a:r>
            <a:r>
              <a:rPr kumimoji="1" lang="en-US" altLang="zh-CN" sz="2000" baseline="-25000" dirty="0" err="1">
                <a:solidFill>
                  <a:srgbClr val="990033"/>
                </a:solidFill>
                <a:ea typeface="黑体" panose="02010609060101010101" pitchFamily="49" charset="-122"/>
              </a:rPr>
              <a:t>R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）</a:t>
            </a:r>
            <a:endParaRPr kumimoji="1" lang="zh-CN" altLang="en-US" sz="2000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D8A19C9D-6468-445F-9C04-5853EB83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077" y="2880434"/>
            <a:ext cx="3384377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990033"/>
                </a:solidFill>
                <a:ea typeface="黑体" panose="02010609060101010101" pitchFamily="49" charset="-122"/>
              </a:rPr>
              <a:t>3. 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峰高（</a:t>
            </a:r>
            <a:r>
              <a:rPr kumimoji="1" lang="en-US" altLang="zh-CN" sz="2000" i="1" dirty="0">
                <a:solidFill>
                  <a:srgbClr val="990033"/>
                </a:solidFill>
                <a:ea typeface="黑体" panose="02010609060101010101" pitchFamily="49" charset="-122"/>
              </a:rPr>
              <a:t>h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）</a:t>
            </a:r>
            <a:endParaRPr kumimoji="1" lang="en-US" altLang="zh-CN" sz="2000" dirty="0">
              <a:solidFill>
                <a:srgbClr val="990033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990033"/>
                </a:solidFill>
                <a:ea typeface="黑体" panose="02010609060101010101" pitchFamily="49" charset="-122"/>
              </a:rPr>
              <a:t>4. 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峰面积（</a:t>
            </a:r>
            <a:r>
              <a:rPr kumimoji="1" lang="en-US" altLang="zh-CN" sz="2000" i="1" dirty="0">
                <a:solidFill>
                  <a:srgbClr val="990033"/>
                </a:solidFill>
                <a:ea typeface="黑体" panose="02010609060101010101" pitchFamily="49" charset="-122"/>
              </a:rPr>
              <a:t>A</a:t>
            </a:r>
            <a:r>
              <a:rPr kumimoji="1" lang="zh-CN" altLang="en-US" sz="2000" dirty="0">
                <a:solidFill>
                  <a:srgbClr val="990033"/>
                </a:solidFill>
                <a:ea typeface="黑体" panose="02010609060101010101" pitchFamily="49" charset="-122"/>
              </a:rPr>
              <a:t>） </a:t>
            </a:r>
            <a:endParaRPr kumimoji="1" lang="en-US" altLang="zh-CN" sz="2000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4">
            <a:extLst>
              <a:ext uri="{FF2B5EF4-FFF2-40B4-BE49-F238E27FC236}">
                <a16:creationId xmlns:a16="http://schemas.microsoft.com/office/drawing/2014/main" xmlns="" id="{C6D8E0C1-7E16-4805-8D7F-F01085E9B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xmlns="" id="{1D64D436-F661-4C49-822E-0833C865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3200" b="1">
                <a:solidFill>
                  <a:srgbClr val="C00000"/>
                </a:solidFill>
                <a:ea typeface="黑体" panose="02010609060101010101" pitchFamily="49" charset="-122"/>
              </a:rPr>
              <a:t>色谱</a:t>
            </a: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定量分析方法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21A1DE-302D-48DF-BC5B-130AC95FEB22}"/>
              </a:ext>
            </a:extLst>
          </p:cNvPr>
          <p:cNvSpPr/>
          <p:nvPr/>
        </p:nvSpPr>
        <p:spPr>
          <a:xfrm>
            <a:off x="1673225" y="1123950"/>
            <a:ext cx="316865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chemeClr val="accent2">
                    <a:lumMod val="50000"/>
                    <a:lumOff val="50000"/>
                  </a:schemeClr>
                </a:solidFill>
                <a:latin typeface="Times New Roman"/>
                <a:ea typeface="黑体" pitchFamily="2" charset="-122"/>
                <a:cs typeface="+mj-cs"/>
              </a:rPr>
              <a:t>面积归一化法</a:t>
            </a:r>
            <a:endParaRPr kumimoji="1" lang="zh-CN" altLang="en-US" sz="3600" b="1" i="1" dirty="0">
              <a:solidFill>
                <a:schemeClr val="accent2">
                  <a:lumMod val="50000"/>
                  <a:lumOff val="50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950280" name="Object 8">
            <a:extLst>
              <a:ext uri="{FF2B5EF4-FFF2-40B4-BE49-F238E27FC236}">
                <a16:creationId xmlns:a16="http://schemas.microsoft.com/office/drawing/2014/main" xmlns="" id="{7C17053F-960B-48A3-8E9F-5BD6F826BD1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58888" y="1773238"/>
          <a:ext cx="6048375" cy="922337"/>
        </p:xfrm>
        <a:graphic>
          <a:graphicData uri="http://schemas.openxmlformats.org/presentationml/2006/ole">
            <p:oleObj spid="_x0000_s7182" name="Equation" r:id="rId3" imgW="2832100" imgH="431800" progId="">
              <p:embed/>
            </p:oleObj>
          </a:graphicData>
        </a:graphic>
      </p:graphicFrame>
      <p:sp>
        <p:nvSpPr>
          <p:cNvPr id="4102" name="Text Box 10">
            <a:extLst>
              <a:ext uri="{FF2B5EF4-FFF2-40B4-BE49-F238E27FC236}">
                <a16:creationId xmlns:a16="http://schemas.microsoft.com/office/drawing/2014/main" xmlns="" id="{DB9061F3-9675-4941-BBFF-544F34DF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8527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各组分的</a:t>
            </a:r>
            <a:r>
              <a:rPr lang="en-US" altLang="zh-CN" b="1" i="1"/>
              <a:t>f</a:t>
            </a:r>
            <a:r>
              <a:rPr lang="en-US" altLang="zh-CN" b="1" baseline="-25000"/>
              <a:t>i </a:t>
            </a:r>
            <a:r>
              <a:rPr lang="zh-CN" altLang="en-US" b="1"/>
              <a:t>相近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xmlns="" id="{FC87F9AE-FCB9-4DE7-A2C4-6ABAB277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8172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solidFill>
                  <a:srgbClr val="0000CC"/>
                </a:solidFill>
                <a:ea typeface="黑体" panose="02010609060101010101" pitchFamily="49" charset="-122"/>
              </a:rPr>
              <a:t>特点及要求：</a:t>
            </a:r>
            <a:r>
              <a:rPr kumimoji="1" lang="zh-CN" altLang="en-US">
                <a:ea typeface="黑体" panose="02010609060101010101" pitchFamily="49" charset="-122"/>
              </a:rPr>
              <a:t>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3399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solidFill>
                  <a:srgbClr val="0033CC"/>
                </a:solidFill>
                <a:ea typeface="黑体" panose="02010609060101010101" pitchFamily="49" charset="-122"/>
              </a:rPr>
              <a:t>归一化法简便、准确；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3399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33CC"/>
                </a:solidFill>
                <a:ea typeface="黑体" panose="02010609060101010101" pitchFamily="49" charset="-122"/>
              </a:rPr>
              <a:t>进样量的准确性和操作条件的变动对测定结果影响不大；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3399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仅适用于试样中所有组分全出峰的情况。</a:t>
            </a:r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/>
          <p:nvPr/>
        </p:nvSpPr>
        <p:spPr>
          <a:xfrm>
            <a:off x="2123758" y="475933"/>
            <a:ext cx="4319587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四、实验步骤</a:t>
            </a:r>
          </a:p>
        </p:txBody>
      </p:sp>
      <p:sp>
        <p:nvSpPr>
          <p:cNvPr id="61445" name="Rectangle 5"/>
          <p:cNvSpPr/>
          <p:nvPr/>
        </p:nvSpPr>
        <p:spPr>
          <a:xfrm>
            <a:off x="880621" y="1121592"/>
            <a:ext cx="8050530" cy="519330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气路调节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已调）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注意：色谱必须有气体才能运行。即：先开气体，再开色谱；先关色谱，再关气体。分压阀设定：</a:t>
            </a:r>
            <a:r>
              <a:rPr lang="en-US" altLang="zh-CN" sz="24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0.4 MPa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3399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ea typeface="黑体" panose="02010609060101010101" pitchFamily="49" charset="-122"/>
              </a:rPr>
              <a:t>接通电源。</a:t>
            </a:r>
            <a:r>
              <a:rPr lang="zh-CN" altLang="en-US" sz="2400" dirty="0">
                <a:ea typeface="黑体" panose="02010609060101010101" pitchFamily="49" charset="-122"/>
              </a:rPr>
              <a:t>观察色谱左边面板的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气体流量</a:t>
            </a:r>
            <a:r>
              <a:rPr lang="zh-CN" altLang="en-US" sz="2400" dirty="0">
                <a:ea typeface="黑体" panose="02010609060101010101" pitchFamily="49" charset="-122"/>
              </a:rPr>
              <a:t>数据，确认有气体进入色谱才能接通电源（上面表头大于</a:t>
            </a:r>
            <a:r>
              <a:rPr lang="en-US" altLang="zh-CN" sz="2400" dirty="0">
                <a:ea typeface="黑体" panose="02010609060101010101" pitchFamily="49" charset="-122"/>
              </a:rPr>
              <a:t>0.1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</a:rPr>
              <a:t>MPa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，下面表头大约</a:t>
            </a:r>
            <a:r>
              <a:rPr lang="en-US" altLang="zh-CN" sz="2400" dirty="0">
                <a:ea typeface="黑体" panose="02010609060101010101" pitchFamily="49" charset="-122"/>
              </a:rPr>
              <a:t>0.05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</a:rPr>
              <a:t>MPa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）。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1468" name="Rectangle 28"/>
          <p:cNvSpPr/>
          <p:nvPr/>
        </p:nvSpPr>
        <p:spPr>
          <a:xfrm>
            <a:off x="596900" y="2233613"/>
            <a:ext cx="7558088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en-US" sz="3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1472" name="Rectangle 32"/>
          <p:cNvSpPr/>
          <p:nvPr/>
        </p:nvSpPr>
        <p:spPr>
          <a:xfrm>
            <a:off x="670243" y="5516563"/>
            <a:ext cx="8135937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zh-CN" sz="32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/>
          <p:nvPr/>
        </p:nvSpPr>
        <p:spPr>
          <a:xfrm>
            <a:off x="2216150" y="476672"/>
            <a:ext cx="4319587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四、实验步骤</a:t>
            </a:r>
          </a:p>
        </p:txBody>
      </p:sp>
      <p:sp>
        <p:nvSpPr>
          <p:cNvPr id="61445" name="Rectangle 5"/>
          <p:cNvSpPr/>
          <p:nvPr/>
        </p:nvSpPr>
        <p:spPr>
          <a:xfrm>
            <a:off x="615212" y="1341937"/>
            <a:ext cx="8050530" cy="519330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ea typeface="黑体" panose="02010609060101010101" pitchFamily="49" charset="-122"/>
              </a:rPr>
              <a:t>设置分析条件</a:t>
            </a:r>
            <a:r>
              <a:rPr lang="zh-CN" altLang="en-US" sz="2400" dirty="0"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打开电脑，色谱工作站，设置</a:t>
            </a:r>
            <a:r>
              <a:rPr lang="zh-CN" altLang="en-US" sz="2400" dirty="0">
                <a:ea typeface="黑体" panose="02010609060101010101" pitchFamily="49" charset="-122"/>
              </a:rPr>
              <a:t>柱温恒温状态</a:t>
            </a:r>
            <a:r>
              <a:rPr lang="en-US" altLang="zh-CN" sz="2400" dirty="0">
                <a:ea typeface="黑体" panose="02010609060101010101" pitchFamily="49" charset="-122"/>
              </a:rPr>
              <a:t>100℃</a:t>
            </a:r>
            <a:r>
              <a:rPr lang="zh-CN" altLang="en-US" sz="2400" dirty="0">
                <a:ea typeface="黑体" panose="02010609060101010101" pitchFamily="49" charset="-122"/>
              </a:rPr>
              <a:t>、后进样双填充</a:t>
            </a:r>
            <a:r>
              <a:rPr lang="en-US" altLang="zh-CN" sz="2400" dirty="0">
                <a:ea typeface="黑体" panose="02010609060101010101" pitchFamily="49" charset="-122"/>
              </a:rPr>
              <a:t>150 ℃ </a:t>
            </a:r>
            <a:r>
              <a:rPr lang="zh-CN" altLang="en-US" sz="2400" dirty="0">
                <a:ea typeface="黑体" panose="02010609060101010101" pitchFamily="49" charset="-122"/>
              </a:rPr>
              <a:t>、后检测</a:t>
            </a:r>
            <a:r>
              <a:rPr lang="en-US" altLang="zh-CN" sz="2400" dirty="0">
                <a:ea typeface="黑体" panose="02010609060101010101" pitchFamily="49" charset="-122"/>
              </a:rPr>
              <a:t>TCD 120 ℃ </a:t>
            </a:r>
            <a:r>
              <a:rPr lang="zh-CN" altLang="en-US" sz="2400" dirty="0">
                <a:ea typeface="黑体" panose="02010609060101010101" pitchFamily="49" charset="-122"/>
              </a:rPr>
              <a:t>。并打开以上三个的温度控制开关。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         设置桥电流：待仪器显示就绪后，先按下“恒电源开关”，再设置桥电流为</a:t>
            </a:r>
            <a:r>
              <a:rPr lang="en-US" altLang="zh-CN" sz="2400" dirty="0">
                <a:ea typeface="黑体" panose="02010609060101010101" pitchFamily="49" charset="-122"/>
              </a:rPr>
              <a:t>0-10-40mA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）等稳定：在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气相色谱软件中，选择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通路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，观察仪器基线，等待仪器基线平稳后进样。</a:t>
            </a:r>
          </a:p>
          <a:p>
            <a:pPr marL="838200" indent="-838200">
              <a:lnSpc>
                <a:spcPct val="130000"/>
              </a:lnSpc>
              <a:buAutoNum type="arabicParenBoth"/>
            </a:pP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1468" name="Rectangle 28"/>
          <p:cNvSpPr/>
          <p:nvPr/>
        </p:nvSpPr>
        <p:spPr>
          <a:xfrm>
            <a:off x="596900" y="2233613"/>
            <a:ext cx="7558088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en-US" sz="3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1472" name="Rectangle 32"/>
          <p:cNvSpPr/>
          <p:nvPr/>
        </p:nvSpPr>
        <p:spPr>
          <a:xfrm>
            <a:off x="670243" y="5516563"/>
            <a:ext cx="8135937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zh-CN" sz="32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063098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/>
          <p:nvPr/>
        </p:nvSpPr>
        <p:spPr>
          <a:xfrm>
            <a:off x="2123758" y="475933"/>
            <a:ext cx="4319587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四、实验步骤</a:t>
            </a:r>
          </a:p>
        </p:txBody>
      </p:sp>
      <p:sp>
        <p:nvSpPr>
          <p:cNvPr id="61470" name="Rectangle 30"/>
          <p:cNvSpPr/>
          <p:nvPr/>
        </p:nvSpPr>
        <p:spPr>
          <a:xfrm>
            <a:off x="670243" y="2059643"/>
            <a:ext cx="7992888" cy="417646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取样。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选择合适的取样针，取样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0.6uL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。在取样之前，先用待测样品洗针至少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15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次，每次待测液体的量要超过取样量。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ea typeface="黑体" panose="02010609060101010101" pitchFamily="49" charset="-122"/>
              </a:rPr>
              <a:t>进样</a:t>
            </a:r>
            <a:r>
              <a:rPr lang="en-US" altLang="zh-CN" sz="2400" b="1" dirty="0">
                <a:ea typeface="黑体" panose="02010609060101010101" pitchFamily="49" charset="-122"/>
              </a:rPr>
              <a:t>(0.6</a:t>
            </a:r>
            <a:r>
              <a:rPr lang="en-US" altLang="en-US" sz="2400" b="1" dirty="0">
                <a:ea typeface="黑体" panose="02010609060101010101" pitchFamily="49" charset="-122"/>
              </a:rPr>
              <a:t>μ</a:t>
            </a:r>
            <a:r>
              <a:rPr lang="en-US" altLang="zh-CN" sz="2400" b="1" dirty="0">
                <a:ea typeface="黑体" panose="02010609060101010101" pitchFamily="49" charset="-122"/>
              </a:rPr>
              <a:t>L)-</a:t>
            </a:r>
            <a:r>
              <a:rPr lang="zh-CN" altLang="en-US" sz="2400" b="1" dirty="0">
                <a:ea typeface="黑体" panose="02010609060101010101" pitchFamily="49" charset="-122"/>
              </a:rPr>
              <a:t>采样</a:t>
            </a:r>
            <a:r>
              <a:rPr lang="zh-CN" altLang="en-US" sz="2400" dirty="0">
                <a:ea typeface="黑体" panose="02010609060101010101" pitchFamily="49" charset="-122"/>
              </a:rPr>
              <a:t>。选择离自己最近的进样孔，左手扶针指尖用力插到底，右手按下样品。同时，点击软件的采集按钮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F1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r>
              <a:rPr lang="zh-CN" altLang="en-US" sz="2400" b="1" dirty="0">
                <a:solidFill>
                  <a:srgbClr val="003399"/>
                </a:solidFill>
                <a:ea typeface="黑体" panose="02010609060101010101" pitchFamily="49" charset="-122"/>
              </a:rPr>
              <a:t>          先定性，再定量。先进混合样品，再进纯样。</a:t>
            </a:r>
            <a:endParaRPr lang="en-US" altLang="zh-CN" sz="2400" b="1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838200" indent="-838200">
              <a:lnSpc>
                <a:spcPct val="130000"/>
              </a:lnSpc>
            </a:pP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1472" name="Rectangle 32"/>
          <p:cNvSpPr/>
          <p:nvPr/>
        </p:nvSpPr>
        <p:spPr>
          <a:xfrm>
            <a:off x="670243" y="5516563"/>
            <a:ext cx="8135937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zh-CN" sz="3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xmlns="" id="{5336660F-C97A-4359-BD35-19F994B674D3}"/>
              </a:ext>
            </a:extLst>
          </p:cNvPr>
          <p:cNvSpPr/>
          <p:nvPr/>
        </p:nvSpPr>
        <p:spPr>
          <a:xfrm>
            <a:off x="735912" y="5605621"/>
            <a:ext cx="7920355" cy="829945"/>
          </a:xfrm>
          <a:prstGeom prst="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二人一组一台仪器，每组进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个纯样品，每人进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个混和样品，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共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次有效进样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026028533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/>
          <p:nvPr/>
        </p:nvSpPr>
        <p:spPr>
          <a:xfrm>
            <a:off x="2123758" y="475933"/>
            <a:ext cx="4319587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四、实验步骤</a:t>
            </a:r>
          </a:p>
        </p:txBody>
      </p:sp>
      <p:sp>
        <p:nvSpPr>
          <p:cNvPr id="61445" name="Rectangle 5"/>
          <p:cNvSpPr/>
          <p:nvPr/>
        </p:nvSpPr>
        <p:spPr>
          <a:xfrm>
            <a:off x="712946" y="1146694"/>
            <a:ext cx="8050530" cy="53285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打印报告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。报告预览中，设置报告格式和风格，然后打印报告</a:t>
            </a:r>
            <a:r>
              <a:rPr lang="zh-CN" altLang="en-US" sz="24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（只打印混合样品谱图）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注意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：报告上要有自己的班级、姓名、谱图等信息，但不要有百分含量。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）降温，关机。</a:t>
            </a:r>
            <a:r>
              <a:rPr lang="zh-CN" altLang="en-US" sz="2400" dirty="0">
                <a:ea typeface="黑体" panose="02010609060101010101" pitchFamily="49" charset="-122"/>
              </a:rPr>
              <a:t>设置后检测</a:t>
            </a:r>
            <a:r>
              <a:rPr lang="en-US" altLang="zh-CN" sz="2400" dirty="0">
                <a:ea typeface="黑体" panose="02010609060101010101" pitchFamily="49" charset="-122"/>
              </a:rPr>
              <a:t>TCD</a:t>
            </a:r>
            <a:r>
              <a:rPr lang="zh-CN" altLang="en-US" sz="2400" dirty="0">
                <a:ea typeface="黑体" panose="02010609060101010101" pitchFamily="49" charset="-122"/>
              </a:rPr>
              <a:t>桥电流</a:t>
            </a:r>
            <a:r>
              <a:rPr lang="en-US" altLang="zh-CN" sz="2400" dirty="0">
                <a:ea typeface="黑体" panose="02010609060101010101" pitchFamily="49" charset="-122"/>
              </a:rPr>
              <a:t>0 mA</a:t>
            </a:r>
            <a:r>
              <a:rPr lang="zh-CN" altLang="en-US" sz="2400" dirty="0">
                <a:ea typeface="黑体" panose="02010609060101010101" pitchFamily="49" charset="-122"/>
              </a:rPr>
              <a:t>、柱温恒温状态</a:t>
            </a:r>
            <a:r>
              <a:rPr lang="en-US" altLang="zh-CN" sz="2400" dirty="0">
                <a:ea typeface="黑体" panose="02010609060101010101" pitchFamily="49" charset="-122"/>
              </a:rPr>
              <a:t>30℃</a:t>
            </a:r>
            <a:r>
              <a:rPr lang="zh-CN" altLang="en-US" sz="2400" dirty="0">
                <a:ea typeface="黑体" panose="02010609060101010101" pitchFamily="49" charset="-122"/>
              </a:rPr>
              <a:t>。依次关闭柱温恒温状态、后进样双填充</a:t>
            </a:r>
            <a:r>
              <a:rPr lang="en-US" altLang="zh-CN" sz="2400" dirty="0">
                <a:ea typeface="黑体" panose="02010609060101010101" pitchFamily="49" charset="-122"/>
              </a:rPr>
              <a:t> ℃ </a:t>
            </a:r>
            <a:r>
              <a:rPr lang="zh-CN" altLang="en-US" sz="2400" dirty="0">
                <a:ea typeface="黑体" panose="02010609060101010101" pitchFamily="49" charset="-122"/>
              </a:rPr>
              <a:t>、后检测</a:t>
            </a:r>
            <a:r>
              <a:rPr lang="en-US" altLang="zh-CN" sz="2400" dirty="0">
                <a:ea typeface="黑体" panose="02010609060101010101" pitchFamily="49" charset="-122"/>
              </a:rPr>
              <a:t>TCD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待后检测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TCD</a:t>
            </a:r>
            <a:r>
              <a:rPr lang="zh-CN" altLang="en-US" sz="2400" b="1" dirty="0">
                <a:solidFill>
                  <a:srgbClr val="003399"/>
                </a:solidFill>
                <a:ea typeface="黑体" panose="02010609060101010101" pitchFamily="49" charset="-122"/>
              </a:rPr>
              <a:t>低于</a:t>
            </a:r>
            <a:r>
              <a:rPr lang="en-US" altLang="zh-CN" sz="2400" b="1" dirty="0">
                <a:solidFill>
                  <a:srgbClr val="003399"/>
                </a:solidFill>
                <a:ea typeface="黑体" panose="02010609060101010101" pitchFamily="49" charset="-122"/>
              </a:rPr>
              <a:t>60℃</a:t>
            </a:r>
            <a:r>
              <a:rPr lang="zh-CN" altLang="en-US" sz="2400" b="1" dirty="0">
                <a:solidFill>
                  <a:srgbClr val="003399"/>
                </a:solidFill>
                <a:ea typeface="黑体" panose="02010609060101010101" pitchFamily="49" charset="-122"/>
              </a:rPr>
              <a:t>，才能关色谱（关软件，关电脑，关色谱仪器）。</a:t>
            </a:r>
            <a:endParaRPr lang="en-US" altLang="zh-CN" sz="2400" b="1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9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）关闭气体。</a:t>
            </a:r>
          </a:p>
        </p:txBody>
      </p:sp>
      <p:sp>
        <p:nvSpPr>
          <p:cNvPr id="61472" name="Rectangle 32"/>
          <p:cNvSpPr/>
          <p:nvPr/>
        </p:nvSpPr>
        <p:spPr>
          <a:xfrm>
            <a:off x="670243" y="5516563"/>
            <a:ext cx="8135937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838200" indent="-838200">
              <a:lnSpc>
                <a:spcPct val="130000"/>
              </a:lnSpc>
            </a:pPr>
            <a:endParaRPr lang="zh-CN" altLang="zh-CN" sz="32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469823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/>
          <p:nvPr/>
        </p:nvSpPr>
        <p:spPr>
          <a:xfrm>
            <a:off x="2123123" y="404495"/>
            <a:ext cx="4319587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五、数据记录及处理</a:t>
            </a:r>
          </a:p>
        </p:txBody>
      </p:sp>
      <p:sp>
        <p:nvSpPr>
          <p:cNvPr id="12291" name="Rectangle 6"/>
          <p:cNvSpPr/>
          <p:nvPr/>
        </p:nvSpPr>
        <p:spPr>
          <a:xfrm>
            <a:off x="971550" y="1443832"/>
            <a:ext cx="61198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．由图谱记录标准样品保留时间</a:t>
            </a:r>
          </a:p>
        </p:txBody>
      </p:sp>
      <p:graphicFrame>
        <p:nvGraphicFramePr>
          <p:cNvPr id="63680" name="Group 19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3305" y="1990725"/>
          <a:ext cx="6844030" cy="914400"/>
        </p:xfrm>
        <a:graphic>
          <a:graphicData uri="http://schemas.openxmlformats.org/drawingml/2006/table">
            <a:tbl>
              <a:tblPr/>
              <a:tblGrid>
                <a:gridCol w="2593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标准样品组成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正己烷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正庚烷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正辛烷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保留时间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309" name="Rectangle 58"/>
          <p:cNvSpPr/>
          <p:nvPr/>
        </p:nvSpPr>
        <p:spPr>
          <a:xfrm>
            <a:off x="684213" y="3361829"/>
            <a:ext cx="915635" cy="92333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indent="2667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indent="266700" eaLnBrk="0" hangingPunct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eaLnBrk="0" hangingPunct="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3712" name="Group 22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0430" y="3968115"/>
          <a:ext cx="7224395" cy="2524125"/>
        </p:xfrm>
        <a:graphic>
          <a:graphicData uri="http://schemas.openxmlformats.org/drawingml/2006/table">
            <a:tbl>
              <a:tblPr/>
              <a:tblGrid>
                <a:gridCol w="2727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1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5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峰号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保留时间</a:t>
                      </a:r>
                      <a:r>
                        <a:rPr lang="en-US" altLang="zh-CN" sz="2400" b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/min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归属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峰面积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/μV.s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质量分数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337" name="Rectangle 170"/>
          <p:cNvSpPr/>
          <p:nvPr/>
        </p:nvSpPr>
        <p:spPr>
          <a:xfrm>
            <a:off x="902018" y="3284538"/>
            <a:ext cx="698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由图谱数据进行定性、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定量分析（归一化法）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1979930" y="836295"/>
            <a:ext cx="4419600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一、实验目的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971550" y="1988503"/>
            <a:ext cx="7848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1. </a:t>
            </a:r>
            <a:r>
              <a:rPr kumimoji="0" lang="zh-CN" altLang="en-US" sz="32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学习</a:t>
            </a:r>
            <a:r>
              <a:rPr kumimoji="0" lang="zh-CN" altLang="en-US" sz="32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气相色谱的基本原理和仪器的使用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971550" y="3284538"/>
            <a:ext cx="7416800" cy="5835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2. </a:t>
            </a:r>
            <a:r>
              <a:rPr kumimoji="0" lang="zh-CN" altLang="en-US" sz="32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学习</a:t>
            </a:r>
            <a:r>
              <a:rPr kumimoji="0" lang="zh-CN" altLang="en-US" sz="32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气相</a:t>
            </a:r>
            <a:r>
              <a:rPr kumimoji="0" lang="zh-CN" altLang="en-US" sz="32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色谱定性、定量的分析方法</a:t>
            </a: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/>
          <p:nvPr/>
        </p:nvSpPr>
        <p:spPr>
          <a:xfrm>
            <a:off x="2124075" y="620078"/>
            <a:ext cx="4319588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六、思考与讨论</a:t>
            </a:r>
          </a:p>
        </p:txBody>
      </p:sp>
      <p:sp>
        <p:nvSpPr>
          <p:cNvPr id="13315" name="Text Box 5"/>
          <p:cNvSpPr txBox="1"/>
          <p:nvPr/>
        </p:nvSpPr>
        <p:spPr>
          <a:xfrm>
            <a:off x="755650" y="1989138"/>
            <a:ext cx="7848600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）气相色谱中载气的作用是什么？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）气相色谱仪器通常由哪几部分组成？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）面积归一化定量有什么特点？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A4AC56B-BAD8-4291-B8E5-494453584316}"/>
              </a:ext>
            </a:extLst>
          </p:cNvPr>
          <p:cNvSpPr txBox="1"/>
          <p:nvPr/>
        </p:nvSpPr>
        <p:spPr>
          <a:xfrm>
            <a:off x="323528" y="1412776"/>
            <a:ext cx="8712968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进样器使用：单手取样，双手进样，</a:t>
            </a:r>
            <a:r>
              <a:rPr lang="zh-CN" altLang="en-US" sz="2400" b="1" dirty="0">
                <a:solidFill>
                  <a:srgbClr val="FF0000"/>
                </a:solidFill>
              </a:rPr>
              <a:t>禁止拔出针管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进样针使用前用待测液润洗</a:t>
            </a:r>
            <a:r>
              <a:rPr lang="en-US" altLang="zh-CN" sz="2400" dirty="0"/>
              <a:t>15-20</a:t>
            </a:r>
            <a:r>
              <a:rPr lang="zh-CN" altLang="en-US" sz="2400" dirty="0"/>
              <a:t>次，使用完毕后用丙酮润洗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每次进样的频率保持一致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仪器使用规范：升温、降温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打印报告</a:t>
            </a:r>
            <a:r>
              <a:rPr lang="zh-CN" altLang="en-US" sz="2400" b="1" dirty="0">
                <a:solidFill>
                  <a:srgbClr val="FF0066"/>
                </a:solidFill>
              </a:rPr>
              <a:t>只需打印混合样品</a:t>
            </a:r>
            <a:r>
              <a:rPr lang="zh-CN" altLang="en-US" sz="2400" dirty="0"/>
              <a:t>：报告上要有自己的班级、姓名、谱图等信息。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实验报告由班长统一收好，下周三上午一起交。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0D8F1B22-ADC0-4C40-9AF6-00F7F5875CFC}"/>
              </a:ext>
            </a:extLst>
          </p:cNvPr>
          <p:cNvSpPr txBox="1"/>
          <p:nvPr/>
        </p:nvSpPr>
        <p:spPr>
          <a:xfrm>
            <a:off x="2124075" y="620078"/>
            <a:ext cx="4319588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七、实验注意事项</a:t>
            </a:r>
          </a:p>
        </p:txBody>
      </p:sp>
    </p:spTree>
    <p:extLst>
      <p:ext uri="{BB962C8B-B14F-4D97-AF65-F5344CB8AC3E}">
        <p14:creationId xmlns:p14="http://schemas.microsoft.com/office/powerpoint/2010/main" xmlns="" val="3689577576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7">
            <a:extLst>
              <a:ext uri="{FF2B5EF4-FFF2-40B4-BE49-F238E27FC236}">
                <a16:creationId xmlns:a16="http://schemas.microsoft.com/office/drawing/2014/main" xmlns="" id="{5EABF265-320B-4F0E-ABAB-FE4768C5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138" y="4127500"/>
            <a:ext cx="1800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16">
            <a:extLst>
              <a:ext uri="{FF2B5EF4-FFF2-40B4-BE49-F238E27FC236}">
                <a16:creationId xmlns:a16="http://schemas.microsoft.com/office/drawing/2014/main" xmlns="" id="{B52107F4-85AF-476B-BEF9-91D98F05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235450"/>
            <a:ext cx="28575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5BF96D14-2871-4B31-A9C2-922CD122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04813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隶书" panose="02010509060101010101" pitchFamily="49" charset="-122"/>
              </a:rPr>
              <a:t>进样针使用手势：单手操作</a:t>
            </a: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xmlns="" id="{CDB2A077-A0D4-42B3-A374-C69B9E7D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163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单手手势</a:t>
            </a:r>
          </a:p>
        </p:txBody>
      </p:sp>
      <p:sp>
        <p:nvSpPr>
          <p:cNvPr id="25606" name="Rectangle 9">
            <a:extLst>
              <a:ext uri="{FF2B5EF4-FFF2-40B4-BE49-F238E27FC236}">
                <a16:creationId xmlns:a16="http://schemas.microsoft.com/office/drawing/2014/main" xmlns="" id="{0F4C7DA0-D1F3-4E6A-BBD1-775E17AF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7163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取样手势</a:t>
            </a:r>
          </a:p>
        </p:txBody>
      </p:sp>
      <p:sp>
        <p:nvSpPr>
          <p:cNvPr id="25607" name="Rectangle 10">
            <a:extLst>
              <a:ext uri="{FF2B5EF4-FFF2-40B4-BE49-F238E27FC236}">
                <a16:creationId xmlns:a16="http://schemas.microsoft.com/office/drawing/2014/main" xmlns="" id="{2848A3CA-B1D3-449B-9223-1A1FB98F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163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插针手势</a:t>
            </a:r>
          </a:p>
        </p:txBody>
      </p:sp>
      <p:sp>
        <p:nvSpPr>
          <p:cNvPr id="25608" name="Rectangle 12">
            <a:extLst>
              <a:ext uri="{FF2B5EF4-FFF2-40B4-BE49-F238E27FC236}">
                <a16:creationId xmlns:a16="http://schemas.microsoft.com/office/drawing/2014/main" xmlns="" id="{5E407FE9-DAAA-411F-87E5-E467BA98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0213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针插入的深度</a:t>
            </a:r>
          </a:p>
        </p:txBody>
      </p:sp>
      <p:pic>
        <p:nvPicPr>
          <p:cNvPr id="25609" name="Picture 13">
            <a:extLst>
              <a:ext uri="{FF2B5EF4-FFF2-40B4-BE49-F238E27FC236}">
                <a16:creationId xmlns:a16="http://schemas.microsoft.com/office/drawing/2014/main" xmlns="" id="{7771FA73-661C-48CB-969F-969E4E5A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03325"/>
            <a:ext cx="2009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4">
            <a:extLst>
              <a:ext uri="{FF2B5EF4-FFF2-40B4-BE49-F238E27FC236}">
                <a16:creationId xmlns:a16="http://schemas.microsoft.com/office/drawing/2014/main" xmlns="" id="{85434957-83B1-461D-AF30-7BBA18A4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203325"/>
            <a:ext cx="22193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5">
            <a:extLst>
              <a:ext uri="{FF2B5EF4-FFF2-40B4-BE49-F238E27FC236}">
                <a16:creationId xmlns:a16="http://schemas.microsoft.com/office/drawing/2014/main" xmlns="" id="{E6733144-0DD9-460B-A678-494A296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3938" y="1260475"/>
            <a:ext cx="1924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4">
            <a:extLst>
              <a:ext uri="{FF2B5EF4-FFF2-40B4-BE49-F238E27FC236}">
                <a16:creationId xmlns:a16="http://schemas.microsoft.com/office/drawing/2014/main" xmlns="" id="{6545018F-484F-4131-8D09-D9708C679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xmlns="" id="{E11724B9-7485-4838-BDD0-F23A7642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ea typeface="黑体" panose="02010609060101010101" pitchFamily="49" charset="-122"/>
              </a:rPr>
              <a:t>二、气相色谱简介</a:t>
            </a:r>
          </a:p>
        </p:txBody>
      </p:sp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xmlns="" id="{4B3C80D9-6B0F-4EE3-9EA5-693D51FB50A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11188" y="1557338"/>
          <a:ext cx="4608512" cy="2243137"/>
        </p:xfrm>
        <a:graphic>
          <a:graphicData uri="http://schemas.openxmlformats.org/presentationml/2006/ole">
            <p:oleObj spid="_x0000_s4113" name="BMP 图象" r:id="rId3" imgW="2933333" imgH="1428949" progId="PBrush">
              <p:embed/>
            </p:oleObj>
          </a:graphicData>
        </a:graphic>
      </p:graphicFrame>
      <p:sp>
        <p:nvSpPr>
          <p:cNvPr id="179204" name="Text Box 4">
            <a:extLst>
              <a:ext uri="{FF2B5EF4-FFF2-40B4-BE49-F238E27FC236}">
                <a16:creationId xmlns:a16="http://schemas.microsoft.com/office/drawing/2014/main" xmlns="" id="{342BB00C-3B6C-41CF-A039-D355E97E7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268413"/>
            <a:ext cx="38512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1-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载气钢瓶；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2-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减压阀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3-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净化干燥管；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4-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针形阀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5-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流量计；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6-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压力表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7-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进样器；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8-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色谱柱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9-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热导检测器；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10-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放大器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11-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温度控制器；</a:t>
            </a:r>
            <a:r>
              <a:rPr kumimoji="1"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12-</a:t>
            </a:r>
            <a:r>
              <a:rPr kumimoji="1"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记录仪</a:t>
            </a:r>
            <a:endParaRPr kumimoji="1" lang="zh-CN" altLang="en-US">
              <a:solidFill>
                <a:srgbClr val="0099CC"/>
              </a:solidFill>
              <a:ea typeface="黑体" panose="02010609060101010101" pitchFamily="49" charset="-122"/>
            </a:endParaRP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xmlns="" id="{B1CAB88A-F7E6-404F-A794-F4F77C2E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292600"/>
            <a:ext cx="1524000" cy="4572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dirty="0">
                <a:solidFill>
                  <a:srgbClr val="CCFFCC"/>
                </a:solidFill>
                <a:latin typeface="Arial" charset="0"/>
                <a:ea typeface="宋体" pitchFamily="2" charset="-122"/>
              </a:rPr>
              <a:t>载气系统</a:t>
            </a: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xmlns="" id="{FECA678B-9645-4F34-BE97-42F84FC0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92600"/>
            <a:ext cx="1524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>
                <a:solidFill>
                  <a:srgbClr val="CCFFCC"/>
                </a:solidFill>
                <a:latin typeface="Arial" charset="0"/>
                <a:ea typeface="宋体" pitchFamily="2" charset="-122"/>
              </a:rPr>
              <a:t>进样系统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xmlns="" id="{937D3A12-FF63-4DD1-AC2E-F9F996E1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92600"/>
            <a:ext cx="15240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>
                <a:solidFill>
                  <a:srgbClr val="CCFFCC"/>
                </a:solidFill>
                <a:latin typeface="Arial" charset="0"/>
                <a:ea typeface="宋体" pitchFamily="2" charset="-122"/>
              </a:rPr>
              <a:t>色谱柱</a:t>
            </a:r>
          </a:p>
        </p:txBody>
      </p:sp>
      <p:sp>
        <p:nvSpPr>
          <p:cNvPr id="179208" name="Rectangle 8">
            <a:extLst>
              <a:ext uri="{FF2B5EF4-FFF2-40B4-BE49-F238E27FC236}">
                <a16:creationId xmlns:a16="http://schemas.microsoft.com/office/drawing/2014/main" xmlns="" id="{500A71E9-9994-4611-95AC-11D876A2B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4292600"/>
            <a:ext cx="15240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>
                <a:solidFill>
                  <a:srgbClr val="CCFFCC"/>
                </a:solidFill>
                <a:latin typeface="Arial" charset="0"/>
                <a:ea typeface="宋体" pitchFamily="2" charset="-122"/>
              </a:rPr>
              <a:t>检测系统</a:t>
            </a:r>
          </a:p>
        </p:txBody>
      </p:sp>
      <p:sp>
        <p:nvSpPr>
          <p:cNvPr id="179209" name="Rectangle 9">
            <a:extLst>
              <a:ext uri="{FF2B5EF4-FFF2-40B4-BE49-F238E27FC236}">
                <a16:creationId xmlns:a16="http://schemas.microsoft.com/office/drawing/2014/main" xmlns="" id="{208BC477-95EE-4789-AEAE-D847792F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5511800"/>
            <a:ext cx="1524000" cy="457200"/>
          </a:xfrm>
          <a:prstGeom prst="rect">
            <a:avLst/>
          </a:prstGeom>
          <a:solidFill>
            <a:srgbClr val="009999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>
                <a:solidFill>
                  <a:srgbClr val="CCFFCC"/>
                </a:solidFill>
                <a:latin typeface="Arial" charset="0"/>
                <a:ea typeface="宋体" pitchFamily="2" charset="-122"/>
              </a:rPr>
              <a:t>温控系统</a:t>
            </a:r>
          </a:p>
        </p:txBody>
      </p:sp>
      <p:sp>
        <p:nvSpPr>
          <p:cNvPr id="179210" name="Line 10">
            <a:extLst>
              <a:ext uri="{FF2B5EF4-FFF2-40B4-BE49-F238E27FC236}">
                <a16:creationId xmlns:a16="http://schemas.microsoft.com/office/drawing/2014/main" xmlns="" id="{3AAC0014-6D0F-4201-B0CA-B5C1FD5D7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738" y="4521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1" name="Line 11">
            <a:extLst>
              <a:ext uri="{FF2B5EF4-FFF2-40B4-BE49-F238E27FC236}">
                <a16:creationId xmlns:a16="http://schemas.microsoft.com/office/drawing/2014/main" xmlns="" id="{EA0F1C0C-C925-4799-9E2D-E75F2574A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4521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2" name="Line 12">
            <a:extLst>
              <a:ext uri="{FF2B5EF4-FFF2-40B4-BE49-F238E27FC236}">
                <a16:creationId xmlns:a16="http://schemas.microsoft.com/office/drawing/2014/main" xmlns="" id="{2E80256E-2AC3-4149-83C8-23340B111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4521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3" name="Line 13">
            <a:extLst>
              <a:ext uri="{FF2B5EF4-FFF2-40B4-BE49-F238E27FC236}">
                <a16:creationId xmlns:a16="http://schemas.microsoft.com/office/drawing/2014/main" xmlns="" id="{742732F9-822B-4969-BEBA-B53BA232F7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4338" y="4902200"/>
            <a:ext cx="8382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4" name="Line 14">
            <a:extLst>
              <a:ext uri="{FF2B5EF4-FFF2-40B4-BE49-F238E27FC236}">
                <a16:creationId xmlns:a16="http://schemas.microsoft.com/office/drawing/2014/main" xmlns="" id="{00D146D6-5264-442A-8313-89AE90E4F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338" y="4902200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5" name="Line 15">
            <a:extLst>
              <a:ext uri="{FF2B5EF4-FFF2-40B4-BE49-F238E27FC236}">
                <a16:creationId xmlns:a16="http://schemas.microsoft.com/office/drawing/2014/main" xmlns="" id="{020CB66C-9EEF-43F0-B22F-2185507CF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0338" y="4902200"/>
            <a:ext cx="9906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BE6A99FE-2D23-46D0-9506-4110E939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73688"/>
            <a:ext cx="2879725" cy="503237"/>
          </a:xfrm>
          <a:prstGeom prst="rect">
            <a:avLst/>
          </a:prstGeom>
          <a:solidFill>
            <a:srgbClr val="3399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>
                <a:solidFill>
                  <a:srgbClr val="CCFFCC"/>
                </a:solidFill>
                <a:latin typeface="Arial" charset="0"/>
                <a:ea typeface="宋体" pitchFamily="2" charset="-122"/>
              </a:rPr>
              <a:t>记录及数据处理系统</a:t>
            </a: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xmlns="" id="{B61AC435-29F8-4753-8249-AB899798B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" y="5602288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xmlns="" id="{6468910F-8D84-4A24-9F5F-F76D2AE4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059488"/>
            <a:ext cx="7632848" cy="720080"/>
          </a:xfrm>
          <a:prstGeom prst="wedgeRoundRectCallout">
            <a:avLst>
              <a:gd name="adj1" fmla="val 34151"/>
              <a:gd name="adj2" fmla="val -4871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气相色谱仪的国产化与小型化，应用到多个领域，如在宇宙空间站中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在线监测舱内空气中微量挥发性有机物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>
            <a:extLst>
              <a:ext uri="{FF2B5EF4-FFF2-40B4-BE49-F238E27FC236}">
                <a16:creationId xmlns:a16="http://schemas.microsoft.com/office/drawing/2014/main" xmlns="" id="{A08E81CF-9375-40DD-B934-6BC6505C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气相色谱仪的主要部件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xmlns="" id="{583B4EC5-0829-440D-9F7F-54874B60B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2D245935-C1CA-4DAA-98DB-BF74B1B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367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32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载气系统</a:t>
            </a:r>
            <a:endParaRPr kumimoji="1" lang="zh-CN" altLang="en-US" sz="3200">
              <a:solidFill>
                <a:srgbClr val="99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xmlns="" id="{CFD7B4A4-DC68-4A3C-BBA5-942A1F317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5688013" cy="2768600"/>
        </p:xfrm>
        <a:graphic>
          <a:graphicData uri="http://schemas.openxmlformats.org/presentationml/2006/ole">
            <p:oleObj spid="_x0000_s5137" name="BMP 图象" r:id="rId3" imgW="2933333" imgH="1428949" progId="PBrush">
              <p:embed/>
            </p:oleObj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xmlns="" id="{70A2141F-897F-406A-89F5-B160013E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0438"/>
            <a:ext cx="1727200" cy="31686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kumimoji="1" lang="zh-CN" altLang="zh-CN" sz="3600" i="1">
              <a:solidFill>
                <a:srgbClr val="0099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4" name="Text Box 2">
            <a:extLst>
              <a:ext uri="{FF2B5EF4-FFF2-40B4-BE49-F238E27FC236}">
                <a16:creationId xmlns:a16="http://schemas.microsoft.com/office/drawing/2014/main" xmlns="" id="{EB28B08E-2F60-44F3-89C2-5F943125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893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气源（载气）：</a:t>
            </a:r>
            <a:r>
              <a:rPr kumimoji="1" lang="zh-CN" altLang="en-US" sz="2000" u="dbl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氮气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、氢气、氦气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净化干燥管：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去除载气中的水、有机物等杂质（依次通过分子筛、活性炭等）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载气流速控制器：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压力表、针形稳压阀、流量计，用于保证载气流速恒定</a:t>
            </a: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4">
            <a:extLst>
              <a:ext uri="{FF2B5EF4-FFF2-40B4-BE49-F238E27FC236}">
                <a16:creationId xmlns:a16="http://schemas.microsoft.com/office/drawing/2014/main" xmlns="" id="{390BC1E2-54B0-4713-BF0C-01EF1C981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B0E1AD70-850A-4820-9A1E-8FE3DF27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367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32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进样系统</a:t>
            </a:r>
            <a:endParaRPr kumimoji="1" lang="zh-CN" altLang="en-US" sz="3200">
              <a:solidFill>
                <a:srgbClr val="99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xmlns="" id="{73E57AF0-5940-42B1-BC1F-AA13B796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47529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进样装置：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进样器＋气化室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12488534-A458-4B68-87F2-65AD5A73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85132"/>
            <a:ext cx="6121400" cy="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气化室</a:t>
            </a:r>
            <a:r>
              <a:rPr kumimoji="1" lang="zh-CN" altLang="en-US" sz="2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将液体试样瞬间气化的装置</a:t>
            </a:r>
            <a:endParaRPr kumimoji="1" lang="zh-CN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4983C9E4-B2AA-4D55-90A4-C45183E885C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156325" y="1628775"/>
          <a:ext cx="2754313" cy="4248150"/>
        </p:xfrm>
        <a:graphic>
          <a:graphicData uri="http://schemas.openxmlformats.org/presentationml/2006/ole">
            <p:oleObj spid="_x0000_s6161" name="BMP 图象" r:id="rId3" imgW="1600000" imgH="2467319" progId="PBrush">
              <p:embed/>
            </p:oleObj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11765B5-EBD9-4FED-A0C6-8FEA2372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852738"/>
            <a:ext cx="1150938" cy="18002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kumimoji="1" lang="zh-CN" altLang="zh-CN" sz="3600" i="1">
              <a:solidFill>
                <a:srgbClr val="0099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Text Box 11">
            <a:extLst>
              <a:ext uri="{FF2B5EF4-FFF2-40B4-BE49-F238E27FC236}">
                <a16:creationId xmlns:a16="http://schemas.microsoft.com/office/drawing/2014/main" xmlns="" id="{867460CF-161B-45F6-910E-11D60B16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气相色谱仪的主要部件</a:t>
            </a: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xmlns="" id="{17EB5B14-E9AB-42A9-8CC3-A3A0D2A04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84538"/>
            <a:ext cx="5614987" cy="1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sz="20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专用注射器</a:t>
            </a:r>
            <a:r>
              <a:rPr kumimoji="1" lang="zh-CN" altLang="en-US" sz="2000" dirty="0">
                <a:solidFill>
                  <a:srgbClr val="0000CC"/>
                </a:solidFill>
                <a:ea typeface="黑体" panose="02010609060101010101" pitchFamily="49" charset="-122"/>
              </a:rPr>
              <a:t>：填充柱色谱常用</a:t>
            </a:r>
            <a:r>
              <a:rPr kumimoji="1" lang="en-US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10 </a:t>
            </a:r>
            <a:r>
              <a:rPr kumimoji="1" lang="zh-CN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μL；</a:t>
            </a:r>
            <a:endParaRPr kumimoji="1" lang="zh-CN" altLang="en-US" sz="2000" dirty="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sz="2000" dirty="0">
                <a:solidFill>
                  <a:srgbClr val="0000CC"/>
                </a:solidFill>
                <a:ea typeface="黑体" panose="02010609060101010101" pitchFamily="49" charset="-122"/>
              </a:rPr>
              <a:t>                            </a:t>
            </a:r>
            <a:r>
              <a:rPr kumimoji="1" lang="zh-CN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毛细管色谱常用</a:t>
            </a:r>
            <a:r>
              <a:rPr kumimoji="1" lang="en-US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1 </a:t>
            </a:r>
            <a:r>
              <a:rPr kumimoji="1" lang="zh-CN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μL</a:t>
            </a:r>
            <a:r>
              <a:rPr kumimoji="1" lang="zh-CN" altLang="en-US" sz="2000" dirty="0">
                <a:solidFill>
                  <a:srgbClr val="0000CC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zh-CN" sz="2000" dirty="0">
                <a:solidFill>
                  <a:srgbClr val="0000CC"/>
                </a:solidFill>
                <a:ea typeface="黑体" panose="02010609060101010101" pitchFamily="49" charset="-122"/>
              </a:rPr>
              <a:t>全自动液体进样器，清洗、润冲、取样、进样、换样等过程自动完成，一次可放置数十个试样。</a:t>
            </a: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>
            <a:extLst>
              <a:ext uri="{FF2B5EF4-FFF2-40B4-BE49-F238E27FC236}">
                <a16:creationId xmlns:a16="http://schemas.microsoft.com/office/drawing/2014/main" xmlns="" id="{9E83ED9A-DE9D-43D7-9708-1D57EDC0E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xmlns="" id="{650CCEE4-A956-4A72-A621-4D402810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气相色谱仪的主要部件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DC695D39-9000-4C74-AFDC-EAD9FC6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kumimoji="1" lang="zh-CN" altLang="en-US" sz="32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分离系统（色谱柱、分离柱）</a:t>
            </a:r>
          </a:p>
        </p:txBody>
      </p:sp>
      <p:sp>
        <p:nvSpPr>
          <p:cNvPr id="185347" name="Text Box 3">
            <a:extLst>
              <a:ext uri="{FF2B5EF4-FFF2-40B4-BE49-F238E27FC236}">
                <a16:creationId xmlns:a16="http://schemas.microsoft.com/office/drawing/2014/main" xmlns="" id="{A311376F-2216-4E41-9657-386AC9DE7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04864"/>
            <a:ext cx="8229600" cy="407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CC"/>
                </a:solidFill>
                <a:ea typeface="黑体" panose="02010609060101010101" pitchFamily="49" charset="-122"/>
              </a:rPr>
              <a:t>色谱柱：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色谱仪的核心部件。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CC"/>
                </a:solidFill>
                <a:ea typeface="黑体" panose="02010609060101010101" pitchFamily="49" charset="-122"/>
              </a:rPr>
              <a:t>柱材质：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不锈钢管（内径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～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6mm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）或熔融石英玻璃管（内径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0.1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～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0.5mm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），长度可根据需要确定。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CC"/>
                </a:solidFill>
                <a:ea typeface="黑体" panose="02010609060101010101" pitchFamily="49" charset="-122"/>
              </a:rPr>
              <a:t>柱填料：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粒度为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60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～</a:t>
            </a:r>
            <a:r>
              <a:rPr kumimoji="1"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100</a:t>
            </a: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目的色谱固定相。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               </a:t>
            </a:r>
            <a:r>
              <a:rPr kumimoji="1" lang="zh-CN" altLang="en-US" b="1" dirty="0">
                <a:solidFill>
                  <a:srgbClr val="FF0066"/>
                </a:solidFill>
                <a:ea typeface="黑体" panose="02010609060101010101" pitchFamily="49" charset="-122"/>
              </a:rPr>
              <a:t>气－固色谱：固体吸附剂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66"/>
                </a:solidFill>
                <a:ea typeface="黑体" panose="02010609060101010101" pitchFamily="49" charset="-122"/>
              </a:rPr>
              <a:t>               气－液色谱：载体 ＋ 固定液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kumimoji="1" lang="en-US" altLang="zh-CN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>
            <a:extLst>
              <a:ext uri="{FF2B5EF4-FFF2-40B4-BE49-F238E27FC236}">
                <a16:creationId xmlns:a16="http://schemas.microsoft.com/office/drawing/2014/main" xmlns="" id="{F452D78B-1E1F-4EFA-B2B0-43F297CE4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xmlns="" id="{DD0A214D-0C05-4FD1-BF26-3B6CAC61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气相色谱仪的主要部件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BEECF77C-54C9-4882-907E-5B29AAEF5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kumimoji="1" lang="zh-CN" altLang="en-US" sz="32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温度控制系统</a:t>
            </a:r>
          </a:p>
        </p:txBody>
      </p:sp>
      <p:sp>
        <p:nvSpPr>
          <p:cNvPr id="186371" name="Text Box 3">
            <a:extLst>
              <a:ext uri="{FF2B5EF4-FFF2-40B4-BE49-F238E27FC236}">
                <a16:creationId xmlns:a16="http://schemas.microsoft.com/office/drawing/2014/main" xmlns="" id="{36E2B03B-44BB-4CA8-9953-CDD113FE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04864"/>
            <a:ext cx="820896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温度是色谱分离条件的重要选择参数。</a:t>
            </a:r>
            <a:endParaRPr kumimoji="1"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72" name="Text Box 4">
            <a:extLst>
              <a:ext uri="{FF2B5EF4-FFF2-40B4-BE49-F238E27FC236}">
                <a16:creationId xmlns:a16="http://schemas.microsoft.com/office/drawing/2014/main" xmlns="" id="{88E62F92-E4E8-4F71-8DAC-58A519A7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078" y="3834503"/>
            <a:ext cx="8137525" cy="104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气化室：</a:t>
            </a:r>
            <a:r>
              <a:rPr kumimoji="1"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保证液体试样瞬间气化；</a:t>
            </a:r>
          </a:p>
          <a:p>
            <a:pPr>
              <a:lnSpc>
                <a:spcPct val="14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检测器：</a:t>
            </a:r>
            <a:r>
              <a:rPr kumimoji="1"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保证被分离后的组分通过时不在此冷凝；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xmlns="" id="{06140A35-CC75-4D98-8682-A47F709C90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03078" y="2970903"/>
            <a:ext cx="554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气化室＞检测器≥色谱柱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xmlns="" id="{3A60AB8F-C847-412A-9796-9A0843D1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ea typeface="黑体" panose="02010609060101010101" pitchFamily="49" charset="-122"/>
              </a:rPr>
              <a:t>气相色谱仪的主要部件</a:t>
            </a:r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xmlns="" id="{2CA6D317-3EEE-4EFD-ADA0-6CD3C40C3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981075"/>
            <a:ext cx="6696075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A7C90AEB-790C-4904-A1B6-8BBDF687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kumimoji="1" lang="zh-CN" altLang="en-US" sz="32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检测记录系统</a:t>
            </a:r>
          </a:p>
        </p:txBody>
      </p:sp>
      <p:sp>
        <p:nvSpPr>
          <p:cNvPr id="189443" name="Text Box 3">
            <a:extLst>
              <a:ext uri="{FF2B5EF4-FFF2-40B4-BE49-F238E27FC236}">
                <a16:creationId xmlns:a16="http://schemas.microsoft.com/office/drawing/2014/main" xmlns="" id="{2E30CB14-BC03-46A0-8A97-109891DB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02572"/>
            <a:ext cx="7993063" cy="1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通常由</a:t>
            </a:r>
            <a:r>
              <a:rPr kumimoji="1" lang="zh-CN" altLang="en-US" sz="20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检测元件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0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0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显示记录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三部分组成；被色谱柱分离后的组分依次进入检测器，按其浓度或质量随时间的变化，转化成相应电信号，经放大后记录和显示，给出色谱图。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9473D7F-4261-4C5C-BCC2-BC7BE3A8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" y="3394704"/>
            <a:ext cx="81375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检测器：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浓度型：</a:t>
            </a:r>
            <a:r>
              <a:rPr lang="zh-CN" altLang="en-US" dirty="0">
                <a:solidFill>
                  <a:srgbClr val="0050D5"/>
                </a:solidFill>
                <a:ea typeface="黑体" panose="02010609060101010101" pitchFamily="49" charset="-122"/>
              </a:rPr>
              <a:t>载气中某组分浓度瞬间的变化，即检测器的响应值和组分的浓度成正比。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热导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TCD 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；电子捕获</a:t>
            </a:r>
            <a:r>
              <a:rPr lang="en-US" altLang="zh-CN" dirty="0">
                <a:solidFill>
                  <a:schemeClr val="hlink"/>
                </a:solidFill>
                <a:ea typeface="黑体" panose="02010609060101010101" pitchFamily="49" charset="-122"/>
              </a:rPr>
              <a:t>ECD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质量型：</a:t>
            </a:r>
            <a:r>
              <a:rPr lang="zh-CN" altLang="en-US" dirty="0">
                <a:solidFill>
                  <a:srgbClr val="0050D5"/>
                </a:solidFill>
                <a:ea typeface="黑体" panose="02010609060101010101" pitchFamily="49" charset="-122"/>
              </a:rPr>
              <a:t>载气中某组分进入检测器的速度变化，即检测器响应值和组分的质量成正比。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氢焰</a:t>
            </a:r>
            <a:r>
              <a:rPr lang="en-US" altLang="zh-CN" dirty="0">
                <a:solidFill>
                  <a:schemeClr val="hlink"/>
                </a:solidFill>
                <a:ea typeface="黑体" panose="02010609060101010101" pitchFamily="49" charset="-122"/>
              </a:rPr>
              <a:t>FID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；火焰光度</a:t>
            </a:r>
            <a:r>
              <a:rPr lang="en-US" altLang="zh-CN" dirty="0">
                <a:solidFill>
                  <a:schemeClr val="hlink"/>
                </a:solidFill>
                <a:ea typeface="黑体" panose="02010609060101010101" pitchFamily="49" charset="-122"/>
              </a:rPr>
              <a:t>FPD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xmlns="" id="{C70EFB2C-E5F5-467C-94DA-6ED58D43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504825"/>
            <a:ext cx="6046787" cy="990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defRPr/>
            </a:pPr>
            <a:r>
              <a:rPr lang="en-US" altLang="zh-CN" sz="4200" dirty="0"/>
              <a:t>  </a:t>
            </a:r>
            <a:r>
              <a:rPr lang="zh-CN" altLang="en-US" sz="3600" dirty="0"/>
              <a:t>热导池检测器</a:t>
            </a:r>
            <a:r>
              <a:rPr lang="en-US" altLang="zh-CN" sz="3600" dirty="0"/>
              <a:t>TCD</a:t>
            </a:r>
            <a:r>
              <a:rPr lang="zh-CN" altLang="en-US" sz="4200" dirty="0"/>
              <a:t> 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9B28CD4-23D9-4F87-BC3B-35466753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70" y="1629053"/>
            <a:ext cx="7920037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测量原理：</a:t>
            </a:r>
            <a:r>
              <a:rPr lang="zh-CN" altLang="en-US" b="1" dirty="0">
                <a:solidFill>
                  <a:srgbClr val="2222FF"/>
                </a:solidFill>
                <a:ea typeface="黑体" panose="02010609060101010101" pitchFamily="49" charset="-122"/>
              </a:rPr>
              <a:t>基于不同物质具有不同热导系数，转化为电信号，产生不同的桥路端电压</a:t>
            </a:r>
          </a:p>
        </p:txBody>
      </p:sp>
      <p:grpSp>
        <p:nvGrpSpPr>
          <p:cNvPr id="15364" name="Group 32">
            <a:extLst>
              <a:ext uri="{FF2B5EF4-FFF2-40B4-BE49-F238E27FC236}">
                <a16:creationId xmlns:a16="http://schemas.microsoft.com/office/drawing/2014/main" xmlns="" id="{E48C2755-C956-4A33-8EDA-B151F3BD71C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924175"/>
            <a:ext cx="4319588" cy="3311525"/>
            <a:chOff x="3039" y="1888"/>
            <a:chExt cx="2721" cy="2086"/>
          </a:xfrm>
        </p:grpSpPr>
        <p:grpSp>
          <p:nvGrpSpPr>
            <p:cNvPr id="15366" name="Group 22">
              <a:extLst>
                <a:ext uri="{FF2B5EF4-FFF2-40B4-BE49-F238E27FC236}">
                  <a16:creationId xmlns:a16="http://schemas.microsoft.com/office/drawing/2014/main" xmlns="" id="{E7033DD1-6A6E-438C-A08A-8C71ED2AA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9" y="1888"/>
              <a:ext cx="2721" cy="2086"/>
              <a:chOff x="848" y="1664"/>
              <a:chExt cx="3397" cy="1834"/>
            </a:xfrm>
          </p:grpSpPr>
          <p:pic>
            <p:nvPicPr>
              <p:cNvPr id="15374" name="Picture 23">
                <a:extLst>
                  <a:ext uri="{FF2B5EF4-FFF2-40B4-BE49-F238E27FC236}">
                    <a16:creationId xmlns:a16="http://schemas.microsoft.com/office/drawing/2014/main" xmlns="" id="{0BE4E140-1C22-439E-A943-94FA599A3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" y="1682"/>
                <a:ext cx="3360" cy="1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5" name="Rectangle 24">
                <a:extLst>
                  <a:ext uri="{FF2B5EF4-FFF2-40B4-BE49-F238E27FC236}">
                    <a16:creationId xmlns:a16="http://schemas.microsoft.com/office/drawing/2014/main" xmlns="" id="{CCC243C5-53F2-4ADE-AA59-D4612E17F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1664"/>
                <a:ext cx="3397" cy="1834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 sz="2800" b="1">
                  <a:latin typeface="Tahoma" panose="020B0604030504040204" pitchFamily="34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5367" name="Oval 25">
              <a:extLst>
                <a:ext uri="{FF2B5EF4-FFF2-40B4-BE49-F238E27FC236}">
                  <a16:creationId xmlns:a16="http://schemas.microsoft.com/office/drawing/2014/main" xmlns="" id="{86D04E8B-EDFE-4C05-869C-2F1602A0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95"/>
              <a:ext cx="136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800" b="1"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15368" name="Oval 26">
              <a:extLst>
                <a:ext uri="{FF2B5EF4-FFF2-40B4-BE49-F238E27FC236}">
                  <a16:creationId xmlns:a16="http://schemas.microsoft.com/office/drawing/2014/main" xmlns="" id="{E877206D-58E5-49AF-8BD4-F40D702C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795"/>
              <a:ext cx="136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800" b="1"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15369" name="Line 27">
              <a:extLst>
                <a:ext uri="{FF2B5EF4-FFF2-40B4-BE49-F238E27FC236}">
                  <a16:creationId xmlns:a16="http://schemas.microsoft.com/office/drawing/2014/main" xmlns="" id="{AF0513D1-312A-4BCF-99CF-A4238D56D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022"/>
              <a:ext cx="0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28">
              <a:extLst>
                <a:ext uri="{FF2B5EF4-FFF2-40B4-BE49-F238E27FC236}">
                  <a16:creationId xmlns:a16="http://schemas.microsoft.com/office/drawing/2014/main" xmlns="" id="{E57D7B11-8E57-4D4E-9819-3FE30751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793"/>
              <a:ext cx="13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29">
              <a:extLst>
                <a:ext uri="{FF2B5EF4-FFF2-40B4-BE49-F238E27FC236}">
                  <a16:creationId xmlns:a16="http://schemas.microsoft.com/office/drawing/2014/main" xmlns="" id="{42BFB807-BACB-4A14-9183-F47472C5F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886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30">
              <a:extLst>
                <a:ext uri="{FF2B5EF4-FFF2-40B4-BE49-F238E27FC236}">
                  <a16:creationId xmlns:a16="http://schemas.microsoft.com/office/drawing/2014/main" xmlns="" id="{78C10552-6558-4ECB-82DC-2132A808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3158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31">
              <a:extLst>
                <a:ext uri="{FF2B5EF4-FFF2-40B4-BE49-F238E27FC236}">
                  <a16:creationId xmlns:a16="http://schemas.microsoft.com/office/drawing/2014/main" xmlns="" id="{9E8D4F0F-0DF1-4D01-890B-7C4A5A09B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3158"/>
              <a:ext cx="18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C0CFBD-CC5B-497D-82DB-8B82F5D2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3960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a. </a:t>
            </a:r>
            <a:r>
              <a:rPr lang="zh-CN" altLang="en-US" sz="2000" dirty="0">
                <a:solidFill>
                  <a:srgbClr val="C00000"/>
                </a:solidFill>
                <a:ea typeface="黑体" panose="02010609060101010101" pitchFamily="49" charset="-122"/>
              </a:rPr>
              <a:t>桥路工作电流：</a:t>
            </a:r>
            <a:r>
              <a:rPr lang="zh-CN" altLang="en-US" sz="2000" dirty="0">
                <a:solidFill>
                  <a:srgbClr val="2222FF"/>
                </a:solidFill>
                <a:ea typeface="黑体" panose="02010609060101010101" pitchFamily="49" charset="-122"/>
              </a:rPr>
              <a:t>电流</a:t>
            </a:r>
            <a:r>
              <a:rPr lang="zh-CN" altLang="en-US" sz="2000" dirty="0">
                <a:solidFill>
                  <a:srgbClr val="222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↑，</a:t>
            </a:r>
            <a:r>
              <a:rPr lang="zh-CN" altLang="en-US" sz="2000" dirty="0">
                <a:solidFill>
                  <a:srgbClr val="2222FF"/>
                </a:solidFill>
                <a:ea typeface="黑体" panose="02010609060101010101" pitchFamily="49" charset="-122"/>
              </a:rPr>
              <a:t>检测灵敏度提高。但是电流过大，引起基线不稳，甚至将电阻丝烧坏。</a:t>
            </a:r>
          </a:p>
          <a:p>
            <a:pPr>
              <a:spcBef>
                <a:spcPts val="8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b. </a:t>
            </a:r>
            <a:r>
              <a:rPr lang="zh-CN" altLang="en-US" sz="2000" dirty="0">
                <a:solidFill>
                  <a:srgbClr val="C00000"/>
                </a:solidFill>
                <a:ea typeface="黑体" panose="02010609060101010101" pitchFamily="49" charset="-122"/>
              </a:rPr>
              <a:t>热导池体温度：</a:t>
            </a:r>
            <a:r>
              <a:rPr lang="zh-CN" altLang="en-US" sz="2000" dirty="0">
                <a:solidFill>
                  <a:srgbClr val="2222FF"/>
                </a:solidFill>
                <a:ea typeface="黑体" panose="02010609060101010101" pitchFamily="49" charset="-122"/>
              </a:rPr>
              <a:t>桥路电流一定时，池体温度越低，二者温差越大，灵敏度越高。但是一般池体温度不应低于柱温。</a:t>
            </a:r>
          </a:p>
        </p:txBody>
      </p:sp>
    </p:spTree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71b232-c96a-46b1-8229-927475a2d58e}"/>
  <p:tag name="TABLE_ENDDRAG_ORIGIN_RECT" val="538*66"/>
  <p:tag name="TABLE_ENDDRAG_RECT" val="82*161*538*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2bd949-aa33-4418-afd7-8fd3e6c11f16}"/>
  <p:tag name="TABLE_ENDDRAG_ORIGIN_RECT" val="568*198"/>
  <p:tag name="TABLE_ENDDRAG_RECT" val="70*312*568*19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1935</TotalTime>
  <Words>1559</Words>
  <Application>Microsoft Office PowerPoint</Application>
  <PresentationFormat>全屏显示(4:3)</PresentationFormat>
  <Paragraphs>160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默认设计模板</vt:lpstr>
      <vt:lpstr>BMP 图象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ECUST模版</dc:title>
  <dc:creator>华东理工大学</dc:creator>
  <cp:lastModifiedBy>0</cp:lastModifiedBy>
  <cp:revision>614</cp:revision>
  <cp:lastPrinted>2023-02-23T06:24:10Z</cp:lastPrinted>
  <dcterms:created xsi:type="dcterms:W3CDTF">2007-01-09T04:58:00Z</dcterms:created>
  <dcterms:modified xsi:type="dcterms:W3CDTF">2023-03-13T00:41:55Z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795EC669166E4A358C3BD04F246DF48B</vt:lpwstr>
  </property>
  <property fmtid="{D5CDD505-2E9C-101B-9397-08002B2CF9AE}" pid="3" name="KSOProductBuildVer">
    <vt:lpwstr>2052-11.1.0.11294</vt:lpwstr>
  </property>
</Properties>
</file>