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69" r:id="rId2"/>
    <p:sldId id="370" r:id="rId3"/>
    <p:sldId id="371" r:id="rId4"/>
    <p:sldId id="372" r:id="rId5"/>
    <p:sldId id="374" r:id="rId6"/>
    <p:sldId id="375" r:id="rId7"/>
    <p:sldId id="376" r:id="rId8"/>
    <p:sldId id="373" r:id="rId9"/>
  </p:sldIdLst>
  <p:sldSz cx="9144000" cy="6858000" type="screen4x3"/>
  <p:notesSz cx="6888163" cy="100203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6" userDrawn="1">
          <p15:clr>
            <a:srgbClr val="A4A3A4"/>
          </p15:clr>
        </p15:guide>
        <p15:guide id="2" pos="217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75F1"/>
    <a:srgbClr val="B0B1B5"/>
    <a:srgbClr val="333333"/>
    <a:srgbClr val="EAEAEA"/>
    <a:srgbClr val="6699FF"/>
    <a:srgbClr val="00FF00"/>
    <a:srgbClr val="FF0066"/>
    <a:srgbClr val="003399"/>
    <a:srgbClr val="66CC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9314" autoAdjust="0"/>
  </p:normalViewPr>
  <p:slideViewPr>
    <p:cSldViewPr>
      <p:cViewPr varScale="1">
        <p:scale>
          <a:sx n="86" d="100"/>
          <a:sy n="86" d="100"/>
        </p:scale>
        <p:origin x="84" y="6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434" y="-84"/>
      </p:cViewPr>
      <p:guideLst>
        <p:guide orient="horz" pos="3156"/>
        <p:guide pos="217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871" cy="501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algn="l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544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1698" y="0"/>
            <a:ext cx="2984871" cy="501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544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17546"/>
            <a:ext cx="2984871" cy="501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algn="l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544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1698" y="9517546"/>
            <a:ext cx="2984871" cy="501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0B5C9667-981C-47E9-9414-96A6D8674A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871" cy="501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algn="l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1698" y="0"/>
            <a:ext cx="2984871" cy="501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91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9800" y="750888"/>
            <a:ext cx="5008563" cy="3757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91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91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17546"/>
            <a:ext cx="2984871" cy="501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algn="l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91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1698" y="9517546"/>
            <a:ext cx="2984871" cy="501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7FFC4E90-127E-40B2-8A6F-B638C2C6A27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1989138"/>
            <a:ext cx="6840538" cy="1684337"/>
          </a:xfrm>
        </p:spPr>
        <p:txBody>
          <a:bodyPr/>
          <a:lstStyle>
            <a:lvl1pPr algn="ctr">
              <a:defRPr sz="56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63713" y="4005263"/>
            <a:ext cx="5864225" cy="6477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200">
                <a:ea typeface="华文细黑" pitchFamily="2" charset="-122"/>
              </a:defRPr>
            </a:lvl1pPr>
          </a:lstStyle>
          <a:p>
            <a:pPr lvl="0"/>
            <a:r>
              <a:rPr lang="zh-CN" altLang="en-US" noProof="0"/>
              <a:t>单击以编辑母版副标题样式</a:t>
            </a:r>
          </a:p>
        </p:txBody>
      </p:sp>
    </p:spTree>
  </p:cSld>
  <p:clrMapOvr>
    <a:masterClrMapping/>
  </p:clrMapOvr>
  <p:transition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52085652"/>
      </p:ext>
    </p:extLst>
  </p:cSld>
  <p:clrMapOvr>
    <a:masterClrMapping/>
  </p:clrMapOvr>
  <p:transition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3063" y="274638"/>
            <a:ext cx="1963737" cy="60340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27088" y="274638"/>
            <a:ext cx="5743575" cy="603408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59052086"/>
      </p:ext>
    </p:extLst>
  </p:cSld>
  <p:clrMapOvr>
    <a:masterClrMapping/>
  </p:clrMapOvr>
  <p:transition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81431932"/>
      </p:ext>
    </p:extLst>
  </p:cSld>
  <p:clrMapOvr>
    <a:masterClrMapping/>
  </p:clrMapOvr>
  <p:transition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26132200"/>
      </p:ext>
    </p:extLst>
  </p:cSld>
  <p:clrMapOvr>
    <a:masterClrMapping/>
  </p:clrMapOvr>
  <p:transition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7088" y="1989138"/>
            <a:ext cx="3852862" cy="43195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32350" y="1989138"/>
            <a:ext cx="3854450" cy="43195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07518610"/>
      </p:ext>
    </p:extLst>
  </p:cSld>
  <p:clrMapOvr>
    <a:masterClrMapping/>
  </p:clrMapOvr>
  <p:transition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0340377"/>
      </p:ext>
    </p:extLst>
  </p:cSld>
  <p:clrMapOvr>
    <a:masterClrMapping/>
  </p:clrMapOvr>
  <p:transition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3487211"/>
      </p:ext>
    </p:extLst>
  </p:cSld>
  <p:clrMapOvr>
    <a:masterClrMapping/>
  </p:clrMapOvr>
  <p:transition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7508135"/>
      </p:ext>
    </p:extLst>
  </p:cSld>
  <p:clrMapOvr>
    <a:masterClrMapping/>
  </p:clrMapOvr>
  <p:transition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10019946"/>
      </p:ext>
    </p:extLst>
  </p:cSld>
  <p:clrMapOvr>
    <a:masterClrMapping/>
  </p:clrMapOvr>
  <p:transition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34562317"/>
      </p:ext>
    </p:extLst>
  </p:cSld>
  <p:clrMapOvr>
    <a:masterClrMapping/>
  </p:clrMapOvr>
  <p:transition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274638"/>
            <a:ext cx="68516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1989138"/>
            <a:ext cx="7859712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Bar dir="vert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5000" b="1" kern="1200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0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anose="02010609060101010101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0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anose="02010609060101010101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0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anose="02010609060101010101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0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anose="02010609060101010101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anose="02010609060101010101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anose="02010609060101010101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4000" b="1" kern="1200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3200" b="1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华文细黑" pitchFamily="2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3200" b="1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华文细黑" pitchFamily="2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 b="1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华文细黑" pitchFamily="2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 b="1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华文细黑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image" Target="../media/image10.wmf"/><Relationship Id="rId10" Type="http://schemas.openxmlformats.org/officeDocument/2006/relationships/image" Target="../media/image8.wmf"/><Relationship Id="rId4" Type="http://schemas.openxmlformats.org/officeDocument/2006/relationships/image" Target="../media/image5.emf"/><Relationship Id="rId9" Type="http://schemas.openxmlformats.org/officeDocument/2006/relationships/oleObject" Target="../embeddings/oleObject5.bin"/><Relationship Id="rId14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0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9144000" cy="683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0339" name="Rectangle 3"/>
          <p:cNvSpPr>
            <a:spLocks noChangeArrowheads="1"/>
          </p:cNvSpPr>
          <p:nvPr/>
        </p:nvSpPr>
        <p:spPr bwMode="auto">
          <a:xfrm>
            <a:off x="1192218" y="2276475"/>
            <a:ext cx="6696064" cy="806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rPr>
              <a:t>CuSO</a:t>
            </a:r>
            <a:r>
              <a:rPr lang="en-US" altLang="zh-CN" sz="40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en-US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rPr>
              <a:t>·5H</a:t>
            </a:r>
            <a:r>
              <a:rPr lang="en-US" altLang="zh-CN" sz="40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rPr>
              <a:t>中铜含量的测定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83C5F1FF-6CC2-459A-9AE2-B0776E4256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3427413"/>
            <a:ext cx="42481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指导教师：</a:t>
            </a:r>
          </a:p>
        </p:txBody>
      </p:sp>
    </p:spTree>
  </p:cSld>
  <p:clrMapOvr>
    <a:masterClrMapping/>
  </p:clrMapOvr>
  <p:transition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2" name="Text Box 2"/>
          <p:cNvSpPr txBox="1">
            <a:spLocks noChangeArrowheads="1"/>
          </p:cNvSpPr>
          <p:nvPr/>
        </p:nvSpPr>
        <p:spPr bwMode="auto">
          <a:xfrm>
            <a:off x="2123728" y="1484784"/>
            <a:ext cx="4419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6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一、实验目的</a:t>
            </a:r>
          </a:p>
        </p:txBody>
      </p:sp>
      <p:sp>
        <p:nvSpPr>
          <p:cNvPr id="911363" name="Text Box 3"/>
          <p:cNvSpPr txBox="1">
            <a:spLocks noChangeArrowheads="1"/>
          </p:cNvSpPr>
          <p:nvPr/>
        </p:nvSpPr>
        <p:spPr bwMode="auto">
          <a:xfrm>
            <a:off x="683568" y="2708920"/>
            <a:ext cx="7416800" cy="1212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en-US" altLang="zh-CN" sz="2800" b="1" dirty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ea typeface="楷体" panose="02010609060101010101" pitchFamily="49" charset="-122"/>
                <a:cs typeface="Times New Roman" panose="02020603050405020304" pitchFamily="18" charset="0"/>
              </a:rPr>
              <a:t>、学习用间接碘量法测定</a:t>
            </a:r>
            <a:r>
              <a:rPr lang="en-US" altLang="zh-CN" sz="2800" b="1" dirty="0">
                <a:ea typeface="楷体" panose="02010609060101010101" pitchFamily="49" charset="-122"/>
                <a:cs typeface="Times New Roman" panose="02020603050405020304" pitchFamily="18" charset="0"/>
              </a:rPr>
              <a:t>CuSO</a:t>
            </a:r>
            <a:r>
              <a:rPr lang="en-US" altLang="zh-CN" sz="2800" b="1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en-US" altLang="zh-CN" sz="2800" b="1" dirty="0">
                <a:ea typeface="楷体" panose="02010609060101010101" pitchFamily="49" charset="-122"/>
                <a:cs typeface="Times New Roman" panose="02020603050405020304" pitchFamily="18" charset="0"/>
              </a:rPr>
              <a:t>·5H</a:t>
            </a:r>
            <a:r>
              <a:rPr lang="en-US" altLang="zh-CN" sz="2800" b="1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ea typeface="楷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zh-CN" altLang="en-US" sz="2800" b="1" dirty="0">
                <a:ea typeface="楷体" panose="02010609060101010101" pitchFamily="49" charset="-122"/>
                <a:cs typeface="Times New Roman" panose="02020603050405020304" pitchFamily="18" charset="0"/>
              </a:rPr>
              <a:t>中铜含量的原理和方法。</a:t>
            </a:r>
          </a:p>
        </p:txBody>
      </p:sp>
      <p:sp>
        <p:nvSpPr>
          <p:cNvPr id="911364" name="Text Box 4"/>
          <p:cNvSpPr txBox="1">
            <a:spLocks noChangeArrowheads="1"/>
          </p:cNvSpPr>
          <p:nvPr/>
        </p:nvSpPr>
        <p:spPr bwMode="auto">
          <a:xfrm>
            <a:off x="755576" y="4149080"/>
            <a:ext cx="7416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 dirty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ea typeface="楷体" panose="02010609060101010101" pitchFamily="49" charset="-122"/>
                <a:cs typeface="Times New Roman" panose="02020603050405020304" pitchFamily="18" charset="0"/>
              </a:rPr>
              <a:t>、巩固滴定分析的基本操作。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1835696" y="5033162"/>
            <a:ext cx="6512201" cy="575111"/>
          </a:xfrm>
          <a:prstGeom prst="wedgeRoundRectCallout">
            <a:avLst>
              <a:gd name="adj1" fmla="val 10596"/>
              <a:gd name="adj2" fmla="val -178146"/>
              <a:gd name="adj3" fmla="val 16667"/>
            </a:avLst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某一成分的测定方法远不止一种，要学会选择和优化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1207875" y="3794875"/>
            <a:ext cx="6512201" cy="443544"/>
          </a:xfrm>
          <a:prstGeom prst="wedgeRoundRectCallout">
            <a:avLst>
              <a:gd name="adj1" fmla="val 45572"/>
              <a:gd name="adj2" fmla="val -182482"/>
              <a:gd name="adj3" fmla="val 16667"/>
            </a:avLst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测定铜含量有无其他方法？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64" grpId="0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386" name="Text Box 2"/>
          <p:cNvSpPr txBox="1">
            <a:spLocks noChangeArrowheads="1"/>
          </p:cNvSpPr>
          <p:nvPr/>
        </p:nvSpPr>
        <p:spPr bwMode="auto">
          <a:xfrm>
            <a:off x="1798638" y="620713"/>
            <a:ext cx="34210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600" b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二、实验原理</a:t>
            </a:r>
          </a:p>
        </p:txBody>
      </p:sp>
      <p:sp>
        <p:nvSpPr>
          <p:cNvPr id="912387" name="Text Box 3"/>
          <p:cNvSpPr txBox="1">
            <a:spLocks noChangeArrowheads="1"/>
          </p:cNvSpPr>
          <p:nvPr/>
        </p:nvSpPr>
        <p:spPr bwMode="auto">
          <a:xfrm>
            <a:off x="838200" y="1676400"/>
            <a:ext cx="81010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3200" b="1">
                <a:solidFill>
                  <a:srgbClr val="FF0066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标准溶液：</a:t>
            </a:r>
            <a:r>
              <a:rPr kumimoji="1"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>
                <a:ea typeface="楷体" panose="02010609060101010101" pitchFamily="49" charset="-122"/>
                <a:cs typeface="Times New Roman" panose="02020603050405020304" pitchFamily="18" charset="0"/>
              </a:rPr>
              <a:t>Na</a:t>
            </a:r>
            <a:r>
              <a:rPr lang="en-US" altLang="zh-CN" sz="2800" b="1" baseline="-2500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800" b="1" baseline="-2500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>
                <a:ea typeface="楷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en-US" altLang="zh-CN" sz="2800" b="1" baseline="-25000"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912388" name="Text Box 4"/>
          <p:cNvSpPr txBox="1">
            <a:spLocks noChangeArrowheads="1"/>
          </p:cNvSpPr>
          <p:nvPr/>
        </p:nvSpPr>
        <p:spPr bwMode="auto">
          <a:xfrm>
            <a:off x="762000" y="2438400"/>
            <a:ext cx="2286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3200" b="1">
                <a:solidFill>
                  <a:srgbClr val="FF0066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基本反应：</a:t>
            </a:r>
            <a:endParaRPr kumimoji="1" lang="zh-CN" altLang="en-US" sz="3200" b="1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12389" name="Text Box 5"/>
          <p:cNvSpPr txBox="1">
            <a:spLocks noChangeArrowheads="1"/>
          </p:cNvSpPr>
          <p:nvPr/>
        </p:nvSpPr>
        <p:spPr bwMode="auto">
          <a:xfrm>
            <a:off x="827088" y="4076700"/>
            <a:ext cx="2133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3200" b="1">
                <a:solidFill>
                  <a:srgbClr val="FF0066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指示剂：</a:t>
            </a:r>
          </a:p>
        </p:txBody>
      </p:sp>
      <p:sp>
        <p:nvSpPr>
          <p:cNvPr id="912390" name="Text Box 6"/>
          <p:cNvSpPr txBox="1">
            <a:spLocks noChangeArrowheads="1"/>
          </p:cNvSpPr>
          <p:nvPr/>
        </p:nvSpPr>
        <p:spPr bwMode="auto">
          <a:xfrm>
            <a:off x="2700338" y="4076700"/>
            <a:ext cx="5410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新鲜淀粉，接近终点时加入</a:t>
            </a:r>
            <a:endParaRPr kumimoji="1" lang="zh-CN" altLang="en-US" sz="320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912391" name="Group 7"/>
          <p:cNvGrpSpPr>
            <a:grpSpLocks/>
          </p:cNvGrpSpPr>
          <p:nvPr/>
        </p:nvGrpSpPr>
        <p:grpSpPr bwMode="auto">
          <a:xfrm>
            <a:off x="2895600" y="2514602"/>
            <a:ext cx="5129213" cy="584201"/>
            <a:chOff x="1824" y="1584"/>
            <a:chExt cx="3231" cy="368"/>
          </a:xfrm>
        </p:grpSpPr>
        <p:sp>
          <p:nvSpPr>
            <p:cNvPr id="912392" name="Rectangle 8"/>
            <p:cNvSpPr>
              <a:spLocks noChangeArrowheads="1"/>
            </p:cNvSpPr>
            <p:nvPr/>
          </p:nvSpPr>
          <p:spPr bwMode="auto">
            <a:xfrm>
              <a:off x="1824" y="1584"/>
              <a:ext cx="32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3200" b="1" dirty="0">
                  <a:ea typeface="楷体" panose="02010609060101010101" pitchFamily="49" charset="-122"/>
                  <a:cs typeface="Times New Roman" panose="02020603050405020304" pitchFamily="18" charset="0"/>
                </a:rPr>
                <a:t>2Cu</a:t>
              </a:r>
              <a:r>
                <a:rPr kumimoji="1" lang="en-US" altLang="zh-CN" sz="3200" b="1" baseline="30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2+</a:t>
              </a:r>
              <a:r>
                <a:rPr kumimoji="1" lang="en-US" altLang="zh-CN" sz="3200" b="1" dirty="0">
                  <a:ea typeface="楷体" panose="02010609060101010101" pitchFamily="49" charset="-122"/>
                  <a:cs typeface="Times New Roman" panose="02020603050405020304" pitchFamily="18" charset="0"/>
                </a:rPr>
                <a:t> + 4I</a:t>
              </a:r>
              <a:r>
                <a:rPr kumimoji="1" lang="en-US" altLang="zh-CN" sz="3200" b="1" baseline="30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3200" b="1" dirty="0">
                  <a:ea typeface="楷体" panose="02010609060101010101" pitchFamily="49" charset="-122"/>
                  <a:cs typeface="Times New Roman" panose="02020603050405020304" pitchFamily="18" charset="0"/>
                </a:rPr>
                <a:t>            I</a:t>
              </a:r>
              <a:r>
                <a:rPr kumimoji="1" lang="en-US" altLang="zh-CN" sz="3200" b="1" baseline="-25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2 </a:t>
              </a:r>
              <a:r>
                <a:rPr kumimoji="1" lang="en-US" altLang="zh-CN" sz="3200" b="1" dirty="0">
                  <a:ea typeface="楷体" panose="02010609060101010101" pitchFamily="49" charset="-122"/>
                  <a:cs typeface="Times New Roman" panose="02020603050405020304" pitchFamily="18" charset="0"/>
                </a:rPr>
                <a:t>+ 2CuI↓</a:t>
              </a:r>
            </a:p>
          </p:txBody>
        </p:sp>
        <p:grpSp>
          <p:nvGrpSpPr>
            <p:cNvPr id="912393" name="Group 9"/>
            <p:cNvGrpSpPr>
              <a:grpSpLocks/>
            </p:cNvGrpSpPr>
            <p:nvPr/>
          </p:nvGrpSpPr>
          <p:grpSpPr bwMode="auto">
            <a:xfrm>
              <a:off x="3216" y="1776"/>
              <a:ext cx="360" cy="58"/>
              <a:chOff x="3024" y="1200"/>
              <a:chExt cx="1008" cy="192"/>
            </a:xfrm>
          </p:grpSpPr>
          <p:grpSp>
            <p:nvGrpSpPr>
              <p:cNvPr id="912394" name="Group 10"/>
              <p:cNvGrpSpPr>
                <a:grpSpLocks/>
              </p:cNvGrpSpPr>
              <p:nvPr/>
            </p:nvGrpSpPr>
            <p:grpSpPr bwMode="auto">
              <a:xfrm>
                <a:off x="3024" y="1200"/>
                <a:ext cx="1008" cy="48"/>
                <a:chOff x="3024" y="1200"/>
                <a:chExt cx="1008" cy="48"/>
              </a:xfrm>
            </p:grpSpPr>
            <p:sp>
              <p:nvSpPr>
                <p:cNvPr id="912395" name="Line 11"/>
                <p:cNvSpPr>
                  <a:spLocks noChangeShapeType="1"/>
                </p:cNvSpPr>
                <p:nvPr/>
              </p:nvSpPr>
              <p:spPr bwMode="auto">
                <a:xfrm>
                  <a:off x="3024" y="1248"/>
                  <a:ext cx="100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楷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2396" name="Line 12"/>
                <p:cNvSpPr>
                  <a:spLocks noChangeShapeType="1"/>
                </p:cNvSpPr>
                <p:nvPr/>
              </p:nvSpPr>
              <p:spPr bwMode="auto">
                <a:xfrm>
                  <a:off x="3888" y="1200"/>
                  <a:ext cx="144" cy="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楷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2397" name="Group 13"/>
              <p:cNvGrpSpPr>
                <a:grpSpLocks/>
              </p:cNvGrpSpPr>
              <p:nvPr/>
            </p:nvGrpSpPr>
            <p:grpSpPr bwMode="auto">
              <a:xfrm rot="10800000">
                <a:off x="3024" y="1344"/>
                <a:ext cx="1008" cy="48"/>
                <a:chOff x="3024" y="1200"/>
                <a:chExt cx="1008" cy="48"/>
              </a:xfrm>
            </p:grpSpPr>
            <p:sp>
              <p:nvSpPr>
                <p:cNvPr id="912398" name="Line 14"/>
                <p:cNvSpPr>
                  <a:spLocks noChangeShapeType="1"/>
                </p:cNvSpPr>
                <p:nvPr/>
              </p:nvSpPr>
              <p:spPr bwMode="auto">
                <a:xfrm>
                  <a:off x="3024" y="1248"/>
                  <a:ext cx="100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楷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2399" name="Line 15"/>
                <p:cNvSpPr>
                  <a:spLocks noChangeShapeType="1"/>
                </p:cNvSpPr>
                <p:nvPr/>
              </p:nvSpPr>
              <p:spPr bwMode="auto">
                <a:xfrm>
                  <a:off x="3888" y="1200"/>
                  <a:ext cx="144" cy="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楷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912400" name="Group 16"/>
          <p:cNvGrpSpPr>
            <a:grpSpLocks/>
          </p:cNvGrpSpPr>
          <p:nvPr/>
        </p:nvGrpSpPr>
        <p:grpSpPr bwMode="auto">
          <a:xfrm>
            <a:off x="2819400" y="3276597"/>
            <a:ext cx="5545138" cy="584200"/>
            <a:chOff x="1776" y="2064"/>
            <a:chExt cx="3493" cy="368"/>
          </a:xfrm>
        </p:grpSpPr>
        <p:sp>
          <p:nvSpPr>
            <p:cNvPr id="912401" name="Text Box 17"/>
            <p:cNvSpPr txBox="1">
              <a:spLocks noChangeArrowheads="1"/>
            </p:cNvSpPr>
            <p:nvPr/>
          </p:nvSpPr>
          <p:spPr bwMode="auto">
            <a:xfrm>
              <a:off x="1776" y="2064"/>
              <a:ext cx="3493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kumimoji="1" lang="en-US" altLang="zh-CN" sz="3200" b="1" dirty="0"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3200" b="1" baseline="-25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2 </a:t>
              </a:r>
              <a:r>
                <a:rPr kumimoji="1" lang="en-US" altLang="zh-CN" sz="3200" b="1" dirty="0">
                  <a:ea typeface="楷体" panose="02010609060101010101" pitchFamily="49" charset="-122"/>
                  <a:cs typeface="Times New Roman" panose="02020603050405020304" pitchFamily="18" charset="0"/>
                </a:rPr>
                <a:t>+ 2S</a:t>
              </a:r>
              <a:r>
                <a:rPr kumimoji="1" lang="en-US" altLang="zh-CN" sz="3200" b="1" baseline="-25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kumimoji="1" lang="en-US" altLang="zh-CN" sz="3200" b="1" dirty="0">
                  <a:ea typeface="楷体" panose="02010609060101010101" pitchFamily="49" charset="-122"/>
                  <a:cs typeface="Times New Roman" panose="02020603050405020304" pitchFamily="18" charset="0"/>
                </a:rPr>
                <a:t>O</a:t>
              </a:r>
              <a:r>
                <a:rPr kumimoji="1" lang="en-US" altLang="zh-CN" sz="3200" b="1" baseline="-25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3</a:t>
              </a:r>
              <a:r>
                <a:rPr kumimoji="1" lang="en-US" altLang="zh-CN" sz="3200" b="1" baseline="30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2-</a:t>
              </a:r>
              <a:r>
                <a:rPr kumimoji="1" lang="en-US" altLang="zh-CN" sz="3200" b="1" dirty="0">
                  <a:ea typeface="楷体" panose="02010609060101010101" pitchFamily="49" charset="-122"/>
                  <a:cs typeface="Times New Roman" panose="02020603050405020304" pitchFamily="18" charset="0"/>
                </a:rPr>
                <a:t>	   2I</a:t>
              </a:r>
              <a:r>
                <a:rPr kumimoji="1" lang="en-US" altLang="zh-CN" sz="3200" b="1" baseline="30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-  </a:t>
              </a:r>
              <a:r>
                <a:rPr kumimoji="1" lang="en-US" altLang="zh-CN" sz="3200" b="1" dirty="0">
                  <a:ea typeface="楷体" panose="02010609060101010101" pitchFamily="49" charset="-122"/>
                  <a:cs typeface="Times New Roman" panose="02020603050405020304" pitchFamily="18" charset="0"/>
                </a:rPr>
                <a:t>+ S</a:t>
              </a:r>
              <a:r>
                <a:rPr kumimoji="1" lang="en-US" altLang="zh-CN" sz="3200" b="1" baseline="-25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4</a:t>
              </a:r>
              <a:r>
                <a:rPr kumimoji="1" lang="en-US" altLang="zh-CN" sz="3200" b="1" dirty="0">
                  <a:ea typeface="楷体" panose="02010609060101010101" pitchFamily="49" charset="-122"/>
                  <a:cs typeface="Times New Roman" panose="02020603050405020304" pitchFamily="18" charset="0"/>
                </a:rPr>
                <a:t>O</a:t>
              </a:r>
              <a:r>
                <a:rPr kumimoji="1" lang="en-US" altLang="zh-CN" sz="3200" b="1" baseline="-25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6</a:t>
              </a:r>
              <a:r>
                <a:rPr kumimoji="1" lang="en-US" altLang="zh-CN" sz="3200" b="1" baseline="30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2-</a:t>
              </a:r>
            </a:p>
          </p:txBody>
        </p:sp>
        <p:grpSp>
          <p:nvGrpSpPr>
            <p:cNvPr id="912402" name="Group 18"/>
            <p:cNvGrpSpPr>
              <a:grpSpLocks/>
            </p:cNvGrpSpPr>
            <p:nvPr/>
          </p:nvGrpSpPr>
          <p:grpSpPr bwMode="auto">
            <a:xfrm>
              <a:off x="3216" y="2256"/>
              <a:ext cx="360" cy="58"/>
              <a:chOff x="3024" y="1200"/>
              <a:chExt cx="1008" cy="192"/>
            </a:xfrm>
          </p:grpSpPr>
          <p:grpSp>
            <p:nvGrpSpPr>
              <p:cNvPr id="912403" name="Group 19"/>
              <p:cNvGrpSpPr>
                <a:grpSpLocks/>
              </p:cNvGrpSpPr>
              <p:nvPr/>
            </p:nvGrpSpPr>
            <p:grpSpPr bwMode="auto">
              <a:xfrm>
                <a:off x="3024" y="1200"/>
                <a:ext cx="1008" cy="48"/>
                <a:chOff x="3024" y="1200"/>
                <a:chExt cx="1008" cy="48"/>
              </a:xfrm>
            </p:grpSpPr>
            <p:sp>
              <p:nvSpPr>
                <p:cNvPr id="912404" name="Line 20"/>
                <p:cNvSpPr>
                  <a:spLocks noChangeShapeType="1"/>
                </p:cNvSpPr>
                <p:nvPr/>
              </p:nvSpPr>
              <p:spPr bwMode="auto">
                <a:xfrm>
                  <a:off x="3024" y="1248"/>
                  <a:ext cx="100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楷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2405" name="Line 21"/>
                <p:cNvSpPr>
                  <a:spLocks noChangeShapeType="1"/>
                </p:cNvSpPr>
                <p:nvPr/>
              </p:nvSpPr>
              <p:spPr bwMode="auto">
                <a:xfrm>
                  <a:off x="3888" y="1200"/>
                  <a:ext cx="144" cy="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楷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2406" name="Group 22"/>
              <p:cNvGrpSpPr>
                <a:grpSpLocks/>
              </p:cNvGrpSpPr>
              <p:nvPr/>
            </p:nvGrpSpPr>
            <p:grpSpPr bwMode="auto">
              <a:xfrm rot="10800000">
                <a:off x="3024" y="1344"/>
                <a:ext cx="1008" cy="48"/>
                <a:chOff x="3024" y="1200"/>
                <a:chExt cx="1008" cy="48"/>
              </a:xfrm>
            </p:grpSpPr>
            <p:sp>
              <p:nvSpPr>
                <p:cNvPr id="912407" name="Line 23"/>
                <p:cNvSpPr>
                  <a:spLocks noChangeShapeType="1"/>
                </p:cNvSpPr>
                <p:nvPr/>
              </p:nvSpPr>
              <p:spPr bwMode="auto">
                <a:xfrm>
                  <a:off x="3024" y="1248"/>
                  <a:ext cx="100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楷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2408" name="Line 24"/>
                <p:cNvSpPr>
                  <a:spLocks noChangeShapeType="1"/>
                </p:cNvSpPr>
                <p:nvPr/>
              </p:nvSpPr>
              <p:spPr bwMode="auto">
                <a:xfrm>
                  <a:off x="3888" y="1200"/>
                  <a:ext cx="144" cy="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楷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sp>
        <p:nvSpPr>
          <p:cNvPr id="912409" name="Text Box 25"/>
          <p:cNvSpPr txBox="1">
            <a:spLocks noChangeArrowheads="1"/>
          </p:cNvSpPr>
          <p:nvPr/>
        </p:nvSpPr>
        <p:spPr bwMode="auto">
          <a:xfrm>
            <a:off x="685800" y="4953000"/>
            <a:ext cx="77041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3200" b="1" dirty="0">
                <a:solidFill>
                  <a:srgbClr val="FF0066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滴定介质：</a:t>
            </a:r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弱酸及中性。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2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12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12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12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12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12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12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2387" grpId="0" autoUpdateAnimBg="0"/>
      <p:bldP spid="912388" grpId="0" autoUpdateAnimBg="0"/>
      <p:bldP spid="912389" grpId="0" autoUpdateAnimBg="0"/>
      <p:bldP spid="912390" grpId="0"/>
      <p:bldP spid="912409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411" name="Text Box 3"/>
          <p:cNvSpPr txBox="1">
            <a:spLocks noChangeArrowheads="1"/>
          </p:cNvSpPr>
          <p:nvPr/>
        </p:nvSpPr>
        <p:spPr bwMode="auto">
          <a:xfrm>
            <a:off x="3028165" y="610620"/>
            <a:ext cx="43195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三、实验步骤</a:t>
            </a:r>
          </a:p>
        </p:txBody>
      </p:sp>
      <p:sp>
        <p:nvSpPr>
          <p:cNvPr id="913414" name="Line 6"/>
          <p:cNvSpPr>
            <a:spLocks noChangeShapeType="1"/>
          </p:cNvSpPr>
          <p:nvPr/>
        </p:nvSpPr>
        <p:spPr bwMode="auto">
          <a:xfrm>
            <a:off x="741363" y="-142967"/>
            <a:ext cx="28797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913416" name="Group 8"/>
          <p:cNvGrpSpPr>
            <a:grpSpLocks/>
          </p:cNvGrpSpPr>
          <p:nvPr/>
        </p:nvGrpSpPr>
        <p:grpSpPr bwMode="auto">
          <a:xfrm>
            <a:off x="7593720" y="1700215"/>
            <a:ext cx="1320800" cy="954089"/>
            <a:chOff x="3057" y="2296"/>
            <a:chExt cx="832" cy="601"/>
          </a:xfrm>
        </p:grpSpPr>
        <p:sp>
          <p:nvSpPr>
            <p:cNvPr id="913417" name="Rectangle 9"/>
            <p:cNvSpPr>
              <a:spLocks noChangeArrowheads="1"/>
            </p:cNvSpPr>
            <p:nvPr/>
          </p:nvSpPr>
          <p:spPr bwMode="auto">
            <a:xfrm>
              <a:off x="3057" y="2296"/>
              <a:ext cx="832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楷体" panose="02010609060101010101" pitchFamily="49" charset="-122"/>
                  <a:cs typeface="Times New Roman" panose="02020603050405020304" pitchFamily="18" charset="0"/>
                </a:rPr>
                <a:t>20%KI</a:t>
              </a:r>
            </a:p>
            <a:p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楷体" panose="02010609060101010101" pitchFamily="49" charset="-122"/>
                  <a:cs typeface="Times New Roman" panose="02020603050405020304" pitchFamily="18" charset="0"/>
                </a:rPr>
                <a:t>5mL</a:t>
              </a:r>
              <a:endParaRPr lang="en-US" altLang="zh-CN" sz="2800" b="1" baseline="-30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13418" name="Line 10"/>
            <p:cNvSpPr>
              <a:spLocks noChangeShapeType="1"/>
            </p:cNvSpPr>
            <p:nvPr/>
          </p:nvSpPr>
          <p:spPr bwMode="auto">
            <a:xfrm>
              <a:off x="3061" y="2614"/>
              <a:ext cx="7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13419" name="Group 11"/>
          <p:cNvGrpSpPr>
            <a:grpSpLocks/>
          </p:cNvGrpSpPr>
          <p:nvPr/>
        </p:nvGrpSpPr>
        <p:grpSpPr bwMode="auto">
          <a:xfrm>
            <a:off x="5057777" y="1681165"/>
            <a:ext cx="2457451" cy="1039813"/>
            <a:chOff x="2905" y="2284"/>
            <a:chExt cx="1548" cy="655"/>
          </a:xfrm>
        </p:grpSpPr>
        <p:sp>
          <p:nvSpPr>
            <p:cNvPr id="913420" name="Rectangle 12"/>
            <p:cNvSpPr>
              <a:spLocks noChangeArrowheads="1"/>
            </p:cNvSpPr>
            <p:nvPr/>
          </p:nvSpPr>
          <p:spPr bwMode="auto">
            <a:xfrm>
              <a:off x="2905" y="2284"/>
              <a:ext cx="1548" cy="6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楷体" panose="02010609060101010101" pitchFamily="49" charset="-122"/>
                  <a:cs typeface="Times New Roman" panose="02020603050405020304" pitchFamily="18" charset="0"/>
                </a:rPr>
                <a:t>1mol</a:t>
              </a:r>
              <a:r>
                <a:rPr lang="en-US" altLang="zh-CN" sz="1800" b="1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楷体" panose="02010609060101010101" pitchFamily="49" charset="-122"/>
                  <a:cs typeface="Times New Roman" panose="02020603050405020304" pitchFamily="18" charset="0"/>
                </a:rPr>
                <a:t>·</a:t>
              </a: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楷体" panose="02010609060101010101" pitchFamily="49" charset="-122"/>
                  <a:cs typeface="Times New Roman" panose="02020603050405020304" pitchFamily="18" charset="0"/>
                </a:rPr>
                <a:t>L</a:t>
              </a:r>
              <a:r>
                <a:rPr lang="en-US" altLang="zh-CN" sz="2800" b="1" baseline="300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楷体" panose="02010609060101010101" pitchFamily="49" charset="-122"/>
                  <a:cs typeface="Times New Roman" panose="02020603050405020304" pitchFamily="18" charset="0"/>
                </a:rPr>
                <a:t>-1</a:t>
              </a: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楷体" panose="02010609060101010101" pitchFamily="49" charset="-122"/>
                  <a:cs typeface="Times New Roman" panose="02020603050405020304" pitchFamily="18" charset="0"/>
                </a:rPr>
                <a:t>H</a:t>
              </a:r>
              <a:r>
                <a:rPr lang="en-US" altLang="zh-CN" sz="2800" b="1" baseline="-300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楷体" panose="02010609060101010101" pitchFamily="49" charset="-122"/>
                  <a:cs typeface="Times New Roman" panose="02020603050405020304" pitchFamily="18" charset="0"/>
                </a:rPr>
                <a:t>SO</a:t>
              </a:r>
              <a:r>
                <a:rPr lang="en-US" altLang="zh-CN" sz="2800" b="1" baseline="-300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楷体" panose="02010609060101010101" pitchFamily="49" charset="-122"/>
                  <a:cs typeface="Times New Roman" panose="02020603050405020304" pitchFamily="18" charset="0"/>
                </a:rPr>
                <a:t>4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楷体" panose="02010609060101010101" pitchFamily="49" charset="-122"/>
                  <a:cs typeface="Times New Roman" panose="02020603050405020304" pitchFamily="18" charset="0"/>
                </a:rPr>
                <a:t>5mL</a:t>
              </a:r>
              <a:endParaRPr lang="en-US" altLang="zh-CN" sz="2800" b="1" baseline="-30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13421" name="Line 13"/>
            <p:cNvSpPr>
              <a:spLocks noChangeShapeType="1"/>
            </p:cNvSpPr>
            <p:nvPr/>
          </p:nvSpPr>
          <p:spPr bwMode="auto">
            <a:xfrm>
              <a:off x="2953" y="2605"/>
              <a:ext cx="14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913422" name="Rectangle 14"/>
          <p:cNvSpPr>
            <a:spLocks noChangeArrowheads="1"/>
          </p:cNvSpPr>
          <p:nvPr/>
        </p:nvSpPr>
        <p:spPr bwMode="auto">
          <a:xfrm>
            <a:off x="1979613" y="3429000"/>
            <a:ext cx="1627369" cy="52322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rPr>
              <a:t>至淡黄色</a:t>
            </a:r>
          </a:p>
        </p:txBody>
      </p:sp>
      <p:grpSp>
        <p:nvGrpSpPr>
          <p:cNvPr id="913423" name="Group 15"/>
          <p:cNvGrpSpPr>
            <a:grpSpLocks/>
          </p:cNvGrpSpPr>
          <p:nvPr/>
        </p:nvGrpSpPr>
        <p:grpSpPr bwMode="auto">
          <a:xfrm>
            <a:off x="608011" y="3068636"/>
            <a:ext cx="1463674" cy="1082674"/>
            <a:chOff x="2878" y="2931"/>
            <a:chExt cx="922" cy="682"/>
          </a:xfrm>
        </p:grpSpPr>
        <p:sp>
          <p:nvSpPr>
            <p:cNvPr id="913424" name="Rectangle 16"/>
            <p:cNvSpPr>
              <a:spLocks noChangeArrowheads="1"/>
            </p:cNvSpPr>
            <p:nvPr/>
          </p:nvSpPr>
          <p:spPr bwMode="auto">
            <a:xfrm>
              <a:off x="2878" y="2931"/>
              <a:ext cx="922" cy="6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楷体" panose="02010609060101010101" pitchFamily="49" charset="-122"/>
                  <a:cs typeface="Times New Roman" panose="02020603050405020304" pitchFamily="18" charset="0"/>
                </a:rPr>
                <a:t>Na</a:t>
              </a:r>
              <a:r>
                <a:rPr lang="en-US" altLang="zh-CN" sz="2800" b="1" baseline="-300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楷体" panose="02010609060101010101" pitchFamily="49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2800" b="1" baseline="-300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楷体" panose="02010609060101010101" pitchFamily="49" charset="-122"/>
                  <a:cs typeface="Times New Roman" panose="02020603050405020304" pitchFamily="18" charset="0"/>
                </a:rPr>
                <a:t>O</a:t>
              </a:r>
              <a:r>
                <a:rPr lang="en-US" altLang="zh-CN" sz="2800" b="1" baseline="-300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楷体" panose="02010609060101010101" pitchFamily="49" charset="-122"/>
                  <a:cs typeface="Times New Roman" panose="02020603050405020304" pitchFamily="18" charset="0"/>
                </a:rPr>
                <a:t>3</a:t>
              </a:r>
            </a:p>
            <a:p>
              <a:pPr>
                <a:lnSpc>
                  <a:spcPct val="130000"/>
                </a:lnSpc>
              </a:pPr>
              <a:r>
                <a:rPr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楷体" panose="02010609060101010101" pitchFamily="49" charset="-122"/>
                  <a:cs typeface="Times New Roman" panose="02020603050405020304" pitchFamily="18" charset="0"/>
                </a:rPr>
                <a:t>滴定</a:t>
              </a:r>
            </a:p>
          </p:txBody>
        </p:sp>
        <p:sp>
          <p:nvSpPr>
            <p:cNvPr id="913425" name="Line 17"/>
            <p:cNvSpPr>
              <a:spLocks noChangeShapeType="1"/>
            </p:cNvSpPr>
            <p:nvPr/>
          </p:nvSpPr>
          <p:spPr bwMode="auto">
            <a:xfrm>
              <a:off x="2925" y="3294"/>
              <a:ext cx="8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13426" name="Group 18"/>
          <p:cNvGrpSpPr>
            <a:grpSpLocks/>
          </p:cNvGrpSpPr>
          <p:nvPr/>
        </p:nvGrpSpPr>
        <p:grpSpPr bwMode="auto">
          <a:xfrm>
            <a:off x="3481395" y="3213107"/>
            <a:ext cx="1714501" cy="954089"/>
            <a:chOff x="4685" y="3022"/>
            <a:chExt cx="1080" cy="601"/>
          </a:xfrm>
        </p:grpSpPr>
        <p:sp>
          <p:nvSpPr>
            <p:cNvPr id="913427" name="Rectangle 19"/>
            <p:cNvSpPr>
              <a:spLocks noChangeArrowheads="1"/>
            </p:cNvSpPr>
            <p:nvPr/>
          </p:nvSpPr>
          <p:spPr bwMode="auto">
            <a:xfrm>
              <a:off x="4685" y="3022"/>
              <a:ext cx="1080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楷体" panose="02010609060101010101" pitchFamily="49" charset="-122"/>
                  <a:cs typeface="Times New Roman" panose="02020603050405020304" pitchFamily="18" charset="0"/>
                </a:rPr>
                <a:t>0.2%</a:t>
              </a:r>
              <a:r>
                <a:rPr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楷体" panose="02010609060101010101" pitchFamily="49" charset="-122"/>
                  <a:cs typeface="Times New Roman" panose="02020603050405020304" pitchFamily="18" charset="0"/>
                </a:rPr>
                <a:t>淀粉</a:t>
              </a:r>
            </a:p>
            <a:p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楷体" panose="02010609060101010101" pitchFamily="49" charset="-122"/>
                  <a:cs typeface="Times New Roman" panose="02020603050405020304" pitchFamily="18" charset="0"/>
                </a:rPr>
                <a:t>5mL</a:t>
              </a:r>
              <a:endParaRPr lang="en-US" altLang="zh-CN" sz="2800" b="1" baseline="-30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13428" name="Line 20"/>
            <p:cNvSpPr>
              <a:spLocks noChangeShapeType="1"/>
            </p:cNvSpPr>
            <p:nvPr/>
          </p:nvSpPr>
          <p:spPr bwMode="auto">
            <a:xfrm>
              <a:off x="4740" y="3339"/>
              <a:ext cx="10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913429" name="Rectangle 21"/>
          <p:cNvSpPr>
            <a:spLocks noChangeArrowheads="1"/>
          </p:cNvSpPr>
          <p:nvPr/>
        </p:nvSpPr>
        <p:spPr bwMode="auto">
          <a:xfrm>
            <a:off x="5295900" y="3357563"/>
            <a:ext cx="906017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rPr>
              <a:t>蓝色</a:t>
            </a:r>
          </a:p>
        </p:txBody>
      </p:sp>
      <p:grpSp>
        <p:nvGrpSpPr>
          <p:cNvPr id="913430" name="Group 22"/>
          <p:cNvGrpSpPr>
            <a:grpSpLocks/>
          </p:cNvGrpSpPr>
          <p:nvPr/>
        </p:nvGrpSpPr>
        <p:grpSpPr bwMode="auto">
          <a:xfrm>
            <a:off x="6227763" y="3190878"/>
            <a:ext cx="1516062" cy="1082676"/>
            <a:chOff x="1154" y="3643"/>
            <a:chExt cx="955" cy="682"/>
          </a:xfrm>
        </p:grpSpPr>
        <p:sp>
          <p:nvSpPr>
            <p:cNvPr id="913431" name="Rectangle 23"/>
            <p:cNvSpPr>
              <a:spLocks noChangeArrowheads="1"/>
            </p:cNvSpPr>
            <p:nvPr/>
          </p:nvSpPr>
          <p:spPr bwMode="auto">
            <a:xfrm>
              <a:off x="1154" y="3643"/>
              <a:ext cx="922" cy="6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楷体" panose="02010609060101010101" pitchFamily="49" charset="-122"/>
                  <a:cs typeface="Times New Roman" panose="02020603050405020304" pitchFamily="18" charset="0"/>
                </a:rPr>
                <a:t>Na</a:t>
              </a:r>
              <a:r>
                <a:rPr lang="en-US" altLang="zh-CN" sz="2800" b="1" baseline="-30000">
                  <a:effectLst>
                    <a:outerShdw blurRad="38100" dist="38100" dir="2700000" algn="tl">
                      <a:srgbClr val="C0C0C0"/>
                    </a:outerShdw>
                  </a:effectLst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楷体" panose="02010609060101010101" pitchFamily="49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2800" b="1" baseline="-30000">
                  <a:effectLst>
                    <a:outerShdw blurRad="38100" dist="38100" dir="2700000" algn="tl">
                      <a:srgbClr val="C0C0C0"/>
                    </a:outerShdw>
                  </a:effectLst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楷体" panose="02010609060101010101" pitchFamily="49" charset="-122"/>
                  <a:cs typeface="Times New Roman" panose="02020603050405020304" pitchFamily="18" charset="0"/>
                </a:rPr>
                <a:t>O</a:t>
              </a:r>
              <a:r>
                <a:rPr lang="en-US" altLang="zh-CN" sz="2800" b="1" baseline="-30000">
                  <a:effectLst>
                    <a:outerShdw blurRad="38100" dist="38100" dir="2700000" algn="tl">
                      <a:srgbClr val="C0C0C0"/>
                    </a:outerShdw>
                  </a:effectLst>
                  <a:ea typeface="楷体" panose="02010609060101010101" pitchFamily="49" charset="-122"/>
                  <a:cs typeface="Times New Roman" panose="02020603050405020304" pitchFamily="18" charset="0"/>
                </a:rPr>
                <a:t>3</a:t>
              </a:r>
            </a:p>
            <a:p>
              <a:pPr>
                <a:lnSpc>
                  <a:spcPct val="130000"/>
                </a:lnSpc>
              </a:pPr>
              <a:r>
                <a:rPr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楷体" panose="02010609060101010101" pitchFamily="49" charset="-122"/>
                  <a:cs typeface="Times New Roman" panose="02020603050405020304" pitchFamily="18" charset="0"/>
                </a:rPr>
                <a:t>滴定</a:t>
              </a:r>
            </a:p>
          </p:txBody>
        </p:sp>
        <p:sp>
          <p:nvSpPr>
            <p:cNvPr id="913432" name="Line 24"/>
            <p:cNvSpPr>
              <a:spLocks noChangeShapeType="1"/>
            </p:cNvSpPr>
            <p:nvPr/>
          </p:nvSpPr>
          <p:spPr bwMode="auto">
            <a:xfrm>
              <a:off x="1156" y="3974"/>
              <a:ext cx="9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913433" name="Rectangle 25"/>
          <p:cNvSpPr>
            <a:spLocks noChangeArrowheads="1"/>
          </p:cNvSpPr>
          <p:nvPr/>
        </p:nvSpPr>
        <p:spPr bwMode="auto">
          <a:xfrm>
            <a:off x="7893050" y="3357563"/>
            <a:ext cx="1266693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rPr>
              <a:t>淡蓝色</a:t>
            </a:r>
          </a:p>
        </p:txBody>
      </p:sp>
      <p:grpSp>
        <p:nvGrpSpPr>
          <p:cNvPr id="913434" name="Group 26"/>
          <p:cNvGrpSpPr>
            <a:grpSpLocks/>
          </p:cNvGrpSpPr>
          <p:nvPr/>
        </p:nvGrpSpPr>
        <p:grpSpPr bwMode="auto">
          <a:xfrm>
            <a:off x="933450" y="4765683"/>
            <a:ext cx="1295400" cy="954089"/>
            <a:chOff x="476" y="3455"/>
            <a:chExt cx="816" cy="601"/>
          </a:xfrm>
        </p:grpSpPr>
        <p:sp>
          <p:nvSpPr>
            <p:cNvPr id="913435" name="Rectangle 27"/>
            <p:cNvSpPr>
              <a:spLocks noChangeArrowheads="1"/>
            </p:cNvSpPr>
            <p:nvPr/>
          </p:nvSpPr>
          <p:spPr bwMode="auto">
            <a:xfrm>
              <a:off x="501" y="3455"/>
              <a:ext cx="745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楷体" panose="02010609060101010101" pitchFamily="49" charset="-122"/>
                  <a:cs typeface="Times New Roman" panose="02020603050405020304" pitchFamily="18" charset="0"/>
                </a:rPr>
                <a:t>KSCN</a:t>
              </a:r>
            </a:p>
            <a:p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楷体" panose="02010609060101010101" pitchFamily="49" charset="-122"/>
                  <a:cs typeface="Times New Roman" panose="02020603050405020304" pitchFamily="18" charset="0"/>
                </a:rPr>
                <a:t>5mL</a:t>
              </a:r>
              <a:endPara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13436" name="Line 28"/>
            <p:cNvSpPr>
              <a:spLocks noChangeShapeType="1"/>
            </p:cNvSpPr>
            <p:nvPr/>
          </p:nvSpPr>
          <p:spPr bwMode="auto">
            <a:xfrm>
              <a:off x="476" y="3793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913437" name="Rectangle 29"/>
          <p:cNvSpPr>
            <a:spLocks noChangeArrowheads="1"/>
          </p:cNvSpPr>
          <p:nvPr/>
        </p:nvSpPr>
        <p:spPr bwMode="auto">
          <a:xfrm>
            <a:off x="2228850" y="5014913"/>
            <a:ext cx="2348720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rPr>
              <a:t>振摇，</a:t>
            </a:r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rPr>
              <a:t>深蓝色</a:t>
            </a:r>
          </a:p>
        </p:txBody>
      </p:sp>
      <p:grpSp>
        <p:nvGrpSpPr>
          <p:cNvPr id="913438" name="Group 30"/>
          <p:cNvGrpSpPr>
            <a:grpSpLocks/>
          </p:cNvGrpSpPr>
          <p:nvPr/>
        </p:nvGrpSpPr>
        <p:grpSpPr bwMode="auto">
          <a:xfrm>
            <a:off x="4568105" y="4843460"/>
            <a:ext cx="1516063" cy="1082674"/>
            <a:chOff x="1154" y="3643"/>
            <a:chExt cx="955" cy="682"/>
          </a:xfrm>
        </p:grpSpPr>
        <p:sp>
          <p:nvSpPr>
            <p:cNvPr id="913439" name="Rectangle 31"/>
            <p:cNvSpPr>
              <a:spLocks noChangeArrowheads="1"/>
            </p:cNvSpPr>
            <p:nvPr/>
          </p:nvSpPr>
          <p:spPr bwMode="auto">
            <a:xfrm>
              <a:off x="1154" y="3643"/>
              <a:ext cx="922" cy="6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楷体" panose="02010609060101010101" pitchFamily="49" charset="-122"/>
                  <a:cs typeface="Times New Roman" panose="02020603050405020304" pitchFamily="18" charset="0"/>
                </a:rPr>
                <a:t>Na</a:t>
              </a:r>
              <a:r>
                <a:rPr lang="en-US" altLang="zh-CN" sz="2800" b="1" baseline="-30000">
                  <a:effectLst>
                    <a:outerShdw blurRad="38100" dist="38100" dir="2700000" algn="tl">
                      <a:srgbClr val="C0C0C0"/>
                    </a:outerShdw>
                  </a:effectLst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楷体" panose="02010609060101010101" pitchFamily="49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2800" b="1" baseline="-30000">
                  <a:effectLst>
                    <a:outerShdw blurRad="38100" dist="38100" dir="2700000" algn="tl">
                      <a:srgbClr val="C0C0C0"/>
                    </a:outerShdw>
                  </a:effectLst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楷体" panose="02010609060101010101" pitchFamily="49" charset="-122"/>
                  <a:cs typeface="Times New Roman" panose="02020603050405020304" pitchFamily="18" charset="0"/>
                </a:rPr>
                <a:t>O</a:t>
              </a:r>
              <a:r>
                <a:rPr lang="en-US" altLang="zh-CN" sz="2800" b="1" baseline="-30000">
                  <a:effectLst>
                    <a:outerShdw blurRad="38100" dist="38100" dir="2700000" algn="tl">
                      <a:srgbClr val="C0C0C0"/>
                    </a:outerShdw>
                  </a:effectLst>
                  <a:ea typeface="楷体" panose="02010609060101010101" pitchFamily="49" charset="-122"/>
                  <a:cs typeface="Times New Roman" panose="02020603050405020304" pitchFamily="18" charset="0"/>
                </a:rPr>
                <a:t>3</a:t>
              </a:r>
            </a:p>
            <a:p>
              <a:pPr>
                <a:lnSpc>
                  <a:spcPct val="130000"/>
                </a:lnSpc>
              </a:pPr>
              <a:r>
                <a:rPr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楷体" panose="02010609060101010101" pitchFamily="49" charset="-122"/>
                  <a:cs typeface="Times New Roman" panose="02020603050405020304" pitchFamily="18" charset="0"/>
                </a:rPr>
                <a:t>滴定</a:t>
              </a:r>
            </a:p>
          </p:txBody>
        </p:sp>
        <p:sp>
          <p:nvSpPr>
            <p:cNvPr id="913440" name="Line 32"/>
            <p:cNvSpPr>
              <a:spLocks noChangeShapeType="1"/>
            </p:cNvSpPr>
            <p:nvPr/>
          </p:nvSpPr>
          <p:spPr bwMode="auto">
            <a:xfrm>
              <a:off x="1156" y="3974"/>
              <a:ext cx="9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13441" name="Group 33"/>
          <p:cNvGrpSpPr>
            <a:grpSpLocks/>
          </p:cNvGrpSpPr>
          <p:nvPr/>
        </p:nvGrpSpPr>
        <p:grpSpPr bwMode="auto">
          <a:xfrm>
            <a:off x="6102352" y="4914900"/>
            <a:ext cx="3070226" cy="1009650"/>
            <a:chOff x="3732" y="3549"/>
            <a:chExt cx="1934" cy="636"/>
          </a:xfrm>
        </p:grpSpPr>
        <p:sp>
          <p:nvSpPr>
            <p:cNvPr id="913442" name="Rectangle 34"/>
            <p:cNvSpPr>
              <a:spLocks noChangeArrowheads="1"/>
            </p:cNvSpPr>
            <p:nvPr/>
          </p:nvSpPr>
          <p:spPr bwMode="auto">
            <a:xfrm>
              <a:off x="3732" y="3549"/>
              <a:ext cx="1934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楷体" panose="02010609060101010101" pitchFamily="49" charset="-122"/>
                  <a:cs typeface="Times New Roman" panose="02020603050405020304" pitchFamily="18" charset="0"/>
                </a:rPr>
                <a:t>至蓝色恰好消失，</a:t>
              </a:r>
            </a:p>
            <a:p>
              <a:pPr algn="l"/>
              <a:r>
                <a:rPr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楷体" panose="02010609060101010101" pitchFamily="49" charset="-122"/>
                  <a:cs typeface="Times New Roman" panose="02020603050405020304" pitchFamily="18" charset="0"/>
                </a:rPr>
                <a:t>记录              。</a:t>
              </a:r>
            </a:p>
          </p:txBody>
        </p:sp>
        <p:graphicFrame>
          <p:nvGraphicFramePr>
            <p:cNvPr id="913443" name="Object 35"/>
            <p:cNvGraphicFramePr>
              <a:graphicFrameLocks noChangeAspect="1"/>
            </p:cNvGraphicFramePr>
            <p:nvPr/>
          </p:nvGraphicFramePr>
          <p:xfrm>
            <a:off x="4281" y="3840"/>
            <a:ext cx="708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3471" name="公式" r:id="rId3" imgW="495000" imgH="241200" progId="Equation.3">
                    <p:embed/>
                  </p:oleObj>
                </mc:Choice>
                <mc:Fallback>
                  <p:oleObj name="公式" r:id="rId3" imgW="495000" imgH="241200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1" y="3840"/>
                          <a:ext cx="708" cy="3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组合 12"/>
          <p:cNvGrpSpPr/>
          <p:nvPr/>
        </p:nvGrpSpPr>
        <p:grpSpPr>
          <a:xfrm>
            <a:off x="3672590" y="1681644"/>
            <a:ext cx="1604163" cy="1005581"/>
            <a:chOff x="3672590" y="1681644"/>
            <a:chExt cx="1604163" cy="1005581"/>
          </a:xfrm>
        </p:grpSpPr>
        <p:cxnSp>
          <p:nvCxnSpPr>
            <p:cNvPr id="4" name="直接箭头连接符 3"/>
            <p:cNvCxnSpPr/>
            <p:nvPr/>
          </p:nvCxnSpPr>
          <p:spPr bwMode="auto">
            <a:xfrm flipV="1">
              <a:off x="3995738" y="2173113"/>
              <a:ext cx="995809" cy="31751"/>
            </a:xfrm>
            <a:prstGeom prst="straightConnector1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" name="文本框 4"/>
            <p:cNvSpPr txBox="1"/>
            <p:nvPr/>
          </p:nvSpPr>
          <p:spPr>
            <a:xfrm>
              <a:off x="3995738" y="1681644"/>
              <a:ext cx="9445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ea typeface="楷体" panose="02010609060101010101" pitchFamily="49" charset="-122"/>
                  <a:cs typeface="Times New Roman" panose="02020603050405020304" pitchFamily="18" charset="0"/>
                </a:rPr>
                <a:t>H</a:t>
              </a:r>
              <a:r>
                <a:rPr lang="en-US" altLang="zh-CN" sz="2800" b="1" baseline="-25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800" b="1" dirty="0">
                  <a:ea typeface="楷体" panose="02010609060101010101" pitchFamily="49" charset="-122"/>
                  <a:cs typeface="Times New Roman" panose="02020603050405020304" pitchFamily="18" charset="0"/>
                </a:rPr>
                <a:t>O</a:t>
              </a:r>
              <a:endParaRPr lang="zh-CN" altLang="en-US" sz="2800" b="1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672590" y="2164005"/>
              <a:ext cx="16041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ea typeface="楷体" panose="02010609060101010101" pitchFamily="49" charset="-122"/>
                  <a:cs typeface="Times New Roman" panose="02020603050405020304" pitchFamily="18" charset="0"/>
                </a:rPr>
                <a:t>100mL</a:t>
              </a:r>
              <a:endParaRPr lang="zh-CN" altLang="en-US" sz="2800" b="1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55534" y="1700213"/>
            <a:ext cx="3026326" cy="954107"/>
            <a:chOff x="655534" y="1700213"/>
            <a:chExt cx="3026326" cy="954107"/>
          </a:xfrm>
        </p:grpSpPr>
        <p:sp>
          <p:nvSpPr>
            <p:cNvPr id="913413" name="Rectangle 5"/>
            <p:cNvSpPr>
              <a:spLocks noChangeArrowheads="1"/>
            </p:cNvSpPr>
            <p:nvPr/>
          </p:nvSpPr>
          <p:spPr bwMode="auto">
            <a:xfrm>
              <a:off x="655534" y="1700213"/>
              <a:ext cx="2943434" cy="954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楷体" panose="02010609060101010101" pitchFamily="49" charset="-122"/>
                  <a:cs typeface="Times New Roman" panose="02020603050405020304" pitchFamily="18" charset="0"/>
                </a:rPr>
                <a:t>称取</a:t>
              </a: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楷体" panose="02010609060101010101" pitchFamily="49" charset="-122"/>
                  <a:cs typeface="Times New Roman" panose="02020603050405020304" pitchFamily="18" charset="0"/>
                </a:rPr>
                <a:t>CuSO</a:t>
              </a:r>
              <a:r>
                <a:rPr lang="en-US" altLang="zh-CN" sz="28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楷体" panose="02010609060101010101" pitchFamily="49" charset="-122"/>
                  <a:cs typeface="Times New Roman" panose="02020603050405020304" pitchFamily="18" charset="0"/>
                </a:rPr>
                <a:t>4</a:t>
              </a: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楷体" panose="02010609060101010101" pitchFamily="49" charset="-122"/>
                  <a:cs typeface="Times New Roman" panose="02020603050405020304" pitchFamily="18" charset="0"/>
                </a:rPr>
                <a:t>·5H</a:t>
              </a:r>
              <a:r>
                <a:rPr lang="en-US" altLang="zh-CN" sz="28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楷体" panose="02010609060101010101" pitchFamily="49" charset="-122"/>
                  <a:cs typeface="Times New Roman" panose="02020603050405020304" pitchFamily="18" charset="0"/>
                </a:rPr>
                <a:t>O</a:t>
              </a:r>
            </a:p>
            <a:p>
              <a:r>
                <a:rPr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楷体" panose="02010609060101010101" pitchFamily="49" charset="-122"/>
                  <a:cs typeface="Times New Roman" panose="02020603050405020304" pitchFamily="18" charset="0"/>
                </a:rPr>
                <a:t>若干</a:t>
              </a: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楷体" panose="02010609060101010101" pitchFamily="49" charset="-122"/>
                  <a:cs typeface="Times New Roman" panose="02020603050405020304" pitchFamily="18" charset="0"/>
                </a:rPr>
                <a:t>g</a:t>
              </a:r>
              <a:r>
                <a:rPr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楷体" panose="02010609060101010101" pitchFamily="49" charset="-122"/>
                  <a:cs typeface="Times New Roman" panose="02020603050405020304" pitchFamily="18" charset="0"/>
                </a:rPr>
                <a:t>（三份）</a:t>
              </a:r>
              <a:endPara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8" name="直接箭头连接符 7"/>
            <p:cNvCxnSpPr>
              <a:stCxn id="913413" idx="1"/>
              <a:endCxn id="913413" idx="1"/>
            </p:cNvCxnSpPr>
            <p:nvPr/>
          </p:nvCxnSpPr>
          <p:spPr bwMode="auto">
            <a:xfrm>
              <a:off x="655534" y="2177267"/>
              <a:ext cx="0" cy="0"/>
            </a:xfrm>
            <a:prstGeom prst="straightConnector1">
              <a:avLst/>
            </a:prstGeom>
            <a:solidFill>
              <a:srgbClr val="FFFFCC"/>
            </a:solidFill>
            <a:ln w="254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直接箭头连接符 9"/>
            <p:cNvCxnSpPr/>
            <p:nvPr/>
          </p:nvCxnSpPr>
          <p:spPr bwMode="auto">
            <a:xfrm flipV="1">
              <a:off x="684213" y="2155120"/>
              <a:ext cx="2997647" cy="49746"/>
            </a:xfrm>
            <a:prstGeom prst="straightConnector1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6" name="矩形 15"/>
          <p:cNvSpPr/>
          <p:nvPr/>
        </p:nvSpPr>
        <p:spPr>
          <a:xfrm>
            <a:off x="3136518" y="2183216"/>
            <a:ext cx="4940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rPr>
              <a:t>①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661940" y="2144030"/>
            <a:ext cx="4860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rPr>
              <a:t>②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8515913" y="2156461"/>
            <a:ext cx="3509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rPr>
              <a:t>③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543582" y="3590100"/>
            <a:ext cx="4860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rPr>
              <a:t>④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676557" y="3689645"/>
            <a:ext cx="4860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rPr>
              <a:t>⑤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205408" y="3728244"/>
            <a:ext cx="4860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rPr>
              <a:t>⑥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884236" y="5302259"/>
            <a:ext cx="4860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rPr>
              <a:t>⑦</a:t>
            </a:r>
            <a:endParaRPr kumimoji="1" lang="en-US" altLang="zh-CN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13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13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13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13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13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1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1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13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13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13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913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913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3422" grpId="0" animBg="1" autoUpdateAnimBg="0"/>
      <p:bldP spid="913429" grpId="0"/>
      <p:bldP spid="913433" grpId="0"/>
      <p:bldP spid="913437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438053" y="2185045"/>
            <a:ext cx="4514850" cy="523875"/>
            <a:chOff x="1974" y="1601"/>
            <a:chExt cx="2844" cy="330"/>
          </a:xfrm>
        </p:grpSpPr>
        <p:sp>
          <p:nvSpPr>
            <p:cNvPr id="3" name="Rectangle 8"/>
            <p:cNvSpPr>
              <a:spLocks noChangeArrowheads="1"/>
            </p:cNvSpPr>
            <p:nvPr/>
          </p:nvSpPr>
          <p:spPr bwMode="auto">
            <a:xfrm>
              <a:off x="1974" y="1601"/>
              <a:ext cx="284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dirty="0"/>
                <a:t>2Cu</a:t>
              </a:r>
              <a:r>
                <a:rPr kumimoji="1" lang="en-US" altLang="zh-CN" sz="2800" b="1" baseline="30000" dirty="0"/>
                <a:t>2+</a:t>
              </a:r>
              <a:r>
                <a:rPr kumimoji="1" lang="en-US" altLang="zh-CN" sz="2800" b="1" dirty="0"/>
                <a:t> + 4I</a:t>
              </a:r>
              <a:r>
                <a:rPr kumimoji="1" lang="en-US" altLang="zh-CN" sz="2800" b="1" baseline="30000" dirty="0"/>
                <a:t>-</a:t>
              </a:r>
              <a:r>
                <a:rPr kumimoji="1" lang="en-US" altLang="zh-CN" sz="2800" b="1" dirty="0"/>
                <a:t>            I</a:t>
              </a:r>
              <a:r>
                <a:rPr kumimoji="1" lang="en-US" altLang="zh-CN" sz="2800" b="1" baseline="-25000" dirty="0"/>
                <a:t>2 </a:t>
              </a:r>
              <a:r>
                <a:rPr kumimoji="1" lang="en-US" altLang="zh-CN" sz="2800" b="1" dirty="0"/>
                <a:t>+ 2CuI↓</a:t>
              </a:r>
            </a:p>
          </p:txBody>
        </p: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3216" y="1776"/>
              <a:ext cx="360" cy="58"/>
              <a:chOff x="3024" y="1200"/>
              <a:chExt cx="1008" cy="192"/>
            </a:xfrm>
          </p:grpSpPr>
          <p:grpSp>
            <p:nvGrpSpPr>
              <p:cNvPr id="5" name="Group 10"/>
              <p:cNvGrpSpPr>
                <a:grpSpLocks/>
              </p:cNvGrpSpPr>
              <p:nvPr/>
            </p:nvGrpSpPr>
            <p:grpSpPr bwMode="auto">
              <a:xfrm>
                <a:off x="3024" y="1200"/>
                <a:ext cx="1008" cy="48"/>
                <a:chOff x="3024" y="1200"/>
                <a:chExt cx="1008" cy="48"/>
              </a:xfrm>
            </p:grpSpPr>
            <p:sp>
              <p:nvSpPr>
                <p:cNvPr id="9" name="Line 11"/>
                <p:cNvSpPr>
                  <a:spLocks noChangeShapeType="1"/>
                </p:cNvSpPr>
                <p:nvPr/>
              </p:nvSpPr>
              <p:spPr bwMode="auto">
                <a:xfrm>
                  <a:off x="3024" y="1248"/>
                  <a:ext cx="100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/>
                </a:p>
              </p:txBody>
            </p:sp>
            <p:sp>
              <p:nvSpPr>
                <p:cNvPr id="10" name="Line 12"/>
                <p:cNvSpPr>
                  <a:spLocks noChangeShapeType="1"/>
                </p:cNvSpPr>
                <p:nvPr/>
              </p:nvSpPr>
              <p:spPr bwMode="auto">
                <a:xfrm>
                  <a:off x="3888" y="1200"/>
                  <a:ext cx="144" cy="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/>
                </a:p>
              </p:txBody>
            </p:sp>
          </p:grpSp>
          <p:grpSp>
            <p:nvGrpSpPr>
              <p:cNvPr id="6" name="Group 13"/>
              <p:cNvGrpSpPr>
                <a:grpSpLocks/>
              </p:cNvGrpSpPr>
              <p:nvPr/>
            </p:nvGrpSpPr>
            <p:grpSpPr bwMode="auto">
              <a:xfrm rot="10800000">
                <a:off x="3024" y="1344"/>
                <a:ext cx="1008" cy="48"/>
                <a:chOff x="3024" y="1200"/>
                <a:chExt cx="1008" cy="48"/>
              </a:xfrm>
            </p:grpSpPr>
            <p:sp>
              <p:nvSpPr>
                <p:cNvPr id="7" name="Line 14"/>
                <p:cNvSpPr>
                  <a:spLocks noChangeShapeType="1"/>
                </p:cNvSpPr>
                <p:nvPr/>
              </p:nvSpPr>
              <p:spPr bwMode="auto">
                <a:xfrm>
                  <a:off x="3024" y="1248"/>
                  <a:ext cx="100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/>
                </a:p>
              </p:txBody>
            </p:sp>
            <p:sp>
              <p:nvSpPr>
                <p:cNvPr id="8" name="Line 15"/>
                <p:cNvSpPr>
                  <a:spLocks noChangeShapeType="1"/>
                </p:cNvSpPr>
                <p:nvPr/>
              </p:nvSpPr>
              <p:spPr bwMode="auto">
                <a:xfrm>
                  <a:off x="3888" y="1200"/>
                  <a:ext cx="144" cy="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/>
                </a:p>
              </p:txBody>
            </p:sp>
          </p:grpSp>
        </p:grpSp>
      </p:grpSp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2699918" y="2887692"/>
            <a:ext cx="4680394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kumimoji="1" lang="en-US" altLang="zh-CN" sz="2800" b="1" dirty="0"/>
              <a:t>I</a:t>
            </a:r>
            <a:r>
              <a:rPr kumimoji="1" lang="en-US" altLang="zh-CN" sz="2800" b="1" baseline="-25000" dirty="0"/>
              <a:t>2 </a:t>
            </a:r>
            <a:r>
              <a:rPr kumimoji="1" lang="en-US" altLang="zh-CN" sz="2800" b="1" dirty="0"/>
              <a:t>+ 2S</a:t>
            </a:r>
            <a:r>
              <a:rPr kumimoji="1" lang="en-US" altLang="zh-CN" sz="2800" b="1" baseline="-25000" dirty="0"/>
              <a:t>2</a:t>
            </a:r>
            <a:r>
              <a:rPr kumimoji="1" lang="en-US" altLang="zh-CN" sz="2800" b="1" dirty="0"/>
              <a:t>O</a:t>
            </a:r>
            <a:r>
              <a:rPr kumimoji="1" lang="en-US" altLang="zh-CN" sz="2800" b="1" baseline="-25000" dirty="0"/>
              <a:t>3</a:t>
            </a:r>
            <a:r>
              <a:rPr kumimoji="1" lang="en-US" altLang="zh-CN" sz="2800" b="1" baseline="30000" dirty="0"/>
              <a:t>2-</a:t>
            </a:r>
            <a:r>
              <a:rPr kumimoji="1" lang="en-US" altLang="zh-CN" sz="2800" b="1" dirty="0"/>
              <a:t>	      2I</a:t>
            </a:r>
            <a:r>
              <a:rPr kumimoji="1" lang="en-US" altLang="zh-CN" sz="2800" b="1" baseline="30000" dirty="0"/>
              <a:t>-  </a:t>
            </a:r>
            <a:r>
              <a:rPr kumimoji="1" lang="en-US" altLang="zh-CN" sz="2800" b="1" dirty="0"/>
              <a:t>+ S</a:t>
            </a:r>
            <a:r>
              <a:rPr kumimoji="1" lang="en-US" altLang="zh-CN" sz="2800" b="1" baseline="-25000" dirty="0"/>
              <a:t>4</a:t>
            </a:r>
            <a:r>
              <a:rPr kumimoji="1" lang="en-US" altLang="zh-CN" sz="2800" b="1" dirty="0"/>
              <a:t>O</a:t>
            </a:r>
            <a:r>
              <a:rPr kumimoji="1" lang="en-US" altLang="zh-CN" sz="2800" b="1" baseline="-25000" dirty="0"/>
              <a:t>6</a:t>
            </a:r>
            <a:r>
              <a:rPr kumimoji="1" lang="en-US" altLang="zh-CN" sz="2800" b="1" baseline="30000" dirty="0"/>
              <a:t>2-</a:t>
            </a:r>
          </a:p>
        </p:txBody>
      </p:sp>
      <p:grpSp>
        <p:nvGrpSpPr>
          <p:cNvPr id="13" name="Group 18"/>
          <p:cNvGrpSpPr>
            <a:grpSpLocks/>
          </p:cNvGrpSpPr>
          <p:nvPr/>
        </p:nvGrpSpPr>
        <p:grpSpPr bwMode="auto">
          <a:xfrm>
            <a:off x="4552950" y="3135810"/>
            <a:ext cx="571500" cy="92075"/>
            <a:chOff x="3024" y="1200"/>
            <a:chExt cx="1008" cy="192"/>
          </a:xfrm>
        </p:grpSpPr>
        <p:grpSp>
          <p:nvGrpSpPr>
            <p:cNvPr id="14" name="Group 19"/>
            <p:cNvGrpSpPr>
              <a:grpSpLocks/>
            </p:cNvGrpSpPr>
            <p:nvPr/>
          </p:nvGrpSpPr>
          <p:grpSpPr bwMode="auto">
            <a:xfrm>
              <a:off x="3024" y="1200"/>
              <a:ext cx="1008" cy="48"/>
              <a:chOff x="3024" y="1200"/>
              <a:chExt cx="1008" cy="48"/>
            </a:xfrm>
          </p:grpSpPr>
          <p:sp>
            <p:nvSpPr>
              <p:cNvPr id="18" name="Line 20"/>
              <p:cNvSpPr>
                <a:spLocks noChangeShapeType="1"/>
              </p:cNvSpPr>
              <p:nvPr/>
            </p:nvSpPr>
            <p:spPr bwMode="auto">
              <a:xfrm>
                <a:off x="3024" y="1248"/>
                <a:ext cx="10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  <p:sp>
            <p:nvSpPr>
              <p:cNvPr id="19" name="Line 21"/>
              <p:cNvSpPr>
                <a:spLocks noChangeShapeType="1"/>
              </p:cNvSpPr>
              <p:nvPr/>
            </p:nvSpPr>
            <p:spPr bwMode="auto">
              <a:xfrm>
                <a:off x="3888" y="1200"/>
                <a:ext cx="144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</p:grpSp>
        <p:grpSp>
          <p:nvGrpSpPr>
            <p:cNvPr id="15" name="Group 22"/>
            <p:cNvGrpSpPr>
              <a:grpSpLocks/>
            </p:cNvGrpSpPr>
            <p:nvPr/>
          </p:nvGrpSpPr>
          <p:grpSpPr bwMode="auto">
            <a:xfrm rot="10800000">
              <a:off x="3024" y="1344"/>
              <a:ext cx="1008" cy="48"/>
              <a:chOff x="3024" y="1200"/>
              <a:chExt cx="1008" cy="48"/>
            </a:xfrm>
          </p:grpSpPr>
          <p:sp>
            <p:nvSpPr>
              <p:cNvPr id="16" name="Line 23"/>
              <p:cNvSpPr>
                <a:spLocks noChangeShapeType="1"/>
              </p:cNvSpPr>
              <p:nvPr/>
            </p:nvSpPr>
            <p:spPr bwMode="auto">
              <a:xfrm>
                <a:off x="3024" y="1248"/>
                <a:ext cx="10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  <p:sp>
            <p:nvSpPr>
              <p:cNvPr id="17" name="Line 24"/>
              <p:cNvSpPr>
                <a:spLocks noChangeShapeType="1"/>
              </p:cNvSpPr>
              <p:nvPr/>
            </p:nvSpPr>
            <p:spPr bwMode="auto">
              <a:xfrm>
                <a:off x="3888" y="1200"/>
                <a:ext cx="144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</p:grpSp>
      </p:grpSp>
      <p:sp>
        <p:nvSpPr>
          <p:cNvPr id="20" name="TextBox 17"/>
          <p:cNvSpPr txBox="1">
            <a:spLocks noChangeArrowheads="1"/>
          </p:cNvSpPr>
          <p:nvPr/>
        </p:nvSpPr>
        <p:spPr bwMode="auto">
          <a:xfrm>
            <a:off x="1750583" y="3715252"/>
            <a:ext cx="53999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CuSO</a:t>
            </a:r>
            <a:r>
              <a:rPr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·5H</a:t>
            </a:r>
            <a:r>
              <a:rPr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</a:t>
            </a:r>
            <a:r>
              <a:rPr kumimoji="1" lang="en-US" altLang="zh-CN" sz="2800" b="1" baseline="-25000" dirty="0"/>
              <a:t>    </a:t>
            </a:r>
            <a:r>
              <a:rPr kumimoji="1" lang="en-US" altLang="zh-CN" sz="2800" b="1" dirty="0"/>
              <a:t>~     Na</a:t>
            </a:r>
            <a:r>
              <a:rPr kumimoji="1" lang="en-US" altLang="zh-CN" sz="2800" b="1" baseline="-25000" dirty="0"/>
              <a:t>2</a:t>
            </a:r>
            <a:r>
              <a:rPr kumimoji="1" lang="en-US" altLang="zh-CN" sz="2800" b="1" dirty="0"/>
              <a:t>S</a:t>
            </a:r>
            <a:r>
              <a:rPr kumimoji="1" lang="en-US" altLang="zh-CN" sz="2800" b="1" baseline="-25000" dirty="0"/>
              <a:t>2</a:t>
            </a:r>
            <a:r>
              <a:rPr kumimoji="1" lang="en-US" altLang="zh-CN" sz="2800" b="1" dirty="0"/>
              <a:t>O</a:t>
            </a:r>
            <a:r>
              <a:rPr kumimoji="1" lang="en-US" altLang="zh-CN" sz="2800" b="1" baseline="-25000" dirty="0"/>
              <a:t>3</a:t>
            </a:r>
            <a:endParaRPr lang="zh-CN" altLang="en-US" sz="2800" dirty="0"/>
          </a:p>
        </p:txBody>
      </p:sp>
      <p:sp>
        <p:nvSpPr>
          <p:cNvPr id="21" name="TextBox 18"/>
          <p:cNvSpPr txBox="1">
            <a:spLocks noChangeArrowheads="1"/>
          </p:cNvSpPr>
          <p:nvPr/>
        </p:nvSpPr>
        <p:spPr bwMode="auto">
          <a:xfrm>
            <a:off x="2589213" y="4266168"/>
            <a:ext cx="36385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en-US" altLang="zh-CN" sz="2800" b="1" dirty="0"/>
              <a:t>1                             1</a:t>
            </a:r>
            <a:endParaRPr lang="zh-CN" altLang="en-US" sz="2800" b="1" dirty="0"/>
          </a:p>
        </p:txBody>
      </p:sp>
      <p:sp>
        <p:nvSpPr>
          <p:cNvPr id="22" name="TextBox 19"/>
          <p:cNvSpPr txBox="1"/>
          <p:nvPr/>
        </p:nvSpPr>
        <p:spPr>
          <a:xfrm>
            <a:off x="1403648" y="4778921"/>
            <a:ext cx="6408440" cy="522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dirty="0"/>
              <a:t>         m/249.68         (</a:t>
            </a:r>
            <a:r>
              <a: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" pitchFamily="49" charset="-122"/>
                <a:cs typeface="Times New Roman" pitchFamily="18" charset="0"/>
              </a:rPr>
              <a:t>20~30)</a:t>
            </a:r>
            <a:r>
              <a: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" pitchFamily="49" charset="-122"/>
                <a:cs typeface="Times New Roman" pitchFamily="18" charset="0"/>
                <a:sym typeface="Symbol"/>
              </a:rPr>
              <a:t>10</a:t>
            </a:r>
            <a:r>
              <a:rPr lang="en-US" altLang="zh-CN" sz="2800" b="1" baseline="30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" pitchFamily="49" charset="-122"/>
                <a:cs typeface="Times New Roman" pitchFamily="18" charset="0"/>
                <a:sym typeface="Symbol"/>
              </a:rPr>
              <a:t>-3 </a:t>
            </a:r>
            <a:r>
              <a: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" pitchFamily="49" charset="-122"/>
                <a:cs typeface="Times New Roman" pitchFamily="18" charset="0"/>
                <a:sym typeface="Symbol"/>
              </a:rPr>
              <a:t> </a:t>
            </a:r>
            <a:r>
              <a: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" pitchFamily="49" charset="-122"/>
                <a:cs typeface="Times New Roman" pitchFamily="18" charset="0"/>
              </a:rPr>
              <a:t>0.1</a:t>
            </a:r>
            <a:r>
              <a:rPr lang="en-US" altLang="zh-CN" sz="2800" b="1" dirty="0"/>
              <a:t>   </a:t>
            </a:r>
            <a:endParaRPr lang="zh-CN" altLang="en-US" sz="2800" b="1" dirty="0"/>
          </a:p>
        </p:txBody>
      </p:sp>
      <p:sp>
        <p:nvSpPr>
          <p:cNvPr id="23" name="矩形 22"/>
          <p:cNvSpPr/>
          <p:nvPr/>
        </p:nvSpPr>
        <p:spPr>
          <a:xfrm>
            <a:off x="3069345" y="5498068"/>
            <a:ext cx="22829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" pitchFamily="49" charset="-122"/>
                <a:cs typeface="Times New Roman" pitchFamily="18" charset="0"/>
              </a:rPr>
              <a:t>m</a:t>
            </a:r>
            <a:r>
              <a: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" pitchFamily="49" charset="-122"/>
                <a:cs typeface="Times New Roman" pitchFamily="18" charset="0"/>
                <a:sym typeface="Symbol"/>
              </a:rPr>
              <a:t> </a:t>
            </a:r>
            <a:r>
              <a: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" pitchFamily="49" charset="-122"/>
                <a:cs typeface="Times New Roman" pitchFamily="18" charset="0"/>
              </a:rPr>
              <a:t>0.5~0.75g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1691680" y="1460603"/>
            <a:ext cx="6611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rPr>
              <a:t>1. CuSO</a:t>
            </a:r>
            <a:r>
              <a:rPr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rPr>
              <a:t>·5H</a:t>
            </a:r>
            <a:r>
              <a:rPr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rPr>
              <a:t>的称量范围如何确定？</a:t>
            </a:r>
            <a:endParaRPr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010388" y="571837"/>
            <a:ext cx="3577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四、注意事项</a:t>
            </a:r>
          </a:p>
        </p:txBody>
      </p:sp>
    </p:spTree>
    <p:extLst>
      <p:ext uri="{BB962C8B-B14F-4D97-AF65-F5344CB8AC3E}">
        <p14:creationId xmlns:p14="http://schemas.microsoft.com/office/powerpoint/2010/main" val="473747095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0" grpId="0"/>
      <p:bldP spid="21" grpId="0"/>
      <p:bldP spid="22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39552" y="1700808"/>
            <a:ext cx="82809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>
                <a:ea typeface="楷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sz="2800" b="1" dirty="0">
                <a:ea typeface="楷体" panose="02010609060101010101" pitchFamily="49" charset="-122"/>
                <a:cs typeface="Times New Roman" panose="02020603050405020304" pitchFamily="18" charset="0"/>
              </a:rPr>
              <a:t>滴定体系应为弱酸性。若溶液酸度过高，</a:t>
            </a:r>
            <a:r>
              <a:rPr lang="en-US" altLang="zh-CN" sz="2800" b="1" dirty="0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baseline="30000" dirty="0"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800" b="1" dirty="0">
                <a:ea typeface="楷体" panose="02010609060101010101" pitchFamily="49" charset="-122"/>
                <a:cs typeface="Times New Roman" panose="02020603050405020304" pitchFamily="18" charset="0"/>
              </a:rPr>
              <a:t>易被空气中的氧气氧化；若酸度太低，</a:t>
            </a:r>
            <a:r>
              <a:rPr lang="en-US" altLang="zh-CN" sz="2800" b="1" dirty="0">
                <a:ea typeface="楷体" panose="02010609060101010101" pitchFamily="49" charset="-122"/>
                <a:cs typeface="Times New Roman" panose="02020603050405020304" pitchFamily="18" charset="0"/>
              </a:rPr>
              <a:t>Cu</a:t>
            </a:r>
            <a:r>
              <a:rPr lang="en-US" altLang="zh-CN" sz="2800" b="1" baseline="30000" dirty="0">
                <a:ea typeface="楷体" panose="02010609060101010101" pitchFamily="49" charset="-122"/>
                <a:cs typeface="Times New Roman" panose="02020603050405020304" pitchFamily="18" charset="0"/>
              </a:rPr>
              <a:t>2+</a:t>
            </a:r>
            <a:r>
              <a:rPr lang="zh-CN" altLang="en-US" sz="2800" b="1" dirty="0">
                <a:ea typeface="楷体" panose="02010609060101010101" pitchFamily="49" charset="-122"/>
                <a:cs typeface="Times New Roman" panose="02020603050405020304" pitchFamily="18" charset="0"/>
              </a:rPr>
              <a:t>易发生水解。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39552" y="2795095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>
                <a:ea typeface="楷体" panose="02010609060101010101" pitchFamily="49" charset="-122"/>
                <a:cs typeface="Times New Roman" panose="02020603050405020304" pitchFamily="18" charset="0"/>
              </a:rPr>
              <a:t>3. KI</a:t>
            </a:r>
            <a:r>
              <a:rPr lang="zh-CN" altLang="en-US" sz="2800" b="1" dirty="0">
                <a:ea typeface="楷体" panose="02010609060101010101" pitchFamily="49" charset="-122"/>
                <a:cs typeface="Times New Roman" panose="02020603050405020304" pitchFamily="18" charset="0"/>
              </a:rPr>
              <a:t>的作用：还原</a:t>
            </a:r>
            <a:r>
              <a:rPr lang="en-US" altLang="zh-CN" sz="2800" b="1" dirty="0">
                <a:ea typeface="楷体" panose="02010609060101010101" pitchFamily="49" charset="-122"/>
                <a:cs typeface="Times New Roman" panose="02020603050405020304" pitchFamily="18" charset="0"/>
              </a:rPr>
              <a:t>Cu</a:t>
            </a:r>
            <a:r>
              <a:rPr lang="en-US" altLang="zh-CN" sz="2800" b="1" baseline="30000" dirty="0">
                <a:ea typeface="楷体" panose="02010609060101010101" pitchFamily="49" charset="-122"/>
                <a:cs typeface="Times New Roman" panose="02020603050405020304" pitchFamily="18" charset="0"/>
              </a:rPr>
              <a:t>2+</a:t>
            </a:r>
            <a:r>
              <a:rPr lang="zh-CN" altLang="en-US" sz="2800" b="1" dirty="0">
                <a:ea typeface="楷体" panose="02010609060101010101" pitchFamily="49" charset="-122"/>
                <a:cs typeface="Times New Roman" panose="02020603050405020304" pitchFamily="18" charset="0"/>
              </a:rPr>
              <a:t>、生成</a:t>
            </a:r>
            <a:r>
              <a:rPr lang="en-US" altLang="zh-CN" sz="2800" b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CuI</a:t>
            </a:r>
            <a:r>
              <a:rPr lang="zh-CN" altLang="en-US" sz="2800" b="1" dirty="0">
                <a:ea typeface="楷体" panose="02010609060101010101" pitchFamily="49" charset="-122"/>
                <a:cs typeface="Times New Roman" panose="02020603050405020304" pitchFamily="18" charset="0"/>
              </a:rPr>
              <a:t>沉淀、与</a:t>
            </a:r>
            <a:r>
              <a:rPr lang="en-US" altLang="zh-CN" sz="2800" b="1" dirty="0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ea typeface="楷体" panose="02010609060101010101" pitchFamily="49" charset="-122"/>
                <a:cs typeface="Times New Roman" panose="02020603050405020304" pitchFamily="18" charset="0"/>
              </a:rPr>
              <a:t>生成</a:t>
            </a:r>
            <a:r>
              <a:rPr lang="en-US" altLang="zh-CN" sz="2800" b="1" dirty="0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2800" b="1" baseline="30000" dirty="0"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800" b="1" dirty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lang="en-US" altLang="zh-CN" sz="2800" b="1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sz="28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39552" y="3458495"/>
            <a:ext cx="82809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>
                <a:ea typeface="楷体" panose="02010609060101010101" pitchFamily="49" charset="-122"/>
                <a:cs typeface="Times New Roman" panose="02020603050405020304" pitchFamily="18" charset="0"/>
              </a:rPr>
              <a:t>4. </a:t>
            </a:r>
            <a:r>
              <a:rPr lang="zh-CN" altLang="en-US" sz="2800" b="1" dirty="0">
                <a:ea typeface="楷体" panose="02010609060101010101" pitchFamily="49" charset="-122"/>
                <a:cs typeface="Times New Roman" panose="02020603050405020304" pitchFamily="18" charset="0"/>
              </a:rPr>
              <a:t>开始滴定时，</a:t>
            </a:r>
            <a:r>
              <a:rPr lang="en-US" altLang="zh-CN" sz="2800" b="1" dirty="0">
                <a:ea typeface="楷体" panose="02010609060101010101" pitchFamily="49" charset="-122"/>
                <a:cs typeface="Times New Roman" panose="02020603050405020304" pitchFamily="18" charset="0"/>
              </a:rPr>
              <a:t> I</a:t>
            </a:r>
            <a:r>
              <a:rPr lang="en-US" altLang="zh-CN" sz="2800" b="1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ea typeface="楷体" panose="02010609060101010101" pitchFamily="49" charset="-122"/>
                <a:cs typeface="Times New Roman" panose="02020603050405020304" pitchFamily="18" charset="0"/>
              </a:rPr>
              <a:t>浓度很高，为防止挥发，应轻摇快滴。</a:t>
            </a:r>
            <a:r>
              <a:rPr lang="en-US" altLang="zh-CN" sz="2800" b="1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sz="28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39552" y="4492621"/>
            <a:ext cx="82809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>
                <a:ea typeface="楷体" panose="02010609060101010101" pitchFamily="49" charset="-122"/>
                <a:cs typeface="Times New Roman" panose="02020603050405020304" pitchFamily="18" charset="0"/>
              </a:rPr>
              <a:t>5. </a:t>
            </a:r>
            <a:r>
              <a:rPr lang="zh-CN" altLang="en-US" sz="2800" b="1" dirty="0">
                <a:ea typeface="楷体" panose="02010609060101010101" pitchFamily="49" charset="-122"/>
                <a:cs typeface="Times New Roman" panose="02020603050405020304" pitchFamily="18" charset="0"/>
              </a:rPr>
              <a:t>淀粉指示剂淀粉应在临近终点时加入，若加入过早，大量</a:t>
            </a:r>
            <a:r>
              <a:rPr lang="en-US" altLang="zh-CN" sz="2800" b="1" dirty="0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ea typeface="楷体" panose="02010609060101010101" pitchFamily="49" charset="-122"/>
                <a:cs typeface="Times New Roman" panose="02020603050405020304" pitchFamily="18" charset="0"/>
              </a:rPr>
              <a:t>与其形成复合物，使</a:t>
            </a:r>
            <a:r>
              <a:rPr kumimoji="1" lang="en-US" altLang="zh-CN" sz="2800" b="1" dirty="0">
                <a:cs typeface="Times New Roman" panose="02020603050405020304" pitchFamily="18" charset="0"/>
              </a:rPr>
              <a:t>Na</a:t>
            </a:r>
            <a:r>
              <a:rPr kumimoji="1" lang="en-US" altLang="zh-CN" sz="2800" b="1" baseline="-25000" dirty="0">
                <a:cs typeface="Times New Roman" panose="02020603050405020304" pitchFamily="18" charset="0"/>
              </a:rPr>
              <a:t>2</a:t>
            </a:r>
            <a:r>
              <a:rPr kumimoji="1" lang="en-US" altLang="zh-CN" sz="2800" b="1" dirty="0">
                <a:cs typeface="Times New Roman" panose="02020603050405020304" pitchFamily="18" charset="0"/>
              </a:rPr>
              <a:t>S</a:t>
            </a:r>
            <a:r>
              <a:rPr kumimoji="1" lang="en-US" altLang="zh-CN" sz="2800" b="1" baseline="-25000" dirty="0">
                <a:cs typeface="Times New Roman" panose="02020603050405020304" pitchFamily="18" charset="0"/>
              </a:rPr>
              <a:t>2</a:t>
            </a:r>
            <a:r>
              <a:rPr kumimoji="1" lang="en-US" altLang="zh-CN" sz="2800" b="1" dirty="0">
                <a:cs typeface="Times New Roman" panose="02020603050405020304" pitchFamily="18" charset="0"/>
              </a:rPr>
              <a:t>O</a:t>
            </a:r>
            <a:r>
              <a:rPr kumimoji="1" lang="en-US" altLang="zh-CN" sz="2800" b="1" baseline="-25000" dirty="0">
                <a:cs typeface="Times New Roman" panose="02020603050405020304" pitchFamily="18" charset="0"/>
              </a:rPr>
              <a:t>3 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不能与</a:t>
            </a:r>
            <a:r>
              <a:rPr lang="en-US" altLang="zh-CN" sz="2800" b="1" dirty="0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2 </a:t>
            </a:r>
            <a:r>
              <a:rPr lang="zh-CN" altLang="en-US" sz="2800" b="1" dirty="0">
                <a:ea typeface="楷体" panose="02010609060101010101" pitchFamily="49" charset="-122"/>
                <a:cs typeface="Times New Roman" panose="02020603050405020304" pitchFamily="18" charset="0"/>
              </a:rPr>
              <a:t>充分反应，影响终点判断。</a:t>
            </a:r>
            <a:endParaRPr lang="en-US" altLang="zh-CN" sz="28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234264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53485" y="1700808"/>
            <a:ext cx="756084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800" b="1" dirty="0">
                <a:ea typeface="楷体" panose="02010609060101010101" pitchFamily="49" charset="-122"/>
                <a:cs typeface="Times New Roman" panose="02020603050405020304" pitchFamily="18" charset="0"/>
              </a:rPr>
              <a:t>6. </a:t>
            </a:r>
            <a:r>
              <a:rPr lang="zh-CN" altLang="en-US" sz="2800" b="1" dirty="0">
                <a:ea typeface="楷体" panose="02010609060101010101" pitchFamily="49" charset="-122"/>
                <a:cs typeface="Times New Roman" panose="02020603050405020304" pitchFamily="18" charset="0"/>
              </a:rPr>
              <a:t>临近终点加入指示剂后，应慢滴快摇，防止滴定过量。</a:t>
            </a:r>
            <a:r>
              <a:rPr lang="en-US" altLang="zh-CN" sz="2800" b="1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sz="28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35426" y="2810792"/>
            <a:ext cx="815757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800" b="1" dirty="0">
                <a:ea typeface="楷体" panose="02010609060101010101" pitchFamily="49" charset="-122"/>
                <a:cs typeface="Times New Roman" panose="02020603050405020304" pitchFamily="18" charset="0"/>
              </a:rPr>
              <a:t>7. </a:t>
            </a:r>
            <a:r>
              <a:rPr kumimoji="1" lang="en-US" altLang="zh-CN" sz="2800" b="1" dirty="0">
                <a:ea typeface="楷体" panose="02010609060101010101" pitchFamily="49" charset="-122"/>
                <a:cs typeface="Times New Roman" panose="02020603050405020304" pitchFamily="18" charset="0"/>
              </a:rPr>
              <a:t>KSCN</a:t>
            </a:r>
            <a:r>
              <a:rPr kumimoji="1" lang="zh-CN" altLang="en-US" sz="2800" b="1" dirty="0">
                <a:ea typeface="楷体" panose="02010609060101010101" pitchFamily="49" charset="-122"/>
                <a:cs typeface="Times New Roman" panose="02020603050405020304" pitchFamily="18" charset="0"/>
              </a:rPr>
              <a:t>作用是将</a:t>
            </a:r>
            <a:r>
              <a:rPr kumimoji="1" lang="en-US" altLang="zh-CN" sz="28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rPr>
              <a:t>CuI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rPr>
              <a:t>沉淀转变为</a:t>
            </a:r>
            <a:r>
              <a:rPr kumimoji="1" lang="en-US" altLang="zh-CN" sz="28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rPr>
              <a:t>CuSCN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rPr>
              <a:t>沉淀，以减少沉淀对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80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rPr>
              <a:t>的吸附；反应再生出来的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800" b="1" baseline="30000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rPr>
              <a:t>可与未作用的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rPr>
              <a:t>Cu</a:t>
            </a:r>
            <a:r>
              <a:rPr kumimoji="1" lang="en-US" altLang="zh-CN" sz="2800" b="1" baseline="30000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rPr>
              <a:t>2+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rPr>
              <a:t>反应，节省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800" b="1" baseline="30000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rPr>
              <a:t>用量。</a:t>
            </a:r>
          </a:p>
          <a:p>
            <a:r>
              <a:rPr lang="en-US" altLang="zh-CN" sz="2800" b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CuI</a:t>
            </a:r>
            <a:r>
              <a:rPr lang="en-US" altLang="zh-CN" sz="2800" b="1" dirty="0">
                <a:ea typeface="楷体" panose="02010609060101010101" pitchFamily="49" charset="-122"/>
                <a:cs typeface="Times New Roman" panose="02020603050405020304" pitchFamily="18" charset="0"/>
              </a:rPr>
              <a:t> + KSCN = </a:t>
            </a:r>
            <a:r>
              <a:rPr lang="en-US" altLang="zh-CN" sz="2800" b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CuSCN</a:t>
            </a:r>
            <a:r>
              <a:rPr lang="en-US" altLang="zh-CN" sz="2800" b="1" dirty="0">
                <a:ea typeface="楷体" panose="02010609060101010101" pitchFamily="49" charset="-122"/>
                <a:cs typeface="Times New Roman" panose="02020603050405020304" pitchFamily="18" charset="0"/>
              </a:rPr>
              <a:t> ↓ + I</a:t>
            </a:r>
            <a:r>
              <a:rPr lang="en-US" altLang="zh-CN" sz="2800" b="1" baseline="30000" dirty="0"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en-US" altLang="zh-CN" sz="2800" b="1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矩形 5"/>
          <p:cNvSpPr/>
          <p:nvPr/>
        </p:nvSpPr>
        <p:spPr>
          <a:xfrm>
            <a:off x="735426" y="4649056"/>
            <a:ext cx="800043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800" b="1" dirty="0">
                <a:ea typeface="楷体" panose="02010609060101010101" pitchFamily="49" charset="-122"/>
                <a:cs typeface="Times New Roman" panose="02020603050405020304" pitchFamily="18" charset="0"/>
              </a:rPr>
              <a:t>KSCN</a:t>
            </a:r>
            <a:r>
              <a:rPr lang="zh-CN" altLang="en-US" sz="2800" b="1" dirty="0">
                <a:ea typeface="楷体" panose="02010609060101010101" pitchFamily="49" charset="-122"/>
                <a:cs typeface="Times New Roman" panose="02020603050405020304" pitchFamily="18" charset="0"/>
              </a:rPr>
              <a:t>不能在滴定开始时加入，因为在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rPr>
              <a:t>Cu</a:t>
            </a:r>
            <a:r>
              <a:rPr kumimoji="1" lang="en-US" altLang="zh-CN" sz="2800" b="1" baseline="30000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rPr>
              <a:t>2+</a:t>
            </a:r>
            <a:r>
              <a:rPr lang="zh-CN" altLang="en-US" sz="2800" b="1" dirty="0">
                <a:ea typeface="楷体" panose="02010609060101010101" pitchFamily="49" charset="-122"/>
                <a:cs typeface="Times New Roman" panose="02020603050405020304" pitchFamily="18" charset="0"/>
              </a:rPr>
              <a:t>大量存在时，将发生下列反应：</a:t>
            </a:r>
            <a:endParaRPr lang="en-US" altLang="zh-CN" sz="28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800" b="1" dirty="0"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Cu</a:t>
            </a:r>
            <a:r>
              <a:rPr lang="en-US" altLang="zh-CN" sz="2800" b="1" baseline="30000" dirty="0">
                <a:ea typeface="楷体" panose="02010609060101010101" pitchFamily="49" charset="-122"/>
                <a:cs typeface="Times New Roman" panose="02020603050405020304" pitchFamily="18" charset="0"/>
              </a:rPr>
              <a:t>2+</a:t>
            </a:r>
            <a:r>
              <a:rPr lang="en-US" altLang="zh-CN" sz="2800" b="1" dirty="0">
                <a:ea typeface="楷体" panose="02010609060101010101" pitchFamily="49" charset="-122"/>
                <a:cs typeface="Times New Roman" panose="02020603050405020304" pitchFamily="18" charset="0"/>
              </a:rPr>
              <a:t>+ 2SCN</a:t>
            </a:r>
            <a:r>
              <a:rPr lang="en-US" altLang="zh-CN" sz="2800" b="1" baseline="30000" dirty="0"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en-US" altLang="zh-CN" sz="2800" b="1" dirty="0">
                <a:ea typeface="楷体" panose="02010609060101010101" pitchFamily="49" charset="-122"/>
                <a:cs typeface="Times New Roman" panose="02020603050405020304" pitchFamily="18" charset="0"/>
              </a:rPr>
              <a:t> = Cu(SCN)</a:t>
            </a:r>
            <a:r>
              <a:rPr lang="en-US" altLang="zh-CN" sz="2800" b="1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en-US" altLang="zh-CN" sz="2800" b="1" dirty="0">
                <a:ea typeface="楷体" panose="02010609060101010101" pitchFamily="49" charset="-122"/>
                <a:cs typeface="Times New Roman" panose="02020603050405020304" pitchFamily="18" charset="0"/>
              </a:rPr>
              <a:t>                 2Cu(SCN)</a:t>
            </a:r>
            <a:r>
              <a:rPr lang="en-US" altLang="zh-CN" sz="2800" b="1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2 </a:t>
            </a:r>
            <a:r>
              <a:rPr lang="en-US" altLang="zh-CN" sz="2800" b="1" dirty="0">
                <a:ea typeface="楷体" panose="02010609060101010101" pitchFamily="49" charset="-122"/>
                <a:cs typeface="Times New Roman" panose="02020603050405020304" pitchFamily="18" charset="0"/>
              </a:rPr>
              <a:t>= Cu</a:t>
            </a:r>
            <a:r>
              <a:rPr lang="en-US" altLang="zh-CN" sz="2800" b="1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ea typeface="楷体" panose="02010609060101010101" pitchFamily="49" charset="-122"/>
                <a:cs typeface="Times New Roman" panose="02020603050405020304" pitchFamily="18" charset="0"/>
              </a:rPr>
              <a:t>(SCN)</a:t>
            </a:r>
            <a:r>
              <a:rPr lang="en-US" altLang="zh-CN" sz="2800" b="1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ea typeface="楷体" panose="02010609060101010101" pitchFamily="49" charset="-122"/>
                <a:cs typeface="Times New Roman" panose="02020603050405020304" pitchFamily="18" charset="0"/>
              </a:rPr>
              <a:t> ↓+(SCN)</a:t>
            </a:r>
            <a:r>
              <a:rPr lang="en-US" altLang="zh-CN" sz="2800" b="1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sz="28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253576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434" name="Text Box 2"/>
          <p:cNvSpPr txBox="1">
            <a:spLocks noChangeArrowheads="1"/>
          </p:cNvSpPr>
          <p:nvPr/>
        </p:nvSpPr>
        <p:spPr bwMode="auto">
          <a:xfrm>
            <a:off x="3275856" y="332656"/>
            <a:ext cx="43195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6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五、实验结果</a:t>
            </a:r>
          </a:p>
        </p:txBody>
      </p:sp>
      <p:graphicFrame>
        <p:nvGraphicFramePr>
          <p:cNvPr id="914534" name="Group 102"/>
          <p:cNvGraphicFramePr>
            <a:graphicFrameLocks noGrp="1"/>
          </p:cNvGraphicFramePr>
          <p:nvPr/>
        </p:nvGraphicFramePr>
        <p:xfrm>
          <a:off x="215900" y="1239838"/>
          <a:ext cx="8459788" cy="5222752"/>
        </p:xfrm>
        <a:graphic>
          <a:graphicData uri="http://schemas.openxmlformats.org/drawingml/2006/table">
            <a:tbl>
              <a:tblPr/>
              <a:tblGrid>
                <a:gridCol w="3143250">
                  <a:extLst>
                    <a:ext uri="{9D8B030D-6E8A-4147-A177-3AD203B41FA5}">
                      <a16:colId xmlns:a16="http://schemas.microsoft.com/office/drawing/2014/main" val="2190725272"/>
                    </a:ext>
                  </a:extLst>
                </a:gridCol>
                <a:gridCol w="1306513">
                  <a:extLst>
                    <a:ext uri="{9D8B030D-6E8A-4147-A177-3AD203B41FA5}">
                      <a16:colId xmlns:a16="http://schemas.microsoft.com/office/drawing/2014/main" val="2995870949"/>
                    </a:ext>
                  </a:extLst>
                </a:gridCol>
                <a:gridCol w="338137">
                  <a:extLst>
                    <a:ext uri="{9D8B030D-6E8A-4147-A177-3AD203B41FA5}">
                      <a16:colId xmlns:a16="http://schemas.microsoft.com/office/drawing/2014/main" val="2531847830"/>
                    </a:ext>
                  </a:extLst>
                </a:gridCol>
                <a:gridCol w="1666875">
                  <a:extLst>
                    <a:ext uri="{9D8B030D-6E8A-4147-A177-3AD203B41FA5}">
                      <a16:colId xmlns:a16="http://schemas.microsoft.com/office/drawing/2014/main" val="3232593922"/>
                    </a:ext>
                  </a:extLst>
                </a:gridCol>
                <a:gridCol w="206375">
                  <a:extLst>
                    <a:ext uri="{9D8B030D-6E8A-4147-A177-3AD203B41FA5}">
                      <a16:colId xmlns:a16="http://schemas.microsoft.com/office/drawing/2014/main" val="641849554"/>
                    </a:ext>
                  </a:extLst>
                </a:gridCol>
                <a:gridCol w="1798638">
                  <a:extLst>
                    <a:ext uri="{9D8B030D-6E8A-4147-A177-3AD203B41FA5}">
                      <a16:colId xmlns:a16="http://schemas.microsoft.com/office/drawing/2014/main" val="1993481298"/>
                    </a:ext>
                  </a:extLst>
                </a:gridCol>
              </a:tblGrid>
              <a:tr h="4651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3600" b="1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编号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3600" b="1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I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3600" b="1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II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3600" b="1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III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4340911"/>
                  </a:ext>
                </a:extLst>
              </a:tr>
              <a:tr h="4635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3600" b="1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CuSO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4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·5H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O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质量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m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/ g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3600" b="1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3600" b="1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3600" b="1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7191563"/>
                  </a:ext>
                </a:extLst>
              </a:tr>
              <a:tr h="3952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3600" b="1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          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（末）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/mL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3600" b="1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3600" b="1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3600" b="1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6372102"/>
                  </a:ext>
                </a:extLst>
              </a:tr>
              <a:tr h="3921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3600" b="1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          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（初）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/mL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3600" b="1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3600" b="1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3600" b="1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4173384"/>
                  </a:ext>
                </a:extLst>
              </a:tr>
              <a:tr h="4492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3600" b="1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                    /mL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3600" b="1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3600" b="1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3600" b="1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6415047"/>
                  </a:ext>
                </a:extLst>
              </a:tr>
              <a:tr h="4651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3600" b="1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                       /mol·L</a:t>
                      </a:r>
                      <a:r>
                        <a:rPr kumimoji="0" lang="en-US" altLang="zh-CN" sz="20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-1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3600" b="1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940425"/>
                  </a:ext>
                </a:extLst>
              </a:tr>
              <a:tr h="10826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3600" b="1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计算公式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3600" b="1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524961"/>
                  </a:ext>
                </a:extLst>
              </a:tr>
              <a:tr h="4953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3600" b="1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3600" b="1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3600" b="1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3600" b="1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9316341"/>
                  </a:ext>
                </a:extLst>
              </a:tr>
              <a:tr h="4635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3600" b="1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            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平均值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3600" b="1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926795"/>
                  </a:ext>
                </a:extLst>
              </a:tr>
              <a:tr h="5413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3600" b="1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相对偏差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/%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（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&lt;0.3%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）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3600" b="1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3600" b="1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3600" b="1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258749"/>
                  </a:ext>
                </a:extLst>
              </a:tr>
            </a:tbl>
          </a:graphicData>
        </a:graphic>
      </p:graphicFrame>
      <p:graphicFrame>
        <p:nvGraphicFramePr>
          <p:cNvPr id="914499" name="Object 67"/>
          <p:cNvGraphicFramePr>
            <a:graphicFrameLocks noChangeAspect="1"/>
          </p:cNvGraphicFramePr>
          <p:nvPr/>
        </p:nvGraphicFramePr>
        <p:xfrm>
          <a:off x="3635375" y="3933825"/>
          <a:ext cx="4895850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633" name="Equation" r:id="rId3" imgW="2387520" imgH="482400" progId="Equation.3">
                  <p:embed/>
                </p:oleObj>
              </mc:Choice>
              <mc:Fallback>
                <p:oleObj name="Equation" r:id="rId3" imgW="2387520" imgH="482400" progId="Equation.3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3933825"/>
                        <a:ext cx="4895850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4524" name="Object 92"/>
          <p:cNvGraphicFramePr>
            <a:graphicFrameLocks noChangeAspect="1"/>
          </p:cNvGraphicFramePr>
          <p:nvPr/>
        </p:nvGraphicFramePr>
        <p:xfrm>
          <a:off x="1463675" y="5013325"/>
          <a:ext cx="573088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634" name="公式" r:id="rId5" imgW="279360" imgH="228600" progId="Equation.3">
                  <p:embed/>
                </p:oleObj>
              </mc:Choice>
              <mc:Fallback>
                <p:oleObj name="公式" r:id="rId5" imgW="279360" imgH="228600" progId="Equation.3">
                  <p:embed/>
                  <p:pic>
                    <p:nvPicPr>
                      <p:cNvPr id="0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3675" y="5013325"/>
                        <a:ext cx="573088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4527" name="Object 95"/>
          <p:cNvGraphicFramePr>
            <a:graphicFrameLocks noChangeAspect="1"/>
          </p:cNvGraphicFramePr>
          <p:nvPr/>
        </p:nvGraphicFramePr>
        <p:xfrm>
          <a:off x="1246188" y="5445125"/>
          <a:ext cx="57150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635" name="公式" r:id="rId7" imgW="279360" imgH="228600" progId="Equation.3">
                  <p:embed/>
                </p:oleObj>
              </mc:Choice>
              <mc:Fallback>
                <p:oleObj name="公式" r:id="rId7" imgW="279360" imgH="228600" progId="Equation.3">
                  <p:embed/>
                  <p:pic>
                    <p:nvPicPr>
                      <p:cNvPr id="0" name="Object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6188" y="5445125"/>
                        <a:ext cx="571500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4528" name="Object 96"/>
          <p:cNvGraphicFramePr>
            <a:graphicFrameLocks noChangeAspect="1"/>
          </p:cNvGraphicFramePr>
          <p:nvPr/>
        </p:nvGraphicFramePr>
        <p:xfrm>
          <a:off x="684213" y="2133600"/>
          <a:ext cx="96837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636" name="公式" r:id="rId9" imgW="495000" imgH="241200" progId="Equation.3">
                  <p:embed/>
                </p:oleObj>
              </mc:Choice>
              <mc:Fallback>
                <p:oleObj name="公式" r:id="rId9" imgW="495000" imgH="241200" progId="Equation.3">
                  <p:embed/>
                  <p:pic>
                    <p:nvPicPr>
                      <p:cNvPr id="0" name="Object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133600"/>
                        <a:ext cx="96837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4529" name="Object 97"/>
          <p:cNvGraphicFramePr>
            <a:graphicFrameLocks noChangeAspect="1"/>
          </p:cNvGraphicFramePr>
          <p:nvPr/>
        </p:nvGraphicFramePr>
        <p:xfrm>
          <a:off x="611188" y="2492375"/>
          <a:ext cx="96837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637" name="公式" r:id="rId11" imgW="495000" imgH="241200" progId="Equation.3">
                  <p:embed/>
                </p:oleObj>
              </mc:Choice>
              <mc:Fallback>
                <p:oleObj name="公式" r:id="rId11" imgW="495000" imgH="241200" progId="Equation.3">
                  <p:embed/>
                  <p:pic>
                    <p:nvPicPr>
                      <p:cNvPr id="0" name="Object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492375"/>
                        <a:ext cx="96837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4530" name="Object 98"/>
          <p:cNvGraphicFramePr>
            <a:graphicFrameLocks noChangeAspect="1"/>
          </p:cNvGraphicFramePr>
          <p:nvPr/>
        </p:nvGraphicFramePr>
        <p:xfrm>
          <a:off x="900113" y="2924175"/>
          <a:ext cx="96837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638" name="公式" r:id="rId13" imgW="495000" imgH="241200" progId="Equation.3">
                  <p:embed/>
                </p:oleObj>
              </mc:Choice>
              <mc:Fallback>
                <p:oleObj name="公式" r:id="rId13" imgW="495000" imgH="241200" progId="Equation.3">
                  <p:embed/>
                  <p:pic>
                    <p:nvPicPr>
                      <p:cNvPr id="0" name="Object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924175"/>
                        <a:ext cx="96837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4531" name="Object 99"/>
          <p:cNvGraphicFramePr>
            <a:graphicFrameLocks noChangeAspect="1"/>
          </p:cNvGraphicFramePr>
          <p:nvPr/>
        </p:nvGraphicFramePr>
        <p:xfrm>
          <a:off x="755650" y="3284538"/>
          <a:ext cx="1168400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639" name="公式" r:id="rId14" imgW="469800" imgH="241200" progId="Equation.3">
                  <p:embed/>
                </p:oleObj>
              </mc:Choice>
              <mc:Fallback>
                <p:oleObj name="公式" r:id="rId14" imgW="469800" imgH="241200" progId="Equation.3">
                  <p:embed/>
                  <p:pic>
                    <p:nvPicPr>
                      <p:cNvPr id="0" name="Object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284538"/>
                        <a:ext cx="1168400" cy="59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144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144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14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CC"/>
        </a:solidFill>
        <a:ln w="25400" cap="flat" cmpd="sng" algn="ctr">
          <a:solidFill>
            <a:srgbClr val="FFFF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CC"/>
        </a:solidFill>
        <a:ln w="25400" cap="flat" cmpd="sng" algn="ctr">
          <a:solidFill>
            <a:srgbClr val="FFFF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uSO4·5H2O中铜含量的测定---化学院学生用" id="{5D5F149D-AA83-4225-96B3-99BED81B543F}" vid="{03F34A52-C73B-438D-9D26-9150EA66078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CuSO4·5H2O中铜含量的测定pptx---化学院学生用</Template>
  <TotalTime>75</TotalTime>
  <Words>478</Words>
  <Application>Microsoft Office PowerPoint</Application>
  <PresentationFormat>全屏显示(4:3)</PresentationFormat>
  <Paragraphs>79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Batang</vt:lpstr>
      <vt:lpstr>楷体</vt:lpstr>
      <vt:lpstr>Arial</vt:lpstr>
      <vt:lpstr>Times New Roman</vt:lpstr>
      <vt:lpstr>Wingdings</vt:lpstr>
      <vt:lpstr>默认设计模板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sheng qianying</cp:lastModifiedBy>
  <cp:revision>5</cp:revision>
  <cp:lastPrinted>2020-04-15T07:42:04Z</cp:lastPrinted>
  <dcterms:created xsi:type="dcterms:W3CDTF">2022-02-08T01:20:07Z</dcterms:created>
  <dcterms:modified xsi:type="dcterms:W3CDTF">2022-02-14T07:15:04Z</dcterms:modified>
</cp:coreProperties>
</file>