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12" y="48"/>
      </p:cViewPr>
      <p:guideLst>
        <p:guide orient="horz" pos="2136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66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0" Type="http://schemas.openxmlformats.org/officeDocument/2006/relationships/image" Target="../media/image71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2" Type="http://schemas.openxmlformats.org/officeDocument/2006/relationships/image" Target="../media/image88.wmf"/><Relationship Id="rId11" Type="http://schemas.openxmlformats.org/officeDocument/2006/relationships/image" Target="../media/image87.wmf"/><Relationship Id="rId10" Type="http://schemas.openxmlformats.org/officeDocument/2006/relationships/image" Target="../media/image86.wmf"/><Relationship Id="rId1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7.wmf"/><Relationship Id="rId8" Type="http://schemas.openxmlformats.org/officeDocument/2006/relationships/image" Target="../media/image96.wmf"/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3" Type="http://schemas.openxmlformats.org/officeDocument/2006/relationships/image" Target="../media/image110.wmf"/><Relationship Id="rId12" Type="http://schemas.openxmlformats.org/officeDocument/2006/relationships/image" Target="../media/image109.wmf"/><Relationship Id="rId11" Type="http://schemas.openxmlformats.org/officeDocument/2006/relationships/image" Target="../media/image108.wmf"/><Relationship Id="rId10" Type="http://schemas.openxmlformats.org/officeDocument/2006/relationships/image" Target="../media/image107.wmf"/><Relationship Id="rId1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2" Type="http://schemas.openxmlformats.org/officeDocument/2006/relationships/image" Target="../media/image126.wmf"/><Relationship Id="rId11" Type="http://schemas.openxmlformats.org/officeDocument/2006/relationships/image" Target="../media/image125.wmf"/><Relationship Id="rId10" Type="http://schemas.openxmlformats.org/officeDocument/2006/relationships/image" Target="../media/image124.wmf"/><Relationship Id="rId1" Type="http://schemas.openxmlformats.org/officeDocument/2006/relationships/image" Target="../media/image115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7" Type="http://schemas.openxmlformats.org/officeDocument/2006/relationships/image" Target="../media/image136.wmf"/><Relationship Id="rId6" Type="http://schemas.openxmlformats.org/officeDocument/2006/relationships/image" Target="../media/image94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89.wmf"/><Relationship Id="rId1" Type="http://schemas.openxmlformats.org/officeDocument/2006/relationships/image" Target="../media/image132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image" Target="../media/image133.wmf"/><Relationship Id="rId7" Type="http://schemas.openxmlformats.org/officeDocument/2006/relationships/image" Target="../media/image142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3" Type="http://schemas.openxmlformats.org/officeDocument/2006/relationships/image" Target="../media/image103.wmf"/><Relationship Id="rId2" Type="http://schemas.openxmlformats.org/officeDocument/2006/relationships/image" Target="../media/image105.wmf"/><Relationship Id="rId12" Type="http://schemas.openxmlformats.org/officeDocument/2006/relationships/image" Target="../media/image137.wmf"/><Relationship Id="rId11" Type="http://schemas.openxmlformats.org/officeDocument/2006/relationships/image" Target="../media/image144.wmf"/><Relationship Id="rId10" Type="http://schemas.openxmlformats.org/officeDocument/2006/relationships/image" Target="../media/image143.wmf"/><Relationship Id="rId1" Type="http://schemas.openxmlformats.org/officeDocument/2006/relationships/image" Target="../media/image138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5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e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4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file:///C:\Users\yangl\AppData\Local\Temp\wps\INetCache\d5a3462c3ccaa40f5e6a8964baadc7f4" TargetMode="External"/><Relationship Id="rId3" Type="http://schemas.openxmlformats.org/officeDocument/2006/relationships/image" Target="../media/image2.jpeg"/><Relationship Id="rId2" Type="http://schemas.openxmlformats.org/officeDocument/2006/relationships/image" Target="file:///C:\Users\yangl\AppData\Local\Temp\wps\INetCache\be1c2b757f390101fe3911ac1bb01c75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1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20" Type="http://schemas.openxmlformats.org/officeDocument/2006/relationships/vmlDrawing" Target="../drawings/vmlDrawing9.vml"/><Relationship Id="rId2" Type="http://schemas.openxmlformats.org/officeDocument/2006/relationships/image" Target="../media/image3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42.bin"/><Relationship Id="rId16" Type="http://schemas.openxmlformats.org/officeDocument/2006/relationships/image" Target="../media/image46.wmf"/><Relationship Id="rId15" Type="http://schemas.openxmlformats.org/officeDocument/2006/relationships/oleObject" Target="../embeddings/oleObject41.bin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8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oleObject" Target="../embeddings/oleObject54.bin"/><Relationship Id="rId7" Type="http://schemas.openxmlformats.org/officeDocument/2006/relationships/image" Target="../media/image57.wmf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2.bin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5.wmf"/><Relationship Id="rId17" Type="http://schemas.openxmlformats.org/officeDocument/2006/relationships/vmlDrawing" Target="../drawings/vmlDrawing1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61.wmf"/><Relationship Id="rId14" Type="http://schemas.openxmlformats.org/officeDocument/2006/relationships/oleObject" Target="../embeddings/oleObject57.bin"/><Relationship Id="rId13" Type="http://schemas.openxmlformats.org/officeDocument/2006/relationships/image" Target="../media/image60.wmf"/><Relationship Id="rId12" Type="http://schemas.openxmlformats.org/officeDocument/2006/relationships/oleObject" Target="../embeddings/oleObject56.bin"/><Relationship Id="rId11" Type="http://schemas.openxmlformats.org/officeDocument/2006/relationships/image" Target="../media/image59.wmf"/><Relationship Id="rId10" Type="http://schemas.openxmlformats.org/officeDocument/2006/relationships/oleObject" Target="../embeddings/oleObject55.bin"/><Relationship Id="rId1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59.bin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71.wmf"/><Relationship Id="rId2" Type="http://schemas.openxmlformats.org/officeDocument/2006/relationships/image" Target="../media/image62.w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70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72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6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oleObject" Target="../embeddings/oleObject76.bin"/><Relationship Id="rId7" Type="http://schemas.openxmlformats.org/officeDocument/2006/relationships/image" Target="../media/image79.wmf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4.bin"/><Relationship Id="rId3" Type="http://schemas.openxmlformats.org/officeDocument/2006/relationships/image" Target="../media/image77.wmf"/><Relationship Id="rId27" Type="http://schemas.openxmlformats.org/officeDocument/2006/relationships/vmlDrawing" Target="../drawings/vmlDrawing14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88.wmf"/><Relationship Id="rId24" Type="http://schemas.openxmlformats.org/officeDocument/2006/relationships/oleObject" Target="../embeddings/oleObject84.bin"/><Relationship Id="rId23" Type="http://schemas.openxmlformats.org/officeDocument/2006/relationships/image" Target="../media/image87.wmf"/><Relationship Id="rId22" Type="http://schemas.openxmlformats.org/officeDocument/2006/relationships/oleObject" Target="../embeddings/oleObject83.bin"/><Relationship Id="rId21" Type="http://schemas.openxmlformats.org/officeDocument/2006/relationships/image" Target="../media/image86.wmf"/><Relationship Id="rId20" Type="http://schemas.openxmlformats.org/officeDocument/2006/relationships/oleObject" Target="../embeddings/oleObject82.bin"/><Relationship Id="rId2" Type="http://schemas.openxmlformats.org/officeDocument/2006/relationships/oleObject" Target="../embeddings/oleObject73.bin"/><Relationship Id="rId19" Type="http://schemas.openxmlformats.org/officeDocument/2006/relationships/image" Target="../media/image85.wmf"/><Relationship Id="rId18" Type="http://schemas.openxmlformats.org/officeDocument/2006/relationships/oleObject" Target="../embeddings/oleObject81.bin"/><Relationship Id="rId17" Type="http://schemas.openxmlformats.org/officeDocument/2006/relationships/image" Target="../media/image84.wmf"/><Relationship Id="rId16" Type="http://schemas.openxmlformats.org/officeDocument/2006/relationships/oleObject" Target="../embeddings/oleObject80.bin"/><Relationship Id="rId15" Type="http://schemas.openxmlformats.org/officeDocument/2006/relationships/image" Target="../media/image83.wmf"/><Relationship Id="rId14" Type="http://schemas.openxmlformats.org/officeDocument/2006/relationships/oleObject" Target="../embeddings/oleObject79.bin"/><Relationship Id="rId13" Type="http://schemas.openxmlformats.org/officeDocument/2006/relationships/image" Target="../media/image82.wmf"/><Relationship Id="rId12" Type="http://schemas.openxmlformats.org/officeDocument/2006/relationships/oleObject" Target="../embeddings/oleObject78.bin"/><Relationship Id="rId11" Type="http://schemas.openxmlformats.org/officeDocument/2006/relationships/image" Target="../media/image81.wmf"/><Relationship Id="rId10" Type="http://schemas.openxmlformats.org/officeDocument/2006/relationships/oleObject" Target="../embeddings/oleObject77.bin"/><Relationship Id="rId1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86.bin"/><Relationship Id="rId20" Type="http://schemas.openxmlformats.org/officeDocument/2006/relationships/vmlDrawing" Target="../drawings/vmlDrawing15.vml"/><Relationship Id="rId2" Type="http://schemas.openxmlformats.org/officeDocument/2006/relationships/image" Target="../media/image8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7.w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8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95.bin"/><Relationship Id="rId28" Type="http://schemas.openxmlformats.org/officeDocument/2006/relationships/vmlDrawing" Target="../drawings/vmlDrawing16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10.wmf"/><Relationship Id="rId25" Type="http://schemas.openxmlformats.org/officeDocument/2006/relationships/oleObject" Target="../embeddings/oleObject106.bin"/><Relationship Id="rId24" Type="http://schemas.openxmlformats.org/officeDocument/2006/relationships/image" Target="../media/image109.wmf"/><Relationship Id="rId23" Type="http://schemas.openxmlformats.org/officeDocument/2006/relationships/oleObject" Target="../embeddings/oleObject105.bin"/><Relationship Id="rId22" Type="http://schemas.openxmlformats.org/officeDocument/2006/relationships/image" Target="../media/image108.wmf"/><Relationship Id="rId21" Type="http://schemas.openxmlformats.org/officeDocument/2006/relationships/oleObject" Target="../embeddings/oleObject104.bin"/><Relationship Id="rId20" Type="http://schemas.openxmlformats.org/officeDocument/2006/relationships/image" Target="../media/image107.wmf"/><Relationship Id="rId2" Type="http://schemas.openxmlformats.org/officeDocument/2006/relationships/image" Target="../media/image98.wmf"/><Relationship Id="rId19" Type="http://schemas.openxmlformats.org/officeDocument/2006/relationships/oleObject" Target="../embeddings/oleObject103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9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11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10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12.bin"/><Relationship Id="rId26" Type="http://schemas.openxmlformats.org/officeDocument/2006/relationships/vmlDrawing" Target="../drawings/vmlDrawing18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26.wmf"/><Relationship Id="rId23" Type="http://schemas.openxmlformats.org/officeDocument/2006/relationships/oleObject" Target="../embeddings/oleObject122.bin"/><Relationship Id="rId22" Type="http://schemas.openxmlformats.org/officeDocument/2006/relationships/image" Target="../media/image125.wmf"/><Relationship Id="rId21" Type="http://schemas.openxmlformats.org/officeDocument/2006/relationships/oleObject" Target="../embeddings/oleObject121.bin"/><Relationship Id="rId20" Type="http://schemas.openxmlformats.org/officeDocument/2006/relationships/image" Target="../media/image124.wmf"/><Relationship Id="rId2" Type="http://schemas.openxmlformats.org/officeDocument/2006/relationships/image" Target="../media/image115.wmf"/><Relationship Id="rId19" Type="http://schemas.openxmlformats.org/officeDocument/2006/relationships/oleObject" Target="../embeddings/oleObject120.bin"/><Relationship Id="rId18" Type="http://schemas.openxmlformats.org/officeDocument/2006/relationships/image" Target="../media/image123.wmf"/><Relationship Id="rId17" Type="http://schemas.openxmlformats.org/officeDocument/2006/relationships/oleObject" Target="../embeddings/oleObject119.bin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18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11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27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1.wmf"/><Relationship Id="rId1" Type="http://schemas.openxmlformats.org/officeDocument/2006/relationships/oleObject" Target="../embeddings/oleObject12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32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37.wmf"/><Relationship Id="rId15" Type="http://schemas.openxmlformats.org/officeDocument/2006/relationships/oleObject" Target="../embeddings/oleObject135.bin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34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133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2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39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37.bin"/><Relationship Id="rId26" Type="http://schemas.openxmlformats.org/officeDocument/2006/relationships/vmlDrawing" Target="../drawings/vmlDrawing21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37.wmf"/><Relationship Id="rId23" Type="http://schemas.openxmlformats.org/officeDocument/2006/relationships/oleObject" Target="../embeddings/oleObject147.bin"/><Relationship Id="rId22" Type="http://schemas.openxmlformats.org/officeDocument/2006/relationships/image" Target="../media/image144.wmf"/><Relationship Id="rId21" Type="http://schemas.openxmlformats.org/officeDocument/2006/relationships/oleObject" Target="../embeddings/oleObject146.bin"/><Relationship Id="rId20" Type="http://schemas.openxmlformats.org/officeDocument/2006/relationships/image" Target="../media/image143.wmf"/><Relationship Id="rId2" Type="http://schemas.openxmlformats.org/officeDocument/2006/relationships/image" Target="../media/image138.wmf"/><Relationship Id="rId19" Type="http://schemas.openxmlformats.org/officeDocument/2006/relationships/oleObject" Target="../embeddings/oleObject145.bin"/><Relationship Id="rId18" Type="http://schemas.openxmlformats.org/officeDocument/2006/relationships/image" Target="../media/image136.wmf"/><Relationship Id="rId17" Type="http://schemas.openxmlformats.org/officeDocument/2006/relationships/oleObject" Target="../embeddings/oleObject144.bin"/><Relationship Id="rId16" Type="http://schemas.openxmlformats.org/officeDocument/2006/relationships/image" Target="../media/image133.wmf"/><Relationship Id="rId15" Type="http://schemas.openxmlformats.org/officeDocument/2006/relationships/oleObject" Target="../embeddings/oleObject143.bin"/><Relationship Id="rId14" Type="http://schemas.openxmlformats.org/officeDocument/2006/relationships/image" Target="../media/image142.wmf"/><Relationship Id="rId13" Type="http://schemas.openxmlformats.org/officeDocument/2006/relationships/oleObject" Target="../embeddings/oleObject142.bin"/><Relationship Id="rId12" Type="http://schemas.openxmlformats.org/officeDocument/2006/relationships/image" Target="../media/image141.wmf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40.wmf"/><Relationship Id="rId1" Type="http://schemas.openxmlformats.org/officeDocument/2006/relationships/oleObject" Target="../embeddings/oleObject136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45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14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53.bin"/><Relationship Id="rId2" Type="http://schemas.openxmlformats.org/officeDocument/2006/relationships/image" Target="../media/image149.wmf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55.w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154.w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53.wmf"/><Relationship Id="rId1" Type="http://schemas.openxmlformats.org/officeDocument/2006/relationships/oleObject" Target="../embeddings/oleObject15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56.emf"/><Relationship Id="rId1" Type="http://schemas.openxmlformats.org/officeDocument/2006/relationships/oleObject" Target="../embeddings/oleObject15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62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59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3.wmf"/><Relationship Id="rId1" Type="http://schemas.openxmlformats.org/officeDocument/2006/relationships/oleObject" Target="../embeddings/oleObject16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image" Target="../media/image12.png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3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oleObject" Target="../embeddings/oleObject20.bin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2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25.bin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737225" y="1142365"/>
            <a:ext cx="4255770" cy="126174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97380" y="1142364"/>
            <a:ext cx="3550548" cy="126174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97380" y="2595880"/>
            <a:ext cx="8453755" cy="173418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95550" y="2971165"/>
            <a:ext cx="78314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多组分系统的热力学基本方程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相变化和化学变化的可逆性判据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相平衡条件和化学平衡条件，它们是相平衡和化学平衡计算的基础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建立化学势表达式，进而运用化学势解决实际问题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59455" y="4450080"/>
            <a:ext cx="6049010" cy="14516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43580" y="6076950"/>
            <a:ext cx="6078855" cy="64833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68165" y="648970"/>
            <a:ext cx="332105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第一章至第五章逻辑框架</a:t>
            </a:r>
            <a:endParaRPr lang="zh-CN" altLang="en-US" sz="2000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32175" y="188595"/>
            <a:ext cx="5582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化学热力学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---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宏观层次的平衡规律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42945" y="6237605"/>
            <a:ext cx="5974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物质特性（纯物质）：</a:t>
            </a:r>
            <a:r>
              <a:rPr lang="en-US" sz="20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pVT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关系、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各种热性质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3840" y="4509135"/>
            <a:ext cx="7179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普遍规律：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热力学第零、一、二、三定律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51405" y="4968875"/>
            <a:ext cx="7743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过程方向和限度的普遍性判据：克劳修斯不等式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8120" y="5445760"/>
            <a:ext cx="477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热力学计算的基础：热力学基本方程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40330" y="2637790"/>
            <a:ext cx="7179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从纯物质扩展到多组分系统，提出偏摩尔量和化学势的概念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97379" y="1206828"/>
            <a:ext cx="355054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应用一：相平衡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二元系统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气液平衡、液液平衡、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气液液平衡、液固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平衡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9460" y="1125220"/>
            <a:ext cx="40798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应用二：化学平衡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标准平衡常数、标准平衡常数与各种实用平衡常数的关系、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等温方程是化学反应方向和限度的判据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上箭头 19"/>
          <p:cNvSpPr/>
          <p:nvPr/>
        </p:nvSpPr>
        <p:spPr>
          <a:xfrm>
            <a:off x="6136005" y="5876290"/>
            <a:ext cx="360045" cy="18859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6104255" y="4259580"/>
            <a:ext cx="360045" cy="18859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弧形箭头 21"/>
          <p:cNvSpPr/>
          <p:nvPr/>
        </p:nvSpPr>
        <p:spPr>
          <a:xfrm>
            <a:off x="8256270" y="3140710"/>
            <a:ext cx="215900" cy="36004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右弧形箭头 22"/>
          <p:cNvSpPr/>
          <p:nvPr/>
        </p:nvSpPr>
        <p:spPr>
          <a:xfrm flipH="1">
            <a:off x="2495550" y="3452495"/>
            <a:ext cx="215900" cy="36004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上箭头 23"/>
          <p:cNvSpPr/>
          <p:nvPr/>
        </p:nvSpPr>
        <p:spPr>
          <a:xfrm>
            <a:off x="3418840" y="2390775"/>
            <a:ext cx="360045" cy="18859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箭头 24"/>
          <p:cNvSpPr/>
          <p:nvPr/>
        </p:nvSpPr>
        <p:spPr>
          <a:xfrm>
            <a:off x="7699375" y="2390775"/>
            <a:ext cx="360045" cy="18859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 r:link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4650" y="4869180"/>
            <a:ext cx="1352550" cy="16402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 r:link="rId4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2700" y="4147820"/>
            <a:ext cx="2084705" cy="2880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3" name="Object 3"/>
          <p:cNvGraphicFramePr/>
          <p:nvPr/>
        </p:nvGraphicFramePr>
        <p:xfrm>
          <a:off x="4640263" y="1423988"/>
          <a:ext cx="33004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675765" imgH="292100" progId="Equation.3">
                  <p:embed/>
                </p:oleObj>
              </mc:Choice>
              <mc:Fallback>
                <p:oleObj name="" r:id="rId1" imgW="1675765" imgH="292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0263" y="1423988"/>
                        <a:ext cx="3300412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" name="Object 4"/>
          <p:cNvGraphicFramePr/>
          <p:nvPr/>
        </p:nvGraphicFramePr>
        <p:xfrm>
          <a:off x="4640263" y="2184400"/>
          <a:ext cx="34528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726565" imgH="292100" progId="Equation.3">
                  <p:embed/>
                </p:oleObj>
              </mc:Choice>
              <mc:Fallback>
                <p:oleObj name="" r:id="rId3" imgW="1726565" imgH="292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0263" y="2184400"/>
                        <a:ext cx="3452812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4375150" y="3033713"/>
          <a:ext cx="51816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627630" imgH="292100" progId="Equation.3">
                  <p:embed/>
                </p:oleObj>
              </mc:Choice>
              <mc:Fallback>
                <p:oleObj name="" r:id="rId5" imgW="2627630" imgH="292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5150" y="3033713"/>
                        <a:ext cx="518160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4684713" y="4992688"/>
          <a:ext cx="49593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628900" imgH="254000" progId="Equation.3">
                  <p:embed/>
                </p:oleObj>
              </mc:Choice>
              <mc:Fallback>
                <p:oleObj name="" r:id="rId7" imgW="2628900" imgH="254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4713" y="4992688"/>
                        <a:ext cx="495935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7"/>
          <p:cNvSpPr/>
          <p:nvPr/>
        </p:nvSpPr>
        <p:spPr>
          <a:xfrm>
            <a:off x="1846263" y="815976"/>
            <a:ext cx="403225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fontAlgn="base"/>
            <a:r>
              <a:rPr lang="zh-CN" altLang="en-US" sz="2400" b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标准摩尔蒸发焓</a:t>
            </a:r>
            <a:r>
              <a:rPr lang="zh-CN" altLang="en-US" sz="1400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</a:t>
            </a:r>
            <a:endParaRPr lang="zh-CN" altLang="en-US" strike="noStrike" noProof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439" name="Rectangle 8"/>
          <p:cNvSpPr/>
          <p:nvPr/>
        </p:nvSpPr>
        <p:spPr>
          <a:xfrm>
            <a:off x="1827213" y="1516063"/>
            <a:ext cx="259207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fontAlgn="base"/>
            <a:r>
              <a:rPr lang="zh-CN" altLang="en-US" sz="2400" b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标准摩尔熔化焓</a:t>
            </a:r>
            <a:r>
              <a:rPr lang="zh-CN" altLang="en-US" sz="1400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</a:t>
            </a:r>
            <a:endParaRPr lang="zh-CN" altLang="en-US" strike="noStrike" noProof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440" name="Rectangle 9"/>
          <p:cNvSpPr/>
          <p:nvPr/>
        </p:nvSpPr>
        <p:spPr>
          <a:xfrm>
            <a:off x="1827213" y="2324101"/>
            <a:ext cx="259207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tabLst>
                <a:tab pos="1621155" algn="l"/>
              </a:tabLst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标准摩尔升华焓</a:t>
            </a:r>
            <a:r>
              <a:rPr lang="zh-CN" altLang="en-US" sz="1400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</a:t>
            </a:r>
            <a:endParaRPr lang="zh-CN" altLang="en-US" strike="noStrike" noProof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441" name="Rectangle 10"/>
          <p:cNvSpPr/>
          <p:nvPr/>
        </p:nvSpPr>
        <p:spPr>
          <a:xfrm>
            <a:off x="1831975" y="3119438"/>
            <a:ext cx="236982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tabLst>
                <a:tab pos="1621155" algn="l"/>
              </a:tabLst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标准摩尔转变焓</a:t>
            </a:r>
            <a:r>
              <a:rPr lang="zh-CN" altLang="en-US" sz="1400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endParaRPr lang="zh-CN" altLang="en-US" strike="noStrike" noProof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3321" name="Rectangle 11"/>
          <p:cNvSpPr/>
          <p:nvPr/>
        </p:nvSpPr>
        <p:spPr>
          <a:xfrm>
            <a:off x="4643438" y="4512628"/>
            <a:ext cx="1097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sz="9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1400">
                <a:latin typeface="Times New Roman" panose="02020603050405020304" pitchFamily="18" charset="0"/>
                <a:ea typeface="黑体" panose="02010609060101010101" pitchFamily="2" charset="-122"/>
              </a:rPr>
              <a:t>	</a:t>
            </a:r>
            <a:endParaRPr lang="en-US" altLang="zh-CN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443" name="Rectangle 12"/>
          <p:cNvSpPr/>
          <p:nvPr/>
        </p:nvSpPr>
        <p:spPr>
          <a:xfrm>
            <a:off x="6057265" y="4376103"/>
            <a:ext cx="2433638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defTabSz="914400" fontAlgn="base">
              <a:tabLst>
                <a:tab pos="2057400" algn="ctr"/>
                <a:tab pos="4038600" algn="r"/>
              </a:tabLst>
            </a:pPr>
            <a:r>
              <a:rPr lang="zh-CN" altLang="en-US" sz="2400" b="1" strike="noStrike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在同样温度下：</a:t>
            </a:r>
            <a:endParaRPr lang="en-US" altLang="zh-CN" sz="2400" b="1" strike="noStrike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44" name="Rectangle 13"/>
          <p:cNvSpPr/>
          <p:nvPr/>
        </p:nvSpPr>
        <p:spPr>
          <a:xfrm>
            <a:off x="1631950" y="179388"/>
            <a:ext cx="395922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marL="342900" indent="-342900" fontAlgn="base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strike="noStrike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标准摩尔相变焓</a:t>
            </a:r>
            <a:endParaRPr lang="zh-CN" altLang="en-US" sz="2400" b="1" strike="noStrike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3324" name="Rectangle 14"/>
          <p:cNvSpPr/>
          <p:nvPr/>
        </p:nvSpPr>
        <p:spPr>
          <a:xfrm>
            <a:off x="1846263" y="3832225"/>
            <a:ext cx="668163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如非特别指明，相变化一般看作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恒温恒压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过程。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3325" name="Object 2"/>
          <p:cNvGraphicFramePr/>
          <p:nvPr/>
        </p:nvGraphicFramePr>
        <p:xfrm>
          <a:off x="4673600" y="725488"/>
          <a:ext cx="32670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725930" imgH="317500" progId="Equation.3">
                  <p:embed/>
                </p:oleObj>
              </mc:Choice>
              <mc:Fallback>
                <p:oleObj name="" r:id="rId9" imgW="1725930" imgH="317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3600" y="725488"/>
                        <a:ext cx="326707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对象 23557"/>
          <p:cNvGraphicFramePr>
            <a:graphicFrameLocks noChangeAspect="1"/>
          </p:cNvGraphicFramePr>
          <p:nvPr/>
        </p:nvGraphicFramePr>
        <p:xfrm>
          <a:off x="3865563" y="5578475"/>
          <a:ext cx="6972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3733800" imgH="254000" progId="">
                  <p:embed/>
                </p:oleObj>
              </mc:Choice>
              <mc:Fallback>
                <p:oleObj name="" r:id="rId11" imgW="3733800" imgH="254000" progId="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65563" y="5578475"/>
                        <a:ext cx="69723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对象 23557"/>
          <p:cNvGraphicFramePr>
            <a:graphicFrameLocks noChangeAspect="1"/>
          </p:cNvGraphicFramePr>
          <p:nvPr/>
        </p:nvGraphicFramePr>
        <p:xfrm>
          <a:off x="3868738" y="6162675"/>
          <a:ext cx="6969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3733800" imgH="254000" progId="">
                  <p:embed/>
                </p:oleObj>
              </mc:Choice>
              <mc:Fallback>
                <p:oleObj name="" r:id="rId13" imgW="3733800" imgH="254000" progId="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68738" y="6162675"/>
                        <a:ext cx="69691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3330575" y="4921250"/>
            <a:ext cx="8143875" cy="17780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文本框 8"/>
          <p:cNvSpPr txBox="1"/>
          <p:nvPr/>
        </p:nvSpPr>
        <p:spPr>
          <a:xfrm>
            <a:off x="687070" y="5118100"/>
            <a:ext cx="1750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              V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096645" y="5333365"/>
            <a:ext cx="79200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23557"/>
          <p:cNvGraphicFramePr>
            <a:graphicFrameLocks noChangeAspect="1"/>
          </p:cNvGraphicFramePr>
          <p:nvPr/>
        </p:nvGraphicFramePr>
        <p:xfrm>
          <a:off x="1079349" y="4924244"/>
          <a:ext cx="747395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5" imgW="520700" imgH="254000" progId="">
                  <p:embed/>
                </p:oleObj>
              </mc:Choice>
              <mc:Fallback>
                <p:oleObj name="" r:id="rId15" imgW="520700" imgH="254000" progId="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79349" y="4924244"/>
                        <a:ext cx="747395" cy="360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00050" y="5635625"/>
            <a:ext cx="2251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将蒸发过程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视为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/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化学反应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7" name="Object 6"/>
          <p:cNvGraphicFramePr/>
          <p:nvPr/>
        </p:nvGraphicFramePr>
        <p:xfrm>
          <a:off x="4271963" y="2365375"/>
          <a:ext cx="32035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548765" imgH="266700" progId="Equation.3">
                  <p:embed/>
                </p:oleObj>
              </mc:Choice>
              <mc:Fallback>
                <p:oleObj name="" r:id="rId1" imgW="1548765" imgH="266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71963" y="2365375"/>
                        <a:ext cx="320357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2990850" y="2997200"/>
          <a:ext cx="33369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688465" imgH="266700" progId="Equation.3">
                  <p:embed/>
                </p:oleObj>
              </mc:Choice>
              <mc:Fallback>
                <p:oleObj name="" r:id="rId3" imgW="1688465" imgH="266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0850" y="2997200"/>
                        <a:ext cx="3336925" cy="5318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919413" y="3663950"/>
          <a:ext cx="34702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777365" imgH="266700" progId="Equation.3">
                  <p:embed/>
                </p:oleObj>
              </mc:Choice>
              <mc:Fallback>
                <p:oleObj name="" r:id="rId5" imgW="1777365" imgH="266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9413" y="3663950"/>
                        <a:ext cx="3470275" cy="5318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10"/>
          <p:cNvSpPr/>
          <p:nvPr/>
        </p:nvSpPr>
        <p:spPr>
          <a:xfrm>
            <a:off x="1758950" y="4303554"/>
            <a:ext cx="4504690" cy="5892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标准摩尔熵和标准摩尔反应熵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4341" name="Object 11"/>
          <p:cNvGraphicFramePr>
            <a:graphicFrameLocks noChangeAspect="1"/>
          </p:cNvGraphicFramePr>
          <p:nvPr/>
        </p:nvGraphicFramePr>
        <p:xfrm>
          <a:off x="3182938" y="5175250"/>
          <a:ext cx="2954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459865" imgH="266700" progId="Equation.3">
                  <p:embed/>
                </p:oleObj>
              </mc:Choice>
              <mc:Fallback>
                <p:oleObj name="" r:id="rId7" imgW="1459865" imgH="266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2938" y="5175250"/>
                        <a:ext cx="2954337" cy="539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2"/>
          <p:cNvSpPr>
            <a:spLocks noGrp="1"/>
          </p:cNvSpPr>
          <p:nvPr/>
        </p:nvSpPr>
        <p:spPr>
          <a:xfrm>
            <a:off x="1758950" y="787400"/>
            <a:ext cx="8229600" cy="6032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反应进度    ：为从数量上统一表达反应进行的程度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mol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343" name="Object 12"/>
          <p:cNvGraphicFramePr>
            <a:graphicFrameLocks noChangeAspect="1"/>
          </p:cNvGraphicFramePr>
          <p:nvPr/>
        </p:nvGraphicFramePr>
        <p:xfrm>
          <a:off x="3087688" y="885825"/>
          <a:ext cx="301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40970" imgH="205105" progId="Equation.3">
                  <p:embed/>
                </p:oleObj>
              </mc:Choice>
              <mc:Fallback>
                <p:oleObj name="" r:id="rId9" imgW="140970" imgH="20510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7688" y="885825"/>
                        <a:ext cx="301625" cy="43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3"/>
          <p:cNvGraphicFramePr>
            <a:graphicFrameLocks noChangeAspect="1"/>
          </p:cNvGraphicFramePr>
          <p:nvPr/>
        </p:nvGraphicFramePr>
        <p:xfrm>
          <a:off x="3589338" y="1393825"/>
          <a:ext cx="22129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028700" imgH="444500" progId="Equation.3">
                  <p:embed/>
                </p:oleObj>
              </mc:Choice>
              <mc:Fallback>
                <p:oleObj name="" r:id="rId11" imgW="1028700" imgH="444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9338" y="1393825"/>
                        <a:ext cx="221297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4"/>
          <p:cNvGraphicFramePr>
            <a:graphicFrameLocks noChangeAspect="1"/>
          </p:cNvGraphicFramePr>
          <p:nvPr/>
        </p:nvGraphicFramePr>
        <p:xfrm>
          <a:off x="6518275" y="1603375"/>
          <a:ext cx="16319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774065" imgH="215900" progId="Equation.3">
                  <p:embed/>
                </p:oleObj>
              </mc:Choice>
              <mc:Fallback>
                <p:oleObj name="" r:id="rId13" imgW="774065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18275" y="1603375"/>
                        <a:ext cx="163195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5"/>
          <p:cNvSpPr/>
          <p:nvPr/>
        </p:nvSpPr>
        <p:spPr>
          <a:xfrm>
            <a:off x="1716088" y="225425"/>
            <a:ext cx="502126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 defTabSz="914400" fontAlgn="base">
              <a:buClr>
                <a:srgbClr val="FF0000"/>
              </a:buClr>
              <a:buFont typeface="Wingdings" panose="05000000000000000000" charset="0"/>
              <a:buChar char="Ø"/>
              <a:tabLst>
                <a:tab pos="2057400" algn="ctr"/>
                <a:tab pos="4038600" algn="r"/>
              </a:tabLst>
            </a:pPr>
            <a:r>
              <a:rPr lang="zh-CN" altLang="en-US" sz="2400" b="1" strike="noStrike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标准摩尔反应焓</a:t>
            </a:r>
            <a:endParaRPr lang="zh-CN" altLang="en-US" sz="2400" b="1" strike="noStrike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47" name="Rectangle 14"/>
          <p:cNvSpPr/>
          <p:nvPr/>
        </p:nvSpPr>
        <p:spPr>
          <a:xfrm>
            <a:off x="2197100" y="6076950"/>
            <a:ext cx="6304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如非特别指明，化学反应一般看作恒温过程。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4348" name="Object 3"/>
          <p:cNvGraphicFramePr>
            <a:graphicFrameLocks noChangeAspect="1"/>
          </p:cNvGraphicFramePr>
          <p:nvPr/>
        </p:nvGraphicFramePr>
        <p:xfrm>
          <a:off x="6994525" y="3149600"/>
          <a:ext cx="23701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219200" imgH="419100" progId="Equation.3">
                  <p:embed/>
                </p:oleObj>
              </mc:Choice>
              <mc:Fallback>
                <p:oleObj name="" r:id="rId15" imgW="12192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94525" y="3149600"/>
                        <a:ext cx="2370138" cy="827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4"/>
          <p:cNvGraphicFramePr>
            <a:graphicFrameLocks noChangeAspect="1"/>
          </p:cNvGraphicFramePr>
          <p:nvPr/>
        </p:nvGraphicFramePr>
        <p:xfrm>
          <a:off x="7131050" y="5030788"/>
          <a:ext cx="20986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1130300" imgH="444500" progId="Equation.3">
                  <p:embed/>
                </p:oleObj>
              </mc:Choice>
              <mc:Fallback>
                <p:oleObj name="" r:id="rId17" imgW="1130300" imgH="444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31050" y="5030788"/>
                        <a:ext cx="2098675" cy="827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/>
          <p:nvPr/>
        </p:nvSpPr>
        <p:spPr>
          <a:xfrm>
            <a:off x="1524000" y="3362484"/>
            <a:ext cx="22720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defTabSz="914400">
              <a:tabLst>
                <a:tab pos="2057400" algn="ctr"/>
                <a:tab pos="4038600" algn="r"/>
              </a:tabLs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endParaRPr lang="en-US" altLang="zh-CN" sz="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 eaLnBrk="0" hangingPunct="0">
              <a:tabLst>
                <a:tab pos="2057400" algn="ctr"/>
                <a:tab pos="4038600" algn="r"/>
              </a:tabLst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2" name="Object 17"/>
          <p:cNvGraphicFramePr>
            <a:graphicFrameLocks noChangeAspect="1"/>
          </p:cNvGraphicFramePr>
          <p:nvPr/>
        </p:nvGraphicFramePr>
        <p:xfrm>
          <a:off x="2263775" y="849313"/>
          <a:ext cx="78105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708400" imgH="520700" progId="Equation.3">
                  <p:embed/>
                </p:oleObj>
              </mc:Choice>
              <mc:Fallback>
                <p:oleObj name="" r:id="rId1" imgW="3708400" imgH="520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3775" y="849313"/>
                        <a:ext cx="7810500" cy="10810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2"/>
          <p:cNvSpPr txBox="1"/>
          <p:nvPr/>
        </p:nvSpPr>
        <p:spPr>
          <a:xfrm>
            <a:off x="1666875" y="2154238"/>
            <a:ext cx="612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5364" name="Object 17"/>
          <p:cNvGraphicFramePr>
            <a:graphicFrameLocks noChangeAspect="1"/>
          </p:cNvGraphicFramePr>
          <p:nvPr/>
        </p:nvGraphicFramePr>
        <p:xfrm>
          <a:off x="2278063" y="2054225"/>
          <a:ext cx="77803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693795" imgH="520700" progId="Equation.3">
                  <p:embed/>
                </p:oleObj>
              </mc:Choice>
              <mc:Fallback>
                <p:oleObj name="" r:id="rId3" imgW="3693795" imgH="520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8063" y="2054225"/>
                        <a:ext cx="7780337" cy="10810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52586"/>
          <p:cNvGraphicFramePr>
            <a:graphicFrameLocks noChangeAspect="1"/>
          </p:cNvGraphicFramePr>
          <p:nvPr/>
        </p:nvGraphicFramePr>
        <p:xfrm>
          <a:off x="3436938" y="188913"/>
          <a:ext cx="5689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781300" imgH="228600" progId="Equation.3">
                  <p:embed/>
                </p:oleObj>
              </mc:Choice>
              <mc:Fallback>
                <p:oleObj name="" r:id="rId5" imgW="2781300" imgH="2286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6938" y="188913"/>
                        <a:ext cx="56896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9239"/>
          <p:cNvGraphicFramePr>
            <a:graphicFrameLocks noChangeAspect="1"/>
          </p:cNvGraphicFramePr>
          <p:nvPr/>
        </p:nvGraphicFramePr>
        <p:xfrm>
          <a:off x="2128838" y="3668713"/>
          <a:ext cx="6840537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336800" imgH="609600" progId="">
                  <p:embed/>
                </p:oleObj>
              </mc:Choice>
              <mc:Fallback>
                <p:oleObj name="" r:id="rId7" imgW="2336800" imgH="609600" progId="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8838" y="3668713"/>
                        <a:ext cx="6840537" cy="1516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92650" y="3668713"/>
          <a:ext cx="28067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371600" imgH="228600" progId="Equation.KSEE3">
                  <p:embed/>
                </p:oleObj>
              </mc:Choice>
              <mc:Fallback>
                <p:oleObj name="" r:id="rId9" imgW="1371600" imgH="228600" progId="Equation.KSEE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92650" y="3668713"/>
                        <a:ext cx="28067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2311"/>
          <p:cNvGraphicFramePr>
            <a:graphicFrameLocks noChangeAspect="1"/>
          </p:cNvGraphicFramePr>
          <p:nvPr/>
        </p:nvGraphicFramePr>
        <p:xfrm>
          <a:off x="2193925" y="5414963"/>
          <a:ext cx="51069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131695" imgH="405765" progId="">
                  <p:embed/>
                </p:oleObj>
              </mc:Choice>
              <mc:Fallback>
                <p:oleObj name="" r:id="rId11" imgW="2131695" imgH="405765" progId="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3925" y="5414963"/>
                        <a:ext cx="5106988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48225" y="5432425"/>
          <a:ext cx="2808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1371600" imgH="241300" progId="Equation.KSEE3">
                  <p:embed/>
                </p:oleObj>
              </mc:Choice>
              <mc:Fallback>
                <p:oleObj name="" r:id="rId13" imgW="1371600" imgH="241300" progId="Equation.KSEE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48225" y="5432425"/>
                        <a:ext cx="2808288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圆角矩形 15"/>
          <p:cNvSpPr/>
          <p:nvPr/>
        </p:nvSpPr>
        <p:spPr>
          <a:xfrm>
            <a:off x="2024063" y="3565525"/>
            <a:ext cx="7188200" cy="16192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" name="圆角矩形 16"/>
          <p:cNvSpPr/>
          <p:nvPr/>
        </p:nvSpPr>
        <p:spPr>
          <a:xfrm>
            <a:off x="2051050" y="5303838"/>
            <a:ext cx="7189788" cy="11525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/>
          <p:nvPr/>
        </p:nvSpPr>
        <p:spPr>
          <a:xfrm>
            <a:off x="1524000" y="3139758"/>
            <a:ext cx="116078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Text Box 12"/>
          <p:cNvSpPr txBox="1"/>
          <p:nvPr/>
        </p:nvSpPr>
        <p:spPr>
          <a:xfrm>
            <a:off x="1524000" y="44450"/>
            <a:ext cx="9144000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物质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的标准摩尔生成焓是由最稳定的单质生成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1mol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该物质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时的标准摩尔反应焓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6387" name="Object 13"/>
          <p:cNvGraphicFramePr>
            <a:graphicFrameLocks noChangeAspect="1"/>
          </p:cNvGraphicFramePr>
          <p:nvPr/>
        </p:nvGraphicFramePr>
        <p:xfrm>
          <a:off x="4008438" y="909638"/>
          <a:ext cx="19780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824865" imgH="203200" progId="Equation.3">
                  <p:embed/>
                </p:oleObj>
              </mc:Choice>
              <mc:Fallback>
                <p:oleObj name="" r:id="rId1" imgW="824865" imgH="203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8438" y="909638"/>
                        <a:ext cx="1978025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12"/>
          <p:cNvSpPr txBox="1"/>
          <p:nvPr/>
        </p:nvSpPr>
        <p:spPr>
          <a:xfrm>
            <a:off x="5849938" y="908050"/>
            <a:ext cx="31432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的生成反应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509" name="Text Box 12"/>
          <p:cNvSpPr txBox="1"/>
          <p:nvPr/>
        </p:nvSpPr>
        <p:spPr>
          <a:xfrm>
            <a:off x="1524000" y="3632200"/>
            <a:ext cx="9144000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物质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的标准摩尔燃烧焓是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1mol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该物质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en-US" altLang="zh-CN" sz="2400" b="1" baseline="-25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中完全燃烧时的标准摩尔反应焓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1510" name="Object 14"/>
          <p:cNvGraphicFramePr>
            <a:graphicFrameLocks noChangeAspect="1"/>
          </p:cNvGraphicFramePr>
          <p:nvPr/>
        </p:nvGraphicFramePr>
        <p:xfrm>
          <a:off x="4200525" y="4576763"/>
          <a:ext cx="18986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24865" imgH="203200" progId="Equation.3">
                  <p:embed/>
                </p:oleObj>
              </mc:Choice>
              <mc:Fallback>
                <p:oleObj name="" r:id="rId3" imgW="824865" imgH="203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00525" y="4576763"/>
                        <a:ext cx="189865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12"/>
          <p:cNvSpPr txBox="1"/>
          <p:nvPr/>
        </p:nvSpPr>
        <p:spPr>
          <a:xfrm>
            <a:off x="6027738" y="4584700"/>
            <a:ext cx="32051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的燃烧反应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513" name="Text Box 12"/>
          <p:cNvSpPr txBox="1"/>
          <p:nvPr/>
        </p:nvSpPr>
        <p:spPr>
          <a:xfrm>
            <a:off x="8128000" y="4756150"/>
            <a:ext cx="31432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方程式注意配平</a:t>
            </a:r>
            <a:endParaRPr lang="zh-CN" altLang="en-US" sz="24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6393" name="Object 6"/>
          <p:cNvGraphicFramePr>
            <a:graphicFrameLocks noChangeAspect="1"/>
          </p:cNvGraphicFramePr>
          <p:nvPr/>
        </p:nvGraphicFramePr>
        <p:xfrm>
          <a:off x="1784350" y="1376363"/>
          <a:ext cx="77612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3974465" imgH="405765" progId="Equation.3">
                  <p:embed/>
                </p:oleObj>
              </mc:Choice>
              <mc:Fallback>
                <p:oleObj name="" r:id="rId4" imgW="3974465" imgH="40576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4350" y="1376363"/>
                        <a:ext cx="7761288" cy="792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7"/>
          <p:cNvGraphicFramePr>
            <a:graphicFrameLocks noChangeAspect="1"/>
          </p:cNvGraphicFramePr>
          <p:nvPr/>
        </p:nvGraphicFramePr>
        <p:xfrm>
          <a:off x="2586038" y="2246313"/>
          <a:ext cx="62849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3238500" imgH="266700" progId="Equation.3">
                  <p:embed/>
                </p:oleObj>
              </mc:Choice>
              <mc:Fallback>
                <p:oleObj name="" r:id="rId6" imgW="3238500" imgH="266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6038" y="2246313"/>
                        <a:ext cx="6284912" cy="51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522413" y="2857500"/>
          <a:ext cx="8650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8" imgW="4457700" imgH="241300" progId="Equation.3">
                  <p:embed/>
                </p:oleObj>
              </mc:Choice>
              <mc:Fallback>
                <p:oleObj name="" r:id="rId8" imgW="4457700" imgH="2413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2413" y="2857500"/>
                        <a:ext cx="8650287" cy="466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9"/>
          <p:cNvGraphicFramePr>
            <a:graphicFrameLocks noChangeAspect="1"/>
          </p:cNvGraphicFramePr>
          <p:nvPr/>
        </p:nvGraphicFramePr>
        <p:xfrm>
          <a:off x="1782763" y="5145088"/>
          <a:ext cx="82343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0" imgW="4152900" imgH="228600" progId="Equation.3">
                  <p:embed/>
                </p:oleObj>
              </mc:Choice>
              <mc:Fallback>
                <p:oleObj name="" r:id="rId10" imgW="4152900" imgH="228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82763" y="5145088"/>
                        <a:ext cx="8234362" cy="454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0"/>
          <p:cNvGraphicFramePr/>
          <p:nvPr/>
        </p:nvGraphicFramePr>
        <p:xfrm>
          <a:off x="2711450" y="5678488"/>
          <a:ext cx="6297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2" imgW="3136900" imgH="266700" progId="Equation.3">
                  <p:embed/>
                </p:oleObj>
              </mc:Choice>
              <mc:Fallback>
                <p:oleObj name="" r:id="rId12" imgW="3136900" imgH="2667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11450" y="5678488"/>
                        <a:ext cx="6297613" cy="536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/>
          <p:nvPr/>
        </p:nvGraphicFramePr>
        <p:xfrm>
          <a:off x="1541463" y="6305550"/>
          <a:ext cx="9036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4" imgW="4953000" imgH="241300" progId="Equation.3">
                  <p:embed/>
                </p:oleObj>
              </mc:Choice>
              <mc:Fallback>
                <p:oleObj name="" r:id="rId14" imgW="4953000" imgH="241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41463" y="6305550"/>
                        <a:ext cx="9036050" cy="454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 Box 12"/>
          <p:cNvSpPr txBox="1"/>
          <p:nvPr/>
        </p:nvSpPr>
        <p:spPr>
          <a:xfrm>
            <a:off x="7886700" y="1168400"/>
            <a:ext cx="31432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方程式注意配平</a:t>
            </a:r>
            <a:endParaRPr lang="zh-CN" altLang="en-US" sz="24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833813" y="873125"/>
            <a:ext cx="3798888" cy="5048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" name="圆角矩形 11"/>
          <p:cNvSpPr/>
          <p:nvPr/>
        </p:nvSpPr>
        <p:spPr>
          <a:xfrm>
            <a:off x="4010025" y="4541838"/>
            <a:ext cx="3798888" cy="50323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Rectangle 2"/>
          <p:cNvSpPr>
            <a:spLocks noGrp="1"/>
          </p:cNvSpPr>
          <p:nvPr/>
        </p:nvSpPr>
        <p:spPr>
          <a:xfrm>
            <a:off x="1776095" y="1673225"/>
            <a:ext cx="7129463" cy="3717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数学表达式：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适用条件：封闭系统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条件公式：（盖斯定律）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）恒容过程：</a:t>
            </a: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400" b="1" i="1" err="1"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 = 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、只做体积功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）恒压过程：</a:t>
            </a: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400" b="1" i="1" err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=0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外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、只做体积功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51948" y="4841240"/>
            <a:ext cx="1571625" cy="50323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" name="圆角矩形 5"/>
          <p:cNvSpPr/>
          <p:nvPr/>
        </p:nvSpPr>
        <p:spPr>
          <a:xfrm>
            <a:off x="4151948" y="3691890"/>
            <a:ext cx="1571625" cy="50323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6312535" y="1606550"/>
            <a:ext cx="2376805" cy="50355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圆角矩形 3"/>
          <p:cNvSpPr/>
          <p:nvPr/>
        </p:nvSpPr>
        <p:spPr>
          <a:xfrm>
            <a:off x="3717925" y="1620520"/>
            <a:ext cx="2376805" cy="50355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圆角矩形 2"/>
          <p:cNvSpPr/>
          <p:nvPr/>
        </p:nvSpPr>
        <p:spPr>
          <a:xfrm>
            <a:off x="6471603" y="4841240"/>
            <a:ext cx="1571625" cy="50323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圆角矩形 1"/>
          <p:cNvSpPr/>
          <p:nvPr/>
        </p:nvSpPr>
        <p:spPr>
          <a:xfrm>
            <a:off x="6455728" y="3691890"/>
            <a:ext cx="1571625" cy="50323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415" name="Rectangle 8"/>
          <p:cNvSpPr/>
          <p:nvPr/>
        </p:nvSpPr>
        <p:spPr>
          <a:xfrm>
            <a:off x="4948238" y="2066608"/>
            <a:ext cx="27813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6" name="Rectangle 10"/>
          <p:cNvSpPr/>
          <p:nvPr/>
        </p:nvSpPr>
        <p:spPr>
          <a:xfrm>
            <a:off x="4948238" y="4082733"/>
            <a:ext cx="201168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17" name="对象 38919"/>
          <p:cNvGraphicFramePr>
            <a:graphicFrameLocks noChangeAspect="1"/>
          </p:cNvGraphicFramePr>
          <p:nvPr/>
        </p:nvGraphicFramePr>
        <p:xfrm>
          <a:off x="3830320" y="90170"/>
          <a:ext cx="26082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144270" imgH="356235" progId="Equation.3">
                  <p:embed/>
                </p:oleObj>
              </mc:Choice>
              <mc:Fallback>
                <p:oleObj name="" r:id="rId1" imgW="1144270" imgH="3562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30320" y="90170"/>
                        <a:ext cx="2608263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13"/>
          <p:cNvSpPr/>
          <p:nvPr/>
        </p:nvSpPr>
        <p:spPr>
          <a:xfrm>
            <a:off x="1847533" y="306070"/>
            <a:ext cx="144399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anchor="t">
            <a:spAutoFit/>
          </a:bodyPr>
          <a:lstStyle/>
          <a:p>
            <a:pPr marL="342900" indent="-342900" fontAlgn="base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strike="noStrike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体积功</a:t>
            </a:r>
            <a:endParaRPr lang="zh-CN" altLang="en-US" sz="2400" b="1" strike="noStrike" noProof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7419" name="内容占位符 38921"/>
          <p:cNvGraphicFramePr>
            <a:graphicFrameLocks noGrp="1" noChangeAspect="1"/>
          </p:cNvGraphicFramePr>
          <p:nvPr>
            <p:ph idx="4294967295"/>
          </p:nvPr>
        </p:nvGraphicFramePr>
        <p:xfrm>
          <a:off x="7030085" y="48260"/>
          <a:ext cx="25558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1029970" imgH="305435" progId="Equation.3">
                  <p:embed/>
                </p:oleObj>
              </mc:Choice>
              <mc:Fallback>
                <p:oleObj name="" r:id="rId3" imgW="1029970" imgH="30543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0085" y="48260"/>
                        <a:ext cx="2555875" cy="755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38"/>
          <p:cNvSpPr/>
          <p:nvPr/>
        </p:nvSpPr>
        <p:spPr>
          <a:xfrm>
            <a:off x="1776095" y="1097280"/>
            <a:ext cx="29749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marL="342900" indent="-342900" fontAlgn="base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strike="noStrike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热力学第一定律</a:t>
            </a:r>
            <a:endParaRPr lang="zh-CN" altLang="en-US" sz="2400" b="1" strike="noStrike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7422" name="Object 6"/>
          <p:cNvGraphicFramePr>
            <a:graphicFrameLocks noChangeAspect="1"/>
          </p:cNvGraphicFramePr>
          <p:nvPr/>
        </p:nvGraphicFramePr>
        <p:xfrm>
          <a:off x="3792220" y="1656080"/>
          <a:ext cx="2160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055370" imgH="203200" progId="Equation.3">
                  <p:embed/>
                </p:oleObj>
              </mc:Choice>
              <mc:Fallback>
                <p:oleObj name="" r:id="rId5" imgW="1055370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2220" y="1656080"/>
                        <a:ext cx="21605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6"/>
          <p:cNvGraphicFramePr>
            <a:graphicFrameLocks noChangeAspect="1"/>
          </p:cNvGraphicFramePr>
          <p:nvPr/>
        </p:nvGraphicFramePr>
        <p:xfrm>
          <a:off x="6668135" y="1642745"/>
          <a:ext cx="1611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786765" imgH="203200" progId="Equation.3">
                  <p:embed/>
                </p:oleObj>
              </mc:Choice>
              <mc:Fallback>
                <p:oleObj name="" r:id="rId7" imgW="786765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8135" y="1642745"/>
                        <a:ext cx="16113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8"/>
          <p:cNvGraphicFramePr>
            <a:graphicFrameLocks noChangeAspect="1"/>
          </p:cNvGraphicFramePr>
          <p:nvPr/>
        </p:nvGraphicFramePr>
        <p:xfrm>
          <a:off x="6610668" y="3709353"/>
          <a:ext cx="12938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570865" imgH="203200" progId="Equation.3">
                  <p:embed/>
                </p:oleObj>
              </mc:Choice>
              <mc:Fallback>
                <p:oleObj name="" r:id="rId9" imgW="570865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10668" y="3709353"/>
                        <a:ext cx="129381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0"/>
          <p:cNvGraphicFramePr>
            <a:graphicFrameLocks noChangeAspect="1"/>
          </p:cNvGraphicFramePr>
          <p:nvPr/>
        </p:nvGraphicFramePr>
        <p:xfrm>
          <a:off x="4151948" y="3709353"/>
          <a:ext cx="15621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686435" imgH="203200" progId="Equation.3">
                  <p:embed/>
                </p:oleObj>
              </mc:Choice>
              <mc:Fallback>
                <p:oleObj name="" r:id="rId11" imgW="686435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1948" y="3709353"/>
                        <a:ext cx="15621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2"/>
          <p:cNvGraphicFramePr>
            <a:graphicFrameLocks noChangeAspect="1"/>
          </p:cNvGraphicFramePr>
          <p:nvPr/>
        </p:nvGraphicFramePr>
        <p:xfrm>
          <a:off x="6647815" y="4854258"/>
          <a:ext cx="1219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558800" imgH="228600" progId="Equation.3">
                  <p:embed/>
                </p:oleObj>
              </mc:Choice>
              <mc:Fallback>
                <p:oleObj name="" r:id="rId13" imgW="5588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47815" y="4854258"/>
                        <a:ext cx="12192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35"/>
          <p:cNvGraphicFramePr>
            <a:graphicFrameLocks noGrp="1" noChangeAspect="1"/>
          </p:cNvGraphicFramePr>
          <p:nvPr/>
        </p:nvGraphicFramePr>
        <p:xfrm>
          <a:off x="4127818" y="4857433"/>
          <a:ext cx="1619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5" imgW="687070" imgH="229235" progId="Equation.3">
                  <p:embed/>
                </p:oleObj>
              </mc:Choice>
              <mc:Fallback>
                <p:oleObj name="" r:id="rId15" imgW="687070" imgH="22923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27818" y="4857433"/>
                        <a:ext cx="16192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Text Box 4"/>
          <p:cNvSpPr txBox="1"/>
          <p:nvPr/>
        </p:nvSpPr>
        <p:spPr>
          <a:xfrm>
            <a:off x="1824990" y="5643245"/>
            <a:ext cx="5829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封闭系统，只做体积功，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恒容变温过程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311" name="Text Box 5"/>
          <p:cNvSpPr txBox="1"/>
          <p:nvPr/>
        </p:nvSpPr>
        <p:spPr>
          <a:xfrm>
            <a:off x="1812290" y="6188710"/>
            <a:ext cx="5842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封闭系统，只做体积功，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恒压变温过程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2308" name="Object 11"/>
          <p:cNvGraphicFramePr>
            <a:graphicFrameLocks noChangeAspect="1"/>
          </p:cNvGraphicFramePr>
          <p:nvPr/>
        </p:nvGraphicFramePr>
        <p:xfrm>
          <a:off x="7392353" y="5575935"/>
          <a:ext cx="267322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7" imgW="1437640" imgH="292735" progId="Equation.3">
                  <p:embed/>
                </p:oleObj>
              </mc:Choice>
              <mc:Fallback>
                <p:oleObj name="" r:id="rId17" imgW="1437640" imgH="29273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92353" y="5575935"/>
                        <a:ext cx="2673220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12"/>
          <p:cNvGraphicFramePr>
            <a:graphicFrameLocks noChangeAspect="1"/>
          </p:cNvGraphicFramePr>
          <p:nvPr/>
        </p:nvGraphicFramePr>
        <p:xfrm>
          <a:off x="7392353" y="6224270"/>
          <a:ext cx="266378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9" imgW="1472565" imgH="292100" progId="Equation.3">
                  <p:embed/>
                </p:oleObj>
              </mc:Choice>
              <mc:Fallback>
                <p:oleObj name="" r:id="rId19" imgW="1472565" imgH="292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92353" y="6224270"/>
                        <a:ext cx="2663788" cy="50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Object 2"/>
          <p:cNvGraphicFramePr/>
          <p:nvPr/>
        </p:nvGraphicFramePr>
        <p:xfrm>
          <a:off x="4217988" y="909638"/>
          <a:ext cx="2952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282700" imgH="241300" progId="Equation.3">
                  <p:embed/>
                </p:oleObj>
              </mc:Choice>
              <mc:Fallback>
                <p:oleObj name="" r:id="rId1" imgW="1282700" imgH="2413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7988" y="909638"/>
                        <a:ext cx="29527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3656013" y="1725613"/>
          <a:ext cx="39957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688465" imgH="292100" progId="Equation.3">
                  <p:embed/>
                </p:oleObj>
              </mc:Choice>
              <mc:Fallback>
                <p:oleObj name="" r:id="rId3" imgW="1688465" imgH="292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6013" y="1725613"/>
                        <a:ext cx="3995737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4"/>
          <p:cNvSpPr/>
          <p:nvPr/>
        </p:nvSpPr>
        <p:spPr>
          <a:xfrm>
            <a:off x="1595438" y="309563"/>
            <a:ext cx="921702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marL="342900" indent="-342900" defTabSz="914400">
              <a:buClr>
                <a:srgbClr val="FF0000"/>
              </a:buClr>
              <a:buFont typeface="Wingdings" panose="05000000000000000000" charset="0"/>
              <a:buChar char="Ø"/>
              <a:tabLst>
                <a:tab pos="2057400" algn="ctr"/>
                <a:tab pos="4038600" algn="r"/>
              </a:tabLst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恒容燃烧热与恒压燃烧热的转换（在恒温条件下）：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52594" name="Object 6"/>
          <p:cNvGraphicFramePr>
            <a:graphicFrameLocks noChangeAspect="1"/>
          </p:cNvGraphicFramePr>
          <p:nvPr/>
        </p:nvGraphicFramePr>
        <p:xfrm>
          <a:off x="2190750" y="4387850"/>
          <a:ext cx="82454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962400" imgH="279400" progId="Equation.3">
                  <p:embed/>
                </p:oleObj>
              </mc:Choice>
              <mc:Fallback>
                <p:oleObj name="" r:id="rId5" imgW="3962400" imgH="2794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0750" y="4387850"/>
                        <a:ext cx="8245475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5" name="Object 7"/>
          <p:cNvGraphicFramePr>
            <a:graphicFrameLocks noChangeAspect="1"/>
          </p:cNvGraphicFramePr>
          <p:nvPr/>
        </p:nvGraphicFramePr>
        <p:xfrm>
          <a:off x="4514850" y="3509963"/>
          <a:ext cx="35941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524000" imgH="279400" progId="Equation.3">
                  <p:embed/>
                </p:oleObj>
              </mc:Choice>
              <mc:Fallback>
                <p:oleObj name="" r:id="rId7" imgW="1524000" imgH="279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509963"/>
                        <a:ext cx="359410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/>
          <p:nvPr/>
        </p:nvGraphicFramePr>
        <p:xfrm>
          <a:off x="3660775" y="2817813"/>
          <a:ext cx="56784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565400" imgH="228600" progId="Equation.3">
                  <p:embed/>
                </p:oleObj>
              </mc:Choice>
              <mc:Fallback>
                <p:oleObj name="" r:id="rId9" imgW="2565400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60775" y="2817813"/>
                        <a:ext cx="5678488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文本框 1"/>
          <p:cNvSpPr txBox="1"/>
          <p:nvPr/>
        </p:nvSpPr>
        <p:spPr>
          <a:xfrm>
            <a:off x="2952750" y="2817813"/>
            <a:ext cx="126523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例：</a:t>
            </a:r>
            <a:endParaRPr lang="zh-CN" altLang="en-US" sz="2800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802063" y="911225"/>
            <a:ext cx="3798888" cy="538163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" name="圆角矩形 6"/>
          <p:cNvSpPr/>
          <p:nvPr/>
        </p:nvSpPr>
        <p:spPr>
          <a:xfrm>
            <a:off x="3543300" y="1711325"/>
            <a:ext cx="4211638" cy="7556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0" name="文本框 342019"/>
          <p:cNvSpPr txBox="1"/>
          <p:nvPr/>
        </p:nvSpPr>
        <p:spPr>
          <a:xfrm>
            <a:off x="2063750" y="101600"/>
            <a:ext cx="740092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25℃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时，相关物质的热数据如下：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42131" name="表格 342130"/>
          <p:cNvGraphicFramePr/>
          <p:nvPr>
            <p:custDataLst>
              <p:tags r:id="rId1"/>
            </p:custDataLst>
          </p:nvPr>
        </p:nvGraphicFramePr>
        <p:xfrm>
          <a:off x="1774825" y="652463"/>
          <a:ext cx="8642350" cy="3615690"/>
        </p:xfrm>
        <a:graphic>
          <a:graphicData uri="http://schemas.openxmlformats.org/drawingml/2006/table">
            <a:tbl>
              <a:tblPr/>
              <a:tblGrid>
                <a:gridCol w="2520950"/>
                <a:gridCol w="3218180"/>
                <a:gridCol w="2903220"/>
              </a:tblGrid>
              <a:tr h="935038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endParaRPr lang="zh-CN" altLang="en-US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-1759.5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C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（石墨）</a:t>
                      </a:r>
                      <a:r>
                        <a:rPr lang="zh-CN" altLang="en-US" sz="2400" dirty="0">
                          <a:ea typeface="黑体" panose="02010609060101010101" pitchFamily="2" charset="-122"/>
                        </a:rPr>
                        <a:t> </a:t>
                      </a:r>
                      <a:endParaRPr lang="zh-CN" altLang="en-US" sz="2400" dirty="0">
                        <a:ea typeface="黑体" panose="0201060906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-393.5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-285.8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-1299.6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135.1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2059" name="对象 342058"/>
          <p:cNvGraphicFramePr>
            <a:graphicFrameLocks noChangeAspect="1"/>
          </p:cNvGraphicFramePr>
          <p:nvPr/>
        </p:nvGraphicFramePr>
        <p:xfrm>
          <a:off x="2051050" y="1628775"/>
          <a:ext cx="197463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" r:id="rId2" imgW="977900" imgH="228600" progId="Equation.3">
                  <p:embed/>
                </p:oleObj>
              </mc:Choice>
              <mc:Fallback>
                <p:oleObj name="" r:id="rId2" imgW="977900" imgH="2286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1050" y="1628775"/>
                        <a:ext cx="197463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58" name="对象 342057"/>
          <p:cNvGraphicFramePr>
            <a:graphicFrameLocks noChangeAspect="1"/>
          </p:cNvGraphicFramePr>
          <p:nvPr/>
        </p:nvGraphicFramePr>
        <p:xfrm>
          <a:off x="2495550" y="2608263"/>
          <a:ext cx="91663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" r:id="rId4" imgW="419100" imgH="228600" progId="Equation.3">
                  <p:embed/>
                </p:oleObj>
              </mc:Choice>
              <mc:Fallback>
                <p:oleObj name="" r:id="rId4" imgW="419100" imgH="2286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5550" y="2608263"/>
                        <a:ext cx="91663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57" name="对象 342056"/>
          <p:cNvGraphicFramePr>
            <a:graphicFrameLocks noChangeAspect="1"/>
          </p:cNvGraphicFramePr>
          <p:nvPr/>
        </p:nvGraphicFramePr>
        <p:xfrm>
          <a:off x="2351088" y="3255963"/>
          <a:ext cx="126879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" r:id="rId6" imgW="584200" imgH="228600" progId="Equation.3">
                  <p:embed/>
                </p:oleObj>
              </mc:Choice>
              <mc:Fallback>
                <p:oleObj name="" r:id="rId6" imgW="584200" imgH="2286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1088" y="3255963"/>
                        <a:ext cx="126879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56" name="对象 342055"/>
          <p:cNvGraphicFramePr>
            <a:graphicFrameLocks noChangeAspect="1"/>
          </p:cNvGraphicFramePr>
          <p:nvPr/>
        </p:nvGraphicFramePr>
        <p:xfrm>
          <a:off x="2351088" y="3832225"/>
          <a:ext cx="126952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" r:id="rId8" imgW="608965" imgH="203200" progId="Equation.3">
                  <p:embed/>
                </p:oleObj>
              </mc:Choice>
              <mc:Fallback>
                <p:oleObj name="" r:id="rId8" imgW="608965" imgH="2032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51088" y="3832225"/>
                        <a:ext cx="126952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60" name="矩形 342059"/>
          <p:cNvSpPr/>
          <p:nvPr/>
        </p:nvSpPr>
        <p:spPr>
          <a:xfrm>
            <a:off x="5267325" y="1784350"/>
            <a:ext cx="165735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42063" name="矩形 342062"/>
          <p:cNvSpPr/>
          <p:nvPr/>
        </p:nvSpPr>
        <p:spPr>
          <a:xfrm>
            <a:off x="5267325" y="1784350"/>
            <a:ext cx="165735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42065" name="矩形 342064"/>
          <p:cNvSpPr/>
          <p:nvPr/>
        </p:nvSpPr>
        <p:spPr>
          <a:xfrm>
            <a:off x="5267325" y="1784350"/>
            <a:ext cx="165735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42067" name="矩形 342066"/>
          <p:cNvSpPr/>
          <p:nvPr/>
        </p:nvSpPr>
        <p:spPr>
          <a:xfrm>
            <a:off x="5267325" y="1784350"/>
            <a:ext cx="165735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2097" name="对象 342096"/>
          <p:cNvGraphicFramePr>
            <a:graphicFrameLocks noChangeAspect="1"/>
          </p:cNvGraphicFramePr>
          <p:nvPr/>
        </p:nvGraphicFramePr>
        <p:xfrm>
          <a:off x="7968298" y="634683"/>
          <a:ext cx="1935975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" r:id="rId10" imgW="939800" imgH="419100" progId="Equation.3">
                  <p:embed/>
                </p:oleObj>
              </mc:Choice>
              <mc:Fallback>
                <p:oleObj name="" r:id="rId10" imgW="939800" imgH="4191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68298" y="634683"/>
                        <a:ext cx="1935975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104" name="对象 342103"/>
          <p:cNvGraphicFramePr>
            <a:graphicFrameLocks noChangeAspect="1"/>
          </p:cNvGraphicFramePr>
          <p:nvPr/>
        </p:nvGraphicFramePr>
        <p:xfrm>
          <a:off x="4910773" y="652463"/>
          <a:ext cx="1935975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" r:id="rId12" imgW="939800" imgH="419100" progId="Equation.3">
                  <p:embed/>
                </p:oleObj>
              </mc:Choice>
              <mc:Fallback>
                <p:oleObj name="" r:id="rId12" imgW="939800" imgH="4191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10773" y="652463"/>
                        <a:ext cx="1935975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116" name="文本框 342115"/>
          <p:cNvSpPr txBox="1"/>
          <p:nvPr/>
        </p:nvSpPr>
        <p:spPr>
          <a:xfrm>
            <a:off x="1524000" y="4405313"/>
            <a:ext cx="9396413" cy="82994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在此温度下，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标准摩尔蒸发焓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请根据以上数据求解以下问题：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2117" name="文本框 342116"/>
          <p:cNvSpPr txBox="1"/>
          <p:nvPr/>
        </p:nvSpPr>
        <p:spPr>
          <a:xfrm>
            <a:off x="1524000" y="5229225"/>
            <a:ext cx="7112000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1. 25℃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时，              的标准摩尔生成焓；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2118" name="文本框 342117"/>
          <p:cNvSpPr txBox="1"/>
          <p:nvPr/>
        </p:nvSpPr>
        <p:spPr>
          <a:xfrm>
            <a:off x="1524000" y="5688013"/>
            <a:ext cx="9396413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2. 25℃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的标准摩尔生成焓；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2119" name="文本框 342118"/>
          <p:cNvSpPr txBox="1"/>
          <p:nvPr/>
        </p:nvSpPr>
        <p:spPr>
          <a:xfrm>
            <a:off x="1560513" y="6130925"/>
            <a:ext cx="9864725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3. 25℃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                           的标准摩尔反应焓。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2121" name="矩形 342120"/>
          <p:cNvSpPr/>
          <p:nvPr/>
        </p:nvSpPr>
        <p:spPr>
          <a:xfrm>
            <a:off x="1524000" y="3319463"/>
            <a:ext cx="914400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2120" name="对象 342119"/>
          <p:cNvGraphicFramePr>
            <a:graphicFrameLocks noChangeAspect="1"/>
          </p:cNvGraphicFramePr>
          <p:nvPr/>
        </p:nvGraphicFramePr>
        <p:xfrm>
          <a:off x="3069590" y="5271135"/>
          <a:ext cx="1091367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" r:id="rId14" imgW="584200" imgH="228600" progId="Equation.3">
                  <p:embed/>
                </p:oleObj>
              </mc:Choice>
              <mc:Fallback>
                <p:oleObj name="" r:id="rId14" imgW="584200" imgH="2286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69590" y="5271135"/>
                        <a:ext cx="1091367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122" name="对象 342121"/>
          <p:cNvGraphicFramePr>
            <a:graphicFrameLocks noChangeAspect="1"/>
          </p:cNvGraphicFramePr>
          <p:nvPr/>
        </p:nvGraphicFramePr>
        <p:xfrm>
          <a:off x="3072130" y="5759450"/>
          <a:ext cx="182272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" r:id="rId16" imgW="977900" imgH="228600" progId="Equation.3">
                  <p:embed/>
                </p:oleObj>
              </mc:Choice>
              <mc:Fallback>
                <p:oleObj name="" r:id="rId16" imgW="977900" imgH="2286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72130" y="5759450"/>
                        <a:ext cx="182272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124" name="对象 342123"/>
          <p:cNvGraphicFramePr>
            <a:graphicFrameLocks noChangeAspect="1"/>
          </p:cNvGraphicFramePr>
          <p:nvPr/>
        </p:nvGraphicFramePr>
        <p:xfrm>
          <a:off x="5347653" y="5749290"/>
          <a:ext cx="189448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" r:id="rId18" imgW="1016000" imgH="228600" progId="Equation.3">
                  <p:embed/>
                </p:oleObj>
              </mc:Choice>
              <mc:Fallback>
                <p:oleObj name="" r:id="rId18" imgW="1016000" imgH="2286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347653" y="5749290"/>
                        <a:ext cx="189448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125" name="对象 342124"/>
          <p:cNvGraphicFramePr>
            <a:graphicFrameLocks noChangeAspect="1"/>
          </p:cNvGraphicFramePr>
          <p:nvPr/>
        </p:nvGraphicFramePr>
        <p:xfrm>
          <a:off x="2999423" y="6194425"/>
          <a:ext cx="454705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" r:id="rId20" imgW="2438400" imgH="228600" progId="Equation.3">
                  <p:embed/>
                </p:oleObj>
              </mc:Choice>
              <mc:Fallback>
                <p:oleObj name="" r:id="rId20" imgW="2438400" imgH="2286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99423" y="6194425"/>
                        <a:ext cx="454705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127" name="对象 342126"/>
          <p:cNvGraphicFramePr>
            <a:graphicFrameLocks noChangeAspect="1"/>
          </p:cNvGraphicFramePr>
          <p:nvPr/>
        </p:nvGraphicFramePr>
        <p:xfrm>
          <a:off x="7851140" y="4378960"/>
          <a:ext cx="217104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" r:id="rId22" imgW="1027430" imgH="215900" progId="Equation.3">
                  <p:embed/>
                </p:oleObj>
              </mc:Choice>
              <mc:Fallback>
                <p:oleObj name="" r:id="rId22" imgW="1027430" imgH="2159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851140" y="4378960"/>
                        <a:ext cx="217104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129" name="对象 342128"/>
          <p:cNvGraphicFramePr>
            <a:graphicFrameLocks noChangeAspect="1"/>
          </p:cNvGraphicFramePr>
          <p:nvPr/>
        </p:nvGraphicFramePr>
        <p:xfrm>
          <a:off x="3359468" y="4437063"/>
          <a:ext cx="182272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" r:id="rId24" imgW="977900" imgH="228600" progId="Equation.3">
                  <p:embed/>
                </p:oleObj>
              </mc:Choice>
              <mc:Fallback>
                <p:oleObj name="" r:id="rId24" imgW="977900" imgH="2286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59468" y="4437063"/>
                        <a:ext cx="1822726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130" name="文本框 342129"/>
          <p:cNvSpPr txBox="1"/>
          <p:nvPr/>
        </p:nvSpPr>
        <p:spPr>
          <a:xfrm>
            <a:off x="2711450" y="836613"/>
            <a:ext cx="1079500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物质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30" name="矩形 362529"/>
          <p:cNvSpPr/>
          <p:nvPr/>
        </p:nvSpPr>
        <p:spPr>
          <a:xfrm>
            <a:off x="7176135" y="3025458"/>
            <a:ext cx="1908175" cy="504825"/>
          </a:xfrm>
          <a:prstGeom prst="rect">
            <a:avLst/>
          </a:prstGeom>
          <a:solidFill>
            <a:srgbClr val="000000">
              <a:alpha val="0"/>
            </a:srgbClr>
          </a:solidFill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2500" name="对象 362499"/>
          <p:cNvGraphicFramePr>
            <a:graphicFrameLocks noChangeAspect="1"/>
          </p:cNvGraphicFramePr>
          <p:nvPr/>
        </p:nvGraphicFramePr>
        <p:xfrm>
          <a:off x="3143885" y="3461703"/>
          <a:ext cx="58324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" r:id="rId1" imgW="2882900" imgH="405765" progId="Equation.3">
                  <p:embed/>
                </p:oleObj>
              </mc:Choice>
              <mc:Fallback>
                <p:oleObj name="" r:id="rId1" imgW="2882900" imgH="405765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885" y="3461703"/>
                        <a:ext cx="5832475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1" name="矩形 362510"/>
          <p:cNvSpPr/>
          <p:nvPr/>
        </p:nvSpPr>
        <p:spPr>
          <a:xfrm>
            <a:off x="3359785" y="1392873"/>
            <a:ext cx="2411413" cy="431800"/>
          </a:xfrm>
          <a:prstGeom prst="rect">
            <a:avLst/>
          </a:prstGeom>
          <a:solidFill>
            <a:srgbClr val="000000">
              <a:alpha val="0"/>
            </a:srgbClr>
          </a:solidFill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2502" name="对象 362501"/>
          <p:cNvGraphicFramePr>
            <a:graphicFrameLocks noChangeAspect="1"/>
          </p:cNvGraphicFramePr>
          <p:nvPr/>
        </p:nvGraphicFramePr>
        <p:xfrm>
          <a:off x="2568099" y="5246846"/>
          <a:ext cx="7680325" cy="85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" r:id="rId3" imgW="3657600" imgH="405765" progId="Equation.3">
                  <p:embed/>
                </p:oleObj>
              </mc:Choice>
              <mc:Fallback>
                <p:oleObj name="" r:id="rId3" imgW="3657600" imgH="405765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8099" y="5246846"/>
                        <a:ext cx="7680325" cy="855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3" name="Text Box 3"/>
          <p:cNvSpPr txBox="1"/>
          <p:nvPr/>
        </p:nvSpPr>
        <p:spPr>
          <a:xfrm>
            <a:off x="1703705" y="2973705"/>
            <a:ext cx="22294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2.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方法一、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2504" name="对象 362503"/>
          <p:cNvGraphicFramePr>
            <a:graphicFrameLocks noChangeAspect="1"/>
          </p:cNvGraphicFramePr>
          <p:nvPr/>
        </p:nvGraphicFramePr>
        <p:xfrm>
          <a:off x="2063750" y="4671060"/>
          <a:ext cx="400558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" r:id="rId5" imgW="1879600" imgH="228600" progId="">
                  <p:embed/>
                </p:oleObj>
              </mc:Choice>
              <mc:Fallback>
                <p:oleObj name="" r:id="rId5" imgW="1879600" imgH="228600" progId="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3750" y="4671060"/>
                        <a:ext cx="400558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7" name="对象 362506"/>
          <p:cNvGraphicFramePr>
            <a:graphicFrameLocks noChangeAspect="1"/>
          </p:cNvGraphicFramePr>
          <p:nvPr/>
        </p:nvGraphicFramePr>
        <p:xfrm>
          <a:off x="2977833" y="1877378"/>
          <a:ext cx="744965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" r:id="rId7" imgW="3567430" imgH="241300" progId="Equation.3">
                  <p:embed/>
                </p:oleObj>
              </mc:Choice>
              <mc:Fallback>
                <p:oleObj name="" r:id="rId7" imgW="3567430" imgH="2413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7833" y="1877378"/>
                        <a:ext cx="744965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8" name="对象 362507"/>
          <p:cNvGraphicFramePr>
            <a:graphicFrameLocks noChangeAspect="1"/>
          </p:cNvGraphicFramePr>
          <p:nvPr/>
        </p:nvGraphicFramePr>
        <p:xfrm>
          <a:off x="3533775" y="1310640"/>
          <a:ext cx="341084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" r:id="rId9" imgW="1573530" imgH="254000" progId="Equation.3">
                  <p:embed/>
                </p:oleObj>
              </mc:Choice>
              <mc:Fallback>
                <p:oleObj name="" r:id="rId9" imgW="1573530" imgH="2540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33775" y="1310640"/>
                        <a:ext cx="3410847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9" name="对象 362508"/>
          <p:cNvGraphicFramePr>
            <a:graphicFrameLocks noChangeAspect="1"/>
          </p:cNvGraphicFramePr>
          <p:nvPr/>
        </p:nvGraphicFramePr>
        <p:xfrm>
          <a:off x="6938328" y="1320165"/>
          <a:ext cx="265324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" r:id="rId11" imgW="1310005" imgH="266700" progId="Equation.3">
                  <p:embed/>
                </p:oleObj>
              </mc:Choice>
              <mc:Fallback>
                <p:oleObj name="" r:id="rId11" imgW="1310005" imgH="2667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38328" y="1320165"/>
                        <a:ext cx="265324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0" name="Text Box 3"/>
          <p:cNvSpPr txBox="1"/>
          <p:nvPr/>
        </p:nvSpPr>
        <p:spPr>
          <a:xfrm>
            <a:off x="1704340" y="524828"/>
            <a:ext cx="692626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1.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1mol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的生成反应式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2514" name="对象 362513"/>
          <p:cNvGraphicFramePr>
            <a:graphicFrameLocks noChangeAspect="1"/>
          </p:cNvGraphicFramePr>
          <p:nvPr/>
        </p:nvGraphicFramePr>
        <p:xfrm>
          <a:off x="6095841" y="4671060"/>
          <a:ext cx="278828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" r:id="rId13" imgW="1308100" imgH="266700" progId="Equation.3">
                  <p:embed/>
                </p:oleObj>
              </mc:Choice>
              <mc:Fallback>
                <p:oleObj name="" r:id="rId13" imgW="1308100" imgH="2667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5841" y="4671060"/>
                        <a:ext cx="278828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25" name="对象 362524"/>
          <p:cNvGraphicFramePr>
            <a:graphicFrameLocks noChangeAspect="1"/>
          </p:cNvGraphicFramePr>
          <p:nvPr/>
        </p:nvGraphicFramePr>
        <p:xfrm>
          <a:off x="6384290" y="456883"/>
          <a:ext cx="327955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" r:id="rId15" imgW="1548130" imgH="254000" progId="Equation.3">
                  <p:embed/>
                </p:oleObj>
              </mc:Choice>
              <mc:Fallback>
                <p:oleObj name="" r:id="rId15" imgW="1548130" imgH="2540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84290" y="456883"/>
                        <a:ext cx="3279552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26" name="对象 362525"/>
          <p:cNvGraphicFramePr>
            <a:graphicFrameLocks noChangeAspect="1"/>
          </p:cNvGraphicFramePr>
          <p:nvPr/>
        </p:nvGraphicFramePr>
        <p:xfrm>
          <a:off x="3143568" y="524828"/>
          <a:ext cx="11448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" r:id="rId17" imgW="609600" imgH="228600" progId="Equation.3">
                  <p:embed/>
                </p:oleObj>
              </mc:Choice>
              <mc:Fallback>
                <p:oleObj name="" r:id="rId17" imgW="609600" imgH="2286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43568" y="524828"/>
                        <a:ext cx="11448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矩形 361474"/>
          <p:cNvSpPr/>
          <p:nvPr/>
        </p:nvSpPr>
        <p:spPr>
          <a:xfrm>
            <a:off x="2495550" y="6252528"/>
            <a:ext cx="3095625" cy="504825"/>
          </a:xfrm>
          <a:prstGeom prst="rect">
            <a:avLst/>
          </a:prstGeom>
          <a:solidFill>
            <a:srgbClr val="000000">
              <a:alpha val="0"/>
            </a:srgbClr>
          </a:solidFill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1491" name="对象 361490"/>
          <p:cNvGraphicFramePr>
            <a:graphicFrameLocks noChangeAspect="1"/>
          </p:cNvGraphicFramePr>
          <p:nvPr/>
        </p:nvGraphicFramePr>
        <p:xfrm>
          <a:off x="2208054" y="4796632"/>
          <a:ext cx="143002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" r:id="rId1" imgW="647700" imgH="254000" progId="Equation.3">
                  <p:embed/>
                </p:oleObj>
              </mc:Choice>
              <mc:Fallback>
                <p:oleObj name="" r:id="rId1" imgW="647700" imgH="2540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8054" y="4796632"/>
                        <a:ext cx="1430020" cy="5543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2" name="对象 361491"/>
          <p:cNvGraphicFramePr>
            <a:graphicFrameLocks noChangeAspect="1"/>
          </p:cNvGraphicFramePr>
          <p:nvPr/>
        </p:nvGraphicFramePr>
        <p:xfrm>
          <a:off x="2423478" y="5579745"/>
          <a:ext cx="52117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" r:id="rId3" imgW="2398395" imgH="254000" progId="Equation.3">
                  <p:embed/>
                </p:oleObj>
              </mc:Choice>
              <mc:Fallback>
                <p:oleObj name="" r:id="rId3" imgW="2398395" imgH="2540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3478" y="5579745"/>
                        <a:ext cx="5211762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93" name="文本框 361492"/>
          <p:cNvSpPr txBox="1"/>
          <p:nvPr/>
        </p:nvSpPr>
        <p:spPr>
          <a:xfrm>
            <a:off x="1936750" y="5536248"/>
            <a:ext cx="309880" cy="3683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61497" name="对象 361496"/>
          <p:cNvGraphicFramePr>
            <a:graphicFrameLocks noChangeAspect="1"/>
          </p:cNvGraphicFramePr>
          <p:nvPr/>
        </p:nvGraphicFramePr>
        <p:xfrm>
          <a:off x="4151313" y="4148138"/>
          <a:ext cx="418563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" r:id="rId5" imgW="2019300" imgH="228600" progId="Equation.3">
                  <p:embed/>
                </p:oleObj>
              </mc:Choice>
              <mc:Fallback>
                <p:oleObj name="" r:id="rId5" imgW="2019300" imgH="2286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1313" y="4148138"/>
                        <a:ext cx="418563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8" name="对象 361497"/>
          <p:cNvGraphicFramePr>
            <a:graphicFrameLocks noChangeAspect="1"/>
          </p:cNvGraphicFramePr>
          <p:nvPr/>
        </p:nvGraphicFramePr>
        <p:xfrm>
          <a:off x="2662873" y="6251258"/>
          <a:ext cx="5597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" r:id="rId7" imgW="2575560" imgH="254000" progId="Equation.3">
                  <p:embed/>
                </p:oleObj>
              </mc:Choice>
              <mc:Fallback>
                <p:oleObj name="" r:id="rId7" imgW="2575560" imgH="2540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2873" y="6251258"/>
                        <a:ext cx="55975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12" name="Text Box 3"/>
          <p:cNvSpPr txBox="1"/>
          <p:nvPr/>
        </p:nvSpPr>
        <p:spPr>
          <a:xfrm>
            <a:off x="1703705" y="4140200"/>
            <a:ext cx="21799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2.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解：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1513" name="对象 361512"/>
          <p:cNvGraphicFramePr>
            <a:graphicFrameLocks noChangeAspect="1"/>
          </p:cNvGraphicFramePr>
          <p:nvPr/>
        </p:nvGraphicFramePr>
        <p:xfrm>
          <a:off x="3647440" y="4800283"/>
          <a:ext cx="64658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" r:id="rId9" imgW="2931160" imgH="254000" progId="Equation.3">
                  <p:embed/>
                </p:oleObj>
              </mc:Choice>
              <mc:Fallback>
                <p:oleObj name="" r:id="rId9" imgW="2931160" imgH="2540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47440" y="4800283"/>
                        <a:ext cx="6465888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5" name="对象 362514"/>
          <p:cNvGraphicFramePr>
            <a:graphicFrameLocks noChangeAspect="1"/>
          </p:cNvGraphicFramePr>
          <p:nvPr/>
        </p:nvGraphicFramePr>
        <p:xfrm>
          <a:off x="2648585" y="1797685"/>
          <a:ext cx="429999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" r:id="rId11" imgW="1892300" imgH="241300" progId="">
                  <p:embed/>
                </p:oleObj>
              </mc:Choice>
              <mc:Fallback>
                <p:oleObj name="" r:id="rId11" imgW="1892300" imgH="241300" progId="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48585" y="1797685"/>
                        <a:ext cx="4299996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6" name="对象 362515"/>
          <p:cNvGraphicFramePr>
            <a:graphicFrameLocks noChangeAspect="1"/>
          </p:cNvGraphicFramePr>
          <p:nvPr/>
        </p:nvGraphicFramePr>
        <p:xfrm>
          <a:off x="7031673" y="1796098"/>
          <a:ext cx="2683537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" r:id="rId13" imgW="1242695" imgH="266065" progId="Equation.3">
                  <p:embed/>
                </p:oleObj>
              </mc:Choice>
              <mc:Fallback>
                <p:oleObj name="" r:id="rId13" imgW="1242695" imgH="266065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31673" y="1796098"/>
                        <a:ext cx="2683537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7" name="对象 362516"/>
          <p:cNvGraphicFramePr>
            <a:graphicFrameLocks noChangeAspect="1"/>
          </p:cNvGraphicFramePr>
          <p:nvPr/>
        </p:nvGraphicFramePr>
        <p:xfrm>
          <a:off x="2495233" y="763905"/>
          <a:ext cx="77819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" r:id="rId15" imgW="3708400" imgH="405765" progId="Equation.3">
                  <p:embed/>
                </p:oleObj>
              </mc:Choice>
              <mc:Fallback>
                <p:oleObj name="" r:id="rId15" imgW="3708400" imgH="405765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95233" y="763905"/>
                        <a:ext cx="7781925" cy="893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8" name="对象 362517"/>
          <p:cNvGraphicFramePr>
            <a:graphicFrameLocks noChangeAspect="1"/>
          </p:cNvGraphicFramePr>
          <p:nvPr/>
        </p:nvGraphicFramePr>
        <p:xfrm>
          <a:off x="3107690" y="2272983"/>
          <a:ext cx="73088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" r:id="rId17" imgW="3275330" imgH="393700" progId="Equation.3">
                  <p:embed/>
                </p:oleObj>
              </mc:Choice>
              <mc:Fallback>
                <p:oleObj name="" r:id="rId17" imgW="3275330" imgH="3937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07690" y="2272983"/>
                        <a:ext cx="730885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9" name="对象 362518"/>
          <p:cNvGraphicFramePr>
            <a:graphicFrameLocks noChangeAspect="1"/>
          </p:cNvGraphicFramePr>
          <p:nvPr/>
        </p:nvGraphicFramePr>
        <p:xfrm>
          <a:off x="3416618" y="3128963"/>
          <a:ext cx="32400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" r:id="rId19" imgW="1473200" imgH="228600" progId="Equation.3">
                  <p:embed/>
                </p:oleObj>
              </mc:Choice>
              <mc:Fallback>
                <p:oleObj name="" r:id="rId19" imgW="1473200" imgH="228600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16618" y="3128963"/>
                        <a:ext cx="3240087" cy="495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20" name="对象 362519"/>
          <p:cNvGraphicFramePr>
            <a:graphicFrameLocks noChangeAspect="1"/>
          </p:cNvGraphicFramePr>
          <p:nvPr/>
        </p:nvGraphicFramePr>
        <p:xfrm>
          <a:off x="1812290" y="2488883"/>
          <a:ext cx="12715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" r:id="rId21" imgW="570230" imgH="177800" progId="Equation.3">
                  <p:embed/>
                </p:oleObj>
              </mc:Choice>
              <mc:Fallback>
                <p:oleObj name="" r:id="rId21" imgW="570230" imgH="1778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12290" y="2488883"/>
                        <a:ext cx="1271588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21" name="对象 362520"/>
          <p:cNvGraphicFramePr>
            <a:graphicFrameLocks noChangeAspect="1"/>
          </p:cNvGraphicFramePr>
          <p:nvPr/>
        </p:nvGraphicFramePr>
        <p:xfrm>
          <a:off x="6744018" y="3155950"/>
          <a:ext cx="21812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" r:id="rId23" imgW="1040130" imgH="215900" progId="Equation.3">
                  <p:embed/>
                </p:oleObj>
              </mc:Choice>
              <mc:Fallback>
                <p:oleObj name="" r:id="rId23" imgW="1040130" imgH="2159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744018" y="3155950"/>
                        <a:ext cx="2181225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24" name="Text Box 3"/>
          <p:cNvSpPr txBox="1"/>
          <p:nvPr/>
        </p:nvSpPr>
        <p:spPr>
          <a:xfrm>
            <a:off x="1703705" y="246380"/>
            <a:ext cx="918051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2.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方法二、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1mol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燃烧反应方程式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362527" name="对象 362526"/>
          <p:cNvGraphicFramePr>
            <a:graphicFrameLocks noChangeAspect="1"/>
          </p:cNvGraphicFramePr>
          <p:nvPr/>
        </p:nvGraphicFramePr>
        <p:xfrm>
          <a:off x="4439920" y="272098"/>
          <a:ext cx="188381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" r:id="rId25" imgW="965200" imgH="228600" progId="Equation.3">
                  <p:embed/>
                </p:oleObj>
              </mc:Choice>
              <mc:Fallback>
                <p:oleObj name="" r:id="rId25" imgW="965200" imgH="2286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39920" y="272098"/>
                        <a:ext cx="1883813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79" name="对象 361478"/>
          <p:cNvGraphicFramePr/>
          <p:nvPr/>
        </p:nvGraphicFramePr>
        <p:xfrm>
          <a:off x="3647440" y="1945958"/>
          <a:ext cx="12430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" r:id="rId1" imgW="558165" imgH="254000" progId="Equation.3">
                  <p:embed/>
                </p:oleObj>
              </mc:Choice>
              <mc:Fallback>
                <p:oleObj name="" r:id="rId1" imgW="558165" imgH="2540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7440" y="1945958"/>
                        <a:ext cx="1243013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94" name="Text Box 3"/>
          <p:cNvSpPr txBox="1"/>
          <p:nvPr/>
        </p:nvSpPr>
        <p:spPr>
          <a:xfrm>
            <a:off x="3215640" y="548640"/>
            <a:ext cx="69262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解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3.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1495" name="对象 361494"/>
          <p:cNvGraphicFramePr/>
          <p:nvPr/>
        </p:nvGraphicFramePr>
        <p:xfrm>
          <a:off x="3671253" y="2816860"/>
          <a:ext cx="64706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" r:id="rId3" imgW="2904490" imgH="215900" progId="Equation.3">
                  <p:embed/>
                </p:oleObj>
              </mc:Choice>
              <mc:Fallback>
                <p:oleObj name="" r:id="rId3" imgW="2904490" imgH="2159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253" y="2816860"/>
                        <a:ext cx="647065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6" name="对象 361495"/>
          <p:cNvGraphicFramePr/>
          <p:nvPr/>
        </p:nvGraphicFramePr>
        <p:xfrm>
          <a:off x="4866958" y="1917065"/>
          <a:ext cx="24574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" r:id="rId5" imgW="1103630" imgH="266065" progId="Equation.3">
                  <p:embed/>
                </p:oleObj>
              </mc:Choice>
              <mc:Fallback>
                <p:oleObj name="" r:id="rId5" imgW="1103630" imgH="266065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6958" y="1917065"/>
                        <a:ext cx="24574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8" name="对象 361477"/>
          <p:cNvGraphicFramePr/>
          <p:nvPr/>
        </p:nvGraphicFramePr>
        <p:xfrm>
          <a:off x="3719513" y="1124268"/>
          <a:ext cx="54117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" r:id="rId7" imgW="2438400" imgH="228600" progId="Equation.3">
                  <p:embed/>
                </p:oleObj>
              </mc:Choice>
              <mc:Fallback>
                <p:oleObj name="" r:id="rId7" imgW="2438400" imgH="2286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19513" y="1124268"/>
                        <a:ext cx="5411787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2"/>
          <p:cNvSpPr txBox="1"/>
          <p:nvPr/>
        </p:nvSpPr>
        <p:spPr>
          <a:xfrm>
            <a:off x="647383" y="1208405"/>
            <a:ext cx="7632700" cy="53403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t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有关状态函数的基本假定：</a:t>
            </a:r>
            <a:r>
              <a:rPr lang="zh-CN" altLang="en-US" sz="2400" b="1" noProof="1">
                <a:solidFill>
                  <a:srgbClr val="2557F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400" b="1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endParaRPr lang="zh-CN" altLang="en-US" sz="2400" b="1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2" name="Text Box 3"/>
          <p:cNvSpPr txBox="1"/>
          <p:nvPr/>
        </p:nvSpPr>
        <p:spPr>
          <a:xfrm>
            <a:off x="645795" y="1921510"/>
            <a:ext cx="11282680" cy="92329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对于一个均相系统，如果不考虑除压力以外的其他广义力，为了确定平衡态，除了系统中每一种物质的数量外，还需确定两个独立的状态函数。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123" name="对象 6146"/>
          <p:cNvGraphicFramePr>
            <a:graphicFrameLocks noChangeAspect="1"/>
          </p:cNvGraphicFramePr>
          <p:nvPr/>
        </p:nvGraphicFramePr>
        <p:xfrm>
          <a:off x="3752850" y="4011930"/>
          <a:ext cx="39576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676400" imgH="215900" progId="Equation.3">
                  <p:embed/>
                </p:oleObj>
              </mc:Choice>
              <mc:Fallback>
                <p:oleObj name="" r:id="rId1" imgW="1676400" imgH="215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52850" y="4011930"/>
                        <a:ext cx="395763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文本框 1"/>
          <p:cNvSpPr txBox="1"/>
          <p:nvPr/>
        </p:nvSpPr>
        <p:spPr>
          <a:xfrm>
            <a:off x="1633538" y="3513455"/>
            <a:ext cx="88598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例：含有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种组分的均相系统，可写出下面广义状态方程：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241" name="文本框 18434"/>
          <p:cNvSpPr txBox="1"/>
          <p:nvPr/>
        </p:nvSpPr>
        <p:spPr>
          <a:xfrm>
            <a:off x="1719580" y="4713605"/>
            <a:ext cx="44761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algn="l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</a:pPr>
            <a:r>
              <a:rPr lang="zh-CN" altLang="en-US" sz="2400" b="1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组成恒定不变的均相封闭系统</a:t>
            </a:r>
            <a:endParaRPr lang="zh-CN" altLang="en-US" sz="2400" b="1" noProof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0246" name="对象 18438"/>
          <p:cNvGraphicFramePr>
            <a:graphicFrameLocks noChangeAspect="1"/>
          </p:cNvGraphicFramePr>
          <p:nvPr/>
        </p:nvGraphicFramePr>
        <p:xfrm>
          <a:off x="6010275" y="4821873"/>
          <a:ext cx="247555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040765" imgH="190500" progId="Equation.3">
                  <p:embed/>
                </p:oleObj>
              </mc:Choice>
              <mc:Fallback>
                <p:oleObj name="" r:id="rId3" imgW="1040765" imgH="190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0275" y="4821873"/>
                        <a:ext cx="247555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6149"/>
          <p:cNvSpPr txBox="1"/>
          <p:nvPr/>
        </p:nvSpPr>
        <p:spPr>
          <a:xfrm>
            <a:off x="1703705" y="5562124"/>
            <a:ext cx="91090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组成</a:t>
            </a:r>
            <a:r>
              <a:rPr lang="zh-CN" altLang="en-US" sz="24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可变的均相多组分系统</a:t>
            </a:r>
            <a:endParaRPr lang="zh-CN" altLang="en-US" sz="2400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" name="对象 6148"/>
          <p:cNvGraphicFramePr>
            <a:graphicFrameLocks noChangeAspect="1"/>
          </p:cNvGraphicFramePr>
          <p:nvPr/>
        </p:nvGraphicFramePr>
        <p:xfrm>
          <a:off x="5664200" y="5492433"/>
          <a:ext cx="4697719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197100" imgH="304800" progId="Equation.3">
                  <p:embed/>
                </p:oleObj>
              </mc:Choice>
              <mc:Fallback>
                <p:oleObj name="" r:id="rId5" imgW="2197100" imgH="304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4200" y="5492433"/>
                        <a:ext cx="4697719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>
            <a:spLocks noGrp="1"/>
          </p:cNvSpPr>
          <p:nvPr/>
        </p:nvSpPr>
        <p:spPr>
          <a:xfrm>
            <a:off x="838200" y="394335"/>
            <a:ext cx="10515600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第一章总结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4" name="文本框 332803"/>
          <p:cNvSpPr txBox="1"/>
          <p:nvPr/>
        </p:nvSpPr>
        <p:spPr>
          <a:xfrm>
            <a:off x="1595438" y="188913"/>
            <a:ext cx="9072562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298.15 K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时，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5.27 g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甲醇在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恒容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条件下燃烧，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放热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已知，甲醇的摩尔质量为                                ，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     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32805" name="对象 332804"/>
          <p:cNvGraphicFramePr>
            <a:graphicFrameLocks noChangeAspect="1"/>
          </p:cNvGraphicFramePr>
          <p:nvPr/>
        </p:nvGraphicFramePr>
        <p:xfrm>
          <a:off x="9034145" y="236538"/>
          <a:ext cx="135069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" r:id="rId1" imgW="671830" imgH="177800" progId="Equation.3">
                  <p:embed/>
                </p:oleObj>
              </mc:Choice>
              <mc:Fallback>
                <p:oleObj name="" r:id="rId1" imgW="671830" imgH="1778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34145" y="236538"/>
                        <a:ext cx="1350698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9" name="对象 332808"/>
          <p:cNvGraphicFramePr>
            <a:graphicFrameLocks noChangeAspect="1"/>
          </p:cNvGraphicFramePr>
          <p:nvPr/>
        </p:nvGraphicFramePr>
        <p:xfrm>
          <a:off x="5159693" y="548323"/>
          <a:ext cx="286330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" r:id="rId3" imgW="1472565" imgH="241300" progId="Equation.3">
                  <p:embed/>
                </p:oleObj>
              </mc:Choice>
              <mc:Fallback>
                <p:oleObj name="" r:id="rId3" imgW="1472565" imgH="2413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9693" y="548323"/>
                        <a:ext cx="2863309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8" name="对象 332807"/>
          <p:cNvGraphicFramePr>
            <a:graphicFrameLocks noChangeAspect="1"/>
          </p:cNvGraphicFramePr>
          <p:nvPr/>
        </p:nvGraphicFramePr>
        <p:xfrm>
          <a:off x="1631315" y="1052830"/>
          <a:ext cx="438068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" r:id="rId5" imgW="2258695" imgH="254000" progId="Equation.3">
                  <p:embed/>
                </p:oleObj>
              </mc:Choice>
              <mc:Fallback>
                <p:oleObj name="" r:id="rId5" imgW="2258695" imgH="2540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1315" y="1052830"/>
                        <a:ext cx="4380685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7" name="对象 332806"/>
          <p:cNvGraphicFramePr>
            <a:graphicFrameLocks noChangeAspect="1"/>
          </p:cNvGraphicFramePr>
          <p:nvPr/>
        </p:nvGraphicFramePr>
        <p:xfrm>
          <a:off x="6095683" y="1011555"/>
          <a:ext cx="442233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" r:id="rId7" imgW="2233295" imgH="254000" progId="Equation.3">
                  <p:embed/>
                </p:oleObj>
              </mc:Choice>
              <mc:Fallback>
                <p:oleObj name="" r:id="rId7" imgW="2233295" imgH="2540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5683" y="1011555"/>
                        <a:ext cx="4422334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1" name="文本框 332830"/>
          <p:cNvSpPr txBox="1"/>
          <p:nvPr/>
        </p:nvSpPr>
        <p:spPr>
          <a:xfrm>
            <a:off x="1595755" y="2239328"/>
            <a:ext cx="9144000" cy="82994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 的标准摩尔生成焓计算             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的标准摩尔生成焓              。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32832" name="对象 332831"/>
          <p:cNvGraphicFramePr>
            <a:graphicFrameLocks noChangeAspect="1"/>
          </p:cNvGraphicFramePr>
          <p:nvPr/>
        </p:nvGraphicFramePr>
        <p:xfrm>
          <a:off x="5807393" y="1731963"/>
          <a:ext cx="83621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" r:id="rId9" imgW="418465" imgH="254000" progId="Equation.3">
                  <p:embed/>
                </p:oleObj>
              </mc:Choice>
              <mc:Fallback>
                <p:oleObj name="" r:id="rId9" imgW="418465" imgH="254000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7393" y="1731963"/>
                        <a:ext cx="836214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4" name="对象 332833"/>
          <p:cNvGraphicFramePr>
            <a:graphicFrameLocks noChangeAspect="1"/>
          </p:cNvGraphicFramePr>
          <p:nvPr/>
        </p:nvGraphicFramePr>
        <p:xfrm>
          <a:off x="2495550" y="2235518"/>
          <a:ext cx="96982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" r:id="rId11" imgW="520700" imgH="228600" progId="Equation.3">
                  <p:embed/>
                </p:oleObj>
              </mc:Choice>
              <mc:Fallback>
                <p:oleObj name="" r:id="rId11" imgW="520700" imgH="22860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95550" y="2235518"/>
                        <a:ext cx="969826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6" name="对象 332835"/>
          <p:cNvGraphicFramePr>
            <a:graphicFrameLocks noChangeAspect="1"/>
          </p:cNvGraphicFramePr>
          <p:nvPr/>
        </p:nvGraphicFramePr>
        <p:xfrm>
          <a:off x="4224020" y="2563813"/>
          <a:ext cx="83621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" r:id="rId13" imgW="418465" imgH="254000" progId="Equation.3">
                  <p:embed/>
                </p:oleObj>
              </mc:Choice>
              <mc:Fallback>
                <p:oleObj name="" r:id="rId13" imgW="418465" imgH="254000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24020" y="2563813"/>
                        <a:ext cx="836215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7" name="对象 332836"/>
          <p:cNvGraphicFramePr>
            <a:graphicFrameLocks noChangeAspect="1"/>
          </p:cNvGraphicFramePr>
          <p:nvPr/>
        </p:nvGraphicFramePr>
        <p:xfrm>
          <a:off x="3863023" y="2239963"/>
          <a:ext cx="9792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" r:id="rId15" imgW="533400" imgH="228600" progId="Equation.3">
                  <p:embed/>
                </p:oleObj>
              </mc:Choice>
              <mc:Fallback>
                <p:oleObj name="" r:id="rId15" imgW="533400" imgH="2286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63023" y="2239963"/>
                        <a:ext cx="9792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42" name="对象 332841"/>
          <p:cNvGraphicFramePr>
            <a:graphicFrameLocks noChangeAspect="1"/>
          </p:cNvGraphicFramePr>
          <p:nvPr/>
        </p:nvGraphicFramePr>
        <p:xfrm>
          <a:off x="8023225" y="2276793"/>
          <a:ext cx="155613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" r:id="rId17" imgW="761365" imgH="228600" progId="Equation.3">
                  <p:embed/>
                </p:oleObj>
              </mc:Choice>
              <mc:Fallback>
                <p:oleObj name="" r:id="rId17" imgW="761365" imgH="2286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23225" y="2276793"/>
                        <a:ext cx="155613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46" name="对象 332845"/>
          <p:cNvGraphicFramePr>
            <a:graphicFrameLocks noChangeAspect="1"/>
          </p:cNvGraphicFramePr>
          <p:nvPr/>
        </p:nvGraphicFramePr>
        <p:xfrm>
          <a:off x="3060065" y="3233738"/>
          <a:ext cx="6008103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" r:id="rId19" imgW="2804160" imgH="405765" progId="Equation.3">
                  <p:embed/>
                </p:oleObj>
              </mc:Choice>
              <mc:Fallback>
                <p:oleObj name="" r:id="rId19" imgW="2804160" imgH="405765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60065" y="3233738"/>
                        <a:ext cx="6008103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48" name="对象 332847"/>
          <p:cNvGraphicFramePr>
            <a:graphicFrameLocks noChangeAspect="1"/>
          </p:cNvGraphicFramePr>
          <p:nvPr/>
        </p:nvGraphicFramePr>
        <p:xfrm>
          <a:off x="2639378" y="4847908"/>
          <a:ext cx="7392505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" r:id="rId21" imgW="3491230" imgH="673100" progId="Equation.3">
                  <p:embed/>
                </p:oleObj>
              </mc:Choice>
              <mc:Fallback>
                <p:oleObj name="" r:id="rId21" imgW="3491230" imgH="673100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39378" y="4847908"/>
                        <a:ext cx="7392505" cy="14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56" name="文本框 332855"/>
          <p:cNvSpPr txBox="1"/>
          <p:nvPr/>
        </p:nvSpPr>
        <p:spPr>
          <a:xfrm>
            <a:off x="1684020" y="3386773"/>
            <a:ext cx="2540000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解：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32857" name="对象 332856"/>
          <p:cNvGraphicFramePr>
            <a:graphicFrameLocks noChangeAspect="1"/>
          </p:cNvGraphicFramePr>
          <p:nvPr/>
        </p:nvGraphicFramePr>
        <p:xfrm>
          <a:off x="3143568" y="4166870"/>
          <a:ext cx="5504878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" r:id="rId23" imgW="2422525" imgH="266065" progId="Equation.3">
                  <p:embed/>
                </p:oleObj>
              </mc:Choice>
              <mc:Fallback>
                <p:oleObj name="" r:id="rId23" imgW="2422525" imgH="266065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43568" y="4166870"/>
                        <a:ext cx="5504878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59" name="矩形 332858"/>
          <p:cNvSpPr/>
          <p:nvPr/>
        </p:nvSpPr>
        <p:spPr>
          <a:xfrm>
            <a:off x="1595755" y="1772603"/>
            <a:ext cx="5458460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pPr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、计算甲醇的标准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摩尔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燃烧焓           ；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39" name="对象 333838"/>
          <p:cNvGraphicFramePr>
            <a:graphicFrameLocks noChangeAspect="1"/>
          </p:cNvGraphicFramePr>
          <p:nvPr/>
        </p:nvGraphicFramePr>
        <p:xfrm>
          <a:off x="3575368" y="1052830"/>
          <a:ext cx="6008096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" r:id="rId1" imgW="2804160" imgH="405765" progId="Equation.3">
                  <p:embed/>
                </p:oleObj>
              </mc:Choice>
              <mc:Fallback>
                <p:oleObj name="" r:id="rId1" imgW="2804160" imgH="405765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5368" y="1052830"/>
                        <a:ext cx="6008096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0" name="对象 333839"/>
          <p:cNvGraphicFramePr/>
          <p:nvPr/>
        </p:nvGraphicFramePr>
        <p:xfrm>
          <a:off x="4156075" y="2060575"/>
          <a:ext cx="42306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" r:id="rId3" imgW="1915160" imgH="266065" progId="Equation.3">
                  <p:embed/>
                </p:oleObj>
              </mc:Choice>
              <mc:Fallback>
                <p:oleObj name="" r:id="rId3" imgW="1915160" imgH="266065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6075" y="2060575"/>
                        <a:ext cx="4230688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1" name="对象 333840"/>
          <p:cNvGraphicFramePr>
            <a:graphicFrameLocks noChangeAspect="1"/>
          </p:cNvGraphicFramePr>
          <p:nvPr/>
        </p:nvGraphicFramePr>
        <p:xfrm>
          <a:off x="1919288" y="2853055"/>
          <a:ext cx="833163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" r:id="rId5" imgW="3959225" imgH="254000" progId="Equation.3">
                  <p:embed/>
                </p:oleObj>
              </mc:Choice>
              <mc:Fallback>
                <p:oleObj name="" r:id="rId5" imgW="3959225" imgH="2540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9288" y="2853055"/>
                        <a:ext cx="8331636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43" name="文本框 333842"/>
          <p:cNvSpPr txBox="1"/>
          <p:nvPr/>
        </p:nvSpPr>
        <p:spPr>
          <a:xfrm>
            <a:off x="3143250" y="548323"/>
            <a:ext cx="2540000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解：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33844" name="对象 333843"/>
          <p:cNvGraphicFramePr/>
          <p:nvPr/>
        </p:nvGraphicFramePr>
        <p:xfrm>
          <a:off x="2135188" y="3648393"/>
          <a:ext cx="78327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" r:id="rId7" imgW="3527425" imgH="254000" progId="Equation.3">
                  <p:embed/>
                </p:oleObj>
              </mc:Choice>
              <mc:Fallback>
                <p:oleObj name="" r:id="rId7" imgW="3527425" imgH="25400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5188" y="3648393"/>
                        <a:ext cx="7832725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5" name="对象 333844"/>
          <p:cNvGraphicFramePr>
            <a:graphicFrameLocks noChangeAspect="1"/>
          </p:cNvGraphicFramePr>
          <p:nvPr/>
        </p:nvGraphicFramePr>
        <p:xfrm>
          <a:off x="3565843" y="4509135"/>
          <a:ext cx="512623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" r:id="rId9" imgW="2436495" imgH="254000" progId="Equation.3">
                  <p:embed/>
                </p:oleObj>
              </mc:Choice>
              <mc:Fallback>
                <p:oleObj name="" r:id="rId9" imgW="2436495" imgH="254000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5843" y="4509135"/>
                        <a:ext cx="5126235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46081"/>
          <p:cNvSpPr txBox="1"/>
          <p:nvPr/>
        </p:nvSpPr>
        <p:spPr>
          <a:xfrm>
            <a:off x="1703388" y="90488"/>
            <a:ext cx="8893175" cy="23996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25℃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CHCN(l)(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丙烯腈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 (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石墨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(g)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标准摩尔燃烧焓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分别为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-1759.5kJ.mol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-1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-393.5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kJ.mol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-1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及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-285.8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kJ.mol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。在相同温度下，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CHCN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摩尔蒸发焓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32.84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kJ.mol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求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25℃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时反应                                                                            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的                。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HCN(g)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(g)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的标准摩尔生成焓可查附录。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0482" name="对象 46082"/>
          <p:cNvGraphicFramePr>
            <a:graphicFrameLocks noChangeAspect="1"/>
          </p:cNvGraphicFramePr>
          <p:nvPr/>
        </p:nvGraphicFramePr>
        <p:xfrm>
          <a:off x="2530475" y="1919288"/>
          <a:ext cx="9255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" r:id="rId1" imgW="394970" imgH="229235" progId="Equation.3">
                  <p:embed/>
                </p:oleObj>
              </mc:Choice>
              <mc:Fallback>
                <p:oleObj name="" r:id="rId1" imgW="394970" imgH="22923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30475" y="1919288"/>
                        <a:ext cx="925513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文本框 1"/>
          <p:cNvSpPr txBox="1"/>
          <p:nvPr/>
        </p:nvSpPr>
        <p:spPr>
          <a:xfrm>
            <a:off x="1635125" y="166688"/>
            <a:ext cx="644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0485" name="对象 23556"/>
          <p:cNvGraphicFramePr>
            <a:graphicFrameLocks noChangeAspect="1"/>
          </p:cNvGraphicFramePr>
          <p:nvPr/>
        </p:nvGraphicFramePr>
        <p:xfrm>
          <a:off x="4559300" y="2466975"/>
          <a:ext cx="53609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" r:id="rId3" imgW="2882900" imgH="405765" progId="">
                  <p:embed/>
                </p:oleObj>
              </mc:Choice>
              <mc:Fallback>
                <p:oleObj name="" r:id="rId3" imgW="2882900" imgH="405765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9300" y="2466975"/>
                        <a:ext cx="5360988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3557"/>
          <p:cNvGraphicFramePr>
            <a:graphicFrameLocks noChangeAspect="1"/>
          </p:cNvGraphicFramePr>
          <p:nvPr/>
        </p:nvGraphicFramePr>
        <p:xfrm>
          <a:off x="2000250" y="5237163"/>
          <a:ext cx="72548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" r:id="rId5" imgW="3479800" imgH="254000" progId="">
                  <p:embed/>
                </p:oleObj>
              </mc:Choice>
              <mc:Fallback>
                <p:oleObj name="" r:id="rId5" imgW="3479800" imgH="254000" progId="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0250" y="5237163"/>
                        <a:ext cx="7254875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23558"/>
          <p:cNvGraphicFramePr>
            <a:graphicFrameLocks noChangeAspect="1"/>
          </p:cNvGraphicFramePr>
          <p:nvPr/>
        </p:nvGraphicFramePr>
        <p:xfrm>
          <a:off x="2651125" y="3860800"/>
          <a:ext cx="663575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" r:id="rId7" imgW="3302000" imgH="660400" progId="">
                  <p:embed/>
                </p:oleObj>
              </mc:Choice>
              <mc:Fallback>
                <p:oleObj name="" r:id="rId7" imgW="3302000" imgH="660400" progId="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1125" y="3860800"/>
                        <a:ext cx="6635750" cy="1331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3"/>
          <p:cNvSpPr txBox="1"/>
          <p:nvPr/>
        </p:nvSpPr>
        <p:spPr>
          <a:xfrm>
            <a:off x="1703388" y="2632075"/>
            <a:ext cx="69262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解1:  生成反应式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0489" name="对象 23560"/>
          <p:cNvGraphicFramePr>
            <a:graphicFrameLocks noChangeAspect="1"/>
          </p:cNvGraphicFramePr>
          <p:nvPr/>
        </p:nvGraphicFramePr>
        <p:xfrm>
          <a:off x="2000250" y="3357563"/>
          <a:ext cx="393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" r:id="rId9" imgW="1892300" imgH="228600" progId="">
                  <p:embed/>
                </p:oleObj>
              </mc:Choice>
              <mc:Fallback>
                <p:oleObj name="" r:id="rId9" imgW="1892300" imgH="228600" progId="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0250" y="3357563"/>
                        <a:ext cx="39370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对象 23561"/>
          <p:cNvGraphicFramePr>
            <a:graphicFrameLocks noChangeAspect="1"/>
          </p:cNvGraphicFramePr>
          <p:nvPr/>
        </p:nvGraphicFramePr>
        <p:xfrm>
          <a:off x="5978525" y="3357563"/>
          <a:ext cx="26527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" r:id="rId11" imgW="1310005" imgH="266700" progId="">
                  <p:embed/>
                </p:oleObj>
              </mc:Choice>
              <mc:Fallback>
                <p:oleObj name="" r:id="rId11" imgW="1310005" imgH="266700" progId="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8525" y="3357563"/>
                        <a:ext cx="2652713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对象 23562"/>
          <p:cNvGraphicFramePr>
            <a:graphicFrameLocks noChangeAspect="1"/>
          </p:cNvGraphicFramePr>
          <p:nvPr/>
        </p:nvGraphicFramePr>
        <p:xfrm>
          <a:off x="4876800" y="5802313"/>
          <a:ext cx="31543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" r:id="rId13" imgW="1676400" imgH="457200" progId="">
                  <p:embed/>
                </p:oleObj>
              </mc:Choice>
              <mc:Fallback>
                <p:oleObj name="" r:id="rId13" imgW="1676400" imgH="457200" progId="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76800" y="5802313"/>
                        <a:ext cx="315436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4440238" y="2505075"/>
            <a:ext cx="5761038" cy="727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5" name="对象 4"/>
          <p:cNvGraphicFramePr/>
          <p:nvPr/>
        </p:nvGraphicFramePr>
        <p:xfrm>
          <a:off x="4105910" y="1550035"/>
          <a:ext cx="516382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" r:id="rId15" imgW="5950585" imgH="467995" progId="Equation.KSEE3">
                  <p:embed/>
                </p:oleObj>
              </mc:Choice>
              <mc:Fallback>
                <p:oleObj name="" r:id="rId15" imgW="5950585" imgH="46799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05910" y="1550035"/>
                        <a:ext cx="5163820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对象 47109"/>
          <p:cNvGraphicFramePr>
            <a:graphicFrameLocks noChangeAspect="1"/>
          </p:cNvGraphicFramePr>
          <p:nvPr/>
        </p:nvGraphicFramePr>
        <p:xfrm>
          <a:off x="3397250" y="576263"/>
          <a:ext cx="64801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" r:id="rId1" imgW="2806700" imgH="419100" progId="Equation.3">
                  <p:embed/>
                </p:oleObj>
              </mc:Choice>
              <mc:Fallback>
                <p:oleObj name="" r:id="rId1" imgW="2806700" imgH="4191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97250" y="576263"/>
                        <a:ext cx="6480175" cy="966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矩形 47110"/>
          <p:cNvSpPr/>
          <p:nvPr/>
        </p:nvSpPr>
        <p:spPr>
          <a:xfrm>
            <a:off x="2065338" y="3063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矩形 47111"/>
          <p:cNvSpPr/>
          <p:nvPr/>
        </p:nvSpPr>
        <p:spPr>
          <a:xfrm>
            <a:off x="2065338" y="36449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Text Box 3"/>
          <p:cNvSpPr txBox="1"/>
          <p:nvPr/>
        </p:nvSpPr>
        <p:spPr>
          <a:xfrm>
            <a:off x="1547813" y="1711325"/>
            <a:ext cx="69262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解2:  燃烧反应式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1510" name="对象 24579"/>
          <p:cNvGraphicFramePr>
            <a:graphicFrameLocks noChangeAspect="1"/>
          </p:cNvGraphicFramePr>
          <p:nvPr/>
        </p:nvGraphicFramePr>
        <p:xfrm>
          <a:off x="3270250" y="1998663"/>
          <a:ext cx="68961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" r:id="rId3" imgW="3708400" imgH="405765" progId="">
                  <p:embed/>
                </p:oleObj>
              </mc:Choice>
              <mc:Fallback>
                <p:oleObj name="" r:id="rId3" imgW="3708400" imgH="405765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0250" y="1998663"/>
                        <a:ext cx="6896100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24580"/>
          <p:cNvGraphicFramePr>
            <a:graphicFrameLocks noChangeAspect="1"/>
          </p:cNvGraphicFramePr>
          <p:nvPr/>
        </p:nvGraphicFramePr>
        <p:xfrm>
          <a:off x="1776413" y="2790825"/>
          <a:ext cx="4013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" r:id="rId5" imgW="1892300" imgH="241300" progId="">
                  <p:embed/>
                </p:oleObj>
              </mc:Choice>
              <mc:Fallback>
                <p:oleObj name="" r:id="rId5" imgW="1892300" imgH="241300" progId="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6413" y="2790825"/>
                        <a:ext cx="40132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对象 24581"/>
          <p:cNvGraphicFramePr>
            <a:graphicFrameLocks noChangeAspect="1"/>
          </p:cNvGraphicFramePr>
          <p:nvPr/>
        </p:nvGraphicFramePr>
        <p:xfrm>
          <a:off x="5719763" y="2786063"/>
          <a:ext cx="2468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" r:id="rId7" imgW="1221105" imgH="266700" progId="">
                  <p:embed/>
                </p:oleObj>
              </mc:Choice>
              <mc:Fallback>
                <p:oleObj name="" r:id="rId7" imgW="1221105" imgH="266700" progId="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9763" y="2786063"/>
                        <a:ext cx="2468562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对象 24582"/>
          <p:cNvGraphicFramePr>
            <a:graphicFrameLocks noChangeAspect="1"/>
          </p:cNvGraphicFramePr>
          <p:nvPr/>
        </p:nvGraphicFramePr>
        <p:xfrm>
          <a:off x="1849438" y="3276600"/>
          <a:ext cx="61991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" r:id="rId9" imgW="3073400" imgH="444500" progId="">
                  <p:embed/>
                </p:oleObj>
              </mc:Choice>
              <mc:Fallback>
                <p:oleObj name="" r:id="rId9" imgW="3073400" imgH="444500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9438" y="3276600"/>
                        <a:ext cx="6199187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对象 24586"/>
          <p:cNvGraphicFramePr>
            <a:graphicFrameLocks noChangeAspect="1"/>
          </p:cNvGraphicFramePr>
          <p:nvPr/>
        </p:nvGraphicFramePr>
        <p:xfrm>
          <a:off x="7975600" y="3540125"/>
          <a:ext cx="13668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" r:id="rId11" imgW="673735" imgH="177800" progId="">
                  <p:embed/>
                </p:oleObj>
              </mc:Choice>
              <mc:Fallback>
                <p:oleObj name="" r:id="rId11" imgW="673735" imgH="177800" progId="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75600" y="3540125"/>
                        <a:ext cx="1366838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24587"/>
          <p:cNvGraphicFramePr>
            <a:graphicFrameLocks noChangeAspect="1"/>
          </p:cNvGraphicFramePr>
          <p:nvPr/>
        </p:nvGraphicFramePr>
        <p:xfrm>
          <a:off x="5056188" y="4343400"/>
          <a:ext cx="209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" r:id="rId13" imgW="991870" imgH="203200" progId="">
                  <p:embed/>
                </p:oleObj>
              </mc:Choice>
              <mc:Fallback>
                <p:oleObj name="" r:id="rId13" imgW="991870" imgH="203200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56188" y="4343400"/>
                        <a:ext cx="2095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对象 24588"/>
          <p:cNvGraphicFramePr>
            <a:graphicFrameLocks noChangeAspect="1"/>
          </p:cNvGraphicFramePr>
          <p:nvPr/>
        </p:nvGraphicFramePr>
        <p:xfrm>
          <a:off x="1900238" y="4875213"/>
          <a:ext cx="72548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" r:id="rId15" imgW="3479800" imgH="254000" progId="">
                  <p:embed/>
                </p:oleObj>
              </mc:Choice>
              <mc:Fallback>
                <p:oleObj name="" r:id="rId15" imgW="3479800" imgH="254000" progId="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0238" y="4875213"/>
                        <a:ext cx="7254875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对象 24589"/>
          <p:cNvGraphicFramePr>
            <a:graphicFrameLocks noChangeAspect="1"/>
          </p:cNvGraphicFramePr>
          <p:nvPr/>
        </p:nvGraphicFramePr>
        <p:xfrm>
          <a:off x="4772025" y="5518150"/>
          <a:ext cx="35480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" r:id="rId17" imgW="1676400" imgH="457200" progId="">
                  <p:embed/>
                </p:oleObj>
              </mc:Choice>
              <mc:Fallback>
                <p:oleObj name="" r:id="rId17" imgW="1676400" imgH="4572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72025" y="5518150"/>
                        <a:ext cx="3548063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对象 24585"/>
          <p:cNvGraphicFramePr>
            <a:graphicFrameLocks noChangeAspect="1"/>
          </p:cNvGraphicFramePr>
          <p:nvPr/>
        </p:nvGraphicFramePr>
        <p:xfrm>
          <a:off x="1887538" y="4330700"/>
          <a:ext cx="30940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" r:id="rId19" imgW="1487805" imgH="229235" progId="">
                  <p:embed/>
                </p:oleObj>
              </mc:Choice>
              <mc:Fallback>
                <p:oleObj name="" r:id="rId19" imgW="1487805" imgH="229235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87538" y="4330700"/>
                        <a:ext cx="3094037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对象 24583"/>
          <p:cNvGraphicFramePr>
            <a:graphicFrameLocks noChangeAspect="1"/>
          </p:cNvGraphicFramePr>
          <p:nvPr/>
        </p:nvGraphicFramePr>
        <p:xfrm>
          <a:off x="9342438" y="3505200"/>
          <a:ext cx="12303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" r:id="rId21" imgW="635635" imgH="203200" progId="">
                  <p:embed/>
                </p:oleObj>
              </mc:Choice>
              <mc:Fallback>
                <p:oleObj name="" r:id="rId21" imgW="635635" imgH="203200" progId="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342438" y="3505200"/>
                        <a:ext cx="1230312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文本框 1"/>
          <p:cNvSpPr txBox="1"/>
          <p:nvPr/>
        </p:nvSpPr>
        <p:spPr>
          <a:xfrm>
            <a:off x="7426325" y="6083300"/>
            <a:ext cx="24145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其余同解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endParaRPr lang="en-US" altLang="zh-CN" sz="24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216275" y="2065338"/>
            <a:ext cx="7113588" cy="725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5" name="对象 4"/>
          <p:cNvGraphicFramePr/>
          <p:nvPr/>
        </p:nvGraphicFramePr>
        <p:xfrm>
          <a:off x="3791585" y="99060"/>
          <a:ext cx="516382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" r:id="rId23" imgW="5950585" imgH="467995" progId="Equation.KSEE3">
                  <p:embed/>
                </p:oleObj>
              </mc:Choice>
              <mc:Fallback>
                <p:oleObj name="" r:id="rId23" imgW="5950585" imgH="46799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91585" y="99060"/>
                        <a:ext cx="5163820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49153"/>
          <p:cNvSpPr/>
          <p:nvPr/>
        </p:nvSpPr>
        <p:spPr>
          <a:xfrm>
            <a:off x="1890713" y="282734"/>
            <a:ext cx="8604250" cy="19380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lvl="1" indent="0" algn="just" eaLnBrk="1" hangingPunct="1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试估计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CO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在空气中完全燃烧时火焰的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最高温度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。设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CO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和空气的初始温度均为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25℃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；空气中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的物质的量之比为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1:4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CO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标准摩尔燃烧焓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-283.0kJ.mol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-1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indent="0" algn="just" eaLnBrk="1" hangingPunct="1"/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530" name="矩形 49154"/>
          <p:cNvSpPr/>
          <p:nvPr/>
        </p:nvSpPr>
        <p:spPr>
          <a:xfrm>
            <a:off x="1890713" y="2102803"/>
            <a:ext cx="21145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矩形 49155"/>
          <p:cNvSpPr/>
          <p:nvPr/>
        </p:nvSpPr>
        <p:spPr>
          <a:xfrm>
            <a:off x="1890713" y="2941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2" name="对象 49156"/>
          <p:cNvGraphicFramePr>
            <a:graphicFrameLocks noChangeAspect="1"/>
          </p:cNvGraphicFramePr>
          <p:nvPr/>
        </p:nvGraphicFramePr>
        <p:xfrm>
          <a:off x="3055938" y="1389063"/>
          <a:ext cx="57070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" r:id="rId1" imgW="3096260" imgH="254000" progId="Equation.3">
                  <p:embed/>
                </p:oleObj>
              </mc:Choice>
              <mc:Fallback>
                <p:oleObj name="" r:id="rId1" imgW="3096260" imgH="2540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5938" y="1389063"/>
                        <a:ext cx="570706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49157"/>
          <p:cNvGraphicFramePr>
            <a:graphicFrameLocks noChangeAspect="1"/>
          </p:cNvGraphicFramePr>
          <p:nvPr/>
        </p:nvGraphicFramePr>
        <p:xfrm>
          <a:off x="3101975" y="1758950"/>
          <a:ext cx="57070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" r:id="rId3" imgW="3096260" imgH="254000" progId="Equation.3">
                  <p:embed/>
                </p:oleObj>
              </mc:Choice>
              <mc:Fallback>
                <p:oleObj name="" r:id="rId3" imgW="3096260" imgH="254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1975" y="1758950"/>
                        <a:ext cx="5707063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文本框 49158"/>
          <p:cNvSpPr txBox="1"/>
          <p:nvPr/>
        </p:nvSpPr>
        <p:spPr>
          <a:xfrm>
            <a:off x="1854200" y="2332038"/>
            <a:ext cx="8675688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解：设原有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CO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分别为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1/2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2mol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，温度为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298K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；最终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分别为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2mol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，温度为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2535" name="对象 49159"/>
          <p:cNvGraphicFramePr>
            <a:graphicFrameLocks noChangeAspect="1"/>
          </p:cNvGraphicFramePr>
          <p:nvPr/>
        </p:nvGraphicFramePr>
        <p:xfrm>
          <a:off x="3765550" y="3162300"/>
          <a:ext cx="50260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" r:id="rId5" imgW="2614930" imgH="393700" progId="Equation.3">
                  <p:embed/>
                </p:oleObj>
              </mc:Choice>
              <mc:Fallback>
                <p:oleObj name="" r:id="rId5" imgW="2614930" imgH="3937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5550" y="3162300"/>
                        <a:ext cx="5026025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对象 49160"/>
          <p:cNvGraphicFramePr>
            <a:graphicFrameLocks noChangeAspect="1"/>
          </p:cNvGraphicFramePr>
          <p:nvPr/>
        </p:nvGraphicFramePr>
        <p:xfrm>
          <a:off x="2063750" y="3862388"/>
          <a:ext cx="8208963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" r:id="rId7" imgW="4123690" imgH="1134110" progId="Word.Picture.8">
                  <p:embed/>
                </p:oleObj>
              </mc:Choice>
              <mc:Fallback>
                <p:oleObj name="" r:id="rId7" imgW="4123690" imgH="1134110" progId="Word.Picture.8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63750" y="3862388"/>
                        <a:ext cx="8208963" cy="224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文本框 1"/>
          <p:cNvSpPr txBox="1"/>
          <p:nvPr/>
        </p:nvSpPr>
        <p:spPr>
          <a:xfrm>
            <a:off x="2533650" y="282575"/>
            <a:ext cx="8731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538" name="文本框 1"/>
          <p:cNvSpPr txBox="1"/>
          <p:nvPr/>
        </p:nvSpPr>
        <p:spPr>
          <a:xfrm>
            <a:off x="5624513" y="4446588"/>
            <a:ext cx="1646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恒压绝热过程</a:t>
            </a:r>
            <a:endParaRPr lang="zh-CN" altLang="en-US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3" name="对象 50177"/>
          <p:cNvGraphicFramePr>
            <a:graphicFrameLocks noChangeAspect="1"/>
          </p:cNvGraphicFramePr>
          <p:nvPr/>
        </p:nvGraphicFramePr>
        <p:xfrm>
          <a:off x="3143250" y="404813"/>
          <a:ext cx="2692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" r:id="rId1" imgW="1362075" imgH="229235" progId="Equation.3">
                  <p:embed/>
                </p:oleObj>
              </mc:Choice>
              <mc:Fallback>
                <p:oleObj name="" r:id="rId1" imgW="1362075" imgH="22923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404813"/>
                        <a:ext cx="269240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对象 50178"/>
          <p:cNvGraphicFramePr>
            <a:graphicFrameLocks noChangeAspect="1"/>
          </p:cNvGraphicFramePr>
          <p:nvPr/>
        </p:nvGraphicFramePr>
        <p:xfrm>
          <a:off x="2943225" y="1125220"/>
          <a:ext cx="74437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" r:id="rId3" imgW="3592830" imgH="584200" progId="Equation.3">
                  <p:embed/>
                </p:oleObj>
              </mc:Choice>
              <mc:Fallback>
                <p:oleObj name="" r:id="rId3" imgW="3592830" imgH="584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3225" y="1125220"/>
                        <a:ext cx="7443788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50179"/>
          <p:cNvGraphicFramePr>
            <a:graphicFrameLocks noChangeAspect="1"/>
          </p:cNvGraphicFramePr>
          <p:nvPr/>
        </p:nvGraphicFramePr>
        <p:xfrm>
          <a:off x="2690813" y="2492375"/>
          <a:ext cx="72040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" r:id="rId5" imgW="3606800" imgH="558800" progId="Equation.3">
                  <p:embed/>
                </p:oleObj>
              </mc:Choice>
              <mc:Fallback>
                <p:oleObj name="" r:id="rId5" imgW="3606800" imgH="5588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0813" y="2492375"/>
                        <a:ext cx="7204075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50180"/>
          <p:cNvGraphicFramePr>
            <a:graphicFrameLocks noChangeAspect="1"/>
          </p:cNvGraphicFramePr>
          <p:nvPr/>
        </p:nvGraphicFramePr>
        <p:xfrm>
          <a:off x="4446588" y="3732213"/>
          <a:ext cx="2882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" r:id="rId7" imgW="1372870" imgH="215900" progId="Equation.3">
                  <p:embed/>
                </p:oleObj>
              </mc:Choice>
              <mc:Fallback>
                <p:oleObj name="" r:id="rId7" imgW="1372870" imgH="215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6588" y="3732213"/>
                        <a:ext cx="2882900" cy="4540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50181"/>
          <p:cNvGraphicFramePr>
            <a:graphicFrameLocks noChangeAspect="1"/>
          </p:cNvGraphicFramePr>
          <p:nvPr/>
        </p:nvGraphicFramePr>
        <p:xfrm>
          <a:off x="1960563" y="4256088"/>
          <a:ext cx="85725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" r:id="rId9" imgW="4379595" imgH="533400" progId="Equation.3">
                  <p:embed/>
                </p:oleObj>
              </mc:Choice>
              <mc:Fallback>
                <p:oleObj name="" r:id="rId9" imgW="4379595" imgH="5334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60563" y="4256088"/>
                        <a:ext cx="8572500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50182"/>
          <p:cNvGraphicFramePr>
            <a:graphicFrameLocks noChangeAspect="1"/>
          </p:cNvGraphicFramePr>
          <p:nvPr/>
        </p:nvGraphicFramePr>
        <p:xfrm>
          <a:off x="2279650" y="5516563"/>
          <a:ext cx="46545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" r:id="rId11" imgW="2336800" imgH="469900" progId="Equation.3">
                  <p:embed/>
                </p:oleObj>
              </mc:Choice>
              <mc:Fallback>
                <p:oleObj name="" r:id="rId11" imgW="2336800" imgH="4699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9650" y="5516563"/>
                        <a:ext cx="465455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50183"/>
          <p:cNvGraphicFramePr>
            <a:graphicFrameLocks noChangeAspect="1"/>
          </p:cNvGraphicFramePr>
          <p:nvPr/>
        </p:nvGraphicFramePr>
        <p:xfrm>
          <a:off x="7329488" y="5813425"/>
          <a:ext cx="212248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" r:id="rId13" imgW="1079500" imgH="203200" progId="Equation.3">
                  <p:embed/>
                </p:oleObj>
              </mc:Choice>
              <mc:Fallback>
                <p:oleObj name="" r:id="rId13" imgW="1079500" imgH="2032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29488" y="5813425"/>
                        <a:ext cx="2122487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矩形 50184"/>
          <p:cNvSpPr/>
          <p:nvPr/>
        </p:nvSpPr>
        <p:spPr>
          <a:xfrm>
            <a:off x="1389063" y="2562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4"/>
          <p:cNvSpPr txBox="1"/>
          <p:nvPr/>
        </p:nvSpPr>
        <p:spPr>
          <a:xfrm>
            <a:off x="2043113" y="842963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Text Box 5"/>
          <p:cNvSpPr txBox="1"/>
          <p:nvPr/>
        </p:nvSpPr>
        <p:spPr>
          <a:xfrm>
            <a:off x="3340100" y="1490663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1992313" y="188913"/>
          <a:ext cx="8374062" cy="403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" r:id="rId1" imgW="6202680" imgH="2990215" progId="Word.Document.8">
                  <p:embed/>
                </p:oleObj>
              </mc:Choice>
              <mc:Fallback>
                <p:oleObj name="" r:id="rId1" imgW="6202680" imgH="2990215" progId="Word.Document.8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2313" y="188913"/>
                        <a:ext cx="8374062" cy="4030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对象 55300"/>
          <p:cNvGraphicFramePr>
            <a:graphicFrameLocks noChangeAspect="1"/>
          </p:cNvGraphicFramePr>
          <p:nvPr/>
        </p:nvGraphicFramePr>
        <p:xfrm>
          <a:off x="3432175" y="4508500"/>
          <a:ext cx="50403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" r:id="rId3" imgW="2740660" imgH="254000" progId="Equation.3">
                  <p:embed/>
                </p:oleObj>
              </mc:Choice>
              <mc:Fallback>
                <p:oleObj name="" r:id="rId3" imgW="2740660" imgH="2540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2175" y="4508500"/>
                        <a:ext cx="5040313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对象 55301"/>
          <p:cNvGraphicFramePr>
            <a:graphicFrameLocks noChangeAspect="1"/>
          </p:cNvGraphicFramePr>
          <p:nvPr/>
        </p:nvGraphicFramePr>
        <p:xfrm>
          <a:off x="1739900" y="5229225"/>
          <a:ext cx="89281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" r:id="rId5" imgW="4965700" imgH="685800" progId="Equation.3">
                  <p:embed/>
                </p:oleObj>
              </mc:Choice>
              <mc:Fallback>
                <p:oleObj name="" r:id="rId5" imgW="4965700" imgH="6858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9900" y="5229225"/>
                        <a:ext cx="8928100" cy="1236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12"/>
          <p:cNvSpPr/>
          <p:nvPr/>
        </p:nvSpPr>
        <p:spPr>
          <a:xfrm>
            <a:off x="1774825" y="4510088"/>
            <a:ext cx="15595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解：（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583" name="文本框 1"/>
          <p:cNvSpPr txBox="1"/>
          <p:nvPr/>
        </p:nvSpPr>
        <p:spPr>
          <a:xfrm>
            <a:off x="8515350" y="4510088"/>
            <a:ext cx="19018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求生成焓，写出生成反应</a:t>
            </a:r>
            <a:endParaRPr lang="zh-CN" altLang="en-US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584" name="文本框 1"/>
          <p:cNvSpPr txBox="1"/>
          <p:nvPr/>
        </p:nvSpPr>
        <p:spPr>
          <a:xfrm>
            <a:off x="1706563" y="239713"/>
            <a:ext cx="644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对象 56321"/>
          <p:cNvGraphicFramePr>
            <a:graphicFrameLocks noChangeAspect="1"/>
          </p:cNvGraphicFramePr>
          <p:nvPr/>
        </p:nvGraphicFramePr>
        <p:xfrm>
          <a:off x="4008438" y="620713"/>
          <a:ext cx="48625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" r:id="rId1" imgW="2372995" imgH="254000" progId="Equation.3">
                  <p:embed/>
                </p:oleObj>
              </mc:Choice>
              <mc:Fallback>
                <p:oleObj name="" r:id="rId1" imgW="2372995" imgH="2540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8438" y="620713"/>
                        <a:ext cx="4862512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对象 56322"/>
          <p:cNvGraphicFramePr>
            <a:graphicFrameLocks noChangeAspect="1"/>
          </p:cNvGraphicFramePr>
          <p:nvPr/>
        </p:nvGraphicFramePr>
        <p:xfrm>
          <a:off x="3503613" y="1268413"/>
          <a:ext cx="51847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" r:id="rId3" imgW="2578100" imgH="457200" progId="Equation.3">
                  <p:embed/>
                </p:oleObj>
              </mc:Choice>
              <mc:Fallback>
                <p:oleObj name="" r:id="rId3" imgW="2578100" imgH="457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3613" y="1268413"/>
                        <a:ext cx="5184775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7"/>
          <p:cNvSpPr/>
          <p:nvPr/>
        </p:nvSpPr>
        <p:spPr>
          <a:xfrm>
            <a:off x="1409700" y="3238500"/>
            <a:ext cx="45275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indent="269875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Rectangle 8"/>
          <p:cNvSpPr/>
          <p:nvPr/>
        </p:nvSpPr>
        <p:spPr>
          <a:xfrm>
            <a:off x="1638300" y="377190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6326" name="对象 56325"/>
          <p:cNvGraphicFramePr>
            <a:graphicFrameLocks noChangeAspect="1"/>
          </p:cNvGraphicFramePr>
          <p:nvPr/>
        </p:nvGraphicFramePr>
        <p:xfrm>
          <a:off x="1919288" y="5516563"/>
          <a:ext cx="43291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" r:id="rId5" imgW="2195830" imgH="241300" progId="Equation.3">
                  <p:embed/>
                </p:oleObj>
              </mc:Choice>
              <mc:Fallback>
                <p:oleObj name="" r:id="rId5" imgW="2195830" imgH="2413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9288" y="5516563"/>
                        <a:ext cx="432911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12"/>
          <p:cNvSpPr/>
          <p:nvPr/>
        </p:nvSpPr>
        <p:spPr>
          <a:xfrm>
            <a:off x="1524000" y="212090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607" name="对象 56327"/>
          <p:cNvGraphicFramePr>
            <a:graphicFrameLocks noChangeAspect="1"/>
          </p:cNvGraphicFramePr>
          <p:nvPr/>
        </p:nvGraphicFramePr>
        <p:xfrm>
          <a:off x="2947988" y="2957513"/>
          <a:ext cx="54546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" r:id="rId7" imgW="2575560" imgH="254000" progId="Equation.3">
                  <p:embed/>
                </p:oleObj>
              </mc:Choice>
              <mc:Fallback>
                <p:oleObj name="" r:id="rId7" imgW="2575560" imgH="2540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7988" y="2957513"/>
                        <a:ext cx="545465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16"/>
          <p:cNvSpPr/>
          <p:nvPr/>
        </p:nvSpPr>
        <p:spPr>
          <a:xfrm>
            <a:off x="2066925" y="2970213"/>
            <a:ext cx="3097213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330" name="对象 56329"/>
          <p:cNvGraphicFramePr>
            <a:graphicFrameLocks noChangeAspect="1"/>
          </p:cNvGraphicFramePr>
          <p:nvPr/>
        </p:nvGraphicFramePr>
        <p:xfrm>
          <a:off x="1919288" y="3860800"/>
          <a:ext cx="84931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" r:id="rId9" imgW="4722495" imgH="711200" progId="Equation.3">
                  <p:embed/>
                </p:oleObj>
              </mc:Choice>
              <mc:Fallback>
                <p:oleObj name="" r:id="rId9" imgW="4722495" imgH="7112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9288" y="3860800"/>
                        <a:ext cx="849312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2"/>
          <p:cNvSpPr/>
          <p:nvPr/>
        </p:nvSpPr>
        <p:spPr>
          <a:xfrm>
            <a:off x="2855913" y="619126"/>
            <a:ext cx="36734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2)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5611" name="文本框 1"/>
          <p:cNvSpPr txBox="1"/>
          <p:nvPr/>
        </p:nvSpPr>
        <p:spPr>
          <a:xfrm>
            <a:off x="8356600" y="2573338"/>
            <a:ext cx="20605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因为已知生成焓，写出生成反应，</a:t>
            </a:r>
            <a:endParaRPr lang="zh-CN" altLang="en-US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/>
            <a:r>
              <a:rPr lang="zh-CN" altLang="en-US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或者求燃烧焓，写出燃烧反应计算</a:t>
            </a:r>
            <a:endParaRPr lang="zh-CN" altLang="en-US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68165" y="2743200"/>
            <a:ext cx="4004310" cy="22021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169" name="Rectangle 2"/>
          <p:cNvSpPr>
            <a:spLocks noGrp="1"/>
          </p:cNvSpPr>
          <p:nvPr>
            <p:ph type="body" idx="4294967295"/>
          </p:nvPr>
        </p:nvSpPr>
        <p:spPr>
          <a:xfrm>
            <a:off x="1747838" y="436245"/>
            <a:ext cx="8620125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lIns="92075" tIns="46038" rIns="92075" bIns="46038" anchor="t"/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charset="0"/>
              <a:buChar char="Ø"/>
            </a:pPr>
            <a:r>
              <a:rPr kumimoji="0" lang="zh-CN" altLang="en-US" sz="2400" b="1" i="0" u="none" strike="noStrike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理想气体            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微观模型：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）分子无体积     （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）分子间无相互作用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               </a:t>
            </a:r>
            <a:endParaRPr kumimoji="0" lang="en-US" altLang="zh-CN" sz="2400" b="0" i="0" u="none" strike="noStrike" kern="1200" cap="none" spc="0" normalizeH="0" baseline="0" noProof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6146" name="对象 16386"/>
          <p:cNvGraphicFramePr>
            <a:graphicFrameLocks noChangeAspect="1"/>
          </p:cNvGraphicFramePr>
          <p:nvPr/>
        </p:nvGraphicFramePr>
        <p:xfrm>
          <a:off x="4609465" y="2729548"/>
          <a:ext cx="32527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374775" imgH="458470" progId="Equation.3">
                  <p:embed/>
                </p:oleObj>
              </mc:Choice>
              <mc:Fallback>
                <p:oleObj name="" r:id="rId1" imgW="1374775" imgH="45847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09465" y="2729548"/>
                        <a:ext cx="3252788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16387"/>
          <p:cNvGraphicFramePr>
            <a:graphicFrameLocks noChangeAspect="1"/>
          </p:cNvGraphicFramePr>
          <p:nvPr/>
        </p:nvGraphicFramePr>
        <p:xfrm>
          <a:off x="4604703" y="3812540"/>
          <a:ext cx="36131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485265" imgH="444500" progId="Equation.3">
                  <p:embed/>
                </p:oleObj>
              </mc:Choice>
              <mc:Fallback>
                <p:oleObj name="" r:id="rId3" imgW="1485265" imgH="444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4703" y="3812540"/>
                        <a:ext cx="361315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10"/>
          <p:cNvSpPr/>
          <p:nvPr/>
        </p:nvSpPr>
        <p:spPr>
          <a:xfrm>
            <a:off x="2207578" y="3581718"/>
            <a:ext cx="2027237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范德华方程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149" name="Rectangle 3"/>
          <p:cNvSpPr/>
          <p:nvPr/>
        </p:nvSpPr>
        <p:spPr>
          <a:xfrm>
            <a:off x="1583055" y="4872990"/>
            <a:ext cx="9026525" cy="172783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称为内压，是由于分子间有吸引力而对压力的校正；</a:t>
            </a:r>
            <a:endParaRPr lang="zh-CN" altLang="en-US" sz="2400" b="1" i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称为已占体积，是由于分子有一定大小而对体积的校正，它相当于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摩尔气体中所有分子本身体积的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倍。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150" name="对象 16391"/>
          <p:cNvGraphicFramePr>
            <a:graphicFrameLocks noChangeAspect="1"/>
          </p:cNvGraphicFramePr>
          <p:nvPr/>
        </p:nvGraphicFramePr>
        <p:xfrm>
          <a:off x="2044700" y="4829810"/>
          <a:ext cx="8905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356870" imgH="229235" progId="Equation.3">
                  <p:embed/>
                </p:oleObj>
              </mc:Choice>
              <mc:Fallback>
                <p:oleObj name="" r:id="rId5" imgW="356870" imgH="22923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4700" y="4829810"/>
                        <a:ext cx="890588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文本框 2"/>
          <p:cNvSpPr txBox="1"/>
          <p:nvPr/>
        </p:nvSpPr>
        <p:spPr>
          <a:xfrm>
            <a:off x="1733868" y="2272665"/>
            <a:ext cx="8620125" cy="42354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实际气体 </a:t>
            </a:r>
            <a:r>
              <a:rPr lang="en-US" altLang="zh-CN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  </a:t>
            </a:r>
            <a:r>
              <a:rPr lang="zh-CN" altLang="en-US" sz="2400" b="1" noProof="1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微观模型：具有吸引力的硬球</a:t>
            </a:r>
            <a:endParaRPr lang="zh-CN" altLang="en-US" sz="2400" b="1" noProof="1"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60010" y="1244918"/>
            <a:ext cx="2070100" cy="56038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" name="文本框 6"/>
          <p:cNvSpPr txBox="1"/>
          <p:nvPr/>
        </p:nvSpPr>
        <p:spPr>
          <a:xfrm>
            <a:off x="5447665" y="1327150"/>
            <a:ext cx="202247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pV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nRT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7048500" y="4274185"/>
            <a:ext cx="3524250" cy="11525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圆角矩形 3"/>
          <p:cNvSpPr/>
          <p:nvPr/>
        </p:nvSpPr>
        <p:spPr>
          <a:xfrm>
            <a:off x="3503930" y="5849303"/>
            <a:ext cx="4805363" cy="900113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266" name="Text Box 3"/>
          <p:cNvSpPr txBox="1"/>
          <p:nvPr/>
        </p:nvSpPr>
        <p:spPr>
          <a:xfrm>
            <a:off x="662623" y="73660"/>
            <a:ext cx="36734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t">
            <a:spAutoFit/>
          </a:bodyPr>
          <a:lstStyle/>
          <a:p>
            <a:pPr marL="342900" indent="-342900" eaLnBrk="0" hangingPunct="0"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pV </a:t>
            </a:r>
            <a:r>
              <a:rPr lang="zh-CN" altLang="en-US" sz="2400" b="1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图和气液相变</a:t>
            </a:r>
            <a:endParaRPr lang="zh-CN" altLang="en-US" sz="2400" b="1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7170" name="Picture 2" descr="01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265" y="554673"/>
            <a:ext cx="3422650" cy="356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Text Box 4"/>
          <p:cNvSpPr txBox="1"/>
          <p:nvPr/>
        </p:nvSpPr>
        <p:spPr>
          <a:xfrm>
            <a:off x="5634038" y="524828"/>
            <a:ext cx="4933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857250" indent="-857250"/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kci</a:t>
            </a:r>
            <a:r>
              <a:rPr lang="en-US" altLang="zh-CN" sz="2400" b="1" i="1" dirty="0">
                <a:latin typeface="MS Sans Serif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双节线，</a:t>
            </a:r>
            <a:r>
              <a:rPr lang="zh-CN" altLang="en-US" sz="2400" b="1" dirty="0">
                <a:latin typeface="MS Sans Serif"/>
                <a:ea typeface="黑体" panose="02010609060101010101" pitchFamily="2" charset="-122"/>
              </a:rPr>
              <a:t>气液共存区的边界线</a:t>
            </a:r>
            <a:endParaRPr lang="zh-CN" altLang="en-US" sz="2400" b="1" dirty="0">
              <a:latin typeface="MS Sans Serif"/>
              <a:ea typeface="宋体" panose="02010600030101010101" pitchFamily="2" charset="-122"/>
            </a:endParaRPr>
          </a:p>
        </p:txBody>
      </p:sp>
      <p:sp>
        <p:nvSpPr>
          <p:cNvPr id="7172" name="Text Box 5"/>
          <p:cNvSpPr txBox="1"/>
          <p:nvPr/>
        </p:nvSpPr>
        <p:spPr>
          <a:xfrm>
            <a:off x="5730875" y="1088390"/>
            <a:ext cx="44084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857250" indent="-857250"/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ck</a:t>
            </a:r>
            <a:r>
              <a:rPr lang="en-US" altLang="zh-CN" sz="2400" b="1" dirty="0">
                <a:latin typeface="MS Sans Serif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latin typeface="MS Sans Serif"/>
                <a:ea typeface="黑体" panose="02010609060101010101" pitchFamily="2" charset="-122"/>
              </a:rPr>
              <a:t>饱和液体线，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400" b="1" dirty="0">
                <a:latin typeface="MS Sans Serif"/>
                <a:ea typeface="宋体" panose="02010600030101010101" pitchFamily="2" charset="-122"/>
              </a:rPr>
              <a:t>～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(l)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3" name="Text Box 6"/>
          <p:cNvSpPr txBox="1"/>
          <p:nvPr/>
        </p:nvSpPr>
        <p:spPr>
          <a:xfrm>
            <a:off x="5730875" y="1674178"/>
            <a:ext cx="4664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762000" indent="-762000"/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MS Sans Serif"/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latin typeface="MS Sans Serif"/>
                <a:ea typeface="黑体" panose="02010609060101010101" pitchFamily="2" charset="-122"/>
              </a:rPr>
              <a:t>饱和蒸气线，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400" b="1" dirty="0">
                <a:latin typeface="MS Sans Serif"/>
                <a:ea typeface="宋体" panose="02010600030101010101" pitchFamily="2" charset="-122"/>
              </a:rPr>
              <a:t>～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(g)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4" name="Text Box 7"/>
          <p:cNvSpPr txBox="1"/>
          <p:nvPr/>
        </p:nvSpPr>
        <p:spPr>
          <a:xfrm>
            <a:off x="3503613" y="5919788"/>
            <a:ext cx="6337300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rgbClr val="FF0000"/>
              </a:buClr>
              <a:buFont typeface="Wingdings" panose="05000000000000000000" charset="0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液化的必要条件  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&lt;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endParaRPr lang="en-US" altLang="zh-CN" sz="2400" b="1" baseline="-25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buClr>
                <a:srgbClr val="FF0000"/>
              </a:buClr>
              <a:buFont typeface="Wingdings" panose="05000000000000000000" charset="0"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水平线段是存在气液相变化的特征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175" name="Text Box 6"/>
          <p:cNvSpPr txBox="1"/>
          <p:nvPr/>
        </p:nvSpPr>
        <p:spPr>
          <a:xfrm>
            <a:off x="5730875" y="2298065"/>
            <a:ext cx="31384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762000" indent="-762000"/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solidFill>
                  <a:srgbClr val="FD090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点</a:t>
            </a:r>
            <a:r>
              <a:rPr lang="en-US" altLang="zh-CN" sz="2400" b="1" dirty="0">
                <a:latin typeface="MS Sans Serif"/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latin typeface="MS Sans Serif"/>
                <a:ea typeface="黑体" panose="02010609060101010101" pitchFamily="2" charset="-122"/>
              </a:rPr>
              <a:t>气液临界点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6" name="Text Box 2"/>
          <p:cNvSpPr txBox="1"/>
          <p:nvPr/>
        </p:nvSpPr>
        <p:spPr>
          <a:xfrm>
            <a:off x="5300980" y="2780665"/>
            <a:ext cx="667258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FD0903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临界点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气体与液体相互转化的极限，这时气体与液体的差别消失</a:t>
            </a:r>
            <a:r>
              <a:rPr lang="en-US" altLang="zh-CN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.</a:t>
            </a:r>
            <a:endParaRPr lang="en-US" altLang="zh-CN" sz="2400" b="1" dirty="0">
              <a:latin typeface="宋体" panose="0201060003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77" name="对象 26626"/>
          <p:cNvGraphicFramePr>
            <a:graphicFrameLocks noChangeAspect="1"/>
          </p:cNvGraphicFramePr>
          <p:nvPr/>
        </p:nvGraphicFramePr>
        <p:xfrm>
          <a:off x="7069138" y="4385310"/>
          <a:ext cx="16129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800100" imgH="482600" progId="Equation.3">
                  <p:embed/>
                </p:oleObj>
              </mc:Choice>
              <mc:Fallback>
                <p:oleObj name="" r:id="rId2" imgW="800100" imgH="482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69138" y="4385310"/>
                        <a:ext cx="1612900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4"/>
          <p:cNvSpPr txBox="1"/>
          <p:nvPr/>
        </p:nvSpPr>
        <p:spPr>
          <a:xfrm>
            <a:off x="4012883" y="4123373"/>
            <a:ext cx="1774190" cy="11988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临界温度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endParaRPr lang="en-US" altLang="zh-CN" sz="2400" b="1" baseline="-25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临界压力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endParaRPr lang="en-US" altLang="zh-CN" sz="2400" b="1" baseline="-25000" dirty="0">
              <a:solidFill>
                <a:srgbClr val="FD0903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临界体积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endParaRPr lang="en-US" altLang="zh-CN" sz="2400" b="1" baseline="-25000" dirty="0">
              <a:solidFill>
                <a:srgbClr val="FD0903"/>
              </a:solidFill>
              <a:latin typeface="MS Sans Serif"/>
              <a:ea typeface="宋体" panose="02010600030101010101" pitchFamily="2" charset="-122"/>
            </a:endParaRPr>
          </a:p>
        </p:txBody>
      </p:sp>
      <p:sp>
        <p:nvSpPr>
          <p:cNvPr id="7179" name="文本框 1"/>
          <p:cNvSpPr txBox="1"/>
          <p:nvPr/>
        </p:nvSpPr>
        <p:spPr>
          <a:xfrm>
            <a:off x="8016240" y="3746818"/>
            <a:ext cx="32702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数学特征：</a:t>
            </a:r>
            <a:endParaRPr lang="en-US" altLang="zh-CN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80" name="对象 26626"/>
          <p:cNvGraphicFramePr>
            <a:graphicFrameLocks noChangeAspect="1"/>
          </p:cNvGraphicFramePr>
          <p:nvPr/>
        </p:nvGraphicFramePr>
        <p:xfrm>
          <a:off x="8843963" y="4348798"/>
          <a:ext cx="17764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862965" imgH="508000" progId="Equation.3">
                  <p:embed/>
                </p:oleObj>
              </mc:Choice>
              <mc:Fallback>
                <p:oleObj name="" r:id="rId4" imgW="862965" imgH="508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3963" y="4348798"/>
                        <a:ext cx="1776412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Text Box 4"/>
          <p:cNvSpPr txBox="1"/>
          <p:nvPr/>
        </p:nvSpPr>
        <p:spPr>
          <a:xfrm>
            <a:off x="848995" y="4123690"/>
            <a:ext cx="3072765" cy="14389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对比温度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400" b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400" b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T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</a:t>
            </a:r>
            <a:endParaRPr lang="en-US" altLang="zh-CN" sz="2400" b="1" baseline="-25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l" eaLnBrk="0" hangingPunct="0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对比压力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400" b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=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</a:t>
            </a:r>
            <a:r>
              <a:rPr lang="en-US" altLang="zh-CN" sz="2400" b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</a:t>
            </a:r>
            <a:endParaRPr lang="en-US" altLang="zh-CN" sz="2400" b="1" baseline="-25000" dirty="0">
              <a:solidFill>
                <a:srgbClr val="FD0903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l" eaLnBrk="0" hangingPunct="0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对比体积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400" b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=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V</a:t>
            </a:r>
            <a:r>
              <a:rPr lang="en-US" altLang="zh-CN" sz="2400" b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V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</a:t>
            </a:r>
            <a:endParaRPr lang="en-US" altLang="zh-CN" sz="2400" b="1" baseline="-25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l" eaLnBrk="0" hangingPunct="0"/>
            <a:endParaRPr lang="en-US" altLang="zh-CN" sz="2400" b="1" baseline="-25000" dirty="0">
              <a:solidFill>
                <a:srgbClr val="FD0903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0430" y="5325110"/>
            <a:ext cx="547528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对应状态原理，普遍化计算 </a:t>
            </a:r>
            <a:r>
              <a:rPr lang="en-US" altLang="zh-CN" sz="2400" b="1" i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noProof="1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baseline="-25000" noProof="1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noProof="1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 , </a:t>
            </a:r>
            <a:r>
              <a:rPr lang="en-US" altLang="zh-CN" sz="2400" b="1" i="1" noProof="1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 baseline="-25000" noProof="1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noProof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1"/>
          <p:cNvSpPr txBox="1"/>
          <p:nvPr/>
        </p:nvSpPr>
        <p:spPr>
          <a:xfrm>
            <a:off x="523875" y="2271395"/>
            <a:ext cx="11052810" cy="1476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algn="just" eaLnBrk="0" hangingPunct="0">
              <a:lnSpc>
                <a:spcPct val="125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正常</a:t>
            </a: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沸点（熔点），水的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正常</a:t>
            </a: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冰点等均指 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101325Pa</a:t>
            </a: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条件下的平衡温度。</a:t>
            </a:r>
            <a:endParaRPr lang="zh-CN" altLang="en-US" sz="2400" b="1" noProof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25000"/>
              </a:lnSpc>
            </a:pP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饱和气体、饱和液体：指气液平衡时的气体和液体。</a:t>
            </a:r>
            <a:endParaRPr lang="zh-CN" altLang="en-US" sz="2400" b="1" noProof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25000"/>
              </a:lnSpc>
            </a:pP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STP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：标准状况 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0℃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101325Pa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1mol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理想气体的体积为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22.4L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2" name="Text Box 5"/>
          <p:cNvSpPr txBox="1"/>
          <p:nvPr/>
        </p:nvSpPr>
        <p:spPr>
          <a:xfrm>
            <a:off x="405130" y="198755"/>
            <a:ext cx="11432540" cy="193802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400" b="1" noProof="1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超临界流体</a:t>
            </a:r>
            <a:endParaRPr lang="zh-CN" altLang="en-US" sz="2400" b="1" noProof="1">
              <a:solidFill>
                <a:srgbClr val="FD0903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温度、压力略高于临界点的流体称为超临界流体。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三个特点：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(1)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密度较高，接近饱和液体；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(2)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恒温线在</a:t>
            </a:r>
            <a:r>
              <a:rPr lang="en-US" altLang="zh-CN" sz="2400" b="1" i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点附近相对比较平坦，略微升高温度或者降低压力，密度将有较大下降；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(3)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黏度较低，接近饱和气体，有利于传质。</a:t>
            </a:r>
            <a:endParaRPr lang="en-US" altLang="zh-CN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195" name="Text Box 4"/>
          <p:cNvSpPr txBox="1"/>
          <p:nvPr/>
        </p:nvSpPr>
        <p:spPr>
          <a:xfrm>
            <a:off x="1781175" y="4279583"/>
            <a:ext cx="6624638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. 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说出简化示意图中的点、线、面的意义。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8196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83840" y="4669155"/>
            <a:ext cx="2421255" cy="2118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Text Box 10"/>
          <p:cNvSpPr txBox="1"/>
          <p:nvPr/>
        </p:nvSpPr>
        <p:spPr>
          <a:xfrm>
            <a:off x="5299075" y="4982845"/>
            <a:ext cx="653923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①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—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临界恒温线；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②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—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低于临界温度的恒温线。各区域所代表的相态已标在图上。</a:t>
            </a:r>
            <a:endParaRPr lang="zh-CN" altLang="en-US" sz="2000" b="1" i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314325" y="2271395"/>
            <a:ext cx="10223500" cy="16046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"/>
          <p:cNvSpPr/>
          <p:nvPr/>
        </p:nvSpPr>
        <p:spPr>
          <a:xfrm>
            <a:off x="6072188" y="207645"/>
            <a:ext cx="2954338" cy="931863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" name="圆角矩形 5"/>
          <p:cNvSpPr/>
          <p:nvPr/>
        </p:nvSpPr>
        <p:spPr>
          <a:xfrm>
            <a:off x="3949700" y="224790"/>
            <a:ext cx="1855788" cy="8953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809750" y="1282383"/>
            <a:ext cx="8678863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endParaRPr lang="zh-CN" altLang="en-US" noProof="1"/>
          </a:p>
          <a:p>
            <a:endParaRPr lang="zh-CN" altLang="en-US" noProof="1"/>
          </a:p>
          <a:p>
            <a:endParaRPr lang="zh-CN" altLang="en-US" noProof="1"/>
          </a:p>
          <a:p>
            <a:endParaRPr lang="zh-CN" altLang="en-US" noProof="1"/>
          </a:p>
          <a:p>
            <a:endParaRPr lang="zh-CN" altLang="en-US" noProof="1"/>
          </a:p>
        </p:txBody>
      </p:sp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>
          <a:xfrm>
            <a:off x="1593850" y="229235"/>
            <a:ext cx="2238375" cy="65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charset="0"/>
              <a:buChar char="Ø"/>
            </a:pPr>
            <a:r>
              <a:rPr kumimoji="0" lang="en-US" altLang="x-none" sz="2400" b="0" i="1" u="none" strike="noStrike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压缩因子</a:t>
            </a:r>
            <a:r>
              <a:rPr kumimoji="0" lang="en-US" altLang="x-none" sz="2400" b="1" i="1" u="none" strike="noStrike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endParaRPr kumimoji="0" lang="en-US" altLang="x-none" sz="2400" b="1" i="1" u="none" strike="noStrike" kern="1200" cap="none" spc="0" normalizeH="0" baseline="0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19" name="Text Box 4"/>
          <p:cNvSpPr txBox="1"/>
          <p:nvPr/>
        </p:nvSpPr>
        <p:spPr>
          <a:xfrm>
            <a:off x="5790883" y="3307080"/>
            <a:ext cx="39592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波义耳温度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sz="2400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220" name="对象 28676"/>
          <p:cNvGraphicFramePr>
            <a:graphicFrameLocks noChangeAspect="1"/>
          </p:cNvGraphicFramePr>
          <p:nvPr/>
        </p:nvGraphicFramePr>
        <p:xfrm>
          <a:off x="6945630" y="3916680"/>
          <a:ext cx="217963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90600" imgH="508000" progId="Equation.3">
                  <p:embed/>
                </p:oleObj>
              </mc:Choice>
              <mc:Fallback>
                <p:oleObj name="" r:id="rId1" imgW="990600" imgH="508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45630" y="3916680"/>
                        <a:ext cx="2179638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内容占位符 28677"/>
          <p:cNvGraphicFramePr>
            <a:graphicFrameLocks noGrp="1" noChangeAspect="1"/>
          </p:cNvGraphicFramePr>
          <p:nvPr>
            <p:ph idx="4294967295"/>
          </p:nvPr>
        </p:nvGraphicFramePr>
        <p:xfrm>
          <a:off x="4060825" y="256540"/>
          <a:ext cx="16335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800100" imgH="405765" progId="Equation.3">
                  <p:embed/>
                </p:oleObj>
              </mc:Choice>
              <mc:Fallback>
                <p:oleObj name="" r:id="rId3" imgW="800100" imgH="4057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0825" y="256540"/>
                        <a:ext cx="1633538" cy="828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8"/>
          <p:cNvSpPr/>
          <p:nvPr/>
        </p:nvSpPr>
        <p:spPr>
          <a:xfrm>
            <a:off x="2255838" y="6186170"/>
            <a:ext cx="2951163" cy="5175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/>
          <a:lstStyle/>
          <a:p>
            <a:pPr fontAlgn="base"/>
            <a:r>
              <a:rPr lang="en-US" altLang="zh-CN" sz="2400" i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</a:t>
            </a:r>
            <a:r>
              <a:rPr lang="en-US" altLang="zh-CN" sz="2400" b="1" i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Z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—</a:t>
            </a:r>
            <a:r>
              <a:rPr lang="en-US" altLang="zh-CN" sz="2400" b="1" i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  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恒温线</a:t>
            </a:r>
            <a:endParaRPr lang="zh-CN" altLang="en-US" sz="2400" b="1" strike="noStrike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" name="对象 29701"/>
          <p:cNvGraphicFramePr>
            <a:graphicFrameLocks noChangeAspect="1"/>
          </p:cNvGraphicFramePr>
          <p:nvPr/>
        </p:nvGraphicFramePr>
        <p:xfrm>
          <a:off x="6253163" y="207645"/>
          <a:ext cx="256063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106805" imgH="381635" progId="Equation.3">
                  <p:embed/>
                </p:oleObj>
              </mc:Choice>
              <mc:Fallback>
                <p:oleObj name="" r:id="rId5" imgW="1106805" imgH="38163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53163" y="207645"/>
                        <a:ext cx="2560637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2"/>
          <p:cNvSpPr/>
          <p:nvPr/>
        </p:nvSpPr>
        <p:spPr>
          <a:xfrm>
            <a:off x="2053590" y="1365885"/>
            <a:ext cx="81153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为定量表示实际气体对理想气体行为的偏离，引入了压缩因子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，它的物理意义是 </a:t>
            </a:r>
            <a:r>
              <a:rPr lang="zh-CN" altLang="en-US" sz="24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9700" name="对象 29699"/>
          <p:cNvGraphicFramePr>
            <a:graphicFrameLocks noChangeAspect="1"/>
          </p:cNvGraphicFramePr>
          <p:nvPr/>
        </p:nvGraphicFramePr>
        <p:xfrm>
          <a:off x="2592388" y="2196783"/>
          <a:ext cx="952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459105" imgH="203835" progId="Equation.3">
                  <p:embed/>
                </p:oleObj>
              </mc:Choice>
              <mc:Fallback>
                <p:oleObj name="" r:id="rId7" imgW="459105" imgH="20383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2388" y="2196783"/>
                        <a:ext cx="9525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5"/>
          <p:cNvSpPr/>
          <p:nvPr/>
        </p:nvSpPr>
        <p:spPr>
          <a:xfrm>
            <a:off x="3503613" y="2196783"/>
            <a:ext cx="69164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defTabSz="914400">
              <a:tabLst>
                <a:tab pos="3003550" algn="l"/>
              </a:tabLst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相同温度，压力下流体的体积与理想气体体积之比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9229" name="组合 6"/>
          <p:cNvGrpSpPr/>
          <p:nvPr/>
        </p:nvGrpSpPr>
        <p:grpSpPr>
          <a:xfrm>
            <a:off x="2053590" y="2715895"/>
            <a:ext cx="3464560" cy="3410585"/>
            <a:chOff x="835" y="4364"/>
            <a:chExt cx="5455" cy="5371"/>
          </a:xfrm>
        </p:grpSpPr>
        <p:pic>
          <p:nvPicPr>
            <p:cNvPr id="9230" name="Picture 3" descr="01-0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" y="4530"/>
              <a:ext cx="5455" cy="52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椭圆 3"/>
            <p:cNvSpPr/>
            <p:nvPr/>
          </p:nvSpPr>
          <p:spPr>
            <a:xfrm>
              <a:off x="5012" y="4807"/>
              <a:ext cx="170" cy="2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9232" name="Text Box 4"/>
            <p:cNvSpPr txBox="1"/>
            <p:nvPr/>
          </p:nvSpPr>
          <p:spPr>
            <a:xfrm>
              <a:off x="5100" y="4364"/>
              <a:ext cx="100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T</a:t>
              </a:r>
              <a:r>
                <a:rPr lang="en-US" altLang="zh-CN" sz="16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zh-CN" altLang="en-US" sz="1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/>
          <p:nvPr/>
        </p:nvSpPr>
        <p:spPr>
          <a:xfrm>
            <a:off x="1730375" y="897890"/>
            <a:ext cx="8640763" cy="15684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just" defTabSz="914400" fontAlgn="base">
              <a:tabLst>
                <a:tab pos="228600" algn="l"/>
              </a:tabLst>
            </a:pP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 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甲、乙、丙三种物质的临界温度分别为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343.05K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、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373.65K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、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405.65K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，其中最易液化的气体为（        ）。</a:t>
            </a:r>
            <a:endParaRPr lang="zh-CN" altLang="en-US" sz="2400" b="1" strike="noStrike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 defTabSz="914400" fontAlgn="base">
              <a:tabLst>
                <a:tab pos="228600" algn="l"/>
              </a:tabLst>
            </a:pPr>
            <a:endParaRPr lang="zh-CN" altLang="en-US" sz="2400" b="1" strike="noStrike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 defTabSz="914400" fontAlgn="base">
              <a:tabLst>
                <a:tab pos="228600" algn="l"/>
              </a:tabLst>
            </a:pP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             A  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甲物质； 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  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乙物质； 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  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丙物质</a:t>
            </a:r>
            <a:endParaRPr lang="zh-CN" altLang="en-US" sz="2400" b="1" strike="noStrike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7651" name="Rectangle 3"/>
          <p:cNvSpPr/>
          <p:nvPr/>
        </p:nvSpPr>
        <p:spPr>
          <a:xfrm>
            <a:off x="8083550" y="1251903"/>
            <a:ext cx="441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Text Box 5"/>
          <p:cNvSpPr txBox="1"/>
          <p:nvPr/>
        </p:nvSpPr>
        <p:spPr>
          <a:xfrm>
            <a:off x="3791585" y="290830"/>
            <a:ext cx="60483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沸点、临界温度、波义耳温度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24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388" y="2666683"/>
            <a:ext cx="11199812" cy="17335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45" name="对象 18433"/>
          <p:cNvGraphicFramePr>
            <a:graphicFrameLocks noChangeAspect="1"/>
          </p:cNvGraphicFramePr>
          <p:nvPr/>
        </p:nvGraphicFramePr>
        <p:xfrm>
          <a:off x="4311650" y="5023803"/>
          <a:ext cx="30734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1473200" imgH="444500" progId="Equation.3">
                  <p:embed/>
                </p:oleObj>
              </mc:Choice>
              <mc:Fallback>
                <p:oleObj name="" r:id="rId2" imgW="1473200" imgH="444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11650" y="5023803"/>
                        <a:ext cx="3073400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18434"/>
          <p:cNvGraphicFramePr>
            <a:graphicFrameLocks noChangeAspect="1"/>
          </p:cNvGraphicFramePr>
          <p:nvPr/>
        </p:nvGraphicFramePr>
        <p:xfrm>
          <a:off x="6694488" y="5757228"/>
          <a:ext cx="30321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1409700" imgH="405765" progId="Equation.3">
                  <p:embed/>
                </p:oleObj>
              </mc:Choice>
              <mc:Fallback>
                <p:oleObj name="" r:id="rId4" imgW="1409700" imgH="4057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4488" y="5757228"/>
                        <a:ext cx="30321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4"/>
          <p:cNvSpPr/>
          <p:nvPr/>
        </p:nvSpPr>
        <p:spPr>
          <a:xfrm>
            <a:off x="3173413" y="4563428"/>
            <a:ext cx="56165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某实际气体服从范德华方程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0248" name="Rectangle 5"/>
          <p:cNvSpPr/>
          <p:nvPr/>
        </p:nvSpPr>
        <p:spPr>
          <a:xfrm>
            <a:off x="2103438" y="5958840"/>
            <a:ext cx="604996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分子的半径为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r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，则已占体积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= </a:t>
            </a:r>
            <a:r>
              <a:rPr lang="en-US" altLang="zh-CN" sz="24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800600" y="5627688"/>
            <a:ext cx="2838450" cy="102393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11266" name="Picture 3" descr="01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2288" y="871538"/>
            <a:ext cx="3008312" cy="303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Text Box 4"/>
          <p:cNvSpPr txBox="1"/>
          <p:nvPr/>
        </p:nvSpPr>
        <p:spPr>
          <a:xfrm>
            <a:off x="4994275" y="871855"/>
            <a:ext cx="6584950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762000" indent="-762000"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oa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－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水的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气液平衡线；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水的饱和蒸气压随温度的变化；水的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沸点</a:t>
            </a:r>
            <a:r>
              <a:rPr lang="zh-CN" altLang="en-US" sz="2400" b="1" dirty="0">
                <a:latin typeface="MS Sans Serif"/>
                <a:ea typeface="黑体" panose="02010609060101010101" pitchFamily="2" charset="-122"/>
              </a:rPr>
              <a:t>随压力的变化</a:t>
            </a:r>
            <a:endParaRPr lang="zh-CN" altLang="en-US" sz="2400" b="1" dirty="0">
              <a:latin typeface="MS Sans Serif"/>
              <a:ea typeface="黑体" panose="02010609060101010101" pitchFamily="2" charset="-122"/>
            </a:endParaRPr>
          </a:p>
        </p:txBody>
      </p:sp>
      <p:sp>
        <p:nvSpPr>
          <p:cNvPr id="11268" name="Text Box 5"/>
          <p:cNvSpPr txBox="1"/>
          <p:nvPr/>
        </p:nvSpPr>
        <p:spPr>
          <a:xfrm>
            <a:off x="4966335" y="2014220"/>
            <a:ext cx="6585585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762000" indent="-762000"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ob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－水的气固平衡线；冰的饱和蒸气压随温度的变化</a:t>
            </a:r>
            <a:endParaRPr lang="zh-CN" altLang="en-US" sz="2400" b="1" dirty="0">
              <a:latin typeface="MS Sans Serif"/>
              <a:ea typeface="宋体" panose="02010600030101010101" pitchFamily="2" charset="-122"/>
            </a:endParaRPr>
          </a:p>
        </p:txBody>
      </p:sp>
      <p:sp>
        <p:nvSpPr>
          <p:cNvPr id="11269" name="Text Box 6"/>
          <p:cNvSpPr txBox="1"/>
          <p:nvPr/>
        </p:nvSpPr>
        <p:spPr>
          <a:xfrm>
            <a:off x="4994275" y="3171825"/>
            <a:ext cx="658431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762000" indent="-762000"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oc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－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水的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液固平衡线；</a:t>
            </a:r>
            <a:r>
              <a:rPr lang="zh-CN" altLang="en-US" sz="2400" b="1" dirty="0">
                <a:latin typeface="MS Sans Serif"/>
                <a:ea typeface="黑体" panose="02010609060101010101" pitchFamily="2" charset="-122"/>
              </a:rPr>
              <a:t>水的冰点随压力的变化</a:t>
            </a:r>
            <a:endParaRPr lang="zh-CN" altLang="en-US" sz="2400" b="1" dirty="0">
              <a:latin typeface="MS Sans Serif"/>
              <a:ea typeface="宋体" panose="02010600030101010101" pitchFamily="2" charset="-122"/>
            </a:endParaRPr>
          </a:p>
        </p:txBody>
      </p:sp>
      <p:sp>
        <p:nvSpPr>
          <p:cNvPr id="11270" name="Text Box 7"/>
          <p:cNvSpPr txBox="1"/>
          <p:nvPr/>
        </p:nvSpPr>
        <p:spPr>
          <a:xfrm>
            <a:off x="1792288" y="4111625"/>
            <a:ext cx="92011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oa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ob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oc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三线的交点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－水的三相点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610.5Pa,  0.01℃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   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=1-3+2=0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为无变量系统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71" name="Text Box 8"/>
          <p:cNvSpPr txBox="1"/>
          <p:nvPr/>
        </p:nvSpPr>
        <p:spPr>
          <a:xfrm>
            <a:off x="1792288" y="5091113"/>
            <a:ext cx="8496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1047750" indent="-1047750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虚线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－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亚稳平衡线；过冷水的饱和蒸气压随温度变化的曲线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7" name="Text Box 9"/>
          <p:cNvSpPr txBox="1"/>
          <p:nvPr/>
        </p:nvSpPr>
        <p:spPr>
          <a:xfrm>
            <a:off x="1792288" y="206375"/>
            <a:ext cx="469106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水的相图  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图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1273" name="对象 73730"/>
          <p:cNvGraphicFramePr>
            <a:graphicFrameLocks noChangeAspect="1"/>
          </p:cNvGraphicFramePr>
          <p:nvPr/>
        </p:nvGraphicFramePr>
        <p:xfrm>
          <a:off x="5202238" y="5640388"/>
          <a:ext cx="20955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927100" imgH="431800" progId="Equation.3">
                  <p:embed/>
                </p:oleObj>
              </mc:Choice>
              <mc:Fallback>
                <p:oleObj name="" r:id="rId2" imgW="927100" imgH="431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02238" y="5640388"/>
                        <a:ext cx="2095500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>
          <a:xfrm>
            <a:off x="1646238" y="33338"/>
            <a:ext cx="5099050" cy="573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charset="0"/>
              <a:buChar char="Ø"/>
            </a:pPr>
            <a:r>
              <a:rPr kumimoji="0" lang="zh-CN" altLang="en-US" sz="2400" b="1" i="0" u="none" strike="noStrike" kern="1200" cap="none" spc="0" normalizeH="0" baseline="0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热力学标准状态</a:t>
            </a:r>
            <a:endParaRPr kumimoji="0" lang="zh-CN" altLang="en-US" sz="2400" b="1" i="0" u="none" strike="noStrike" kern="1200" cap="none" spc="0" normalizeH="0" baseline="0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2290" name="Text Box 3"/>
          <p:cNvSpPr txBox="1"/>
          <p:nvPr/>
        </p:nvSpPr>
        <p:spPr>
          <a:xfrm>
            <a:off x="1757363" y="1200150"/>
            <a:ext cx="8447087" cy="5340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液体和固体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压力为    下的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液态和固态纯物质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291" name="Text Box 4"/>
          <p:cNvSpPr txBox="1"/>
          <p:nvPr/>
        </p:nvSpPr>
        <p:spPr>
          <a:xfrm>
            <a:off x="1757363" y="1771650"/>
            <a:ext cx="8447087" cy="8858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溶液中的溶质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压力为     下浓度为     或     的理想稀溶液中的溶质。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Text Box 6"/>
          <p:cNvSpPr txBox="1"/>
          <p:nvPr/>
        </p:nvSpPr>
        <p:spPr>
          <a:xfrm>
            <a:off x="1747838" y="630238"/>
            <a:ext cx="8456612" cy="5340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气体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压力为</a:t>
            </a:r>
            <a:r>
              <a:rPr lang="zh-CN" altLang="en-US" sz="2400" b="1" i="1" dirty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下处于理想气体状态的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气态纯物质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2293" name="对象 32773"/>
          <p:cNvGraphicFramePr>
            <a:graphicFrameLocks noChangeAspect="1"/>
          </p:cNvGraphicFramePr>
          <p:nvPr/>
        </p:nvGraphicFramePr>
        <p:xfrm>
          <a:off x="3795713" y="660400"/>
          <a:ext cx="501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28600" imgH="228600" progId="Equation.3">
                  <p:embed/>
                </p:oleObj>
              </mc:Choice>
              <mc:Fallback>
                <p:oleObj name="" r:id="rId1" imgW="228600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95713" y="660400"/>
                        <a:ext cx="5016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32776"/>
          <p:cNvGraphicFramePr>
            <a:graphicFrameLocks noChangeAspect="1"/>
          </p:cNvGraphicFramePr>
          <p:nvPr/>
        </p:nvGraphicFramePr>
        <p:xfrm>
          <a:off x="8156575" y="1771650"/>
          <a:ext cx="4175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90500" imgH="228600" progId="Equation.3">
                  <p:embed/>
                </p:oleObj>
              </mc:Choice>
              <mc:Fallback>
                <p:oleObj name="" r:id="rId3" imgW="190500" imgH="228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6575" y="1771650"/>
                        <a:ext cx="41751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32777"/>
          <p:cNvGraphicFramePr>
            <a:graphicFrameLocks noChangeAspect="1"/>
          </p:cNvGraphicFramePr>
          <p:nvPr/>
        </p:nvGraphicFramePr>
        <p:xfrm>
          <a:off x="6940550" y="1771650"/>
          <a:ext cx="4460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03200" imgH="228600" progId="Equation.3">
                  <p:embed/>
                </p:oleObj>
              </mc:Choice>
              <mc:Fallback>
                <p:oleObj name="" r:id="rId5" imgW="203200" imgH="2286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0550" y="1771650"/>
                        <a:ext cx="44608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32773"/>
          <p:cNvGraphicFramePr>
            <a:graphicFrameLocks noChangeAspect="1"/>
          </p:cNvGraphicFramePr>
          <p:nvPr/>
        </p:nvGraphicFramePr>
        <p:xfrm>
          <a:off x="4713288" y="1228725"/>
          <a:ext cx="501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28600" imgH="228600" progId="Equation.3">
                  <p:embed/>
                </p:oleObj>
              </mc:Choice>
              <mc:Fallback>
                <p:oleObj name="" r:id="rId7" imgW="228600" imgH="228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3288" y="1228725"/>
                        <a:ext cx="5016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32773"/>
          <p:cNvGraphicFramePr>
            <a:graphicFrameLocks noChangeAspect="1"/>
          </p:cNvGraphicFramePr>
          <p:nvPr/>
        </p:nvGraphicFramePr>
        <p:xfrm>
          <a:off x="5054600" y="1771650"/>
          <a:ext cx="501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228600" imgH="228600" progId="Equation.3">
                  <p:embed/>
                </p:oleObj>
              </mc:Choice>
              <mc:Fallback>
                <p:oleObj name="" r:id="rId8" imgW="228600" imgH="228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54600" y="1771650"/>
                        <a:ext cx="5016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9"/>
          <p:cNvSpPr/>
          <p:nvPr/>
        </p:nvSpPr>
        <p:spPr>
          <a:xfrm>
            <a:off x="1748155" y="2924652"/>
            <a:ext cx="2292350" cy="5892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 fontAlgn="base">
              <a:lnSpc>
                <a:spcPct val="13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标准热容</a:t>
            </a:r>
            <a:endParaRPr lang="zh-CN" altLang="en-US" sz="2400" b="1" strike="noStrike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2299" name="对象 7170"/>
          <p:cNvGraphicFramePr>
            <a:graphicFrameLocks noChangeAspect="1"/>
          </p:cNvGraphicFramePr>
          <p:nvPr/>
        </p:nvGraphicFramePr>
        <p:xfrm>
          <a:off x="2046923" y="3644900"/>
          <a:ext cx="1547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636905" imgH="356870" progId="">
                  <p:embed/>
                </p:oleObj>
              </mc:Choice>
              <mc:Fallback>
                <p:oleObj name="" r:id="rId9" imgW="636905" imgH="356870" progId="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6923" y="3644900"/>
                        <a:ext cx="15478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对象 8194"/>
          <p:cNvGraphicFramePr>
            <a:graphicFrameLocks noChangeAspect="1"/>
          </p:cNvGraphicFramePr>
          <p:nvPr/>
        </p:nvGraphicFramePr>
        <p:xfrm>
          <a:off x="4291965" y="3570923"/>
          <a:ext cx="23907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994410" imgH="421005" progId="">
                  <p:embed/>
                </p:oleObj>
              </mc:Choice>
              <mc:Fallback>
                <p:oleObj name="" r:id="rId11" imgW="994410" imgH="421005" progId="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91965" y="3570923"/>
                        <a:ext cx="2390775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8197"/>
          <p:cNvGraphicFramePr>
            <a:graphicFrameLocks noChangeAspect="1"/>
          </p:cNvGraphicFramePr>
          <p:nvPr/>
        </p:nvGraphicFramePr>
        <p:xfrm>
          <a:off x="7469188" y="3598228"/>
          <a:ext cx="23129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994410" imgH="433705" progId="">
                  <p:embed/>
                </p:oleObj>
              </mc:Choice>
              <mc:Fallback>
                <p:oleObj name="" r:id="rId13" imgW="994410" imgH="433705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69188" y="3598228"/>
                        <a:ext cx="2312987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>
          <a:xfrm>
            <a:off x="1991360" y="3644900"/>
            <a:ext cx="1673225" cy="936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圆角矩形 10"/>
          <p:cNvSpPr/>
          <p:nvPr/>
        </p:nvSpPr>
        <p:spPr>
          <a:xfrm>
            <a:off x="4209415" y="3587115"/>
            <a:ext cx="2709545" cy="10083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" name="圆角矩形 11"/>
          <p:cNvSpPr/>
          <p:nvPr/>
        </p:nvSpPr>
        <p:spPr>
          <a:xfrm>
            <a:off x="7331710" y="3585845"/>
            <a:ext cx="2586990" cy="10083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12305" name="Object 13"/>
          <p:cNvGraphicFramePr>
            <a:graphicFrameLocks noChangeAspect="1"/>
          </p:cNvGraphicFramePr>
          <p:nvPr/>
        </p:nvGraphicFramePr>
        <p:xfrm>
          <a:off x="4943475" y="5949315"/>
          <a:ext cx="28241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5" imgW="1271905" imgH="254635" progId="Equation.3">
                  <p:embed/>
                </p:oleObj>
              </mc:Choice>
              <mc:Fallback>
                <p:oleObj name="" r:id="rId15" imgW="1271905" imgH="25463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3475" y="5949315"/>
                        <a:ext cx="2824163" cy="576263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对象 7171"/>
          <p:cNvGraphicFramePr>
            <a:graphicFrameLocks noChangeAspect="1"/>
          </p:cNvGraphicFramePr>
          <p:nvPr/>
        </p:nvGraphicFramePr>
        <p:xfrm>
          <a:off x="4281805" y="4871403"/>
          <a:ext cx="31877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7" imgW="1600200" imgH="355600" progId="">
                  <p:embed/>
                </p:oleObj>
              </mc:Choice>
              <mc:Fallback>
                <p:oleObj name="" r:id="rId17" imgW="1600200" imgH="3556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81805" y="4871403"/>
                        <a:ext cx="3187700" cy="75565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/>
          <p:nvPr/>
        </p:nvSpPr>
        <p:spPr>
          <a:xfrm>
            <a:off x="1954848" y="5920582"/>
            <a:ext cx="2657475" cy="5892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fontAlgn="base">
              <a:lnSpc>
                <a:spcPct val="135000"/>
              </a:lnSpc>
              <a:buClr>
                <a:srgbClr val="FF0000"/>
              </a:buClr>
              <a:buFont typeface="Wingdings" panose="05000000000000000000" charset="0"/>
            </a:pPr>
            <a:r>
              <a:rPr lang="zh-CN" altLang="en-US" sz="2400" b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标准摩尔定压热容</a:t>
            </a:r>
            <a:endParaRPr lang="zh-CN" altLang="en-US" sz="2400" b="1" strike="noStrike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4963,&quot;width&quot;:5668}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UNIT_TABLE_BEAUTIFY" val="smartTable{3c91b0cf-14b2-4245-9d9d-c53aba8ba632}"/>
</p:tagLst>
</file>

<file path=ppt/tags/tag66.xml><?xml version="1.0" encoding="utf-8"?>
<p:tagLst xmlns:p="http://schemas.openxmlformats.org/presentationml/2006/main">
  <p:tag name="COMMONDATA" val="eyJoZGlkIjoiNDZlMGU2MTkyNjcwYTdmZGFlZWI2MzVmZTRlZjJlNzUifQ=="/>
  <p:tag name="KSO_WPP_MARK_KEY" val="7d0128f8-90a1-4146-ab5d-4ea4d85c06bb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3392</Words>
  <Application>WPS 演示</Application>
  <PresentationFormat>宽屏</PresentationFormat>
  <Paragraphs>306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139</vt:i4>
      </vt:variant>
      <vt:variant>
        <vt:lpstr>幻灯片标题</vt:lpstr>
      </vt:variant>
      <vt:variant>
        <vt:i4>27</vt:i4>
      </vt:variant>
    </vt:vector>
  </HeadingPairs>
  <TitlesOfParts>
    <vt:vector size="180" baseType="lpstr">
      <vt:lpstr>Arial</vt:lpstr>
      <vt:lpstr>宋体</vt:lpstr>
      <vt:lpstr>Wingdings</vt:lpstr>
      <vt:lpstr>Wingdings</vt:lpstr>
      <vt:lpstr>Times New Roman</vt:lpstr>
      <vt:lpstr>黑体</vt:lpstr>
      <vt:lpstr>MS Sans Serif</vt:lpstr>
      <vt:lpstr>Segoe Print</vt:lpstr>
      <vt:lpstr>微软雅黑</vt:lpstr>
      <vt:lpstr>Arial Unicode MS</vt:lpstr>
      <vt:lpstr>Calibri</vt:lpstr>
      <vt:lpstr>楷体_GB2312</vt:lpstr>
      <vt:lpstr>新宋体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Word.Picture.8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压缩因子Z</vt:lpstr>
      <vt:lpstr>PowerPoint 演示文稿</vt:lpstr>
      <vt:lpstr>PowerPoint 演示文稿</vt:lpstr>
      <vt:lpstr>热力学标准状态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</cp:lastModifiedBy>
  <cp:revision>162</cp:revision>
  <dcterms:created xsi:type="dcterms:W3CDTF">2019-06-19T02:08:00Z</dcterms:created>
  <dcterms:modified xsi:type="dcterms:W3CDTF">2024-12-17T10:12:20Z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2052-11.8.2.12195</vt:lpwstr>
  </property>
  <property fmtid="{D5CDD505-2E9C-101B-9397-08002B2CF9AE}" pid="3" name="ICV">
    <vt:lpwstr>55473CECC200407BBE6DF88A49FA7C7E</vt:lpwstr>
  </property>
</Properties>
</file>