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72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6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1" Type="http://schemas.openxmlformats.org/officeDocument/2006/relationships/image" Target="../media/image87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8.wmf"/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0" Type="http://schemas.openxmlformats.org/officeDocument/2006/relationships/image" Target="../media/image124.wmf"/><Relationship Id="rId1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1" Type="http://schemas.openxmlformats.org/officeDocument/2006/relationships/image" Target="../media/image140.wmf"/><Relationship Id="rId10" Type="http://schemas.openxmlformats.org/officeDocument/2006/relationships/image" Target="../media/image139.wmf"/><Relationship Id="rId1" Type="http://schemas.openxmlformats.org/officeDocument/2006/relationships/image" Target="../media/image13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wmf"/><Relationship Id="rId8" Type="http://schemas.openxmlformats.org/officeDocument/2006/relationships/image" Target="../media/image148.wmf"/><Relationship Id="rId7" Type="http://schemas.openxmlformats.org/officeDocument/2006/relationships/image" Target="../media/image147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1" Type="http://schemas.openxmlformats.org/officeDocument/2006/relationships/image" Target="../media/image151.wmf"/><Relationship Id="rId10" Type="http://schemas.openxmlformats.org/officeDocument/2006/relationships/image" Target="../media/image150.wmf"/><Relationship Id="rId1" Type="http://schemas.openxmlformats.org/officeDocument/2006/relationships/image" Target="../media/image14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image" Target="../media/image159.wmf"/><Relationship Id="rId7" Type="http://schemas.openxmlformats.org/officeDocument/2006/relationships/image" Target="../media/image158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4" Type="http://schemas.openxmlformats.org/officeDocument/2006/relationships/image" Target="../media/image165.wmf"/><Relationship Id="rId13" Type="http://schemas.openxmlformats.org/officeDocument/2006/relationships/image" Target="../media/image164.wmf"/><Relationship Id="rId12" Type="http://schemas.openxmlformats.org/officeDocument/2006/relationships/image" Target="../media/image163.wmf"/><Relationship Id="rId11" Type="http://schemas.openxmlformats.org/officeDocument/2006/relationships/image" Target="../media/image162.wmf"/><Relationship Id="rId10" Type="http://schemas.openxmlformats.org/officeDocument/2006/relationships/image" Target="../media/image161.wmf"/><Relationship Id="rId1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e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7" Type="http://schemas.openxmlformats.org/officeDocument/2006/relationships/image" Target="../media/image21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4" Type="http://schemas.openxmlformats.org/officeDocument/2006/relationships/image" Target="../media/image56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0" Type="http://schemas.openxmlformats.org/officeDocument/2006/relationships/image" Target="../media/image76.wmf"/><Relationship Id="rId2" Type="http://schemas.openxmlformats.org/officeDocument/2006/relationships/image" Target="../media/image58.wmf"/><Relationship Id="rId19" Type="http://schemas.openxmlformats.org/officeDocument/2006/relationships/image" Target="../media/image75.wmf"/><Relationship Id="rId18" Type="http://schemas.openxmlformats.org/officeDocument/2006/relationships/image" Target="../media/image74.wmf"/><Relationship Id="rId17" Type="http://schemas.openxmlformats.org/officeDocument/2006/relationships/image" Target="../media/image73.wmf"/><Relationship Id="rId16" Type="http://schemas.openxmlformats.org/officeDocument/2006/relationships/image" Target="../media/image72.wmf"/><Relationship Id="rId15" Type="http://schemas.openxmlformats.org/officeDocument/2006/relationships/image" Target="../media/image71.wmf"/><Relationship Id="rId14" Type="http://schemas.openxmlformats.org/officeDocument/2006/relationships/image" Target="../media/image70.wmf"/><Relationship Id="rId13" Type="http://schemas.openxmlformats.org/officeDocument/2006/relationships/image" Target="../media/image69.wmf"/><Relationship Id="rId12" Type="http://schemas.openxmlformats.org/officeDocument/2006/relationships/image" Target="../media/image6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86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8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3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9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9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98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97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0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0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7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0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1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7.bin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4.w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25.bin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25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2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0.wmf"/><Relationship Id="rId21" Type="http://schemas.openxmlformats.org/officeDocument/2006/relationships/oleObject" Target="../embeddings/oleObject141.bin"/><Relationship Id="rId20" Type="http://schemas.openxmlformats.org/officeDocument/2006/relationships/image" Target="../media/image139.wmf"/><Relationship Id="rId2" Type="http://schemas.openxmlformats.org/officeDocument/2006/relationships/image" Target="../media/image130.wmf"/><Relationship Id="rId19" Type="http://schemas.openxmlformats.org/officeDocument/2006/relationships/oleObject" Target="../embeddings/oleObject140.bin"/><Relationship Id="rId18" Type="http://schemas.openxmlformats.org/officeDocument/2006/relationships/image" Target="../media/image138.wmf"/><Relationship Id="rId17" Type="http://schemas.openxmlformats.org/officeDocument/2006/relationships/oleObject" Target="../embeddings/oleObject139.bin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38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43.bin"/><Relationship Id="rId24" Type="http://schemas.openxmlformats.org/officeDocument/2006/relationships/vmlDrawing" Target="../drawings/vmlDrawing1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51.wmf"/><Relationship Id="rId21" Type="http://schemas.openxmlformats.org/officeDocument/2006/relationships/oleObject" Target="../embeddings/oleObject152.bin"/><Relationship Id="rId20" Type="http://schemas.openxmlformats.org/officeDocument/2006/relationships/image" Target="../media/image150.wmf"/><Relationship Id="rId2" Type="http://schemas.openxmlformats.org/officeDocument/2006/relationships/image" Target="../media/image141.wmf"/><Relationship Id="rId19" Type="http://schemas.openxmlformats.org/officeDocument/2006/relationships/oleObject" Target="../embeddings/oleObject151.bin"/><Relationship Id="rId18" Type="http://schemas.openxmlformats.org/officeDocument/2006/relationships/image" Target="../media/image149.wmf"/><Relationship Id="rId17" Type="http://schemas.openxmlformats.org/officeDocument/2006/relationships/oleObject" Target="../embeddings/oleObject150.bin"/><Relationship Id="rId16" Type="http://schemas.openxmlformats.org/officeDocument/2006/relationships/image" Target="../media/image148.wmf"/><Relationship Id="rId15" Type="http://schemas.openxmlformats.org/officeDocument/2006/relationships/oleObject" Target="../embeddings/oleObject149.bin"/><Relationship Id="rId14" Type="http://schemas.openxmlformats.org/officeDocument/2006/relationships/image" Target="../media/image147.wmf"/><Relationship Id="rId13" Type="http://schemas.openxmlformats.org/officeDocument/2006/relationships/oleObject" Target="../embeddings/oleObject148.bin"/><Relationship Id="rId12" Type="http://schemas.openxmlformats.org/officeDocument/2006/relationships/image" Target="../media/image146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45.wmf"/><Relationship Id="rId1" Type="http://schemas.openxmlformats.org/officeDocument/2006/relationships/oleObject" Target="../embeddings/oleObject14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3.wmf"/><Relationship Id="rId30" Type="http://schemas.openxmlformats.org/officeDocument/2006/relationships/vmlDrawing" Target="../drawings/vmlDrawing20.vml"/><Relationship Id="rId3" Type="http://schemas.openxmlformats.org/officeDocument/2006/relationships/oleObject" Target="../embeddings/oleObject15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65.wmf"/><Relationship Id="rId27" Type="http://schemas.openxmlformats.org/officeDocument/2006/relationships/oleObject" Target="../embeddings/oleObject166.bin"/><Relationship Id="rId26" Type="http://schemas.openxmlformats.org/officeDocument/2006/relationships/image" Target="../media/image164.wmf"/><Relationship Id="rId25" Type="http://schemas.openxmlformats.org/officeDocument/2006/relationships/oleObject" Target="../embeddings/oleObject165.bin"/><Relationship Id="rId24" Type="http://schemas.openxmlformats.org/officeDocument/2006/relationships/image" Target="../media/image163.wmf"/><Relationship Id="rId23" Type="http://schemas.openxmlformats.org/officeDocument/2006/relationships/oleObject" Target="../embeddings/oleObject164.bin"/><Relationship Id="rId22" Type="http://schemas.openxmlformats.org/officeDocument/2006/relationships/image" Target="../media/image162.wmf"/><Relationship Id="rId21" Type="http://schemas.openxmlformats.org/officeDocument/2006/relationships/oleObject" Target="../embeddings/oleObject163.bin"/><Relationship Id="rId20" Type="http://schemas.openxmlformats.org/officeDocument/2006/relationships/image" Target="../media/image161.wmf"/><Relationship Id="rId2" Type="http://schemas.openxmlformats.org/officeDocument/2006/relationships/image" Target="../media/image152.wmf"/><Relationship Id="rId19" Type="http://schemas.openxmlformats.org/officeDocument/2006/relationships/oleObject" Target="../embeddings/oleObject162.bin"/><Relationship Id="rId18" Type="http://schemas.openxmlformats.org/officeDocument/2006/relationships/image" Target="../media/image160.wmf"/><Relationship Id="rId17" Type="http://schemas.openxmlformats.org/officeDocument/2006/relationships/oleObject" Target="../embeddings/oleObject161.bin"/><Relationship Id="rId16" Type="http://schemas.openxmlformats.org/officeDocument/2006/relationships/image" Target="../media/image159.wmf"/><Relationship Id="rId15" Type="http://schemas.openxmlformats.org/officeDocument/2006/relationships/oleObject" Target="../embeddings/oleObject160.bin"/><Relationship Id="rId14" Type="http://schemas.openxmlformats.org/officeDocument/2006/relationships/image" Target="../media/image158.wmf"/><Relationship Id="rId13" Type="http://schemas.openxmlformats.org/officeDocument/2006/relationships/oleObject" Target="../embeddings/oleObject159.bin"/><Relationship Id="rId12" Type="http://schemas.openxmlformats.org/officeDocument/2006/relationships/image" Target="../media/image157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5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66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6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3.emf"/><Relationship Id="rId1" Type="http://schemas.openxmlformats.org/officeDocument/2006/relationships/oleObject" Target="../embeddings/oleObject17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4.emf"/><Relationship Id="rId1" Type="http://schemas.openxmlformats.org/officeDocument/2006/relationships/oleObject" Target="../embeddings/oleObject1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75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17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2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Relationship Id="rId30" Type="http://schemas.openxmlformats.org/officeDocument/2006/relationships/vmlDrawing" Target="../drawings/vmlDrawing8.vml"/><Relationship Id="rId3" Type="http://schemas.openxmlformats.org/officeDocument/2006/relationships/oleObject" Target="../embeddings/oleObject4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56.wmf"/><Relationship Id="rId27" Type="http://schemas.openxmlformats.org/officeDocument/2006/relationships/oleObject" Target="../embeddings/oleObject57.bin"/><Relationship Id="rId26" Type="http://schemas.openxmlformats.org/officeDocument/2006/relationships/image" Target="../media/image55.wmf"/><Relationship Id="rId25" Type="http://schemas.openxmlformats.org/officeDocument/2006/relationships/oleObject" Target="../embeddings/oleObject56.bin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55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54.bin"/><Relationship Id="rId20" Type="http://schemas.openxmlformats.org/officeDocument/2006/relationships/image" Target="../media/image5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42" Type="http://schemas.openxmlformats.org/officeDocument/2006/relationships/vmlDrawing" Target="../drawings/vmlDrawing9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76.wmf"/><Relationship Id="rId4" Type="http://schemas.openxmlformats.org/officeDocument/2006/relationships/image" Target="../media/image58.wmf"/><Relationship Id="rId39" Type="http://schemas.openxmlformats.org/officeDocument/2006/relationships/oleObject" Target="../embeddings/oleObject77.bin"/><Relationship Id="rId38" Type="http://schemas.openxmlformats.org/officeDocument/2006/relationships/image" Target="../media/image75.wmf"/><Relationship Id="rId37" Type="http://schemas.openxmlformats.org/officeDocument/2006/relationships/oleObject" Target="../embeddings/oleObject76.bin"/><Relationship Id="rId36" Type="http://schemas.openxmlformats.org/officeDocument/2006/relationships/image" Target="../media/image74.wmf"/><Relationship Id="rId35" Type="http://schemas.openxmlformats.org/officeDocument/2006/relationships/oleObject" Target="../embeddings/oleObject75.bin"/><Relationship Id="rId34" Type="http://schemas.openxmlformats.org/officeDocument/2006/relationships/image" Target="../media/image73.wmf"/><Relationship Id="rId33" Type="http://schemas.openxmlformats.org/officeDocument/2006/relationships/oleObject" Target="../embeddings/oleObject74.bin"/><Relationship Id="rId32" Type="http://schemas.openxmlformats.org/officeDocument/2006/relationships/image" Target="../media/image72.wmf"/><Relationship Id="rId31" Type="http://schemas.openxmlformats.org/officeDocument/2006/relationships/oleObject" Target="../embeddings/oleObject73.bin"/><Relationship Id="rId30" Type="http://schemas.openxmlformats.org/officeDocument/2006/relationships/image" Target="../media/image71.wmf"/><Relationship Id="rId3" Type="http://schemas.openxmlformats.org/officeDocument/2006/relationships/oleObject" Target="../embeddings/oleObject59.bin"/><Relationship Id="rId29" Type="http://schemas.openxmlformats.org/officeDocument/2006/relationships/oleObject" Target="../embeddings/oleObject72.bin"/><Relationship Id="rId28" Type="http://schemas.openxmlformats.org/officeDocument/2006/relationships/image" Target="../media/image70.wmf"/><Relationship Id="rId27" Type="http://schemas.openxmlformats.org/officeDocument/2006/relationships/oleObject" Target="../embeddings/oleObject71.bin"/><Relationship Id="rId26" Type="http://schemas.openxmlformats.org/officeDocument/2006/relationships/image" Target="../media/image69.wmf"/><Relationship Id="rId25" Type="http://schemas.openxmlformats.org/officeDocument/2006/relationships/oleObject" Target="../embeddings/oleObject70.bin"/><Relationship Id="rId24" Type="http://schemas.openxmlformats.org/officeDocument/2006/relationships/image" Target="../media/image68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66.wmf"/><Relationship Id="rId2" Type="http://schemas.openxmlformats.org/officeDocument/2006/relationships/image" Target="../media/image57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65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/>
          <p:cNvSpPr/>
          <p:nvPr/>
        </p:nvSpPr>
        <p:spPr>
          <a:xfrm>
            <a:off x="898208" y="981393"/>
            <a:ext cx="2160587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偏摩尔量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矩形 5123"/>
          <p:cNvSpPr/>
          <p:nvPr/>
        </p:nvSpPr>
        <p:spPr>
          <a:xfrm>
            <a:off x="909320" y="2070100"/>
            <a:ext cx="99802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1mol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物质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在一定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下对一定浓度的均相多组分系统的某一广延性质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的贡献。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对多组分均相系统应使用偏摩尔量的概念。</a:t>
            </a:r>
            <a:endParaRPr lang="zh-CN" altLang="en-US" sz="2400" b="1" dirty="0">
              <a:solidFill>
                <a:srgbClr val="0505C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4" name="文本框 5124"/>
          <p:cNvSpPr txBox="1"/>
          <p:nvPr/>
        </p:nvSpPr>
        <p:spPr>
          <a:xfrm>
            <a:off x="1271270" y="3393599"/>
            <a:ext cx="243046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集合公式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5" name="内容占位符 5125"/>
          <p:cNvGraphicFramePr>
            <a:graphicFrameLocks noGrp="1" noChangeAspect="1"/>
          </p:cNvGraphicFramePr>
          <p:nvPr>
            <p:ph sz="half" idx="2"/>
          </p:nvPr>
        </p:nvGraphicFramePr>
        <p:xfrm>
          <a:off x="3508058" y="3253105"/>
          <a:ext cx="23034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890270" imgH="292735" progId="Equation.3">
                  <p:embed/>
                </p:oleObj>
              </mc:Choice>
              <mc:Fallback>
                <p:oleObj name="" r:id="rId1" imgW="890270" imgH="29273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508058" y="3253105"/>
                        <a:ext cx="2303462" cy="755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2"/>
          <p:cNvSpPr txBox="1"/>
          <p:nvPr/>
        </p:nvSpPr>
        <p:spPr>
          <a:xfrm>
            <a:off x="1061720" y="4687253"/>
            <a:ext cx="968883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如果广延性质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随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变化很小，可以忽略，或者温度压力不变，则：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8" name="Text Box 3"/>
          <p:cNvSpPr txBox="1"/>
          <p:nvPr/>
        </p:nvSpPr>
        <p:spPr>
          <a:xfrm>
            <a:off x="1122045" y="6237605"/>
            <a:ext cx="40290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对于二元系统：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29" name="对象 24580"/>
          <p:cNvGraphicFramePr>
            <a:graphicFrameLocks noChangeAspect="1"/>
          </p:cNvGraphicFramePr>
          <p:nvPr/>
        </p:nvGraphicFramePr>
        <p:xfrm>
          <a:off x="3655695" y="5262563"/>
          <a:ext cx="24796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919480" imgH="294005" progId="Equation.3">
                  <p:embed/>
                </p:oleObj>
              </mc:Choice>
              <mc:Fallback>
                <p:oleObj name="" r:id="rId3" imgW="919480" imgH="29400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5695" y="5262563"/>
                        <a:ext cx="2479675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对象 24581"/>
          <p:cNvGraphicFramePr>
            <a:graphicFrameLocks noChangeAspect="1"/>
          </p:cNvGraphicFramePr>
          <p:nvPr/>
        </p:nvGraphicFramePr>
        <p:xfrm>
          <a:off x="3495358" y="6194743"/>
          <a:ext cx="3076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314450" imgH="217170" progId="Equation.3">
                  <p:embed/>
                </p:oleObj>
              </mc:Choice>
              <mc:Fallback>
                <p:oleObj name="" r:id="rId5" imgW="1314450" imgH="21717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5358" y="6194743"/>
                        <a:ext cx="30765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6"/>
          <p:cNvSpPr txBox="1"/>
          <p:nvPr/>
        </p:nvSpPr>
        <p:spPr>
          <a:xfrm>
            <a:off x="1122045" y="4246087"/>
            <a:ext cx="42545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吉布斯–杜安方程</a:t>
            </a:r>
            <a:endParaRPr lang="zh-CN" altLang="en-US" sz="2400" b="1" dirty="0">
              <a:solidFill>
                <a:srgbClr val="0505C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32" name="对象 8194"/>
          <p:cNvGraphicFramePr>
            <a:graphicFrameLocks noChangeAspect="1"/>
          </p:cNvGraphicFramePr>
          <p:nvPr/>
        </p:nvGraphicFramePr>
        <p:xfrm>
          <a:off x="3352483" y="714693"/>
          <a:ext cx="26098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149350" imgH="523875" progId="Equation.3">
                  <p:embed/>
                </p:oleObj>
              </mc:Choice>
              <mc:Fallback>
                <p:oleObj name="" r:id="rId7" imgW="1149350" imgH="52387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483" y="714693"/>
                        <a:ext cx="260985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3255645" y="676593"/>
            <a:ext cx="2879725" cy="1223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52483" y="3211830"/>
            <a:ext cx="2668588" cy="84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07085" y="38100"/>
            <a:ext cx="105156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10565" y="3818890"/>
            <a:ext cx="8066405" cy="2776855"/>
          </a:xfrm>
          <a:prstGeom prst="roundRect">
            <a:avLst/>
          </a:prstGeom>
          <a:noFill/>
          <a:ln>
            <a:solidFill>
              <a:srgbClr val="0505C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6270" y="595630"/>
            <a:ext cx="11134725" cy="2776855"/>
          </a:xfrm>
          <a:prstGeom prst="roundRect">
            <a:avLst/>
          </a:prstGeom>
          <a:noFill/>
          <a:ln>
            <a:solidFill>
              <a:srgbClr val="0505C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388" name="对象 19457"/>
          <p:cNvGraphicFramePr>
            <a:graphicFrameLocks noChangeAspect="1"/>
          </p:cNvGraphicFramePr>
          <p:nvPr/>
        </p:nvGraphicFramePr>
        <p:xfrm>
          <a:off x="1108075" y="2230438"/>
          <a:ext cx="14414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508635" imgH="394335" progId="Equation.3">
                  <p:embed/>
                </p:oleObj>
              </mc:Choice>
              <mc:Fallback>
                <p:oleObj name="" r:id="rId1" imgW="508635" imgH="39433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8075" y="2230438"/>
                        <a:ext cx="1441450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9458"/>
          <p:cNvGraphicFramePr>
            <a:graphicFrameLocks noChangeAspect="1"/>
          </p:cNvGraphicFramePr>
          <p:nvPr/>
        </p:nvGraphicFramePr>
        <p:xfrm>
          <a:off x="3701733" y="581343"/>
          <a:ext cx="39766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562100" imgH="241300" progId="Equation.3">
                  <p:embed/>
                </p:oleObj>
              </mc:Choice>
              <mc:Fallback>
                <p:oleObj name="" r:id="rId3" imgW="1562100" imgH="241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1733" y="581343"/>
                        <a:ext cx="3976687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9459"/>
          <p:cNvGraphicFramePr>
            <a:graphicFrameLocks noChangeAspect="1"/>
          </p:cNvGraphicFramePr>
          <p:nvPr/>
        </p:nvGraphicFramePr>
        <p:xfrm>
          <a:off x="4216400" y="1162368"/>
          <a:ext cx="24653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838835" imgH="407035" progId="Equation.3">
                  <p:embed/>
                </p:oleObj>
              </mc:Choice>
              <mc:Fallback>
                <p:oleObj name="" r:id="rId5" imgW="838835" imgH="40703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6400" y="1162368"/>
                        <a:ext cx="2465388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9460"/>
          <p:cNvGraphicFramePr>
            <a:graphicFrameLocks noChangeAspect="1"/>
          </p:cNvGraphicFramePr>
          <p:nvPr/>
        </p:nvGraphicFramePr>
        <p:xfrm>
          <a:off x="3198178" y="2241868"/>
          <a:ext cx="28749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042035" imgH="407035" progId="Equation.3">
                  <p:embed/>
                </p:oleObj>
              </mc:Choice>
              <mc:Fallback>
                <p:oleObj name="" r:id="rId7" imgW="1042035" imgH="40703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8178" y="2241868"/>
                        <a:ext cx="2874962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文本框 19461"/>
          <p:cNvSpPr txBox="1"/>
          <p:nvPr/>
        </p:nvSpPr>
        <p:spPr>
          <a:xfrm>
            <a:off x="1489710" y="44450"/>
            <a:ext cx="568801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✭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惯例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</a:rPr>
              <a:t>Ⅰ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</a:rPr>
              <a:t>的活度和活度因子的计算：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93" name="对象 20481"/>
          <p:cNvGraphicFramePr>
            <a:graphicFrameLocks noChangeAspect="1"/>
          </p:cNvGraphicFramePr>
          <p:nvPr/>
        </p:nvGraphicFramePr>
        <p:xfrm>
          <a:off x="1457325" y="5479098"/>
          <a:ext cx="20574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812800" imgH="457200" progId="Equation.3">
                  <p:embed/>
                </p:oleObj>
              </mc:Choice>
              <mc:Fallback>
                <p:oleObj name="" r:id="rId9" imgW="812800" imgH="457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7325" y="5479098"/>
                        <a:ext cx="2057400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20482"/>
          <p:cNvGraphicFramePr>
            <a:graphicFrameLocks noChangeAspect="1"/>
          </p:cNvGraphicFramePr>
          <p:nvPr/>
        </p:nvGraphicFramePr>
        <p:xfrm>
          <a:off x="3254058" y="3812858"/>
          <a:ext cx="5248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2044700" imgH="241300" progId="Equation.3">
                  <p:embed/>
                </p:oleObj>
              </mc:Choice>
              <mc:Fallback>
                <p:oleObj name="" r:id="rId11" imgW="2044700" imgH="2413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4058" y="3812858"/>
                        <a:ext cx="524827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20483"/>
          <p:cNvGraphicFramePr>
            <a:graphicFrameLocks noChangeAspect="1"/>
          </p:cNvGraphicFramePr>
          <p:nvPr/>
        </p:nvGraphicFramePr>
        <p:xfrm>
          <a:off x="2621598" y="4411345"/>
          <a:ext cx="32131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1270000" imgH="457200" progId="Equation.3">
                  <p:embed/>
                </p:oleObj>
              </mc:Choice>
              <mc:Fallback>
                <p:oleObj name="" r:id="rId13" imgW="1270000" imgH="457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1598" y="4411345"/>
                        <a:ext cx="32131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20484"/>
          <p:cNvGraphicFramePr>
            <a:graphicFrameLocks noChangeAspect="1"/>
          </p:cNvGraphicFramePr>
          <p:nvPr/>
        </p:nvGraphicFramePr>
        <p:xfrm>
          <a:off x="4451668" y="5466715"/>
          <a:ext cx="381476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1536700" imgH="457200" progId="Equation.3">
                  <p:embed/>
                </p:oleObj>
              </mc:Choice>
              <mc:Fallback>
                <p:oleObj name="" r:id="rId15" imgW="1536700" imgH="457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51668" y="5466715"/>
                        <a:ext cx="3814762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20485"/>
          <p:cNvSpPr txBox="1"/>
          <p:nvPr/>
        </p:nvSpPr>
        <p:spPr>
          <a:xfrm>
            <a:off x="1563053" y="3386138"/>
            <a:ext cx="63357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✭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惯例</a:t>
            </a: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  <a:cs typeface="+mn-cs"/>
              </a:rPr>
              <a:t>Ⅱ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楷体_GB2312" pitchFamily="49" charset="-122"/>
                <a:ea typeface="黑体" panose="02010609060101010101" pitchFamily="49" charset="-122"/>
                <a:cs typeface="+mn-cs"/>
              </a:rPr>
              <a:t>的活度和活度因子的计算：</a:t>
            </a:r>
            <a:endParaRPr kumimoji="0" lang="zh-CN" altLang="en-US" sz="2400" b="1" kern="1200" cap="none" spc="0" normalizeH="0" baseline="0" noProof="1">
              <a:solidFill>
                <a:srgbClr val="FF0000"/>
              </a:solidFill>
              <a:latin typeface="楷体_GB2312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70015" y="2165033"/>
            <a:ext cx="2306638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algn="r" defTabSz="914400"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正偏差</a:t>
            </a:r>
            <a:endParaRPr kumimoji="0" lang="zh-CN" altLang="en-US" sz="2400" b="1" kern="1200" cap="none" spc="0" normalizeH="0" baseline="0" noProof="1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r" defTabSz="914400"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负偏差</a:t>
            </a:r>
            <a:endParaRPr kumimoji="0" lang="zh-CN" altLang="en-US" sz="2400" b="1" kern="1200" cap="none" spc="0" normalizeH="0" baseline="0" noProof="1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6399" name="对象 19457"/>
          <p:cNvGraphicFramePr>
            <a:graphicFrameLocks noChangeAspect="1"/>
          </p:cNvGraphicFramePr>
          <p:nvPr/>
        </p:nvGraphicFramePr>
        <p:xfrm>
          <a:off x="6624003" y="2290445"/>
          <a:ext cx="8683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393700" imgH="228600" progId="Equation.3">
                  <p:embed/>
                </p:oleObj>
              </mc:Choice>
              <mc:Fallback>
                <p:oleObj name="" r:id="rId17" imgW="393700" imgH="228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24003" y="2290445"/>
                        <a:ext cx="86836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对象 19457"/>
          <p:cNvGraphicFramePr>
            <a:graphicFrameLocks noChangeAspect="1"/>
          </p:cNvGraphicFramePr>
          <p:nvPr/>
        </p:nvGraphicFramePr>
        <p:xfrm>
          <a:off x="6636703" y="2831783"/>
          <a:ext cx="869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9" imgW="393700" imgH="228600" progId="Equation.3">
                  <p:embed/>
                </p:oleObj>
              </mc:Choice>
              <mc:Fallback>
                <p:oleObj name="" r:id="rId19" imgW="3937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636703" y="2831783"/>
                        <a:ext cx="8699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4" name="Text Box 5"/>
          <p:cNvSpPr txBox="1"/>
          <p:nvPr/>
        </p:nvSpPr>
        <p:spPr>
          <a:xfrm>
            <a:off x="9658350" y="1830070"/>
            <a:ext cx="15328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渗透因子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" name="对象 19457"/>
          <p:cNvGraphicFramePr>
            <a:graphicFrameLocks noChangeAspect="1"/>
          </p:cNvGraphicFramePr>
          <p:nvPr/>
        </p:nvGraphicFramePr>
        <p:xfrm>
          <a:off x="9127491" y="2350136"/>
          <a:ext cx="2412365" cy="9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1" imgW="1091565" imgH="444500" progId="Equation.3">
                  <p:embed/>
                </p:oleObj>
              </mc:Choice>
              <mc:Fallback>
                <p:oleObj name="" r:id="rId21" imgW="1091565" imgH="444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27491" y="2350136"/>
                        <a:ext cx="2412365" cy="981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41985"/>
          <p:cNvSpPr txBox="1"/>
          <p:nvPr/>
        </p:nvSpPr>
        <p:spPr>
          <a:xfrm>
            <a:off x="8942705" y="4238139"/>
            <a:ext cx="2597785" cy="193899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注意：我们谈的正负偏差是对拉乌尔定律而言，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对亨利定律则正好相反（即不是对亨利定律）。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8" name="文本框 2"/>
          <p:cNvSpPr txBox="1"/>
          <p:nvPr/>
        </p:nvSpPr>
        <p:spPr>
          <a:xfrm>
            <a:off x="934085" y="702945"/>
            <a:ext cx="2991485" cy="460375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校正的拉乌尔定律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72" name="文本框 2"/>
          <p:cNvSpPr txBox="1"/>
          <p:nvPr/>
        </p:nvSpPr>
        <p:spPr>
          <a:xfrm>
            <a:off x="934085" y="3898900"/>
            <a:ext cx="4276725" cy="460375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校正的亨利定律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/>
          <p:nvPr/>
        </p:nvSpPr>
        <p:spPr>
          <a:xfrm>
            <a:off x="938530" y="347980"/>
            <a:ext cx="933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试写出实际混合物中组分的化学势表达式，并指出参考状态：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1" name="Rectangle 9"/>
          <p:cNvSpPr/>
          <p:nvPr/>
        </p:nvSpPr>
        <p:spPr>
          <a:xfrm>
            <a:off x="1903095" y="1891348"/>
            <a:ext cx="84264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参考状态：系统温度、压力下的纯组分液体或固体。</a:t>
            </a:r>
            <a:endParaRPr lang="zh-CN" altLang="en-US" sz="2400" b="1" dirty="0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2" name="对象 28675"/>
          <p:cNvGraphicFramePr>
            <a:graphicFrameLocks noChangeAspect="1"/>
          </p:cNvGraphicFramePr>
          <p:nvPr/>
        </p:nvGraphicFramePr>
        <p:xfrm>
          <a:off x="4025583" y="1025843"/>
          <a:ext cx="3198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1181100" imgH="241300" progId="Equation.3">
                  <p:embed/>
                </p:oleObj>
              </mc:Choice>
              <mc:Fallback>
                <p:oleObj name="" r:id="rId1" imgW="1181100" imgH="241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5583" y="1025843"/>
                        <a:ext cx="31988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28676"/>
          <p:cNvGraphicFramePr>
            <a:graphicFrameLocks noChangeAspect="1"/>
          </p:cNvGraphicFramePr>
          <p:nvPr/>
        </p:nvGraphicFramePr>
        <p:xfrm>
          <a:off x="3851910" y="2414905"/>
          <a:ext cx="38258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485900" imgH="431800" progId="Equation.3">
                  <p:embed/>
                </p:oleObj>
              </mc:Choice>
              <mc:Fallback>
                <p:oleObj name="" r:id="rId3" imgW="1485900" imgH="431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10" y="2414905"/>
                        <a:ext cx="3825875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12"/>
          <p:cNvSpPr txBox="1"/>
          <p:nvPr/>
        </p:nvSpPr>
        <p:spPr>
          <a:xfrm>
            <a:off x="2013585" y="3713004"/>
            <a:ext cx="8386763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参考状态：处于气体标准状态时物质 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的化学势，即温度为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压力为   的理想气体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的化学势。</a:t>
            </a:r>
            <a:endParaRPr lang="zh-CN" altLang="en-US" sz="2400" b="1" dirty="0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5" name="对象 28678"/>
          <p:cNvGraphicFramePr>
            <a:graphicFrameLocks noChangeAspect="1"/>
          </p:cNvGraphicFramePr>
          <p:nvPr/>
        </p:nvGraphicFramePr>
        <p:xfrm>
          <a:off x="3616960" y="4019233"/>
          <a:ext cx="53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28600" imgH="228600" progId="Equation.3">
                  <p:embed/>
                </p:oleObj>
              </mc:Choice>
              <mc:Fallback>
                <p:oleObj name="" r:id="rId5" imgW="228600" imgH="228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6960" y="4019233"/>
                        <a:ext cx="5397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5"/>
          <p:cNvSpPr txBox="1"/>
          <p:nvPr/>
        </p:nvSpPr>
        <p:spPr>
          <a:xfrm>
            <a:off x="1608455" y="4859020"/>
            <a:ext cx="9850120" cy="101473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R="0" algn="just" defTabSz="914400"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注意：原则上任何系统（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气体、液体和固体及其混合物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）中组分的化学势均可用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逸度或者活度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来表示。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87" name="对象 135186"/>
          <p:cNvGraphicFramePr/>
          <p:nvPr/>
        </p:nvGraphicFramePr>
        <p:xfrm>
          <a:off x="2297113" y="1290638"/>
          <a:ext cx="77231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3530600" imgH="444500" progId="Equation.3">
                  <p:embed/>
                </p:oleObj>
              </mc:Choice>
              <mc:Fallback>
                <p:oleObj name="" r:id="rId1" imgW="3530600" imgH="4445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7113" y="1290638"/>
                        <a:ext cx="7723187" cy="971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1" name="矩形 135190"/>
          <p:cNvSpPr/>
          <p:nvPr/>
        </p:nvSpPr>
        <p:spPr>
          <a:xfrm>
            <a:off x="1658938" y="236538"/>
            <a:ext cx="8856663" cy="82994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：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温度为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400K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的纯理想气体，当压力为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0.2MPa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0.1MPa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时所对应的化学势分别为              和              ，求                            。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9460" name="对象 135192"/>
          <p:cNvGraphicFramePr>
            <a:graphicFrameLocks noChangeAspect="1"/>
          </p:cNvGraphicFramePr>
          <p:nvPr/>
        </p:nvGraphicFramePr>
        <p:xfrm>
          <a:off x="4940300" y="590550"/>
          <a:ext cx="815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68300" imgH="228600" progId="Equation.3">
                  <p:embed/>
                </p:oleObj>
              </mc:Choice>
              <mc:Fallback>
                <p:oleObj name="" r:id="rId3" imgW="3683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0300" y="590550"/>
                        <a:ext cx="81597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35193"/>
          <p:cNvGraphicFramePr>
            <a:graphicFrameLocks noChangeAspect="1"/>
          </p:cNvGraphicFramePr>
          <p:nvPr/>
        </p:nvGraphicFramePr>
        <p:xfrm>
          <a:off x="6297613" y="593725"/>
          <a:ext cx="846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81000" imgH="228600" progId="Equation.3">
                  <p:embed/>
                </p:oleObj>
              </mc:Choice>
              <mc:Fallback>
                <p:oleObj name="" r:id="rId5" imgW="381000" imgH="228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7613" y="593725"/>
                        <a:ext cx="84613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35194"/>
          <p:cNvGraphicFramePr>
            <a:graphicFrameLocks noChangeAspect="1"/>
          </p:cNvGraphicFramePr>
          <p:nvPr/>
        </p:nvGraphicFramePr>
        <p:xfrm>
          <a:off x="7950200" y="566738"/>
          <a:ext cx="1914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862965" imgH="228600" progId="Equation.3">
                  <p:embed/>
                </p:oleObj>
              </mc:Choice>
              <mc:Fallback>
                <p:oleObj name="" r:id="rId7" imgW="862965" imgH="2286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0200" y="566738"/>
                        <a:ext cx="19145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35195"/>
          <p:cNvGraphicFramePr/>
          <p:nvPr/>
        </p:nvGraphicFramePr>
        <p:xfrm>
          <a:off x="4243388" y="2244725"/>
          <a:ext cx="39909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498600" imgH="431800" progId="Equation.3">
                  <p:embed/>
                </p:oleObj>
              </mc:Choice>
              <mc:Fallback>
                <p:oleObj name="" r:id="rId9" imgW="1498600" imgH="431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43388" y="2244725"/>
                        <a:ext cx="3990975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2" name="矩形 139291"/>
          <p:cNvSpPr/>
          <p:nvPr/>
        </p:nvSpPr>
        <p:spPr>
          <a:xfrm>
            <a:off x="1524000" y="3297238"/>
            <a:ext cx="9144000" cy="8915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：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300K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时，在理想溶液中逐渐加入物质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i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，使其组成从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x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=0.315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上升到  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x</a:t>
            </a:r>
            <a:r>
              <a:rPr kumimoji="0" lang="en-US" altLang="zh-CN" sz="2400" b="1" i="1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=0.725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 ，求组分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i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的化学势变化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         。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39293" name="对象 139292"/>
          <p:cNvGraphicFramePr/>
          <p:nvPr/>
        </p:nvGraphicFramePr>
        <p:xfrm>
          <a:off x="2528888" y="4387850"/>
          <a:ext cx="73802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3348355" imgH="266065" progId="Equation.3">
                  <p:embed/>
                </p:oleObj>
              </mc:Choice>
              <mc:Fallback>
                <p:oleObj name="" r:id="rId11" imgW="3348355" imgH="26606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8888" y="4387850"/>
                        <a:ext cx="7380287" cy="585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4" name="对象 139293"/>
          <p:cNvGraphicFramePr>
            <a:graphicFrameLocks noChangeAspect="1"/>
          </p:cNvGraphicFramePr>
          <p:nvPr/>
        </p:nvGraphicFramePr>
        <p:xfrm>
          <a:off x="3187700" y="5149850"/>
          <a:ext cx="60325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2717800" imgH="405765" progId="Equation.3">
                  <p:embed/>
                </p:oleObj>
              </mc:Choice>
              <mc:Fallback>
                <p:oleObj name="" r:id="rId13" imgW="2717800" imgH="4057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87700" y="5149850"/>
                        <a:ext cx="6032500" cy="828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39294"/>
          <p:cNvGraphicFramePr/>
          <p:nvPr/>
        </p:nvGraphicFramePr>
        <p:xfrm>
          <a:off x="7034213" y="3621088"/>
          <a:ext cx="647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304800" imgH="254000" progId="Equation.3">
                  <p:embed/>
                </p:oleObj>
              </mc:Choice>
              <mc:Fallback>
                <p:oleObj name="" r:id="rId15" imgW="304800" imgH="2540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34213" y="3621088"/>
                        <a:ext cx="6477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17411"/>
          <p:cNvGraphicFramePr>
            <a:graphicFrameLocks noChangeAspect="1"/>
          </p:cNvGraphicFramePr>
          <p:nvPr/>
        </p:nvGraphicFramePr>
        <p:xfrm>
          <a:off x="4660904" y="6069013"/>
          <a:ext cx="2890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1284605" imgH="241300" progId="Equation.3">
                  <p:embed/>
                </p:oleObj>
              </mc:Choice>
              <mc:Fallback>
                <p:oleObj name="" r:id="rId17" imgW="1284605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60904" y="6069013"/>
                        <a:ext cx="28908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对象 19458"/>
          <p:cNvGraphicFramePr>
            <a:graphicFrameLocks noChangeAspect="1"/>
          </p:cNvGraphicFramePr>
          <p:nvPr/>
        </p:nvGraphicFramePr>
        <p:xfrm>
          <a:off x="4009390" y="2822575"/>
          <a:ext cx="257692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1175385" imgH="229870" progId="Equation.3">
                  <p:embed/>
                </p:oleObj>
              </mc:Choice>
              <mc:Fallback>
                <p:oleObj name="" r:id="rId1" imgW="1175385" imgH="22987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9390" y="2822575"/>
                        <a:ext cx="257692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/>
          <p:cNvSpPr txBox="1"/>
          <p:nvPr/>
        </p:nvSpPr>
        <p:spPr>
          <a:xfrm>
            <a:off x="1082993" y="646748"/>
            <a:ext cx="9577387" cy="2009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marL="0" lvl="2" indent="0" algn="just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15℃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101325Pa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下，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O(A)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OH(B)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混合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2" indent="0" algn="just" eaLnBrk="1" hangingPunct="1">
              <a:lnSpc>
                <a:spcPct val="13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=0.96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2" indent="0" algn="just" eaLnBrk="1" hangingPunct="1">
              <a:lnSpc>
                <a:spcPct val="13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=0.56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2" indent="0" algn="just" eaLnBrk="1" hangingPunct="1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求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=0.96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时溶液的摩尔体积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  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32" name="对象 19458"/>
          <p:cNvGraphicFramePr>
            <a:graphicFrameLocks noChangeAspect="1"/>
          </p:cNvGraphicFramePr>
          <p:nvPr/>
        </p:nvGraphicFramePr>
        <p:xfrm>
          <a:off x="2565083" y="1197928"/>
          <a:ext cx="595185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908300" imgH="228600" progId="Equation.3">
                  <p:embed/>
                </p:oleObj>
              </mc:Choice>
              <mc:Fallback>
                <p:oleObj name="" r:id="rId3" imgW="29083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5083" y="1197928"/>
                        <a:ext cx="595185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19458"/>
          <p:cNvGraphicFramePr>
            <a:graphicFrameLocks noChangeAspect="1"/>
          </p:cNvGraphicFramePr>
          <p:nvPr/>
        </p:nvGraphicFramePr>
        <p:xfrm>
          <a:off x="2563813" y="1665923"/>
          <a:ext cx="595323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908300" imgH="228600" progId="Equation.3">
                  <p:embed/>
                </p:oleObj>
              </mc:Choice>
              <mc:Fallback>
                <p:oleObj name="" r:id="rId5" imgW="29083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3813" y="1665923"/>
                        <a:ext cx="595323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19458"/>
          <p:cNvGraphicFramePr>
            <a:graphicFrameLocks noChangeAspect="1"/>
          </p:cNvGraphicFramePr>
          <p:nvPr/>
        </p:nvGraphicFramePr>
        <p:xfrm>
          <a:off x="3120390" y="3564255"/>
          <a:ext cx="435419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044700" imgH="405765" progId="Equation.3">
                  <p:embed/>
                </p:oleObj>
              </mc:Choice>
              <mc:Fallback>
                <p:oleObj name="" r:id="rId7" imgW="2044700" imgH="4057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0390" y="3564255"/>
                        <a:ext cx="4354195" cy="864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19458"/>
          <p:cNvGraphicFramePr>
            <a:graphicFrameLocks noChangeAspect="1"/>
          </p:cNvGraphicFramePr>
          <p:nvPr/>
        </p:nvGraphicFramePr>
        <p:xfrm>
          <a:off x="4596448" y="4665980"/>
          <a:ext cx="140266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647700" imgH="215900" progId="Equation.3">
                  <p:embed/>
                </p:oleObj>
              </mc:Choice>
              <mc:Fallback>
                <p:oleObj name="" r:id="rId9" imgW="647700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6448" y="4665980"/>
                        <a:ext cx="140266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9458"/>
          <p:cNvGraphicFramePr>
            <a:graphicFrameLocks noChangeAspect="1"/>
          </p:cNvGraphicFramePr>
          <p:nvPr/>
        </p:nvGraphicFramePr>
        <p:xfrm>
          <a:off x="2563813" y="5335588"/>
          <a:ext cx="579670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2628900" imgH="228600" progId="Equation.3">
                  <p:embed/>
                </p:oleObj>
              </mc:Choice>
              <mc:Fallback>
                <p:oleObj name="" r:id="rId11" imgW="26289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3813" y="5335588"/>
                        <a:ext cx="579670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文本框 1"/>
          <p:cNvSpPr txBox="1"/>
          <p:nvPr/>
        </p:nvSpPr>
        <p:spPr>
          <a:xfrm>
            <a:off x="1264603" y="2880360"/>
            <a:ext cx="30559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在一定的状态下：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19458"/>
          <p:cNvGraphicFramePr>
            <a:graphicFrameLocks noChangeAspect="1"/>
          </p:cNvGraphicFramePr>
          <p:nvPr/>
        </p:nvGraphicFramePr>
        <p:xfrm>
          <a:off x="8517302" y="2822480"/>
          <a:ext cx="258953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181100" imgH="228600" progId="Equation.3">
                  <p:embed/>
                </p:oleObj>
              </mc:Choice>
              <mc:Fallback>
                <p:oleObj name="" r:id="rId13" imgW="1181100" imgH="228600" progId="Equation.3">
                  <p:embed/>
                  <p:pic>
                    <p:nvPicPr>
                      <p:cNvPr id="0" name="对象 194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17302" y="2822480"/>
                        <a:ext cx="2589530" cy="502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"/>
          <p:cNvSpPr txBox="1"/>
          <p:nvPr/>
        </p:nvSpPr>
        <p:spPr>
          <a:xfrm>
            <a:off x="8360410" y="3491230"/>
            <a:ext cx="31851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注：多组分系统要使用偏摩尔量。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27668"/>
          <p:cNvGrpSpPr/>
          <p:nvPr/>
        </p:nvGrpSpPr>
        <p:grpSpPr>
          <a:xfrm>
            <a:off x="1776413" y="1674813"/>
            <a:ext cx="1308100" cy="2736850"/>
            <a:chOff x="159" y="1417"/>
            <a:chExt cx="824" cy="1724"/>
          </a:xfrm>
        </p:grpSpPr>
        <p:grpSp>
          <p:nvGrpSpPr>
            <p:cNvPr id="20492" name="组合 27667"/>
            <p:cNvGrpSpPr/>
            <p:nvPr/>
          </p:nvGrpSpPr>
          <p:grpSpPr>
            <a:xfrm>
              <a:off x="159" y="1417"/>
              <a:ext cx="824" cy="1724"/>
              <a:chOff x="159" y="1417"/>
              <a:chExt cx="824" cy="1724"/>
            </a:xfrm>
          </p:grpSpPr>
          <p:sp>
            <p:nvSpPr>
              <p:cNvPr id="20494" name="矩形 27652"/>
              <p:cNvSpPr/>
              <p:nvPr/>
            </p:nvSpPr>
            <p:spPr>
              <a:xfrm>
                <a:off x="159" y="1417"/>
                <a:ext cx="824" cy="1705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95" name="矩形 27653"/>
              <p:cNvSpPr/>
              <p:nvPr/>
            </p:nvSpPr>
            <p:spPr>
              <a:xfrm>
                <a:off x="159" y="2324"/>
                <a:ext cx="817" cy="817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96" name="文本框 27656"/>
              <p:cNvSpPr txBox="1"/>
              <p:nvPr/>
            </p:nvSpPr>
            <p:spPr>
              <a:xfrm>
                <a:off x="279" y="1837"/>
                <a:ext cx="583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气相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497" name="文本框 27657"/>
              <p:cNvSpPr txBox="1"/>
              <p:nvPr/>
            </p:nvSpPr>
            <p:spPr>
              <a:xfrm>
                <a:off x="159" y="1505"/>
                <a:ext cx="49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 b="1" dirty="0">
                    <a:latin typeface="Times New Roman" panose="02020603050405020304" pitchFamily="18" charset="0"/>
                  </a:rPr>
                  <a:t>A+B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8" name="文本框 27658"/>
              <p:cNvSpPr txBox="1"/>
              <p:nvPr/>
            </p:nvSpPr>
            <p:spPr>
              <a:xfrm>
                <a:off x="159" y="2778"/>
                <a:ext cx="49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 b="1" dirty="0">
                    <a:latin typeface="Times New Roman" panose="02020603050405020304" pitchFamily="18" charset="0"/>
                  </a:rPr>
                  <a:t>A+B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493" name="文本框 27651"/>
            <p:cNvSpPr txBox="1"/>
            <p:nvPr/>
          </p:nvSpPr>
          <p:spPr>
            <a:xfrm>
              <a:off x="256" y="2486"/>
              <a:ext cx="60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液相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483" name="文本框 27661"/>
          <p:cNvSpPr txBox="1"/>
          <p:nvPr/>
        </p:nvSpPr>
        <p:spPr>
          <a:xfrm>
            <a:off x="1847850" y="223838"/>
            <a:ext cx="8599488" cy="10147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✭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气液平衡的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计算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气相中组分</a:t>
            </a:r>
            <a:r>
              <a:rPr lang="en-US" altLang="zh-CN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i 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的分压 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py</a:t>
            </a:r>
            <a:r>
              <a:rPr lang="en-US" altLang="zh-CN" sz="2400" b="1" i="1" baseline="-25000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等于与之平衡的液相中组分</a:t>
            </a:r>
            <a:r>
              <a:rPr lang="en-US" altLang="zh-CN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i 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蒸汽压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0505C7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484" name="文本框 27662"/>
          <p:cNvSpPr txBox="1"/>
          <p:nvPr/>
        </p:nvSpPr>
        <p:spPr>
          <a:xfrm>
            <a:off x="3224213" y="1484313"/>
            <a:ext cx="55451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液相是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理想溶液或理想混合物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5" name="对象 27663"/>
          <p:cNvGraphicFramePr>
            <a:graphicFrameLocks noChangeAspect="1"/>
          </p:cNvGraphicFramePr>
          <p:nvPr/>
        </p:nvGraphicFramePr>
        <p:xfrm>
          <a:off x="4038600" y="1931988"/>
          <a:ext cx="26844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" r:id="rId1" imgW="1054100" imgH="241300" progId="Equation.3">
                  <p:embed/>
                </p:oleObj>
              </mc:Choice>
              <mc:Fallback>
                <p:oleObj name="" r:id="rId1" imgW="1054100" imgH="2413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1931988"/>
                        <a:ext cx="2684463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文本框 27664"/>
          <p:cNvSpPr txBox="1"/>
          <p:nvPr/>
        </p:nvSpPr>
        <p:spPr>
          <a:xfrm>
            <a:off x="3198813" y="2636838"/>
            <a:ext cx="72691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液相是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理想稀溶液或稀溶液（可视为理想稀溶液）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7" name="对象 27665"/>
          <p:cNvGraphicFramePr>
            <a:graphicFrameLocks noChangeAspect="1"/>
          </p:cNvGraphicFramePr>
          <p:nvPr/>
        </p:nvGraphicFramePr>
        <p:xfrm>
          <a:off x="3979863" y="3095625"/>
          <a:ext cx="2794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" r:id="rId3" imgW="1130300" imgH="228600" progId="Equation.3">
                  <p:embed/>
                </p:oleObj>
              </mc:Choice>
              <mc:Fallback>
                <p:oleObj name="" r:id="rId3" imgW="1130300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9863" y="3095625"/>
                        <a:ext cx="27940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7666"/>
          <p:cNvGraphicFramePr>
            <a:graphicFrameLocks noChangeAspect="1"/>
          </p:cNvGraphicFramePr>
          <p:nvPr/>
        </p:nvGraphicFramePr>
        <p:xfrm>
          <a:off x="3921125" y="3729038"/>
          <a:ext cx="32797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" r:id="rId5" imgW="1282700" imgH="254000" progId="Equation.3">
                  <p:embed/>
                </p:oleObj>
              </mc:Choice>
              <mc:Fallback>
                <p:oleObj name="" r:id="rId5" imgW="1282700" imgH="2540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1125" y="3729038"/>
                        <a:ext cx="3279775" cy="649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文本框 28673"/>
          <p:cNvSpPr txBox="1"/>
          <p:nvPr/>
        </p:nvSpPr>
        <p:spPr>
          <a:xfrm>
            <a:off x="3236913" y="4500563"/>
            <a:ext cx="55324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液相是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实际溶液或实际混合物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90" name="对象 28674"/>
          <p:cNvGraphicFramePr>
            <a:graphicFrameLocks noChangeAspect="1"/>
          </p:cNvGraphicFramePr>
          <p:nvPr/>
        </p:nvGraphicFramePr>
        <p:xfrm>
          <a:off x="3946525" y="5080000"/>
          <a:ext cx="35353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" r:id="rId7" imgW="1651000" imgH="241300" progId="Equation.3">
                  <p:embed/>
                </p:oleObj>
              </mc:Choice>
              <mc:Fallback>
                <p:oleObj name="" r:id="rId7" imgW="1651000" imgH="2413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46525" y="5080000"/>
                        <a:ext cx="3535363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28675"/>
          <p:cNvGraphicFramePr>
            <a:graphicFrameLocks noChangeAspect="1"/>
          </p:cNvGraphicFramePr>
          <p:nvPr/>
        </p:nvGraphicFramePr>
        <p:xfrm>
          <a:off x="3929063" y="5738813"/>
          <a:ext cx="46307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" r:id="rId9" imgW="2095500" imgH="254000" progId="Equation.3">
                  <p:embed/>
                </p:oleObj>
              </mc:Choice>
              <mc:Fallback>
                <p:oleObj name="" r:id="rId9" imgW="2095500" imgH="254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9063" y="5738813"/>
                        <a:ext cx="4630737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9697"/>
          <p:cNvSpPr txBox="1"/>
          <p:nvPr/>
        </p:nvSpPr>
        <p:spPr>
          <a:xfrm>
            <a:off x="167640" y="189230"/>
            <a:ext cx="11569700" cy="26765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Cl(A)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Br(B)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所组成的混合物可认为是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理想混合物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136.7℃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时纯氯苯的饱和蒸气压是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115.1kPa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，纯溴苯的饱和蒸气压是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60.4kPa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。设蒸气服从理想气体状态方程。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）某混合物的组成为                     ，试计算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136.7℃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时此混合物的蒸气总压及气相组成；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136.7℃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时，如果气相中两种物质的分压相等，求蒸气总压及混合物的组成；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）某混合物的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正常沸点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136.7℃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，试计算此时液相及气相的组成。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1507" name="对象 29699"/>
          <p:cNvGraphicFramePr>
            <a:graphicFrameLocks noChangeAspect="1"/>
          </p:cNvGraphicFramePr>
          <p:nvPr/>
        </p:nvGraphicFramePr>
        <p:xfrm>
          <a:off x="3570288" y="1317943"/>
          <a:ext cx="1455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" r:id="rId1" imgW="723900" imgH="215900" progId="Equation.3">
                  <p:embed/>
                </p:oleObj>
              </mc:Choice>
              <mc:Fallback>
                <p:oleObj name="" r:id="rId1" imgW="723900" imgH="2159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0288" y="1317943"/>
                        <a:ext cx="14557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29700"/>
          <p:cNvGraphicFramePr>
            <a:graphicFrameLocks noChangeAspect="1"/>
          </p:cNvGraphicFramePr>
          <p:nvPr/>
        </p:nvGraphicFramePr>
        <p:xfrm>
          <a:off x="4583113" y="3832543"/>
          <a:ext cx="28590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" r:id="rId3" imgW="1130300" imgH="228600" progId="Equation.3">
                  <p:embed/>
                </p:oleObj>
              </mc:Choice>
              <mc:Fallback>
                <p:oleObj name="" r:id="rId3" imgW="1130300" imgH="228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3113" y="3832543"/>
                        <a:ext cx="2859087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9701"/>
          <p:cNvGraphicFramePr>
            <a:graphicFrameLocks noChangeAspect="1"/>
          </p:cNvGraphicFramePr>
          <p:nvPr/>
        </p:nvGraphicFramePr>
        <p:xfrm>
          <a:off x="4583113" y="4581208"/>
          <a:ext cx="2795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" r:id="rId5" imgW="1104900" imgH="228600" progId="Equation.3">
                  <p:embed/>
                </p:oleObj>
              </mc:Choice>
              <mc:Fallback>
                <p:oleObj name="" r:id="rId5" imgW="1104900" imgH="228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3113" y="4581208"/>
                        <a:ext cx="2795587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文本框 29702"/>
          <p:cNvSpPr txBox="1"/>
          <p:nvPr/>
        </p:nvSpPr>
        <p:spPr>
          <a:xfrm>
            <a:off x="385445" y="3199130"/>
            <a:ext cx="104540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解题思路：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理想混合物（理想溶液）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的各组分均服从拉乌尔定律。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30721"/>
          <p:cNvSpPr txBox="1"/>
          <p:nvPr/>
        </p:nvSpPr>
        <p:spPr>
          <a:xfrm>
            <a:off x="1871663" y="319088"/>
            <a:ext cx="155956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31" name="对象 30722"/>
          <p:cNvGraphicFramePr>
            <a:graphicFrameLocks noChangeAspect="1"/>
          </p:cNvGraphicFramePr>
          <p:nvPr/>
        </p:nvGraphicFramePr>
        <p:xfrm>
          <a:off x="3792538" y="188913"/>
          <a:ext cx="61325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" r:id="rId1" imgW="2667000" imgH="228600" progId="Equation.3">
                  <p:embed/>
                </p:oleObj>
              </mc:Choice>
              <mc:Fallback>
                <p:oleObj name="" r:id="rId1" imgW="2667000" imgH="2286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92538" y="188913"/>
                        <a:ext cx="6132512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30723"/>
          <p:cNvGraphicFramePr>
            <a:graphicFrameLocks noChangeAspect="1"/>
          </p:cNvGraphicFramePr>
          <p:nvPr/>
        </p:nvGraphicFramePr>
        <p:xfrm>
          <a:off x="3792538" y="909638"/>
          <a:ext cx="5927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" r:id="rId3" imgW="2578100" imgH="228600" progId="Equation.3">
                  <p:embed/>
                </p:oleObj>
              </mc:Choice>
              <mc:Fallback>
                <p:oleObj name="" r:id="rId3" imgW="2578100" imgH="2286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2538" y="909638"/>
                        <a:ext cx="5927725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30724"/>
          <p:cNvGraphicFramePr>
            <a:graphicFrameLocks noChangeAspect="1"/>
          </p:cNvGraphicFramePr>
          <p:nvPr/>
        </p:nvGraphicFramePr>
        <p:xfrm>
          <a:off x="3586163" y="1646238"/>
          <a:ext cx="6219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" r:id="rId5" imgW="2701290" imgH="215900" progId="Equation.3">
                  <p:embed/>
                </p:oleObj>
              </mc:Choice>
              <mc:Fallback>
                <p:oleObj name="" r:id="rId5" imgW="2701290" imgH="215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6163" y="1646238"/>
                        <a:ext cx="62198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30725"/>
          <p:cNvGraphicFramePr>
            <a:graphicFrameLocks noChangeAspect="1"/>
          </p:cNvGraphicFramePr>
          <p:nvPr/>
        </p:nvGraphicFramePr>
        <p:xfrm>
          <a:off x="2782888" y="2276475"/>
          <a:ext cx="35036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" r:id="rId7" imgW="1523365" imgH="431800" progId="Equation.3">
                  <p:embed/>
                </p:oleObj>
              </mc:Choice>
              <mc:Fallback>
                <p:oleObj name="" r:id="rId7" imgW="1523365" imgH="431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2888" y="2276475"/>
                        <a:ext cx="3503612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30726"/>
          <p:cNvGraphicFramePr>
            <a:graphicFrameLocks noChangeAspect="1"/>
          </p:cNvGraphicFramePr>
          <p:nvPr/>
        </p:nvGraphicFramePr>
        <p:xfrm>
          <a:off x="7104063" y="2493963"/>
          <a:ext cx="28622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" r:id="rId9" imgW="1245235" imgH="215900" progId="Equation.3">
                  <p:embed/>
                </p:oleObj>
              </mc:Choice>
              <mc:Fallback>
                <p:oleObj name="" r:id="rId9" imgW="1245235" imgH="215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4063" y="2493963"/>
                        <a:ext cx="286226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矩形 30727"/>
          <p:cNvSpPr/>
          <p:nvPr/>
        </p:nvSpPr>
        <p:spPr>
          <a:xfrm>
            <a:off x="1524000" y="3725546"/>
            <a:ext cx="30988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r>
              <a:rPr lang="en-US" altLang="zh-CN" sz="1000" dirty="0">
                <a:latin typeface="Times New Roman" panose="02020603050405020304" pitchFamily="18" charset="0"/>
              </a:rPr>
              <a:t>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aphicFrame>
        <p:nvGraphicFramePr>
          <p:cNvPr id="22537" name="对象 30728"/>
          <p:cNvGraphicFramePr>
            <a:graphicFrameLocks noChangeAspect="1"/>
          </p:cNvGraphicFramePr>
          <p:nvPr/>
        </p:nvGraphicFramePr>
        <p:xfrm>
          <a:off x="3787775" y="3562350"/>
          <a:ext cx="1273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" r:id="rId11" imgW="545465" imgH="215900" progId="Equation.3">
                  <p:embed/>
                </p:oleObj>
              </mc:Choice>
              <mc:Fallback>
                <p:oleObj name="" r:id="rId11" imgW="545465" imgH="215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87775" y="3562350"/>
                        <a:ext cx="127317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30730"/>
          <p:cNvGraphicFramePr>
            <a:graphicFrameLocks noChangeAspect="1"/>
          </p:cNvGraphicFramePr>
          <p:nvPr/>
        </p:nvGraphicFramePr>
        <p:xfrm>
          <a:off x="5059363" y="4240213"/>
          <a:ext cx="15700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" r:id="rId13" imgW="723900" imgH="215900" progId="Equation.3">
                  <p:embed/>
                </p:oleObj>
              </mc:Choice>
              <mc:Fallback>
                <p:oleObj name="" r:id="rId13" imgW="723900" imgH="215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59363" y="4240213"/>
                        <a:ext cx="1570037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30731"/>
          <p:cNvGraphicFramePr>
            <a:graphicFrameLocks noChangeAspect="1"/>
          </p:cNvGraphicFramePr>
          <p:nvPr/>
        </p:nvGraphicFramePr>
        <p:xfrm>
          <a:off x="5060950" y="4900613"/>
          <a:ext cx="27035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" r:id="rId15" imgW="1245235" imgH="215900" progId="Equation.3">
                  <p:embed/>
                </p:oleObj>
              </mc:Choice>
              <mc:Fallback>
                <p:oleObj name="" r:id="rId15" imgW="1245235" imgH="215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60950" y="4900613"/>
                        <a:ext cx="2703513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对象 30732"/>
          <p:cNvGraphicFramePr>
            <a:graphicFrameLocks noChangeAspect="1"/>
          </p:cNvGraphicFramePr>
          <p:nvPr/>
        </p:nvGraphicFramePr>
        <p:xfrm>
          <a:off x="3359150" y="5534025"/>
          <a:ext cx="60039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" r:id="rId17" imgW="2628900" imgH="457200" progId="Equation.3">
                  <p:embed/>
                </p:oleObj>
              </mc:Choice>
              <mc:Fallback>
                <p:oleObj name="" r:id="rId17" imgW="2628900" imgH="457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59150" y="5534025"/>
                        <a:ext cx="6003925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矩形 30733"/>
          <p:cNvSpPr/>
          <p:nvPr/>
        </p:nvSpPr>
        <p:spPr>
          <a:xfrm>
            <a:off x="1524000" y="2166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42" name="文本框 30734"/>
          <p:cNvSpPr txBox="1"/>
          <p:nvPr/>
        </p:nvSpPr>
        <p:spPr>
          <a:xfrm>
            <a:off x="2573338" y="3644900"/>
            <a:ext cx="9474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43" name="对象 30728"/>
          <p:cNvGraphicFramePr>
            <a:graphicFrameLocks noChangeAspect="1"/>
          </p:cNvGraphicFramePr>
          <p:nvPr/>
        </p:nvGraphicFramePr>
        <p:xfrm>
          <a:off x="5487988" y="3554413"/>
          <a:ext cx="3937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" r:id="rId19" imgW="1714500" imgH="228600" progId="Equation.3">
                  <p:embed/>
                </p:oleObj>
              </mc:Choice>
              <mc:Fallback>
                <p:oleObj name="" r:id="rId19" imgW="1714500" imgH="2286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87988" y="3554413"/>
                        <a:ext cx="39370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对象 31745"/>
          <p:cNvGraphicFramePr>
            <a:graphicFrameLocks noChangeAspect="1"/>
          </p:cNvGraphicFramePr>
          <p:nvPr/>
        </p:nvGraphicFramePr>
        <p:xfrm>
          <a:off x="2574925" y="1057275"/>
          <a:ext cx="7473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" r:id="rId1" imgW="3251200" imgH="228600" progId="Equation.3">
                  <p:embed/>
                </p:oleObj>
              </mc:Choice>
              <mc:Fallback>
                <p:oleObj name="" r:id="rId1" imgW="3251200" imgH="228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4925" y="1057275"/>
                        <a:ext cx="7473950" cy="525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31746"/>
          <p:cNvGraphicFramePr>
            <a:graphicFrameLocks noChangeAspect="1"/>
          </p:cNvGraphicFramePr>
          <p:nvPr/>
        </p:nvGraphicFramePr>
        <p:xfrm>
          <a:off x="3284538" y="1808163"/>
          <a:ext cx="56578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" r:id="rId3" imgW="2476500" imgH="457200" progId="Equation.3">
                  <p:embed/>
                </p:oleObj>
              </mc:Choice>
              <mc:Fallback>
                <p:oleObj name="" r:id="rId3" imgW="2476500" imgH="457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4538" y="1808163"/>
                        <a:ext cx="5657850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31747"/>
          <p:cNvGraphicFramePr>
            <a:graphicFrameLocks noChangeAspect="1"/>
          </p:cNvGraphicFramePr>
          <p:nvPr/>
        </p:nvGraphicFramePr>
        <p:xfrm>
          <a:off x="3284538" y="3181350"/>
          <a:ext cx="2705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" r:id="rId5" imgW="1245235" imgH="215900" progId="Equation.3">
                  <p:embed/>
                </p:oleObj>
              </mc:Choice>
              <mc:Fallback>
                <p:oleObj name="" r:id="rId5" imgW="1245235" imgH="215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4538" y="3181350"/>
                        <a:ext cx="27051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31748"/>
          <p:cNvGraphicFramePr>
            <a:graphicFrameLocks noChangeAspect="1"/>
          </p:cNvGraphicFramePr>
          <p:nvPr/>
        </p:nvGraphicFramePr>
        <p:xfrm>
          <a:off x="3325813" y="3935413"/>
          <a:ext cx="50466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" r:id="rId7" imgW="2221230" imgH="444500" progId="Equation.3">
                  <p:embed/>
                </p:oleObj>
              </mc:Choice>
              <mc:Fallback>
                <p:oleObj name="" r:id="rId7" imgW="2221230" imgH="444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5813" y="3935413"/>
                        <a:ext cx="5046662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31749"/>
          <p:cNvGraphicFramePr>
            <a:graphicFrameLocks noChangeAspect="1"/>
          </p:cNvGraphicFramePr>
          <p:nvPr/>
        </p:nvGraphicFramePr>
        <p:xfrm>
          <a:off x="3360738" y="5159375"/>
          <a:ext cx="28622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" r:id="rId9" imgW="1245235" imgH="215900" progId="Equation.3">
                  <p:embed/>
                </p:oleObj>
              </mc:Choice>
              <mc:Fallback>
                <p:oleObj name="" r:id="rId9" imgW="1245235" imgH="215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0738" y="5159375"/>
                        <a:ext cx="286226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文本框 31750"/>
          <p:cNvSpPr txBox="1"/>
          <p:nvPr/>
        </p:nvSpPr>
        <p:spPr>
          <a:xfrm>
            <a:off x="1820863" y="395288"/>
            <a:ext cx="9474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3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）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52" name="文本框 11272"/>
          <p:cNvSpPr txBox="1"/>
          <p:nvPr/>
        </p:nvSpPr>
        <p:spPr>
          <a:xfrm>
            <a:off x="2135188" y="3952875"/>
            <a:ext cx="806450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设                      时仍可看作理想稀溶液。</a:t>
            </a:r>
            <a:endParaRPr kumimoji="0" lang="zh-CN" altLang="en-US" sz="2400" b="1" kern="1200" cap="none" spc="0" normalizeH="0" baseline="0" noProof="1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79" name="文本框 197633"/>
          <p:cNvSpPr txBox="1"/>
          <p:nvPr/>
        </p:nvSpPr>
        <p:spPr>
          <a:xfrm>
            <a:off x="111125" y="65088"/>
            <a:ext cx="11883390" cy="10147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97.11℃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的乙醇水溶液的蒸气总压为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101.325kPa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纯水的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。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设可看作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理想稀溶液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，试求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时的蒸气总压和气相组成。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580" name="对象 197634"/>
          <p:cNvGraphicFramePr>
            <a:graphicFrameLocks noChangeAspect="1"/>
          </p:cNvGraphicFramePr>
          <p:nvPr/>
        </p:nvGraphicFramePr>
        <p:xfrm>
          <a:off x="3114993" y="183833"/>
          <a:ext cx="16144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" r:id="rId1" imgW="812165" imgH="228600" progId="Equation.3">
                  <p:embed/>
                </p:oleObj>
              </mc:Choice>
              <mc:Fallback>
                <p:oleObj name="" r:id="rId1" imgW="812165" imgH="228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14993" y="183833"/>
                        <a:ext cx="1614487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197635"/>
          <p:cNvGraphicFramePr>
            <a:graphicFrameLocks noChangeAspect="1"/>
          </p:cNvGraphicFramePr>
          <p:nvPr/>
        </p:nvGraphicFramePr>
        <p:xfrm>
          <a:off x="618808" y="539433"/>
          <a:ext cx="1963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" r:id="rId3" imgW="901700" imgH="228600" progId="Equation.3">
                  <p:embed/>
                </p:oleObj>
              </mc:Choice>
              <mc:Fallback>
                <p:oleObj name="" r:id="rId3" imgW="901700" imgH="2286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808" y="539433"/>
                        <a:ext cx="1963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197636"/>
          <p:cNvGraphicFramePr>
            <a:graphicFrameLocks noChangeAspect="1"/>
          </p:cNvGraphicFramePr>
          <p:nvPr/>
        </p:nvGraphicFramePr>
        <p:xfrm>
          <a:off x="6778625" y="590233"/>
          <a:ext cx="16478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" r:id="rId5" imgW="711200" imgH="203200" progId="Equation.3">
                  <p:embed/>
                </p:oleObj>
              </mc:Choice>
              <mc:Fallback>
                <p:oleObj name="" r:id="rId5" imgW="711200" imgH="203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8625" y="590233"/>
                        <a:ext cx="1647825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6" name="对象 197645"/>
          <p:cNvGraphicFramePr>
            <a:graphicFrameLocks noChangeAspect="1"/>
          </p:cNvGraphicFramePr>
          <p:nvPr/>
        </p:nvGraphicFramePr>
        <p:xfrm>
          <a:off x="3359150" y="1278890"/>
          <a:ext cx="4191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" r:id="rId7" imgW="1866900" imgH="254000" progId="Equation.3">
                  <p:embed/>
                </p:oleObj>
              </mc:Choice>
              <mc:Fallback>
                <p:oleObj name="" r:id="rId7" imgW="1866900" imgH="254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9150" y="1278890"/>
                        <a:ext cx="41910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7" name="对象 11266"/>
          <p:cNvGraphicFramePr>
            <a:graphicFrameLocks noChangeAspect="1"/>
          </p:cNvGraphicFramePr>
          <p:nvPr/>
        </p:nvGraphicFramePr>
        <p:xfrm>
          <a:off x="3014663" y="2000885"/>
          <a:ext cx="51530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" r:id="rId9" imgW="2333625" imgH="266065" progId="Equation.3">
                  <p:embed/>
                </p:oleObj>
              </mc:Choice>
              <mc:Fallback>
                <p:oleObj name="" r:id="rId9" imgW="2333625" imgH="2660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4663" y="2000885"/>
                        <a:ext cx="51530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文本框 11267"/>
          <p:cNvSpPr txBox="1"/>
          <p:nvPr/>
        </p:nvSpPr>
        <p:spPr>
          <a:xfrm>
            <a:off x="440690" y="1181100"/>
            <a:ext cx="90646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解：</a:t>
            </a:r>
            <a:r>
              <a:rPr kumimoji="0" lang="en-US" altLang="zh-CN" sz="2400" b="1" kern="1200" cap="none" spc="0" normalizeH="0" baseline="0" noProof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2400" b="1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97649" name="对象 11269"/>
          <p:cNvGraphicFramePr>
            <a:graphicFrameLocks noChangeAspect="1"/>
          </p:cNvGraphicFramePr>
          <p:nvPr/>
        </p:nvGraphicFramePr>
        <p:xfrm>
          <a:off x="4489450" y="3362325"/>
          <a:ext cx="24495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" r:id="rId11" imgW="939165" imgH="215900" progId="Equation.3">
                  <p:embed/>
                </p:oleObj>
              </mc:Choice>
              <mc:Fallback>
                <p:oleObj name="" r:id="rId11" imgW="939165" imgH="215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89450" y="3362325"/>
                        <a:ext cx="2449513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0" name="对象 11266"/>
          <p:cNvGraphicFramePr>
            <a:graphicFrameLocks noChangeAspect="1"/>
          </p:cNvGraphicFramePr>
          <p:nvPr/>
        </p:nvGraphicFramePr>
        <p:xfrm>
          <a:off x="2460308" y="2773363"/>
          <a:ext cx="6245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" r:id="rId13" imgW="3110230" imgH="241300" progId="Equation.3">
                  <p:embed/>
                </p:oleObj>
              </mc:Choice>
              <mc:Fallback>
                <p:oleObj name="" r:id="rId13" imgW="3110230" imgH="2413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0308" y="2773363"/>
                        <a:ext cx="6245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1" name="对象 11271"/>
          <p:cNvGraphicFramePr>
            <a:graphicFrameLocks noChangeAspect="1"/>
          </p:cNvGraphicFramePr>
          <p:nvPr/>
        </p:nvGraphicFramePr>
        <p:xfrm>
          <a:off x="2576513" y="3954463"/>
          <a:ext cx="1752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" r:id="rId15" imgW="711200" imgH="203200" progId="Equation.3">
                  <p:embed/>
                </p:oleObj>
              </mc:Choice>
              <mc:Fallback>
                <p:oleObj name="" r:id="rId15" imgW="711200" imgH="203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76513" y="3954463"/>
                        <a:ext cx="1752600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3" name="对象 11273"/>
          <p:cNvGraphicFramePr>
            <a:graphicFrameLocks noChangeAspect="1"/>
          </p:cNvGraphicFramePr>
          <p:nvPr/>
        </p:nvGraphicFramePr>
        <p:xfrm>
          <a:off x="3595688" y="5145088"/>
          <a:ext cx="60817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" r:id="rId17" imgW="2844800" imgH="203200" progId="Equation.3">
                  <p:embed/>
                </p:oleObj>
              </mc:Choice>
              <mc:Fallback>
                <p:oleObj name="" r:id="rId17" imgW="2844800" imgH="203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95688" y="5145088"/>
                        <a:ext cx="608171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4" name="对象 11274"/>
          <p:cNvGraphicFramePr>
            <a:graphicFrameLocks noChangeAspect="1"/>
          </p:cNvGraphicFramePr>
          <p:nvPr/>
        </p:nvGraphicFramePr>
        <p:xfrm>
          <a:off x="3316288" y="5668963"/>
          <a:ext cx="63865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" r:id="rId19" imgW="2794000" imgH="457200" progId="Equation.3">
                  <p:embed/>
                </p:oleObj>
              </mc:Choice>
              <mc:Fallback>
                <p:oleObj name="" r:id="rId19" imgW="2794000" imgH="457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16288" y="5668963"/>
                        <a:ext cx="6386512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5" name="对象 11273"/>
          <p:cNvGraphicFramePr>
            <a:graphicFrameLocks noChangeAspect="1"/>
          </p:cNvGraphicFramePr>
          <p:nvPr/>
        </p:nvGraphicFramePr>
        <p:xfrm>
          <a:off x="3287713" y="4368800"/>
          <a:ext cx="30940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" r:id="rId21" imgW="1318895" imgH="266065" progId="Equation.3">
                  <p:embed/>
                </p:oleObj>
              </mc:Choice>
              <mc:Fallback>
                <p:oleObj name="" r:id="rId21" imgW="1318895" imgH="2660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87713" y="4368800"/>
                        <a:ext cx="3094037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3014663" y="1316990"/>
            <a:ext cx="4879975" cy="5746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329113" y="3344863"/>
            <a:ext cx="2811463" cy="5762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2" grpId="0" bldLvl="0" animBg="1"/>
      <p:bldP spid="2" grpId="0" bldLvl="0" animBg="1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6" name="文本框 366595"/>
          <p:cNvSpPr txBox="1"/>
          <p:nvPr/>
        </p:nvSpPr>
        <p:spPr>
          <a:xfrm>
            <a:off x="379095" y="189230"/>
            <a:ext cx="11521440" cy="156845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fontAlgn="ctr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、由溶剂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和溶质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理想稀溶液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且当                      时气相总压                         。试回答以下问题：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时溶质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的亨利常数             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、当液相组成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时，气相组成      和系统总压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6602" name="对象 366601"/>
          <p:cNvGraphicFramePr>
            <a:graphicFrameLocks noChangeAspect="1"/>
          </p:cNvGraphicFramePr>
          <p:nvPr/>
        </p:nvGraphicFramePr>
        <p:xfrm>
          <a:off x="7517448" y="160338"/>
          <a:ext cx="191733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" r:id="rId1" imgW="1040765" imgH="254000" progId="Equation.3">
                  <p:embed/>
                </p:oleObj>
              </mc:Choice>
              <mc:Fallback>
                <p:oleObj name="" r:id="rId1" imgW="1040765" imgH="254000" progId="Equation.3">
                  <p:embed/>
                  <p:pic>
                    <p:nvPicPr>
                      <p:cNvPr id="0" name="图片 35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17448" y="160338"/>
                        <a:ext cx="191733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>
            <a:graphicFrameLocks noChangeAspect="1"/>
          </p:cNvGraphicFramePr>
          <p:nvPr/>
        </p:nvGraphicFramePr>
        <p:xfrm>
          <a:off x="10194608" y="183198"/>
          <a:ext cx="1560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" r:id="rId3" imgW="825500" imgH="228600" progId="Equation.3">
                  <p:embed/>
                </p:oleObj>
              </mc:Choice>
              <mc:Fallback>
                <p:oleObj name="" r:id="rId3" imgW="825500" imgH="228600" progId="Equation.3">
                  <p:embed/>
                  <p:pic>
                    <p:nvPicPr>
                      <p:cNvPr id="0" name="图片 35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4608" y="183198"/>
                        <a:ext cx="1560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>
            <a:graphicFrameLocks noChangeAspect="1"/>
          </p:cNvGraphicFramePr>
          <p:nvPr/>
        </p:nvGraphicFramePr>
        <p:xfrm>
          <a:off x="2110105" y="585153"/>
          <a:ext cx="1881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" r:id="rId5" imgW="964565" imgH="203200" progId="Equation.3">
                  <p:embed/>
                </p:oleObj>
              </mc:Choice>
              <mc:Fallback>
                <p:oleObj name="" r:id="rId5" imgW="964565" imgH="203200" progId="Equation.3">
                  <p:embed/>
                  <p:pic>
                    <p:nvPicPr>
                      <p:cNvPr id="0" name="图片 35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0105" y="585153"/>
                        <a:ext cx="18810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9" name="对象 366598"/>
          <p:cNvGraphicFramePr/>
          <p:nvPr/>
        </p:nvGraphicFramePr>
        <p:xfrm>
          <a:off x="4269423" y="923925"/>
          <a:ext cx="83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" r:id="rId7" imgW="419100" imgH="241300" progId="Equation.3">
                  <p:embed/>
                </p:oleObj>
              </mc:Choice>
              <mc:Fallback>
                <p:oleObj name="" r:id="rId7" imgW="419100" imgH="241300" progId="Equation.3">
                  <p:embed/>
                  <p:pic>
                    <p:nvPicPr>
                      <p:cNvPr id="0" name="图片 35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9423" y="923925"/>
                        <a:ext cx="838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8" name="对象 366597"/>
          <p:cNvGraphicFramePr/>
          <p:nvPr/>
        </p:nvGraphicFramePr>
        <p:xfrm>
          <a:off x="2534285" y="1312863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" r:id="rId9" imgW="825500" imgH="228600" progId="Equation.3">
                  <p:embed/>
                </p:oleObj>
              </mc:Choice>
              <mc:Fallback>
                <p:oleObj name="" r:id="rId9" imgW="825500" imgH="228600" progId="Equation.3">
                  <p:embed/>
                  <p:pic>
                    <p:nvPicPr>
                      <p:cNvPr id="0" name="图片 35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4285" y="1312863"/>
                        <a:ext cx="165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对象 366596"/>
          <p:cNvGraphicFramePr/>
          <p:nvPr/>
        </p:nvGraphicFramePr>
        <p:xfrm>
          <a:off x="6147118" y="129762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" r:id="rId11" imgW="215900" imgH="228600" progId="Equation.3">
                  <p:embed/>
                </p:oleObj>
              </mc:Choice>
              <mc:Fallback>
                <p:oleObj name="" r:id="rId11" imgW="215900" imgH="228600" progId="Equation.3">
                  <p:embed/>
                  <p:pic>
                    <p:nvPicPr>
                      <p:cNvPr id="0" name="图片 35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47118" y="1297623"/>
                        <a:ext cx="431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4" name="矩形 366613"/>
          <p:cNvSpPr/>
          <p:nvPr/>
        </p:nvSpPr>
        <p:spPr>
          <a:xfrm>
            <a:off x="1524000" y="2730500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6619" name="对象 366618"/>
          <p:cNvGraphicFramePr>
            <a:graphicFrameLocks noChangeAspect="1"/>
          </p:cNvGraphicFramePr>
          <p:nvPr/>
        </p:nvGraphicFramePr>
        <p:xfrm>
          <a:off x="2782888" y="1773238"/>
          <a:ext cx="414310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" r:id="rId13" imgW="1991360" imgH="266065" progId="Equation.3">
                  <p:embed/>
                </p:oleObj>
              </mc:Choice>
              <mc:Fallback>
                <p:oleObj name="" r:id="rId13" imgW="1991360" imgH="266065" progId="Equation.3">
                  <p:embed/>
                  <p:pic>
                    <p:nvPicPr>
                      <p:cNvPr id="0" name="图片 35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2888" y="1773238"/>
                        <a:ext cx="4143107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0" name="对象 11266"/>
          <p:cNvGraphicFramePr>
            <a:graphicFrameLocks noChangeAspect="1"/>
          </p:cNvGraphicFramePr>
          <p:nvPr/>
        </p:nvGraphicFramePr>
        <p:xfrm>
          <a:off x="2566988" y="2477770"/>
          <a:ext cx="535732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" r:id="rId15" imgW="2868930" imgH="241300" progId="Equation.3">
                  <p:embed/>
                </p:oleObj>
              </mc:Choice>
              <mc:Fallback>
                <p:oleObj name="" r:id="rId15" imgW="2868930" imgH="241300" progId="Equation.3">
                  <p:embed/>
                  <p:pic>
                    <p:nvPicPr>
                      <p:cNvPr id="0" name="图片 35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6988" y="2477770"/>
                        <a:ext cx="535732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1" name="对象 11269"/>
          <p:cNvGraphicFramePr>
            <a:graphicFrameLocks noChangeAspect="1"/>
          </p:cNvGraphicFramePr>
          <p:nvPr/>
        </p:nvGraphicFramePr>
        <p:xfrm>
          <a:off x="3431540" y="2997200"/>
          <a:ext cx="2447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" r:id="rId17" imgW="1167765" imgH="241300" progId="Equation.3">
                  <p:embed/>
                </p:oleObj>
              </mc:Choice>
              <mc:Fallback>
                <p:oleObj name="" r:id="rId17" imgW="1167765" imgH="241300" progId="Equation.3">
                  <p:embed/>
                  <p:pic>
                    <p:nvPicPr>
                      <p:cNvPr id="0" name="图片 359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31540" y="2997200"/>
                        <a:ext cx="24479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2" name="对象 11273"/>
          <p:cNvGraphicFramePr>
            <a:graphicFrameLocks noChangeAspect="1"/>
          </p:cNvGraphicFramePr>
          <p:nvPr/>
        </p:nvGraphicFramePr>
        <p:xfrm>
          <a:off x="2206308" y="3572828"/>
          <a:ext cx="711676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" r:id="rId19" imgW="3427730" imgH="495300" progId="Equation.3">
                  <p:embed/>
                </p:oleObj>
              </mc:Choice>
              <mc:Fallback>
                <p:oleObj name="" r:id="rId19" imgW="3427730" imgH="495300" progId="Equation.3">
                  <p:embed/>
                  <p:pic>
                    <p:nvPicPr>
                      <p:cNvPr id="0" name="图片 35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06308" y="3572828"/>
                        <a:ext cx="7116762" cy="106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3" name="对象 11274"/>
          <p:cNvGraphicFramePr>
            <a:graphicFrameLocks noChangeAspect="1"/>
          </p:cNvGraphicFramePr>
          <p:nvPr/>
        </p:nvGraphicFramePr>
        <p:xfrm>
          <a:off x="1991043" y="4845685"/>
          <a:ext cx="790403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" r:id="rId21" imgW="3540125" imgH="254000" progId="Equation.3">
                  <p:embed/>
                </p:oleObj>
              </mc:Choice>
              <mc:Fallback>
                <p:oleObj name="" r:id="rId21" imgW="3540125" imgH="254000" progId="Equation.3">
                  <p:embed/>
                  <p:pic>
                    <p:nvPicPr>
                      <p:cNvPr id="0" name="图片 35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91043" y="4845685"/>
                        <a:ext cx="7904038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4" name="矩形 366623"/>
          <p:cNvSpPr/>
          <p:nvPr/>
        </p:nvSpPr>
        <p:spPr>
          <a:xfrm>
            <a:off x="490220" y="1858487"/>
            <a:ext cx="3671888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 anchorCtr="0">
            <a:spAutoFit/>
          </a:bodyPr>
          <a:lstStyle/>
          <a:p>
            <a:pPr eaLnBrk="0" fontAlgn="ctr" hangingPunc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6625" name="矩形 366624"/>
          <p:cNvSpPr/>
          <p:nvPr/>
        </p:nvSpPr>
        <p:spPr>
          <a:xfrm>
            <a:off x="1184275" y="3624421"/>
            <a:ext cx="3671888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 anchorCtr="0">
            <a:spAutoFit/>
          </a:bodyPr>
          <a:lstStyle/>
          <a:p>
            <a:pPr eaLnBrk="0" fontAlgn="ctr" hangingPunct="0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4" grpId="0" bldLvl="0" animBg="1"/>
      <p:bldP spid="3666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对象 6145"/>
          <p:cNvGraphicFramePr>
            <a:graphicFrameLocks noChangeAspect="1"/>
          </p:cNvGraphicFramePr>
          <p:nvPr/>
        </p:nvGraphicFramePr>
        <p:xfrm>
          <a:off x="2086293" y="796925"/>
          <a:ext cx="6038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2310130" imgH="292100" progId="Equation.3">
                  <p:embed/>
                </p:oleObj>
              </mc:Choice>
              <mc:Fallback>
                <p:oleObj name="" r:id="rId1" imgW="2310130" imgH="292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6293" y="796925"/>
                        <a:ext cx="603885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6146"/>
          <p:cNvGraphicFramePr>
            <a:graphicFrameLocks noChangeAspect="1"/>
          </p:cNvGraphicFramePr>
          <p:nvPr/>
        </p:nvGraphicFramePr>
        <p:xfrm>
          <a:off x="2086293" y="1800225"/>
          <a:ext cx="58023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489200" imgH="304800" progId="Equation.3">
                  <p:embed/>
                </p:oleObj>
              </mc:Choice>
              <mc:Fallback>
                <p:oleObj name="" r:id="rId3" imgW="2489200" imgH="304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6293" y="1800225"/>
                        <a:ext cx="5802312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1998980" y="2598738"/>
          <a:ext cx="62214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386330" imgH="292100" progId="Equation.3">
                  <p:embed/>
                </p:oleObj>
              </mc:Choice>
              <mc:Fallback>
                <p:oleObj name="" r:id="rId5" imgW="2386330" imgH="292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980" y="2598738"/>
                        <a:ext cx="6221413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>
            <a:graphicFrameLocks noChangeAspect="1"/>
          </p:cNvGraphicFramePr>
          <p:nvPr/>
        </p:nvGraphicFramePr>
        <p:xfrm>
          <a:off x="2003743" y="3533775"/>
          <a:ext cx="62642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360930" imgH="292100" progId="Equation.3">
                  <p:embed/>
                </p:oleObj>
              </mc:Choice>
              <mc:Fallback>
                <p:oleObj name="" r:id="rId7" imgW="2360930" imgH="292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3743" y="3533775"/>
                        <a:ext cx="6264275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文本框 6149"/>
          <p:cNvSpPr txBox="1"/>
          <p:nvPr/>
        </p:nvSpPr>
        <p:spPr>
          <a:xfrm>
            <a:off x="664845" y="162719"/>
            <a:ext cx="91090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可变的多相多组分系统的热力学基本方程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1027430" y="4303395"/>
            <a:ext cx="94443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适用于不考虑除了压力以外的其他广义力时，封闭或敞开系统中进行的任何可逆或不可逆过程。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54905" y="755650"/>
            <a:ext cx="3170238" cy="84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53" name="对象 14338"/>
          <p:cNvGraphicFramePr>
            <a:graphicFrameLocks noChangeAspect="1"/>
          </p:cNvGraphicFramePr>
          <p:nvPr/>
        </p:nvGraphicFramePr>
        <p:xfrm>
          <a:off x="1849755" y="5462588"/>
          <a:ext cx="80248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898900" imgH="520700" progId="Equation.3">
                  <p:embed/>
                </p:oleObj>
              </mc:Choice>
              <mc:Fallback>
                <p:oleObj name="" r:id="rId9" imgW="3898900" imgH="520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9755" y="5462588"/>
                        <a:ext cx="8024813" cy="107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1795780" y="5332730"/>
            <a:ext cx="8124825" cy="1375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199688"/>
          <p:cNvSpPr txBox="1"/>
          <p:nvPr/>
        </p:nvSpPr>
        <p:spPr>
          <a:xfrm>
            <a:off x="325120" y="2309813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5603" name="组合 199696"/>
          <p:cNvGrpSpPr/>
          <p:nvPr/>
        </p:nvGrpSpPr>
        <p:grpSpPr>
          <a:xfrm>
            <a:off x="152400" y="103188"/>
            <a:ext cx="11714163" cy="1938338"/>
            <a:chOff x="-864" y="300"/>
            <a:chExt cx="7379" cy="1221"/>
          </a:xfrm>
        </p:grpSpPr>
        <p:sp>
          <p:nvSpPr>
            <p:cNvPr id="25620" name="文本框 199681"/>
            <p:cNvSpPr txBox="1"/>
            <p:nvPr/>
          </p:nvSpPr>
          <p:spPr>
            <a:xfrm>
              <a:off x="-864" y="300"/>
              <a:ext cx="7379" cy="122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algn="just" eaLnBrk="1" hangingPunct="1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题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、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35.17℃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时，纯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CH</a:t>
              </a:r>
              <a:r>
                <a:rPr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COCH</a:t>
              </a:r>
              <a:r>
                <a:rPr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(A)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和纯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CHCl</a:t>
              </a:r>
              <a:r>
                <a:rPr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(B)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的饱和蒸气压分别为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45.93kPa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和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39.08kPa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。两者组成的溶液摩尔分数为                        时，测得气相总压为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33.71kPa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r>
                <a:rPr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=0.466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。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(1)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以纯液体为参考状态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，求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及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惯例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的活度和活度因子；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(2)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已知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的亨利常数                              ，把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作为溶质，按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惯例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选择参考状态，求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的活度和活度因子。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(3)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该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实际溶液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呈正偏差，还是呈负偏差，为什么？ 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5621" name="对象 199682"/>
            <p:cNvGraphicFramePr/>
            <p:nvPr/>
          </p:nvGraphicFramePr>
          <p:xfrm>
            <a:off x="2525" y="549"/>
            <a:ext cx="112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5" name="" r:id="rId1" imgW="786130" imgH="215900" progId="Equation.3">
                    <p:embed/>
                  </p:oleObj>
                </mc:Choice>
                <mc:Fallback>
                  <p:oleObj name="" r:id="rId1" imgW="786130" imgH="2159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25" y="549"/>
                          <a:ext cx="112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对象 199683"/>
            <p:cNvGraphicFramePr/>
            <p:nvPr/>
          </p:nvGraphicFramePr>
          <p:xfrm>
            <a:off x="-225" y="1003"/>
            <a:ext cx="151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6" name="" r:id="rId3" imgW="1091565" imgH="241300" progId="Equation.3">
                    <p:embed/>
                  </p:oleObj>
                </mc:Choice>
                <mc:Fallback>
                  <p:oleObj name="" r:id="rId3" imgW="1091565" imgH="24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225" y="1003"/>
                          <a:ext cx="1510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9686" name="对象 199685"/>
          <p:cNvGraphicFramePr/>
          <p:nvPr/>
        </p:nvGraphicFramePr>
        <p:xfrm>
          <a:off x="3000375" y="2273935"/>
          <a:ext cx="472249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" r:id="rId5" imgW="1854200" imgH="228600" progId="Equation.3">
                  <p:embed/>
                </p:oleObj>
              </mc:Choice>
              <mc:Fallback>
                <p:oleObj name="" r:id="rId5" imgW="1854200" imgH="228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75" y="2273935"/>
                        <a:ext cx="472249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对象 199686"/>
          <p:cNvGraphicFramePr/>
          <p:nvPr/>
        </p:nvGraphicFramePr>
        <p:xfrm>
          <a:off x="3427413" y="4678363"/>
          <a:ext cx="29765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" r:id="rId7" imgW="1130300" imgH="228600" progId="Equation.3">
                  <p:embed/>
                </p:oleObj>
              </mc:Choice>
              <mc:Fallback>
                <p:oleObj name="" r:id="rId7" imgW="1130300" imgH="2286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7413" y="4678363"/>
                        <a:ext cx="29765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对象 199690"/>
          <p:cNvGraphicFramePr/>
          <p:nvPr/>
        </p:nvGraphicFramePr>
        <p:xfrm>
          <a:off x="2239963" y="3857625"/>
          <a:ext cx="15478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" r:id="rId9" imgW="685800" imgH="228600" progId="Equation.3">
                  <p:embed/>
                </p:oleObj>
              </mc:Choice>
              <mc:Fallback>
                <p:oleObj name="" r:id="rId9" imgW="685800" imgH="2286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9963" y="3857625"/>
                        <a:ext cx="154781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2" name="对象 199691"/>
          <p:cNvGraphicFramePr>
            <a:graphicFrameLocks noChangeAspect="1"/>
          </p:cNvGraphicFramePr>
          <p:nvPr/>
        </p:nvGraphicFramePr>
        <p:xfrm>
          <a:off x="2295525" y="5905500"/>
          <a:ext cx="1719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" r:id="rId11" imgW="672465" imgH="254000" progId="Equation.3">
                  <p:embed/>
                </p:oleObj>
              </mc:Choice>
              <mc:Fallback>
                <p:oleObj name="" r:id="rId11" imgW="672465" imgH="2540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95525" y="5905500"/>
                        <a:ext cx="171926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8" name="对象 199697"/>
          <p:cNvGraphicFramePr>
            <a:graphicFrameLocks noChangeAspect="1"/>
          </p:cNvGraphicFramePr>
          <p:nvPr/>
        </p:nvGraphicFramePr>
        <p:xfrm>
          <a:off x="2527618" y="3133408"/>
          <a:ext cx="4457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" r:id="rId13" imgW="1917065" imgH="228600" progId="Equation.3">
                  <p:embed/>
                </p:oleObj>
              </mc:Choice>
              <mc:Fallback>
                <p:oleObj name="" r:id="rId13" imgW="1917065" imgH="228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27618" y="3133408"/>
                        <a:ext cx="4457700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9" name="对象 199698"/>
          <p:cNvGraphicFramePr>
            <a:graphicFrameLocks noChangeAspect="1"/>
          </p:cNvGraphicFramePr>
          <p:nvPr/>
        </p:nvGraphicFramePr>
        <p:xfrm>
          <a:off x="7585393" y="3173095"/>
          <a:ext cx="17954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" r:id="rId15" imgW="812165" imgH="228600" progId="Equation.3">
                  <p:embed/>
                </p:oleObj>
              </mc:Choice>
              <mc:Fallback>
                <p:oleObj name="" r:id="rId15" imgW="812165" imgH="2286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85393" y="3173095"/>
                        <a:ext cx="1795462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1" name="对象 199700"/>
          <p:cNvGraphicFramePr/>
          <p:nvPr/>
        </p:nvGraphicFramePr>
        <p:xfrm>
          <a:off x="4297363" y="3876675"/>
          <a:ext cx="34194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" r:id="rId17" imgW="1687830" imgH="254000" progId="Equation.3">
                  <p:embed/>
                </p:oleObj>
              </mc:Choice>
              <mc:Fallback>
                <p:oleObj name="" r:id="rId17" imgW="1687830" imgH="254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97363" y="3876675"/>
                        <a:ext cx="3419475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2" name="对象 199701"/>
          <p:cNvGraphicFramePr/>
          <p:nvPr/>
        </p:nvGraphicFramePr>
        <p:xfrm>
          <a:off x="8229600" y="3941763"/>
          <a:ext cx="16922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" r:id="rId19" imgW="812165" imgH="228600" progId="Equation.3">
                  <p:embed/>
                </p:oleObj>
              </mc:Choice>
              <mc:Fallback>
                <p:oleObj name="" r:id="rId19" imgW="812165" imgH="2286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29600" y="3941763"/>
                        <a:ext cx="1692275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3" name="对象 199702"/>
          <p:cNvGraphicFramePr>
            <a:graphicFrameLocks noChangeAspect="1"/>
          </p:cNvGraphicFramePr>
          <p:nvPr/>
        </p:nvGraphicFramePr>
        <p:xfrm>
          <a:off x="3459163" y="5387975"/>
          <a:ext cx="37226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" r:id="rId21" imgW="1612900" imgH="228600" progId="Equation.3">
                  <p:embed/>
                </p:oleObj>
              </mc:Choice>
              <mc:Fallback>
                <p:oleObj name="" r:id="rId21" imgW="1612900" imgH="2286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59163" y="5387975"/>
                        <a:ext cx="3722687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4" name="对象 199703"/>
          <p:cNvGraphicFramePr>
            <a:graphicFrameLocks noChangeAspect="1"/>
          </p:cNvGraphicFramePr>
          <p:nvPr/>
        </p:nvGraphicFramePr>
        <p:xfrm>
          <a:off x="8191500" y="5445125"/>
          <a:ext cx="1720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" r:id="rId23" imgW="799465" imgH="228600" progId="Equation.3">
                  <p:embed/>
                </p:oleObj>
              </mc:Choice>
              <mc:Fallback>
                <p:oleObj name="" r:id="rId23" imgW="799465" imgH="228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191500" y="5445125"/>
                        <a:ext cx="172085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5" name="对象 199704"/>
          <p:cNvGraphicFramePr>
            <a:graphicFrameLocks noChangeAspect="1"/>
          </p:cNvGraphicFramePr>
          <p:nvPr/>
        </p:nvGraphicFramePr>
        <p:xfrm>
          <a:off x="4329113" y="5962650"/>
          <a:ext cx="29924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" r:id="rId25" imgW="1357630" imgH="254000" progId="Equation.3">
                  <p:embed/>
                </p:oleObj>
              </mc:Choice>
              <mc:Fallback>
                <p:oleObj name="" r:id="rId25" imgW="1357630" imgH="2540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29113" y="5962650"/>
                        <a:ext cx="2992437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6" name="对象 199705"/>
          <p:cNvGraphicFramePr>
            <a:graphicFrameLocks noChangeAspect="1"/>
          </p:cNvGraphicFramePr>
          <p:nvPr/>
        </p:nvGraphicFramePr>
        <p:xfrm>
          <a:off x="8242300" y="6003925"/>
          <a:ext cx="1714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" r:id="rId27" imgW="799465" imgH="228600" progId="Equation.3">
                  <p:embed/>
                </p:oleObj>
              </mc:Choice>
              <mc:Fallback>
                <p:oleObj name="" r:id="rId27" imgW="799465" imgH="228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42300" y="6003925"/>
                        <a:ext cx="17145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2917190" y="2304415"/>
            <a:ext cx="4893310" cy="5765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89163" y="3841750"/>
            <a:ext cx="1763713" cy="5746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89325" y="4713288"/>
            <a:ext cx="2989263" cy="5762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0438" y="5929313"/>
            <a:ext cx="1763713" cy="5762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13" name="对象 251912"/>
          <p:cNvGraphicFramePr>
            <a:graphicFrameLocks noChangeAspect="1"/>
          </p:cNvGraphicFramePr>
          <p:nvPr/>
        </p:nvGraphicFramePr>
        <p:xfrm>
          <a:off x="3929063" y="636270"/>
          <a:ext cx="33083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" r:id="rId1" imgW="1346200" imgH="254000" progId="Equation.3">
                  <p:embed/>
                </p:oleObj>
              </mc:Choice>
              <mc:Fallback>
                <p:oleObj name="" r:id="rId1" imgW="1346200" imgH="254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9063" y="636270"/>
                        <a:ext cx="3308350" cy="62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5" name="文本框 251914"/>
          <p:cNvSpPr txBox="1"/>
          <p:nvPr/>
        </p:nvSpPr>
        <p:spPr>
          <a:xfrm>
            <a:off x="1917700" y="745808"/>
            <a:ext cx="16573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1918" name="对象 251917"/>
          <p:cNvGraphicFramePr>
            <a:graphicFrameLocks noChangeAspect="1"/>
          </p:cNvGraphicFramePr>
          <p:nvPr/>
        </p:nvGraphicFramePr>
        <p:xfrm>
          <a:off x="2422525" y="2114233"/>
          <a:ext cx="22050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" r:id="rId3" imgW="837565" imgH="254000" progId="Equation.3">
                  <p:embed/>
                </p:oleObj>
              </mc:Choice>
              <mc:Fallback>
                <p:oleObj name="" r:id="rId3" imgW="837565" imgH="254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525" y="2114233"/>
                        <a:ext cx="220503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9" name="对象 251918"/>
          <p:cNvGraphicFramePr>
            <a:graphicFrameLocks noChangeAspect="1"/>
          </p:cNvGraphicFramePr>
          <p:nvPr/>
        </p:nvGraphicFramePr>
        <p:xfrm>
          <a:off x="4389438" y="2944495"/>
          <a:ext cx="2314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" r:id="rId5" imgW="1002665" imgH="215900" progId="Equation.3">
                  <p:embed/>
                </p:oleObj>
              </mc:Choice>
              <mc:Fallback>
                <p:oleObj name="" r:id="rId5" imgW="1002665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9438" y="2944495"/>
                        <a:ext cx="231457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0" name="矩形 251919"/>
          <p:cNvSpPr/>
          <p:nvPr/>
        </p:nvSpPr>
        <p:spPr>
          <a:xfrm>
            <a:off x="6599238" y="2992120"/>
            <a:ext cx="39020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，故该实际溶液呈负偏差。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1921" name="文本框 251920"/>
          <p:cNvSpPr txBox="1"/>
          <p:nvPr/>
        </p:nvSpPr>
        <p:spPr>
          <a:xfrm>
            <a:off x="2420938" y="2977833"/>
            <a:ext cx="24622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根据惯例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1926" name="对象 251925"/>
          <p:cNvGraphicFramePr>
            <a:graphicFrameLocks noChangeAspect="1"/>
          </p:cNvGraphicFramePr>
          <p:nvPr/>
        </p:nvGraphicFramePr>
        <p:xfrm>
          <a:off x="8394700" y="1541145"/>
          <a:ext cx="1768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" r:id="rId7" imgW="812165" imgH="241300" progId="Equation.3">
                  <p:embed/>
                </p:oleObj>
              </mc:Choice>
              <mc:Fallback>
                <p:oleObj name="" r:id="rId7" imgW="812165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4700" y="1541145"/>
                        <a:ext cx="176847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7" name="对象 251926"/>
          <p:cNvGraphicFramePr>
            <a:graphicFrameLocks noChangeAspect="1"/>
          </p:cNvGraphicFramePr>
          <p:nvPr/>
        </p:nvGraphicFramePr>
        <p:xfrm>
          <a:off x="3916363" y="1477645"/>
          <a:ext cx="3683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" r:id="rId9" imgW="1612900" imgH="254000" progId="Equation.3">
                  <p:embed/>
                </p:oleObj>
              </mc:Choice>
              <mc:Fallback>
                <p:oleObj name="" r:id="rId9" imgW="1612900" imgH="254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6363" y="1477645"/>
                        <a:ext cx="36830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8" name="对象 251927"/>
          <p:cNvGraphicFramePr>
            <a:graphicFrameLocks noChangeAspect="1"/>
          </p:cNvGraphicFramePr>
          <p:nvPr/>
        </p:nvGraphicFramePr>
        <p:xfrm>
          <a:off x="5041900" y="2165033"/>
          <a:ext cx="2971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" r:id="rId11" imgW="1369695" imgH="266065" progId="Equation.3">
                  <p:embed/>
                </p:oleObj>
              </mc:Choice>
              <mc:Fallback>
                <p:oleObj name="" r:id="rId11" imgW="1369695" imgH="2660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1900" y="2165033"/>
                        <a:ext cx="29718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9" name="对象 251928"/>
          <p:cNvGraphicFramePr/>
          <p:nvPr/>
        </p:nvGraphicFramePr>
        <p:xfrm>
          <a:off x="8521700" y="2238058"/>
          <a:ext cx="1558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" r:id="rId13" imgW="723900" imgH="241300" progId="Equation.3">
                  <p:embed/>
                </p:oleObj>
              </mc:Choice>
              <mc:Fallback>
                <p:oleObj name="" r:id="rId13" imgW="723900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21700" y="2238058"/>
                        <a:ext cx="1558925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41985"/>
          <p:cNvSpPr txBox="1"/>
          <p:nvPr/>
        </p:nvSpPr>
        <p:spPr>
          <a:xfrm>
            <a:off x="2346325" y="3653949"/>
            <a:ext cx="7848600" cy="10147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注意：我们谈的正负偏差是对拉乌尔定律而言，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对亨利定律则正好相反（即不是对亨利定律）。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65563" y="704533"/>
            <a:ext cx="3560763" cy="5762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74900" y="2153920"/>
            <a:ext cx="2279650" cy="5762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圆角矩形 1"/>
          <p:cNvSpPr/>
          <p:nvPr/>
        </p:nvSpPr>
        <p:spPr>
          <a:xfrm>
            <a:off x="4391025" y="2909570"/>
            <a:ext cx="2279650" cy="5746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5" grpId="0"/>
      <p:bldP spid="251920" grpId="0"/>
      <p:bldP spid="251921" grpId="0"/>
      <p:bldP spid="2" grpId="0" bldLvl="0" animBg="1"/>
      <p:bldP spid="4" grpId="0" bldLvl="0" animBg="1"/>
      <p:bldP spid="5" grpId="0" bldLvl="0" animBg="1"/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653382" y="669925"/>
          <a:ext cx="8851900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" r:id="rId1" imgW="6181725" imgH="3857625" progId="Word.Document.8">
                  <p:embed/>
                </p:oleObj>
              </mc:Choice>
              <mc:Fallback>
                <p:oleObj name="" r:id="rId1" imgW="6181725" imgH="3857625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3382" y="669925"/>
                        <a:ext cx="8851900" cy="551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052638" y="998538"/>
          <a:ext cx="8086725" cy="4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" r:id="rId1" imgW="5676900" imgH="3209925" progId="Word.Document.8">
                  <p:embed/>
                </p:oleObj>
              </mc:Choice>
              <mc:Fallback>
                <p:oleObj name="" r:id="rId1" imgW="5676900" imgH="320992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2638" y="998538"/>
                        <a:ext cx="8086725" cy="4576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对象 34817"/>
          <p:cNvGraphicFramePr>
            <a:graphicFrameLocks noChangeAspect="1"/>
          </p:cNvGraphicFramePr>
          <p:nvPr/>
        </p:nvGraphicFramePr>
        <p:xfrm>
          <a:off x="3298825" y="1624013"/>
          <a:ext cx="64817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" r:id="rId1" imgW="2424430" imgH="393700" progId="Equation.3">
                  <p:embed/>
                </p:oleObj>
              </mc:Choice>
              <mc:Fallback>
                <p:oleObj name="" r:id="rId1" imgW="242443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8825" y="1624013"/>
                        <a:ext cx="6481763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34818"/>
          <p:cNvGraphicFramePr>
            <a:graphicFrameLocks noChangeAspect="1"/>
          </p:cNvGraphicFramePr>
          <p:nvPr/>
        </p:nvGraphicFramePr>
        <p:xfrm>
          <a:off x="4079875" y="2681288"/>
          <a:ext cx="486251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" r:id="rId3" imgW="1917700" imgH="469900" progId="Equation.3">
                  <p:embed/>
                </p:oleObj>
              </mc:Choice>
              <mc:Fallback>
                <p:oleObj name="" r:id="rId3" imgW="1917700" imgH="469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9875" y="2681288"/>
                        <a:ext cx="4862513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34819"/>
          <p:cNvGraphicFramePr>
            <a:graphicFrameLocks noChangeAspect="1"/>
          </p:cNvGraphicFramePr>
          <p:nvPr/>
        </p:nvGraphicFramePr>
        <p:xfrm>
          <a:off x="3884613" y="4213225"/>
          <a:ext cx="568801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" r:id="rId5" imgW="2169795" imgH="405765" progId="Equation.3">
                  <p:embed/>
                </p:oleObj>
              </mc:Choice>
              <mc:Fallback>
                <p:oleObj name="" r:id="rId5" imgW="2169795" imgH="4057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4613" y="4213225"/>
                        <a:ext cx="5688012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34820"/>
          <p:cNvGraphicFramePr>
            <a:graphicFrameLocks noChangeAspect="1"/>
          </p:cNvGraphicFramePr>
          <p:nvPr/>
        </p:nvGraphicFramePr>
        <p:xfrm>
          <a:off x="4079875" y="5670550"/>
          <a:ext cx="53244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" r:id="rId7" imgW="2159000" imgH="241300" progId="Equation.3">
                  <p:embed/>
                </p:oleObj>
              </mc:Choice>
              <mc:Fallback>
                <p:oleObj name="" r:id="rId7" imgW="2159000" imgH="241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9875" y="5670550"/>
                        <a:ext cx="532447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/>
          <p:nvPr/>
        </p:nvSpPr>
        <p:spPr>
          <a:xfrm>
            <a:off x="2827338" y="592296"/>
            <a:ext cx="165735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9703" name="Rectangle 7"/>
          <p:cNvSpPr/>
          <p:nvPr/>
        </p:nvSpPr>
        <p:spPr>
          <a:xfrm>
            <a:off x="2781300" y="4489609"/>
            <a:ext cx="1703388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4" name="对象 251912"/>
          <p:cNvGraphicFramePr>
            <a:graphicFrameLocks noChangeAspect="1"/>
          </p:cNvGraphicFramePr>
          <p:nvPr/>
        </p:nvGraphicFramePr>
        <p:xfrm>
          <a:off x="5089525" y="428625"/>
          <a:ext cx="21558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" r:id="rId9" imgW="876300" imgH="254000" progId="Equation.3">
                  <p:embed/>
                </p:oleObj>
              </mc:Choice>
              <mc:Fallback>
                <p:oleObj name="" r:id="rId9" imgW="876300" imgH="254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9525" y="428625"/>
                        <a:ext cx="2155825" cy="62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文本框 251914"/>
          <p:cNvSpPr txBox="1"/>
          <p:nvPr/>
        </p:nvSpPr>
        <p:spPr>
          <a:xfrm>
            <a:off x="2552700" y="1163638"/>
            <a:ext cx="79724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因为亨利常数为斜率，且公式适用于无限稀释溶液，所以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79650" y="2708275"/>
            <a:ext cx="8035925" cy="8445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171" name="内容占位符 716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332288" y="927100"/>
          <a:ext cx="37480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1510030" imgH="304800" progId="Equation.3">
                  <p:embed/>
                </p:oleObj>
              </mc:Choice>
              <mc:Fallback>
                <p:oleObj name="" r:id="rId1" imgW="1510030" imgH="304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332288" y="927100"/>
                        <a:ext cx="3748087" cy="755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内容占位符 717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30750" y="3691890"/>
          <a:ext cx="4000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510665" imgH="190500" progId="Equation.3">
                  <p:embed/>
                </p:oleObj>
              </mc:Choice>
              <mc:Fallback>
                <p:oleObj name="" r:id="rId3" imgW="1510665" imgH="1905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730750" y="3691890"/>
                        <a:ext cx="4000500" cy="503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内容占位符 717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21213" y="4379595"/>
          <a:ext cx="435768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498600" imgH="228600" progId="Equation.3">
                  <p:embed/>
                </p:oleObj>
              </mc:Choice>
              <mc:Fallback>
                <p:oleObj name="" r:id="rId5" imgW="14986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621213" y="4379595"/>
                        <a:ext cx="4357687" cy="6651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文本框 7172"/>
          <p:cNvSpPr txBox="1"/>
          <p:nvPr/>
        </p:nvSpPr>
        <p:spPr>
          <a:xfrm>
            <a:off x="1454150" y="1944370"/>
            <a:ext cx="97307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适用于封闭系统只做体积功时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相变化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化学变化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的可逆性判据。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5" name="文本框 7173"/>
          <p:cNvSpPr txBox="1"/>
          <p:nvPr/>
        </p:nvSpPr>
        <p:spPr>
          <a:xfrm>
            <a:off x="1709420" y="162402"/>
            <a:ext cx="45370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可逆性判据与平衡条件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6" name="矩形 7174"/>
          <p:cNvSpPr/>
          <p:nvPr/>
        </p:nvSpPr>
        <p:spPr>
          <a:xfrm>
            <a:off x="3203575" y="3760788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热平衡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7" name="文本框 7175"/>
          <p:cNvSpPr txBox="1"/>
          <p:nvPr/>
        </p:nvSpPr>
        <p:spPr>
          <a:xfrm>
            <a:off x="3032760" y="4510882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力平衡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8" name="矩形 7176"/>
          <p:cNvSpPr/>
          <p:nvPr/>
        </p:nvSpPr>
        <p:spPr>
          <a:xfrm>
            <a:off x="3173413" y="5227638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相平衡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9" name="内容占位符 717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849813" y="5099050"/>
          <a:ext cx="36496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259205" imgH="229235" progId="Equation.3">
                  <p:embed/>
                </p:oleObj>
              </mc:Choice>
              <mc:Fallback>
                <p:oleObj name="" r:id="rId7" imgW="1259205" imgH="2292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849813" y="5099050"/>
                        <a:ext cx="3649662" cy="6635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矩形 7178"/>
          <p:cNvSpPr/>
          <p:nvPr/>
        </p:nvSpPr>
        <p:spPr>
          <a:xfrm>
            <a:off x="3149600" y="5948363"/>
            <a:ext cx="16557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化学平衡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81" name="对象 7179"/>
          <p:cNvGraphicFramePr/>
          <p:nvPr/>
        </p:nvGraphicFramePr>
        <p:xfrm>
          <a:off x="5248910" y="5864225"/>
          <a:ext cx="1981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800735" imgH="266700" progId="Equation.3">
                  <p:embed/>
                </p:oleObj>
              </mc:Choice>
              <mc:Fallback>
                <p:oleObj name="" r:id="rId9" imgW="800735" imgH="266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48910" y="5864225"/>
                        <a:ext cx="19812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4170363" y="884238"/>
            <a:ext cx="4083050" cy="84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183" name="对象 7174"/>
          <p:cNvGraphicFramePr>
            <a:graphicFrameLocks noChangeAspect="1"/>
          </p:cNvGraphicFramePr>
          <p:nvPr/>
        </p:nvGraphicFramePr>
        <p:xfrm>
          <a:off x="2293938" y="2881313"/>
          <a:ext cx="45354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2070100" imgH="241300" progId="Equation.3">
                  <p:embed/>
                </p:oleObj>
              </mc:Choice>
              <mc:Fallback>
                <p:oleObj name="" r:id="rId11" imgW="2070100" imgH="241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93938" y="2881313"/>
                        <a:ext cx="4535487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对象 7175"/>
          <p:cNvGraphicFramePr>
            <a:graphicFrameLocks noChangeAspect="1"/>
          </p:cNvGraphicFramePr>
          <p:nvPr/>
        </p:nvGraphicFramePr>
        <p:xfrm>
          <a:off x="6689725" y="2743200"/>
          <a:ext cx="33321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511300" imgH="304800" progId="Equation.3">
                  <p:embed/>
                </p:oleObj>
              </mc:Choice>
              <mc:Fallback>
                <p:oleObj name="" r:id="rId13" imgW="1511300" imgH="304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89725" y="2743200"/>
                        <a:ext cx="3332163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H="1">
            <a:off x="3143250" y="2808288"/>
            <a:ext cx="368300" cy="620713"/>
          </a:xfrm>
          <a:prstGeom prst="line">
            <a:avLst/>
          </a:prstGeom>
          <a:ln w="28575">
            <a:solidFill>
              <a:srgbClr val="050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295775" y="2817813"/>
            <a:ext cx="368300" cy="620713"/>
          </a:xfrm>
          <a:prstGeom prst="line">
            <a:avLst/>
          </a:prstGeom>
          <a:ln w="28575">
            <a:solidFill>
              <a:srgbClr val="050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303838" y="2817813"/>
            <a:ext cx="368300" cy="620713"/>
          </a:xfrm>
          <a:prstGeom prst="line">
            <a:avLst/>
          </a:prstGeom>
          <a:ln w="28575">
            <a:solidFill>
              <a:srgbClr val="050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8193"/>
          <p:cNvGraphicFramePr>
            <a:graphicFrameLocks noChangeAspect="1"/>
          </p:cNvGraphicFramePr>
          <p:nvPr/>
        </p:nvGraphicFramePr>
        <p:xfrm>
          <a:off x="3109913" y="2565400"/>
          <a:ext cx="4367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2219325" imgH="215900" progId="Equation.3">
                  <p:embed/>
                </p:oleObj>
              </mc:Choice>
              <mc:Fallback>
                <p:oleObj name="" r:id="rId1" imgW="2219325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9913" y="2565400"/>
                        <a:ext cx="4367212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8043863" y="2457450"/>
          <a:ext cx="2481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181100" imgH="254000" progId="Equation.3">
                  <p:embed/>
                </p:oleObj>
              </mc:Choice>
              <mc:Fallback>
                <p:oleObj name="" r:id="rId3" imgW="1181100" imgH="254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3863" y="2457450"/>
                        <a:ext cx="248126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矩形 8195"/>
          <p:cNvSpPr/>
          <p:nvPr/>
        </p:nvSpPr>
        <p:spPr>
          <a:xfrm>
            <a:off x="1789113" y="1997075"/>
            <a:ext cx="773906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、水蒸气通过灼热的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（石墨）发生反应，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7" name="矩形 8196"/>
          <p:cNvSpPr/>
          <p:nvPr/>
        </p:nvSpPr>
        <p:spPr>
          <a:xfrm>
            <a:off x="1827213" y="3167221"/>
            <a:ext cx="741680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平衡时，此系统的自由度 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4-2+2-1-1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4084638" y="462121"/>
            <a:ext cx="395922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marR="0" algn="ctr" defTabSz="914400" eaLnBrk="1" hangingPunct="1"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 f  </a:t>
            </a:r>
            <a:r>
              <a:rPr kumimoji="0" lang="en-US" altLang="zh-CN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= </a:t>
            </a: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K</a:t>
            </a:r>
            <a:r>
              <a:rPr kumimoji="0" lang="en-US" altLang="zh-CN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 -</a:t>
            </a: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 </a:t>
            </a:r>
            <a:r>
              <a:rPr kumimoji="0" lang="en-US" altLang="zh-CN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+2 - </a:t>
            </a: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R </a:t>
            </a:r>
            <a:r>
              <a:rPr kumimoji="0" lang="en-US" altLang="zh-CN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- </a:t>
            </a:r>
            <a:r>
              <a:rPr kumimoji="0" lang="en-US" altLang="zh-CN" sz="2800" b="1" i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Symbol" panose="05050102010706020507" pitchFamily="18" charset="2"/>
              </a:rPr>
              <a:t>R’</a:t>
            </a:r>
            <a:endParaRPr kumimoji="0" lang="en-US" altLang="zh-CN" sz="2800" b="1" i="1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174" name="文本框 8198"/>
          <p:cNvSpPr txBox="1"/>
          <p:nvPr/>
        </p:nvSpPr>
        <p:spPr>
          <a:xfrm>
            <a:off x="1789113" y="1219995"/>
            <a:ext cx="856456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自由度 </a:t>
            </a:r>
            <a:r>
              <a:rPr kumimoji="0" lang="en-US" altLang="zh-CN" sz="2400" b="1" i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 </a:t>
            </a: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平衡系统的强度性质中独立变量的数目。</a:t>
            </a:r>
            <a:endParaRPr kumimoji="0" lang="en-US" altLang="zh-CN" sz="2400" b="1" kern="1200" cap="none" spc="0" normalizeH="0" baseline="0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5" name="文本框 8199"/>
          <p:cNvSpPr txBox="1"/>
          <p:nvPr/>
        </p:nvSpPr>
        <p:spPr>
          <a:xfrm>
            <a:off x="1704975" y="205582"/>
            <a:ext cx="172878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相律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218" name="对象 9217"/>
          <p:cNvGraphicFramePr>
            <a:graphicFrameLocks noChangeAspect="1"/>
          </p:cNvGraphicFramePr>
          <p:nvPr/>
        </p:nvGraphicFramePr>
        <p:xfrm>
          <a:off x="4678363" y="4721225"/>
          <a:ext cx="2276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941070" imgH="190500" progId="Equation.3">
                  <p:embed/>
                </p:oleObj>
              </mc:Choice>
              <mc:Fallback>
                <p:oleObj name="" r:id="rId5" imgW="941070" imgH="190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8363" y="4721225"/>
                        <a:ext cx="227647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矩形 9218"/>
          <p:cNvSpPr/>
          <p:nvPr/>
        </p:nvSpPr>
        <p:spPr>
          <a:xfrm>
            <a:off x="1827213" y="3849846"/>
            <a:ext cx="8526462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、在真空容器中，水、水蒸气和冰达到三相平衡，则此系统的自由度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（要求写出算式）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8203" name="对象 9219"/>
          <p:cNvGraphicFramePr>
            <a:graphicFrameLocks noChangeAspect="1"/>
          </p:cNvGraphicFramePr>
          <p:nvPr/>
        </p:nvGraphicFramePr>
        <p:xfrm>
          <a:off x="2984500" y="5268913"/>
          <a:ext cx="5965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600960" imgH="203200" progId="Equation.3">
                  <p:embed/>
                </p:oleObj>
              </mc:Choice>
              <mc:Fallback>
                <p:oleObj name="" r:id="rId7" imgW="260096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0" y="5268913"/>
                        <a:ext cx="59658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矩形 8195"/>
          <p:cNvSpPr/>
          <p:nvPr/>
        </p:nvSpPr>
        <p:spPr>
          <a:xfrm>
            <a:off x="1946275" y="5268913"/>
            <a:ext cx="773906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1" name="文本框 9220"/>
          <p:cNvSpPr txBox="1"/>
          <p:nvPr/>
        </p:nvSpPr>
        <p:spPr>
          <a:xfrm>
            <a:off x="3987800" y="5918200"/>
            <a:ext cx="52562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=4-2+2-1-2=1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06" name="对象 8194"/>
          <p:cNvGraphicFramePr>
            <a:graphicFrameLocks noChangeAspect="1"/>
          </p:cNvGraphicFramePr>
          <p:nvPr/>
        </p:nvGraphicFramePr>
        <p:xfrm>
          <a:off x="9447213" y="5295900"/>
          <a:ext cx="9064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431800" imgH="190500" progId="Equation.3">
                  <p:embed/>
                </p:oleObj>
              </mc:Choice>
              <mc:Fallback>
                <p:oleObj name="" r:id="rId9" imgW="431800" imgH="190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47213" y="5295900"/>
                        <a:ext cx="906462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4151313" y="444500"/>
            <a:ext cx="4083050" cy="6556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10245"/>
          <p:cNvGraphicFramePr>
            <a:graphicFrameLocks noChangeAspect="1"/>
          </p:cNvGraphicFramePr>
          <p:nvPr/>
        </p:nvGraphicFramePr>
        <p:xfrm>
          <a:off x="1798638" y="908050"/>
          <a:ext cx="37782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1701800" imgH="228600" progId="Equation.3">
                  <p:embed/>
                </p:oleObj>
              </mc:Choice>
              <mc:Fallback>
                <p:oleObj name="" r:id="rId1" imgW="17018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8638" y="908050"/>
                        <a:ext cx="3778250" cy="5064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10246"/>
          <p:cNvGraphicFramePr>
            <a:graphicFrameLocks noChangeAspect="1"/>
          </p:cNvGraphicFramePr>
          <p:nvPr/>
        </p:nvGraphicFramePr>
        <p:xfrm>
          <a:off x="6376988" y="908050"/>
          <a:ext cx="3244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459865" imgH="215900" progId="Equation.3">
                  <p:embed/>
                </p:oleObj>
              </mc:Choice>
              <mc:Fallback>
                <p:oleObj name="" r:id="rId3" imgW="1459865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6988" y="908050"/>
                        <a:ext cx="3244850" cy="476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组合 10250"/>
          <p:cNvGrpSpPr>
            <a:grpSpLocks noChangeAspect="1"/>
          </p:cNvGrpSpPr>
          <p:nvPr/>
        </p:nvGrpSpPr>
        <p:grpSpPr>
          <a:xfrm>
            <a:off x="3773488" y="1919580"/>
            <a:ext cx="3225640" cy="1136407"/>
            <a:chOff x="2" y="-52"/>
            <a:chExt cx="2589" cy="912"/>
          </a:xfrm>
        </p:grpSpPr>
        <p:graphicFrame>
          <p:nvGraphicFramePr>
            <p:cNvPr id="9237" name="对象 10251"/>
            <p:cNvGraphicFramePr>
              <a:graphicFrameLocks noChangeAspect="1"/>
            </p:cNvGraphicFramePr>
            <p:nvPr/>
          </p:nvGraphicFramePr>
          <p:xfrm>
            <a:off x="2" y="15"/>
            <a:ext cx="2388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5" imgW="1219200" imgH="381000" progId="Equation.3">
                    <p:embed/>
                  </p:oleObj>
                </mc:Choice>
                <mc:Fallback>
                  <p:oleObj name="" r:id="rId5" imgW="1219200" imgH="3810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" y="15"/>
                          <a:ext cx="2388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文本框 10252"/>
            <p:cNvSpPr txBox="1"/>
            <p:nvPr/>
          </p:nvSpPr>
          <p:spPr>
            <a:xfrm>
              <a:off x="530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9" name="文本框 10253"/>
            <p:cNvSpPr txBox="1"/>
            <p:nvPr/>
          </p:nvSpPr>
          <p:spPr>
            <a:xfrm>
              <a:off x="959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0" name="文本框 10254"/>
            <p:cNvSpPr txBox="1"/>
            <p:nvPr/>
          </p:nvSpPr>
          <p:spPr>
            <a:xfrm>
              <a:off x="1367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1" name="文本框 10255"/>
            <p:cNvSpPr txBox="1"/>
            <p:nvPr/>
          </p:nvSpPr>
          <p:spPr>
            <a:xfrm>
              <a:off x="1861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2" name="文本框 10256"/>
            <p:cNvSpPr txBox="1"/>
            <p:nvPr/>
          </p:nvSpPr>
          <p:spPr>
            <a:xfrm>
              <a:off x="2281" y="-5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3" name="文本框 10257"/>
            <p:cNvSpPr txBox="1"/>
            <p:nvPr/>
          </p:nvSpPr>
          <p:spPr>
            <a:xfrm>
              <a:off x="556" y="392"/>
              <a:ext cx="31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221" name="组合 10266"/>
          <p:cNvGrpSpPr>
            <a:grpSpLocks noChangeAspect="1"/>
          </p:cNvGrpSpPr>
          <p:nvPr/>
        </p:nvGrpSpPr>
        <p:grpSpPr>
          <a:xfrm>
            <a:off x="3930650" y="3168650"/>
            <a:ext cx="3198813" cy="1079500"/>
            <a:chOff x="2" y="0"/>
            <a:chExt cx="2485" cy="839"/>
          </a:xfrm>
        </p:grpSpPr>
        <p:graphicFrame>
          <p:nvGraphicFramePr>
            <p:cNvPr id="9235" name="对象 10267"/>
            <p:cNvGraphicFramePr>
              <a:graphicFrameLocks noChangeAspect="1"/>
            </p:cNvGraphicFramePr>
            <p:nvPr/>
          </p:nvGraphicFramePr>
          <p:xfrm>
            <a:off x="2" y="0"/>
            <a:ext cx="2485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7" imgW="1397000" imgH="241300" progId="Equation.3">
                    <p:embed/>
                  </p:oleObj>
                </mc:Choice>
                <mc:Fallback>
                  <p:oleObj name="" r:id="rId7" imgW="1397000" imgH="241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" y="0"/>
                          <a:ext cx="2485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对象 10268"/>
            <p:cNvGraphicFramePr>
              <a:graphicFrameLocks noChangeAspect="1"/>
            </p:cNvGraphicFramePr>
            <p:nvPr/>
          </p:nvGraphicFramePr>
          <p:xfrm>
            <a:off x="101" y="420"/>
            <a:ext cx="1085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9" imgW="609600" imgH="241300" progId="Equation.3">
                    <p:embed/>
                  </p:oleObj>
                </mc:Choice>
                <mc:Fallback>
                  <p:oleObj name="" r:id="rId9" imgW="609600" imgH="241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1" y="420"/>
                          <a:ext cx="1085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2" name="文本框 10270"/>
          <p:cNvSpPr txBox="1"/>
          <p:nvPr/>
        </p:nvSpPr>
        <p:spPr>
          <a:xfrm>
            <a:off x="1747838" y="1414463"/>
            <a:ext cx="35433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计算系统的自由度。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3" name="文本框 10271"/>
          <p:cNvSpPr txBox="1"/>
          <p:nvPr/>
        </p:nvSpPr>
        <p:spPr>
          <a:xfrm>
            <a:off x="1554163" y="385763"/>
            <a:ext cx="90217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、将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放入真空容器内，达到分解平衡，发生以下反应：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4" name="文本框 11288"/>
          <p:cNvSpPr txBox="1"/>
          <p:nvPr/>
        </p:nvSpPr>
        <p:spPr>
          <a:xfrm>
            <a:off x="1524000" y="4402138"/>
            <a:ext cx="90519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放入容器内，预先已放入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，达到分解平衡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225" name="组合 5"/>
          <p:cNvGrpSpPr/>
          <p:nvPr/>
        </p:nvGrpSpPr>
        <p:grpSpPr>
          <a:xfrm>
            <a:off x="3638550" y="5071282"/>
            <a:ext cx="4057015" cy="1136624"/>
            <a:chOff x="6665" y="2526"/>
            <a:chExt cx="6389" cy="2281"/>
          </a:xfrm>
        </p:grpSpPr>
        <p:graphicFrame>
          <p:nvGraphicFramePr>
            <p:cNvPr id="9228" name="对象 11268"/>
            <p:cNvGraphicFramePr>
              <a:graphicFrameLocks noChangeAspect="1"/>
            </p:cNvGraphicFramePr>
            <p:nvPr/>
          </p:nvGraphicFramePr>
          <p:xfrm>
            <a:off x="6665" y="2692"/>
            <a:ext cx="5971" cy="1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1" imgW="1219200" imgH="381000" progId="Equation.3">
                    <p:embed/>
                  </p:oleObj>
                </mc:Choice>
                <mc:Fallback>
                  <p:oleObj name="" r:id="rId11" imgW="1219200" imgH="381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65" y="2692"/>
                          <a:ext cx="5971" cy="18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文本框 11269"/>
            <p:cNvSpPr txBox="1"/>
            <p:nvPr/>
          </p:nvSpPr>
          <p:spPr>
            <a:xfrm>
              <a:off x="797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0" name="文本框 11270"/>
            <p:cNvSpPr txBox="1"/>
            <p:nvPr/>
          </p:nvSpPr>
          <p:spPr>
            <a:xfrm>
              <a:off x="908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1" name="文本框 11271"/>
            <p:cNvSpPr txBox="1"/>
            <p:nvPr/>
          </p:nvSpPr>
          <p:spPr>
            <a:xfrm>
              <a:off x="1022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2" name="文本框 11272"/>
            <p:cNvSpPr txBox="1"/>
            <p:nvPr/>
          </p:nvSpPr>
          <p:spPr>
            <a:xfrm>
              <a:off x="1139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3" name="文本框 11273"/>
            <p:cNvSpPr txBox="1"/>
            <p:nvPr/>
          </p:nvSpPr>
          <p:spPr>
            <a:xfrm>
              <a:off x="12446" y="252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4" name="文本框 11274"/>
            <p:cNvSpPr txBox="1"/>
            <p:nvPr/>
          </p:nvSpPr>
          <p:spPr>
            <a:xfrm>
              <a:off x="7976" y="3636"/>
              <a:ext cx="608" cy="11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9226" name="对象 8194"/>
          <p:cNvGraphicFramePr>
            <a:graphicFrameLocks noChangeAspect="1"/>
          </p:cNvGraphicFramePr>
          <p:nvPr/>
        </p:nvGraphicFramePr>
        <p:xfrm>
          <a:off x="8005763" y="3249613"/>
          <a:ext cx="9064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431800" imgH="190500" progId="Equation.3">
                  <p:embed/>
                </p:oleObj>
              </mc:Choice>
              <mc:Fallback>
                <p:oleObj name="" r:id="rId13" imgW="431800" imgH="190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05763" y="3249613"/>
                        <a:ext cx="906462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8194"/>
          <p:cNvGraphicFramePr>
            <a:graphicFrameLocks noChangeAspect="1"/>
          </p:cNvGraphicFramePr>
          <p:nvPr/>
        </p:nvGraphicFramePr>
        <p:xfrm>
          <a:off x="8056563" y="5122863"/>
          <a:ext cx="906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431800" imgH="203200" progId="Equation.3">
                  <p:embed/>
                </p:oleObj>
              </mc:Choice>
              <mc:Fallback>
                <p:oleObj name="" r:id="rId15" imgW="431800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56563" y="5122863"/>
                        <a:ext cx="9064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316663" y="4339273"/>
            <a:ext cx="2657475" cy="70008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90875" y="4391660"/>
            <a:ext cx="2657475" cy="7016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91063" y="1929130"/>
            <a:ext cx="2657475" cy="7016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2" name="圆角矩形 12291"/>
          <p:cNvSpPr/>
          <p:nvPr/>
        </p:nvSpPr>
        <p:spPr>
          <a:xfrm>
            <a:off x="452755" y="969645"/>
            <a:ext cx="11370310" cy="777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63" name="文本框 12292"/>
          <p:cNvSpPr txBox="1"/>
          <p:nvPr/>
        </p:nvSpPr>
        <p:spPr>
          <a:xfrm>
            <a:off x="640715" y="1141095"/>
            <a:ext cx="1109472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适用条件：只适用于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无限稀释溶液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中的溶剂，且其蒸气服从理想气体状态方程。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2293"/>
          <p:cNvSpPr txBox="1"/>
          <p:nvPr/>
        </p:nvSpPr>
        <p:spPr>
          <a:xfrm>
            <a:off x="1714500" y="305753"/>
            <a:ext cx="43926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5.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拉乌尔定律</a:t>
            </a:r>
            <a:endParaRPr kumimoji="0" lang="zh-CN" altLang="en-US" sz="2400" b="1" kern="1200" cap="none" spc="0" normalizeH="0" baseline="0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7" name="圆角矩形 13313"/>
          <p:cNvSpPr/>
          <p:nvPr/>
        </p:nvSpPr>
        <p:spPr>
          <a:xfrm>
            <a:off x="452755" y="2764790"/>
            <a:ext cx="11369675" cy="7200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8" name="文本框 13314"/>
          <p:cNvSpPr txBox="1"/>
          <p:nvPr/>
        </p:nvSpPr>
        <p:spPr>
          <a:xfrm>
            <a:off x="696595" y="2829560"/>
            <a:ext cx="108477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适用条件：只适用于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无限稀释溶液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中的溶质，且其蒸气服从理想气体状态方程。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文本框 13315"/>
          <p:cNvSpPr txBox="1"/>
          <p:nvPr/>
        </p:nvSpPr>
        <p:spPr>
          <a:xfrm>
            <a:off x="1770063" y="2056925"/>
            <a:ext cx="26701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6.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亨利定律</a:t>
            </a: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250" name="对象 13316"/>
          <p:cNvGraphicFramePr>
            <a:graphicFrameLocks noChangeAspect="1"/>
          </p:cNvGraphicFramePr>
          <p:nvPr/>
        </p:nvGraphicFramePr>
        <p:xfrm>
          <a:off x="4845050" y="1933893"/>
          <a:ext cx="23193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813435" imgH="215900" progId="Equation.3">
                  <p:embed/>
                </p:oleObj>
              </mc:Choice>
              <mc:Fallback>
                <p:oleObj name="" r:id="rId1" imgW="813435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45050" y="1933893"/>
                        <a:ext cx="231933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文本框 13318"/>
          <p:cNvSpPr txBox="1"/>
          <p:nvPr/>
        </p:nvSpPr>
        <p:spPr>
          <a:xfrm>
            <a:off x="459105" y="3690303"/>
            <a:ext cx="104679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可看作是一种虚拟的</a:t>
            </a:r>
            <a:r>
              <a:rPr lang="en-US" altLang="zh-CN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具有无限稀释溶液性质的</a:t>
            </a:r>
            <a:r>
              <a:rPr lang="en-US" altLang="zh-CN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纯溶质的饱和蒸气压</a:t>
            </a:r>
            <a:endParaRPr lang="zh-CN" altLang="en-US" sz="2400" b="1" dirty="0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252" name="对象 13316"/>
          <p:cNvGraphicFramePr>
            <a:graphicFrameLocks noChangeAspect="1"/>
          </p:cNvGraphicFramePr>
          <p:nvPr/>
        </p:nvGraphicFramePr>
        <p:xfrm>
          <a:off x="671830" y="3702368"/>
          <a:ext cx="857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81000" imgH="241300" progId="Equation.3">
                  <p:embed/>
                </p:oleObj>
              </mc:Choice>
              <mc:Fallback>
                <p:oleObj name="" r:id="rId3" imgW="381000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830" y="3702368"/>
                        <a:ext cx="8572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4343"/>
          <p:cNvGraphicFramePr>
            <a:graphicFrameLocks noChangeAspect="1"/>
          </p:cNvGraphicFramePr>
          <p:nvPr/>
        </p:nvGraphicFramePr>
        <p:xfrm>
          <a:off x="3505200" y="4447223"/>
          <a:ext cx="22320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800735" imgH="215900" progId="Equation.3">
                  <p:embed/>
                </p:oleObj>
              </mc:Choice>
              <mc:Fallback>
                <p:oleObj name="" r:id="rId5" imgW="800735" imgH="215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4447223"/>
                        <a:ext cx="2232025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4344"/>
          <p:cNvGraphicFramePr>
            <a:graphicFrameLocks noChangeAspect="1"/>
          </p:cNvGraphicFramePr>
          <p:nvPr/>
        </p:nvGraphicFramePr>
        <p:xfrm>
          <a:off x="6527800" y="4418648"/>
          <a:ext cx="21923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788035" imgH="215900" progId="Equation.3">
                  <p:embed/>
                </p:oleObj>
              </mc:Choice>
              <mc:Fallback>
                <p:oleObj name="" r:id="rId7" imgW="788035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27800" y="4418648"/>
                        <a:ext cx="2192338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文本框 14338"/>
          <p:cNvSpPr txBox="1"/>
          <p:nvPr/>
        </p:nvSpPr>
        <p:spPr>
          <a:xfrm>
            <a:off x="1582738" y="5275580"/>
            <a:ext cx="91106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505C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、         分别看作是一种虚拟的（具有无限稀释溶液性质的）</a:t>
            </a:r>
            <a:endParaRPr lang="zh-CN" altLang="en-US" sz="2400" b="1" dirty="0">
              <a:solidFill>
                <a:srgbClr val="0505C7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505C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或                            的溶液中溶质的蒸气压。</a:t>
            </a:r>
            <a:endParaRPr lang="zh-CN" altLang="en-US" sz="2400" b="1" dirty="0">
              <a:solidFill>
                <a:srgbClr val="0505C7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256" name="对象 14339"/>
          <p:cNvGraphicFramePr>
            <a:graphicFrameLocks noChangeAspect="1"/>
          </p:cNvGraphicFramePr>
          <p:nvPr/>
        </p:nvGraphicFramePr>
        <p:xfrm>
          <a:off x="1684338" y="5350193"/>
          <a:ext cx="8572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382270" imgH="241935" progId="Equation.3">
                  <p:embed/>
                </p:oleObj>
              </mc:Choice>
              <mc:Fallback>
                <p:oleObj name="" r:id="rId9" imgW="382270" imgH="24193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4338" y="5350193"/>
                        <a:ext cx="857250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14340"/>
          <p:cNvGraphicFramePr>
            <a:graphicFrameLocks noChangeAspect="1"/>
          </p:cNvGraphicFramePr>
          <p:nvPr/>
        </p:nvGraphicFramePr>
        <p:xfrm>
          <a:off x="2844800" y="5340668"/>
          <a:ext cx="863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382270" imgH="241935" progId="Equation.3">
                  <p:embed/>
                </p:oleObj>
              </mc:Choice>
              <mc:Fallback>
                <p:oleObj name="" r:id="rId11" imgW="382270" imgH="2419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4800" y="5340668"/>
                        <a:ext cx="8636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对象 14341"/>
          <p:cNvGraphicFramePr>
            <a:graphicFrameLocks noChangeAspect="1"/>
          </p:cNvGraphicFramePr>
          <p:nvPr/>
        </p:nvGraphicFramePr>
        <p:xfrm>
          <a:off x="1730375" y="5942329"/>
          <a:ext cx="1978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890270" imgH="229235" progId="Equation.3">
                  <p:embed/>
                </p:oleObj>
              </mc:Choice>
              <mc:Fallback>
                <p:oleObj name="" r:id="rId13" imgW="890270" imgH="22923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0375" y="5942329"/>
                        <a:ext cx="19780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对象 14342"/>
          <p:cNvGraphicFramePr>
            <a:graphicFrameLocks noChangeAspect="1"/>
          </p:cNvGraphicFramePr>
          <p:nvPr/>
        </p:nvGraphicFramePr>
        <p:xfrm>
          <a:off x="4335463" y="5928041"/>
          <a:ext cx="2035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941705" imgH="229235" progId="Equation.3">
                  <p:embed/>
                </p:oleObj>
              </mc:Choice>
              <mc:Fallback>
                <p:oleObj name="" r:id="rId15" imgW="941705" imgH="22923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5463" y="5928041"/>
                        <a:ext cx="203517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对象 12289"/>
          <p:cNvGraphicFramePr>
            <a:graphicFrameLocks noChangeAspect="1"/>
          </p:cNvGraphicFramePr>
          <p:nvPr/>
        </p:nvGraphicFramePr>
        <p:xfrm>
          <a:off x="4845050" y="127953"/>
          <a:ext cx="20177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673735" imgH="228600" progId="Equation.3">
                  <p:embed/>
                </p:oleObj>
              </mc:Choice>
              <mc:Fallback>
                <p:oleObj name="" r:id="rId17" imgW="673735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45050" y="127953"/>
                        <a:ext cx="2017713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"/>
          <p:cNvSpPr/>
          <p:nvPr/>
        </p:nvSpPr>
        <p:spPr>
          <a:xfrm>
            <a:off x="4552950" y="215265"/>
            <a:ext cx="2657475" cy="700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对象 12289"/>
          <p:cNvGraphicFramePr>
            <a:graphicFrameLocks noChangeAspect="1"/>
          </p:cNvGraphicFramePr>
          <p:nvPr/>
        </p:nvGraphicFramePr>
        <p:xfrm>
          <a:off x="7493477" y="233998"/>
          <a:ext cx="365960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9" imgW="1447800" imgH="228600" progId="Equation.3">
                  <p:embed/>
                </p:oleObj>
              </mc:Choice>
              <mc:Fallback>
                <p:oleObj name="" r:id="rId19" imgW="14478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93477" y="233998"/>
                        <a:ext cx="365960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24577"/>
          <p:cNvSpPr txBox="1"/>
          <p:nvPr/>
        </p:nvSpPr>
        <p:spPr>
          <a:xfrm>
            <a:off x="1720850" y="153195"/>
            <a:ext cx="64801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7. 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理想混合物（理想溶液）</a:t>
            </a: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6" name="文本框 24578"/>
          <p:cNvSpPr txBox="1"/>
          <p:nvPr/>
        </p:nvSpPr>
        <p:spPr>
          <a:xfrm>
            <a:off x="1720850" y="644208"/>
            <a:ext cx="8324850" cy="55308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所有组分在全部浓度范围内都服从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拉乌尔定律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的混合物。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1268" name="对象 24579"/>
          <p:cNvGraphicFramePr>
            <a:graphicFrameLocks noChangeAspect="1"/>
          </p:cNvGraphicFramePr>
          <p:nvPr/>
        </p:nvGraphicFramePr>
        <p:xfrm>
          <a:off x="3765550" y="1273175"/>
          <a:ext cx="17954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724535" imgH="228600" progId="Equation.3">
                  <p:embed/>
                </p:oleObj>
              </mc:Choice>
              <mc:Fallback>
                <p:oleObj name="" r:id="rId1" imgW="724535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5550" y="1273175"/>
                        <a:ext cx="1795463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24580"/>
          <p:cNvGraphicFramePr>
            <a:graphicFrameLocks noChangeAspect="1"/>
          </p:cNvGraphicFramePr>
          <p:nvPr/>
        </p:nvGraphicFramePr>
        <p:xfrm>
          <a:off x="6070600" y="1273175"/>
          <a:ext cx="174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699770" imgH="229235" progId="Equation.3">
                  <p:embed/>
                </p:oleObj>
              </mc:Choice>
              <mc:Fallback>
                <p:oleObj name="" r:id="rId3" imgW="699770" imgH="22923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0600" y="1273175"/>
                        <a:ext cx="17462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4581"/>
          <p:cNvSpPr txBox="1"/>
          <p:nvPr/>
        </p:nvSpPr>
        <p:spPr>
          <a:xfrm>
            <a:off x="1712913" y="3445670"/>
            <a:ext cx="31273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8. 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理想稀溶液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71" name="文本框 24582"/>
          <p:cNvSpPr txBox="1"/>
          <p:nvPr/>
        </p:nvSpPr>
        <p:spPr>
          <a:xfrm>
            <a:off x="1720850" y="3957797"/>
            <a:ext cx="7731125" cy="4972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溶剂服从拉乌尔定律、溶质服从亨利定律的溶液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72" name="对象 24583"/>
          <p:cNvGraphicFramePr>
            <a:graphicFrameLocks noChangeAspect="1"/>
          </p:cNvGraphicFramePr>
          <p:nvPr/>
        </p:nvGraphicFramePr>
        <p:xfrm>
          <a:off x="1890713" y="4559300"/>
          <a:ext cx="1828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723900" imgH="228600" progId="Equation.3">
                  <p:embed/>
                </p:oleObj>
              </mc:Choice>
              <mc:Fallback>
                <p:oleObj name="" r:id="rId5" imgW="7239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0713" y="4559300"/>
                        <a:ext cx="18288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24584"/>
          <p:cNvGraphicFramePr>
            <a:graphicFrameLocks noChangeAspect="1"/>
          </p:cNvGraphicFramePr>
          <p:nvPr/>
        </p:nvGraphicFramePr>
        <p:xfrm>
          <a:off x="4403725" y="4600575"/>
          <a:ext cx="54006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145665" imgH="241300" progId="Equation.3">
                  <p:embed/>
                </p:oleObj>
              </mc:Choice>
              <mc:Fallback>
                <p:oleObj name="" r:id="rId7" imgW="2145665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3725" y="4600575"/>
                        <a:ext cx="540067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文本框 5126"/>
          <p:cNvSpPr txBox="1"/>
          <p:nvPr/>
        </p:nvSpPr>
        <p:spPr>
          <a:xfrm>
            <a:off x="1631950" y="1914525"/>
            <a:ext cx="8928100" cy="1476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微观特征：理想混合物各组分的分子是如此相似，以致它们之间的相互作用（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A–A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A–B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B–B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）情况完全相同，分子大小也完全相同。因而当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混合时，不会产生热效应和体积变化。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5" name="文本框 6150"/>
          <p:cNvSpPr txBox="1"/>
          <p:nvPr/>
        </p:nvSpPr>
        <p:spPr>
          <a:xfrm>
            <a:off x="1728788" y="5203825"/>
            <a:ext cx="8734425" cy="1476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微观特征：理想稀溶液各组分的分子间相互作用（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A–A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A–B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B–B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）不同，分子大小也不同，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周围是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周围也是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混合时将产生热效应与体积变化。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40125" y="1314450"/>
            <a:ext cx="2244725" cy="5873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1"/>
          <p:cNvSpPr/>
          <p:nvPr/>
        </p:nvSpPr>
        <p:spPr>
          <a:xfrm>
            <a:off x="5915025" y="1314450"/>
            <a:ext cx="2244725" cy="5873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1728788" y="4618038"/>
            <a:ext cx="2244725" cy="585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3"/>
          <p:cNvSpPr/>
          <p:nvPr/>
        </p:nvSpPr>
        <p:spPr>
          <a:xfrm>
            <a:off x="4364038" y="4618038"/>
            <a:ext cx="5567363" cy="585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5361"/>
          <p:cNvSpPr/>
          <p:nvPr/>
        </p:nvSpPr>
        <p:spPr>
          <a:xfrm>
            <a:off x="1524000" y="342868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1" name="矩形 15362"/>
          <p:cNvSpPr/>
          <p:nvPr/>
        </p:nvSpPr>
        <p:spPr>
          <a:xfrm>
            <a:off x="1524000" y="375253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3" name="文本框 15365"/>
          <p:cNvSpPr txBox="1"/>
          <p:nvPr/>
        </p:nvSpPr>
        <p:spPr>
          <a:xfrm>
            <a:off x="1821498" y="1084898"/>
            <a:ext cx="498633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基础公式：在恒温恒组成条件下，</a:t>
            </a:r>
            <a:endParaRPr kumimoji="0" lang="zh-CN" altLang="en-US" sz="2400" b="1" kern="1200" cap="none" spc="0" normalizeH="0" baseline="0" noProof="1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2294" name="对象 15368"/>
          <p:cNvGraphicFramePr>
            <a:graphicFrameLocks noChangeAspect="1"/>
          </p:cNvGraphicFramePr>
          <p:nvPr/>
        </p:nvGraphicFramePr>
        <p:xfrm>
          <a:off x="1424940" y="2702560"/>
          <a:ext cx="3605632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1485900" imgH="444500" progId="Equation.3">
                  <p:embed/>
                </p:oleObj>
              </mc:Choice>
              <mc:Fallback>
                <p:oleObj name="" r:id="rId1" imgW="1485900" imgH="444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4940" y="2702560"/>
                        <a:ext cx="3605632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5369"/>
          <p:cNvGraphicFramePr>
            <a:graphicFrameLocks noChangeAspect="1"/>
          </p:cNvGraphicFramePr>
          <p:nvPr/>
        </p:nvGraphicFramePr>
        <p:xfrm>
          <a:off x="1424623" y="3816033"/>
          <a:ext cx="3699347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485900" imgH="431800" progId="Equation.3">
                  <p:embed/>
                </p:oleObj>
              </mc:Choice>
              <mc:Fallback>
                <p:oleObj name="" r:id="rId3" imgW="1485900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623" y="3816033"/>
                        <a:ext cx="3699347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文本框 15370"/>
          <p:cNvSpPr txBox="1"/>
          <p:nvPr/>
        </p:nvSpPr>
        <p:spPr>
          <a:xfrm>
            <a:off x="7081203" y="3018473"/>
            <a:ext cx="1903412" cy="460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纯理想气体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7" name="矩形 15371"/>
          <p:cNvSpPr/>
          <p:nvPr/>
        </p:nvSpPr>
        <p:spPr>
          <a:xfrm>
            <a:off x="221774" y="3088005"/>
            <a:ext cx="1101090" cy="460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纯物质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8" name="对象 15372"/>
          <p:cNvGraphicFramePr>
            <a:graphicFrameLocks noChangeAspect="1"/>
          </p:cNvGraphicFramePr>
          <p:nvPr/>
        </p:nvGraphicFramePr>
        <p:xfrm>
          <a:off x="6811963" y="2180908"/>
          <a:ext cx="9683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433070" imgH="241935" progId="Equation.3">
                  <p:embed/>
                </p:oleObj>
              </mc:Choice>
              <mc:Fallback>
                <p:oleObj name="" r:id="rId5" imgW="433070" imgH="24193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1963" y="2180908"/>
                        <a:ext cx="9683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文本框 15373"/>
          <p:cNvSpPr txBox="1"/>
          <p:nvPr/>
        </p:nvSpPr>
        <p:spPr>
          <a:xfrm>
            <a:off x="1819275" y="1887379"/>
            <a:ext cx="8553450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参考状态：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处于气体标准状态时物质的化学势，即温度为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压力为    的纯理想气体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400" b="1" dirty="0">
                <a:solidFill>
                  <a:srgbClr val="0505C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的化学势</a:t>
            </a:r>
            <a:endParaRPr lang="zh-CN" altLang="en-US" sz="2400" b="1" dirty="0">
              <a:solidFill>
                <a:srgbClr val="0505C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300" name="对象 15374"/>
          <p:cNvGraphicFramePr>
            <a:graphicFrameLocks noChangeAspect="1"/>
          </p:cNvGraphicFramePr>
          <p:nvPr/>
        </p:nvGraphicFramePr>
        <p:xfrm>
          <a:off x="2979738" y="2180908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29870" imgH="229870" progId="Equation.3">
                  <p:embed/>
                </p:oleObj>
              </mc:Choice>
              <mc:Fallback>
                <p:oleObj name="" r:id="rId7" imgW="229870" imgH="22987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9738" y="2180908"/>
                        <a:ext cx="495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5363"/>
          <p:cNvGraphicFramePr>
            <a:graphicFrameLocks noChangeAspect="1"/>
          </p:cNvGraphicFramePr>
          <p:nvPr/>
        </p:nvGraphicFramePr>
        <p:xfrm>
          <a:off x="6794818" y="1039813"/>
          <a:ext cx="1739222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711835" imgH="228600" progId="Equation.3">
                  <p:embed/>
                </p:oleObj>
              </mc:Choice>
              <mc:Fallback>
                <p:oleObj name="" r:id="rId9" imgW="711835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4818" y="1039813"/>
                        <a:ext cx="1739222" cy="55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6527165" y="999490"/>
            <a:ext cx="2244725" cy="585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303" name="对象 7170"/>
          <p:cNvGraphicFramePr>
            <a:graphicFrameLocks noChangeAspect="1"/>
          </p:cNvGraphicFramePr>
          <p:nvPr/>
        </p:nvGraphicFramePr>
        <p:xfrm>
          <a:off x="4920681" y="146191"/>
          <a:ext cx="2524314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977900" imgH="241300" progId="Equation.3">
                  <p:embed/>
                </p:oleObj>
              </mc:Choice>
              <mc:Fallback>
                <p:oleObj name="" r:id="rId11" imgW="977900" imgH="24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0681" y="146191"/>
                        <a:ext cx="2524314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1719263" y="1825308"/>
            <a:ext cx="8653463" cy="895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05" name="矩形 15371"/>
          <p:cNvSpPr/>
          <p:nvPr/>
        </p:nvSpPr>
        <p:spPr>
          <a:xfrm>
            <a:off x="221774" y="4143693"/>
            <a:ext cx="1101090" cy="460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混合物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06" name="文本框 15370"/>
          <p:cNvSpPr txBox="1"/>
          <p:nvPr/>
        </p:nvSpPr>
        <p:spPr>
          <a:xfrm>
            <a:off x="7282815" y="3917315"/>
            <a:ext cx="1489075" cy="82994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理想气体混合物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307" name="对象 19460"/>
          <p:cNvGraphicFramePr>
            <a:graphicFrameLocks noChangeAspect="1"/>
          </p:cNvGraphicFramePr>
          <p:nvPr/>
        </p:nvGraphicFramePr>
        <p:xfrm>
          <a:off x="9219565" y="2865438"/>
          <a:ext cx="11955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447040" imgH="229870" progId="Equation.3">
                  <p:embed/>
                </p:oleObj>
              </mc:Choice>
              <mc:Fallback>
                <p:oleObj name="" r:id="rId13" imgW="447040" imgH="22987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19565" y="2865438"/>
                        <a:ext cx="1195500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对象 19462"/>
          <p:cNvGraphicFramePr>
            <a:graphicFrameLocks noChangeAspect="1"/>
          </p:cNvGraphicFramePr>
          <p:nvPr/>
        </p:nvGraphicFramePr>
        <p:xfrm>
          <a:off x="9219248" y="3637280"/>
          <a:ext cx="2320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814705" imgH="229235" progId="Equation.3">
                  <p:embed/>
                </p:oleObj>
              </mc:Choice>
              <mc:Fallback>
                <p:oleObj name="" r:id="rId15" imgW="814705" imgH="22923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19248" y="3637280"/>
                        <a:ext cx="23209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对象 18442"/>
          <p:cNvGraphicFramePr>
            <a:graphicFrameLocks noChangeAspect="1"/>
          </p:cNvGraphicFramePr>
          <p:nvPr/>
        </p:nvGraphicFramePr>
        <p:xfrm>
          <a:off x="5345430" y="2954338"/>
          <a:ext cx="150118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623570" imgH="241935" progId="Equation.3">
                  <p:embed/>
                </p:oleObj>
              </mc:Choice>
              <mc:Fallback>
                <p:oleObj name="" r:id="rId17" imgW="623570" imgH="24193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45430" y="2954338"/>
                        <a:ext cx="1501181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对象 18443"/>
          <p:cNvGraphicFramePr>
            <a:graphicFrameLocks noChangeAspect="1"/>
          </p:cNvGraphicFramePr>
          <p:nvPr/>
        </p:nvGraphicFramePr>
        <p:xfrm>
          <a:off x="5316538" y="4043680"/>
          <a:ext cx="177317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737870" imgH="241935" progId="Equation.3">
                  <p:embed/>
                </p:oleObj>
              </mc:Choice>
              <mc:Fallback>
                <p:oleObj name="" r:id="rId19" imgW="737870" imgH="24193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16538" y="4043680"/>
                        <a:ext cx="1773176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对象 18442"/>
          <p:cNvGraphicFramePr>
            <a:graphicFrameLocks noChangeAspect="1"/>
          </p:cNvGraphicFramePr>
          <p:nvPr/>
        </p:nvGraphicFramePr>
        <p:xfrm>
          <a:off x="10869295" y="2933383"/>
          <a:ext cx="95022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1" imgW="419100" imgH="241300" progId="Equation.3">
                  <p:embed/>
                </p:oleObj>
              </mc:Choice>
              <mc:Fallback>
                <p:oleObj name="" r:id="rId21" imgW="419100" imgH="241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869295" y="2933383"/>
                        <a:ext cx="95022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对象 18443"/>
          <p:cNvGraphicFramePr>
            <a:graphicFrameLocks noChangeAspect="1"/>
          </p:cNvGraphicFramePr>
          <p:nvPr/>
        </p:nvGraphicFramePr>
        <p:xfrm>
          <a:off x="9721215" y="4356100"/>
          <a:ext cx="94675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3" imgW="419100" imgH="241300" progId="Equation.3">
                  <p:embed/>
                </p:oleObj>
              </mc:Choice>
              <mc:Fallback>
                <p:oleObj name="" r:id="rId23" imgW="419100" imgH="241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721215" y="4356100"/>
                        <a:ext cx="94675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文本框 16387"/>
          <p:cNvSpPr txBox="1"/>
          <p:nvPr/>
        </p:nvSpPr>
        <p:spPr>
          <a:xfrm>
            <a:off x="221615" y="4987925"/>
            <a:ext cx="107911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逸度的物理意义：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逸度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化学势表达式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相对于理想气体的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校正压力（分压）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文本框 16388"/>
          <p:cNvSpPr txBox="1"/>
          <p:nvPr/>
        </p:nvSpPr>
        <p:spPr>
          <a:xfrm>
            <a:off x="235585" y="5695315"/>
            <a:ext cx="73390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逸度的应用：另一种形式的相平衡条件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316" name="对象 16389"/>
          <p:cNvGraphicFramePr>
            <a:graphicFrameLocks noChangeAspect="1"/>
          </p:cNvGraphicFramePr>
          <p:nvPr/>
        </p:nvGraphicFramePr>
        <p:xfrm>
          <a:off x="5873115" y="5570538"/>
          <a:ext cx="33464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5" imgW="1246505" imgH="229235" progId="Equation.3">
                  <p:embed/>
                </p:oleObj>
              </mc:Choice>
              <mc:Fallback>
                <p:oleObj name="" r:id="rId25" imgW="1246505" imgH="22923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73115" y="5570538"/>
                        <a:ext cx="334645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6390"/>
          <p:cNvGraphicFramePr>
            <a:graphicFrameLocks noChangeAspect="1"/>
          </p:cNvGraphicFramePr>
          <p:nvPr/>
        </p:nvGraphicFramePr>
        <p:xfrm>
          <a:off x="5809615" y="6226175"/>
          <a:ext cx="342211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7" imgW="1285240" imgH="229235" progId="Equation.3">
                  <p:embed/>
                </p:oleObj>
              </mc:Choice>
              <mc:Fallback>
                <p:oleObj name="" r:id="rId27" imgW="1285240" imgH="22923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09615" y="6226175"/>
                        <a:ext cx="3422110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5364"/>
          <p:cNvSpPr txBox="1"/>
          <p:nvPr/>
        </p:nvSpPr>
        <p:spPr>
          <a:xfrm>
            <a:off x="445612" y="208278"/>
            <a:ext cx="5563552" cy="4616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R="0" algn="just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9.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化学势表达式</a:t>
            </a: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参考状态法</a:t>
            </a: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796280" y="97155"/>
            <a:ext cx="5743575" cy="12852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2725" y="251460"/>
            <a:ext cx="5029200" cy="102806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9" name="矩形 17410"/>
          <p:cNvSpPr/>
          <p:nvPr/>
        </p:nvSpPr>
        <p:spPr>
          <a:xfrm>
            <a:off x="307975" y="4979035"/>
            <a:ext cx="1783715" cy="39878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理想混合物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4340" name="对象 17412"/>
          <p:cNvGraphicFramePr>
            <a:graphicFrameLocks noChangeAspect="1"/>
          </p:cNvGraphicFramePr>
          <p:nvPr/>
        </p:nvGraphicFramePr>
        <p:xfrm>
          <a:off x="2004695" y="1536383"/>
          <a:ext cx="304265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1" imgW="1270000" imgH="241300" progId="Equation.3">
                  <p:embed/>
                </p:oleObj>
              </mc:Choice>
              <mc:Fallback>
                <p:oleObj name="" r:id="rId1" imgW="1270000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4695" y="1536383"/>
                        <a:ext cx="3042653" cy="57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7413"/>
          <p:cNvSpPr txBox="1"/>
          <p:nvPr/>
        </p:nvSpPr>
        <p:spPr>
          <a:xfrm>
            <a:off x="212725" y="1486535"/>
            <a:ext cx="1552575" cy="70675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液态和固态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fontAlgn="auto"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混合物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2" name="对象 17415"/>
          <p:cNvGraphicFramePr>
            <a:graphicFrameLocks noChangeAspect="1"/>
          </p:cNvGraphicFramePr>
          <p:nvPr/>
        </p:nvGraphicFramePr>
        <p:xfrm>
          <a:off x="2528570" y="5090160"/>
          <a:ext cx="241553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002665" imgH="241300" progId="Equation.3">
                  <p:embed/>
                </p:oleObj>
              </mc:Choice>
              <mc:Fallback>
                <p:oleObj name="" r:id="rId3" imgW="1002665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8570" y="5090160"/>
                        <a:ext cx="241553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7416"/>
          <p:cNvGraphicFramePr>
            <a:graphicFrameLocks noChangeAspect="1"/>
          </p:cNvGraphicFramePr>
          <p:nvPr/>
        </p:nvGraphicFramePr>
        <p:xfrm>
          <a:off x="1066483" y="3884295"/>
          <a:ext cx="374682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62100" imgH="241300" progId="Equation.3">
                  <p:embed/>
                </p:oleObj>
              </mc:Choice>
              <mc:Fallback>
                <p:oleObj name="" r:id="rId5" imgW="1562100" imgH="241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483" y="3884295"/>
                        <a:ext cx="3746824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7417"/>
          <p:cNvGraphicFramePr>
            <a:graphicFrameLocks noChangeAspect="1"/>
          </p:cNvGraphicFramePr>
          <p:nvPr/>
        </p:nvGraphicFramePr>
        <p:xfrm>
          <a:off x="644525" y="2352040"/>
          <a:ext cx="388720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726565" imgH="241300" progId="Equation.3">
                  <p:embed/>
                </p:oleObj>
              </mc:Choice>
              <mc:Fallback>
                <p:oleObj name="" r:id="rId7" imgW="1726565" imgH="241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525" y="2352040"/>
                        <a:ext cx="388720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文本框 17418"/>
          <p:cNvSpPr txBox="1"/>
          <p:nvPr/>
        </p:nvSpPr>
        <p:spPr>
          <a:xfrm>
            <a:off x="307975" y="368935"/>
            <a:ext cx="48171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惯例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I---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以系统温度、压力下的纯组分液体或固体作为参考状态。</a:t>
            </a:r>
            <a:endParaRPr lang="zh-CN" altLang="en-US" sz="2400" b="1" dirty="0">
              <a:solidFill>
                <a:srgbClr val="0505C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6" name="对象 17416"/>
          <p:cNvGraphicFramePr>
            <a:graphicFrameLocks noChangeAspect="1"/>
          </p:cNvGraphicFramePr>
          <p:nvPr/>
        </p:nvGraphicFramePr>
        <p:xfrm>
          <a:off x="1893253" y="2889250"/>
          <a:ext cx="138877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84200" imgH="228600" progId="Equation.3">
                  <p:embed/>
                </p:oleObj>
              </mc:Choice>
              <mc:Fallback>
                <p:oleObj name="" r:id="rId9" imgW="5842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3253" y="2889250"/>
                        <a:ext cx="1388776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文本框 2"/>
          <p:cNvSpPr txBox="1"/>
          <p:nvPr/>
        </p:nvSpPr>
        <p:spPr>
          <a:xfrm>
            <a:off x="330200" y="3485515"/>
            <a:ext cx="4559935" cy="39878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活度的物理意义：校正的拉乌尔定律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49" name="对象 17416"/>
          <p:cNvGraphicFramePr>
            <a:graphicFrameLocks noChangeAspect="1"/>
          </p:cNvGraphicFramePr>
          <p:nvPr/>
        </p:nvGraphicFramePr>
        <p:xfrm>
          <a:off x="2505710" y="4655820"/>
          <a:ext cx="115966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457200" imgH="228600" progId="Equation.3">
                  <p:embed/>
                </p:oleObj>
              </mc:Choice>
              <mc:Fallback>
                <p:oleObj name="" r:id="rId11" imgW="4572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05710" y="4655820"/>
                        <a:ext cx="115966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对象 17416"/>
          <p:cNvGraphicFramePr>
            <a:graphicFrameLocks noChangeAspect="1"/>
          </p:cNvGraphicFramePr>
          <p:nvPr/>
        </p:nvGraphicFramePr>
        <p:xfrm>
          <a:off x="4098608" y="4692015"/>
          <a:ext cx="93638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393700" imgH="228600" progId="Equation.3">
                  <p:embed/>
                </p:oleObj>
              </mc:Choice>
              <mc:Fallback>
                <p:oleObj name="" r:id="rId13" imgW="3937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8608" y="4692015"/>
                        <a:ext cx="93638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230755" y="4761865"/>
            <a:ext cx="3138805" cy="892810"/>
          </a:xfrm>
          <a:prstGeom prst="roundRect">
            <a:avLst/>
          </a:prstGeom>
          <a:noFill/>
          <a:ln>
            <a:solidFill>
              <a:srgbClr val="050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102610" y="4362768"/>
            <a:ext cx="179388" cy="17938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4633278" y="5563870"/>
            <a:ext cx="179388" cy="17938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8" name="矩形 18442"/>
          <p:cNvSpPr/>
          <p:nvPr/>
        </p:nvSpPr>
        <p:spPr>
          <a:xfrm>
            <a:off x="6075045" y="156210"/>
            <a:ext cx="52374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惯例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II---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以系统温度、压力下，具有理想稀溶液特性的液态或固态虚拟纯组分</a:t>
            </a:r>
            <a:r>
              <a:rPr lang="en-US" altLang="zh-CN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505C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作为参考状态。</a:t>
            </a:r>
            <a:endParaRPr lang="zh-CN" altLang="en-US" sz="2400" b="1" dirty="0">
              <a:solidFill>
                <a:srgbClr val="0505C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4" name="矩形 18436"/>
          <p:cNvSpPr/>
          <p:nvPr/>
        </p:nvSpPr>
        <p:spPr>
          <a:xfrm>
            <a:off x="5796280" y="1410970"/>
            <a:ext cx="1798320" cy="101473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液态和固态溶液中的溶质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惯例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Ⅱ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5" name="对象 18438"/>
          <p:cNvGraphicFramePr>
            <a:graphicFrameLocks noChangeAspect="1"/>
          </p:cNvGraphicFramePr>
          <p:nvPr/>
        </p:nvGraphicFramePr>
        <p:xfrm>
          <a:off x="7720330" y="1531938"/>
          <a:ext cx="38195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1473200" imgH="254000" progId="Equation.3">
                  <p:embed/>
                </p:oleObj>
              </mc:Choice>
              <mc:Fallback>
                <p:oleObj name="" r:id="rId15" imgW="1473200" imgH="254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20330" y="1531938"/>
                        <a:ext cx="3819525" cy="612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8443"/>
          <p:cNvGraphicFramePr>
            <a:graphicFrameLocks noChangeAspect="1"/>
          </p:cNvGraphicFramePr>
          <p:nvPr/>
        </p:nvGraphicFramePr>
        <p:xfrm>
          <a:off x="5158740" y="2392998"/>
          <a:ext cx="456575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2004695" imgH="254000" progId="Equation.3">
                  <p:embed/>
                </p:oleObj>
              </mc:Choice>
              <mc:Fallback>
                <p:oleObj name="" r:id="rId17" imgW="2004695" imgH="254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58740" y="2392998"/>
                        <a:ext cx="4565754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8440"/>
          <p:cNvGraphicFramePr>
            <a:graphicFrameLocks noChangeAspect="1"/>
          </p:cNvGraphicFramePr>
          <p:nvPr/>
        </p:nvGraphicFramePr>
        <p:xfrm>
          <a:off x="10048875" y="2393315"/>
          <a:ext cx="201898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9" imgW="838200" imgH="241300" progId="Equation.3">
                  <p:embed/>
                </p:oleObj>
              </mc:Choice>
              <mc:Fallback>
                <p:oleObj name="" r:id="rId19" imgW="838200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48875" y="2393315"/>
                        <a:ext cx="2018985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矩形 17421"/>
          <p:cNvSpPr/>
          <p:nvPr/>
        </p:nvSpPr>
        <p:spPr>
          <a:xfrm>
            <a:off x="5904865" y="3107690"/>
            <a:ext cx="1797685" cy="10147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液态和固态溶液中的溶剂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惯例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Ⅰ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75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60678" y="3114040"/>
          <a:ext cx="290635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1" imgW="1320165" imgH="228600" progId="Equation.KSEE3">
                  <p:embed/>
                </p:oleObj>
              </mc:Choice>
              <mc:Fallback>
                <p:oleObj name="" r:id="rId21" imgW="1320165" imgH="2286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60678" y="3114040"/>
                        <a:ext cx="290635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对象 17416"/>
          <p:cNvGraphicFramePr>
            <a:graphicFrameLocks noChangeAspect="1"/>
          </p:cNvGraphicFramePr>
          <p:nvPr/>
        </p:nvGraphicFramePr>
        <p:xfrm>
          <a:off x="8346758" y="3612833"/>
          <a:ext cx="1552341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3" imgW="685800" imgH="215900" progId="Equation.3">
                  <p:embed/>
                </p:oleObj>
              </mc:Choice>
              <mc:Fallback>
                <p:oleObj name="" r:id="rId23" imgW="685800" imgH="215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346758" y="3612833"/>
                        <a:ext cx="1552341" cy="48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8440"/>
          <p:cNvGraphicFramePr>
            <a:graphicFrameLocks noChangeAspect="1"/>
          </p:cNvGraphicFramePr>
          <p:nvPr/>
        </p:nvGraphicFramePr>
        <p:xfrm>
          <a:off x="6045835" y="4609465"/>
          <a:ext cx="5353412" cy="5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5" imgW="2247900" imgH="241300" progId="Equation.3">
                  <p:embed/>
                </p:oleObj>
              </mc:Choice>
              <mc:Fallback>
                <p:oleObj name="" r:id="rId25" imgW="2247900" imgH="241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45835" y="4609465"/>
                        <a:ext cx="5353412" cy="56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文本框 2"/>
          <p:cNvSpPr txBox="1"/>
          <p:nvPr/>
        </p:nvSpPr>
        <p:spPr>
          <a:xfrm>
            <a:off x="5753100" y="4229735"/>
            <a:ext cx="6396355" cy="40011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活度的物理意义：校正的拉乌尔定律和校正的亨利定律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82" name="对象 17416"/>
          <p:cNvGraphicFramePr>
            <a:graphicFrameLocks noChangeAspect="1"/>
          </p:cNvGraphicFramePr>
          <p:nvPr/>
        </p:nvGraphicFramePr>
        <p:xfrm>
          <a:off x="6583680" y="5131435"/>
          <a:ext cx="425502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7" imgW="1790700" imgH="228600" progId="Equation.3">
                  <p:embed/>
                </p:oleObj>
              </mc:Choice>
              <mc:Fallback>
                <p:oleObj name="" r:id="rId27" imgW="17907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583680" y="5131435"/>
                        <a:ext cx="425502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等腰三角形 19"/>
          <p:cNvSpPr/>
          <p:nvPr/>
        </p:nvSpPr>
        <p:spPr>
          <a:xfrm>
            <a:off x="8849995" y="5119370"/>
            <a:ext cx="180975" cy="17938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8905558" y="5621973"/>
            <a:ext cx="179388" cy="180975"/>
          </a:xfrm>
          <a:prstGeom prst="triangle">
            <a:avLst/>
          </a:prstGeom>
          <a:solidFill>
            <a:srgbClr val="00CC99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文本框 18434"/>
          <p:cNvSpPr txBox="1"/>
          <p:nvPr/>
        </p:nvSpPr>
        <p:spPr>
          <a:xfrm>
            <a:off x="3178493" y="6016308"/>
            <a:ext cx="2176462" cy="39878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505C7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理想稀溶液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66" name="对象 18439"/>
          <p:cNvGraphicFramePr>
            <a:graphicFrameLocks noChangeAspect="1"/>
          </p:cNvGraphicFramePr>
          <p:nvPr/>
        </p:nvGraphicFramePr>
        <p:xfrm>
          <a:off x="5645468" y="6259513"/>
          <a:ext cx="289270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9" imgW="1270000" imgH="254000" progId="Equation.3">
                  <p:embed/>
                </p:oleObj>
              </mc:Choice>
              <mc:Fallback>
                <p:oleObj name="" r:id="rId29" imgW="1270000" imgH="254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45468" y="6259513"/>
                        <a:ext cx="2892706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8440"/>
          <p:cNvGraphicFramePr>
            <a:graphicFrameLocks noChangeAspect="1"/>
          </p:cNvGraphicFramePr>
          <p:nvPr/>
        </p:nvGraphicFramePr>
        <p:xfrm>
          <a:off x="5645468" y="5737225"/>
          <a:ext cx="143701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1" imgW="596900" imgH="241300" progId="Equation.3">
                  <p:embed/>
                </p:oleObj>
              </mc:Choice>
              <mc:Fallback>
                <p:oleObj name="" r:id="rId31" imgW="596900" imgH="241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45468" y="5737225"/>
                        <a:ext cx="1437015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8440"/>
          <p:cNvGraphicFramePr>
            <a:graphicFrameLocks noChangeAspect="1"/>
          </p:cNvGraphicFramePr>
          <p:nvPr/>
        </p:nvGraphicFramePr>
        <p:xfrm>
          <a:off x="7419340" y="5768658"/>
          <a:ext cx="115013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3" imgW="508000" imgH="241300" progId="Equation.3">
                  <p:embed/>
                </p:oleObj>
              </mc:Choice>
              <mc:Fallback>
                <p:oleObj name="" r:id="rId33" imgW="508000" imgH="241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419340" y="5768658"/>
                        <a:ext cx="115013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17415"/>
          <p:cNvGraphicFramePr>
            <a:graphicFrameLocks noChangeAspect="1"/>
          </p:cNvGraphicFramePr>
          <p:nvPr/>
        </p:nvGraphicFramePr>
        <p:xfrm>
          <a:off x="9357360" y="6240463"/>
          <a:ext cx="251306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5" imgW="1130300" imgH="228600" progId="Equation.3">
                  <p:embed/>
                </p:oleObj>
              </mc:Choice>
              <mc:Fallback>
                <p:oleObj name="" r:id="rId35" imgW="1130300" imgH="22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357360" y="6240463"/>
                        <a:ext cx="251306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17416"/>
          <p:cNvGraphicFramePr>
            <a:graphicFrameLocks noChangeAspect="1"/>
          </p:cNvGraphicFramePr>
          <p:nvPr/>
        </p:nvGraphicFramePr>
        <p:xfrm>
          <a:off x="9357043" y="5750878"/>
          <a:ext cx="124997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7" imgW="533400" imgH="215900" progId="Equation.3">
                  <p:embed/>
                </p:oleObj>
              </mc:Choice>
              <mc:Fallback>
                <p:oleObj name="" r:id="rId37" imgW="533400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357043" y="5750878"/>
                        <a:ext cx="124997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对象 17416"/>
          <p:cNvGraphicFramePr>
            <a:graphicFrameLocks noChangeAspect="1"/>
          </p:cNvGraphicFramePr>
          <p:nvPr/>
        </p:nvGraphicFramePr>
        <p:xfrm>
          <a:off x="10820718" y="5791200"/>
          <a:ext cx="94190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9" imgW="431800" imgH="215900" progId="Equation.3">
                  <p:embed/>
                </p:oleObj>
              </mc:Choice>
              <mc:Fallback>
                <p:oleObj name="" r:id="rId39" imgW="431800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820718" y="5791200"/>
                        <a:ext cx="94190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等腰三角形 27"/>
          <p:cNvSpPr/>
          <p:nvPr/>
        </p:nvSpPr>
        <p:spPr>
          <a:xfrm>
            <a:off x="8217218" y="6666865"/>
            <a:ext cx="179388" cy="1809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11485563" y="6677660"/>
            <a:ext cx="180975" cy="179388"/>
          </a:xfrm>
          <a:prstGeom prst="triangle">
            <a:avLst/>
          </a:prstGeom>
          <a:solidFill>
            <a:srgbClr val="00CC99"/>
          </a:solidFill>
          <a:ln>
            <a:solidFill>
              <a:srgbClr val="050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542915" y="5781675"/>
            <a:ext cx="3308350" cy="1072515"/>
          </a:xfrm>
          <a:prstGeom prst="roundRect">
            <a:avLst/>
          </a:prstGeom>
          <a:noFill/>
          <a:ln>
            <a:solidFill>
              <a:srgbClr val="050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117965" y="5761355"/>
            <a:ext cx="2938780" cy="1076325"/>
          </a:xfrm>
          <a:prstGeom prst="roundRect">
            <a:avLst/>
          </a:prstGeom>
          <a:noFill/>
          <a:ln>
            <a:solidFill>
              <a:srgbClr val="050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NDZlMGU2MTkyNjcwYTdmZGFlZWI2MzVmZTRlZjJlNzUifQ=="/>
  <p:tag name="KSO_WPP_MARK_KEY" val="39e9d984-34c3-42ad-8b5d-13c3b70f01e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2936</Words>
  <Application>WPS 演示</Application>
  <PresentationFormat>宽屏</PresentationFormat>
  <Paragraphs>241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180</vt:i4>
      </vt:variant>
      <vt:variant>
        <vt:lpstr>幻灯片标题</vt:lpstr>
      </vt:variant>
      <vt:variant>
        <vt:i4>24</vt:i4>
      </vt:variant>
    </vt:vector>
  </HeadingPairs>
  <TitlesOfParts>
    <vt:vector size="217" baseType="lpstr">
      <vt:lpstr>Arial</vt:lpstr>
      <vt:lpstr>宋体</vt:lpstr>
      <vt:lpstr>Wingdings</vt:lpstr>
      <vt:lpstr>Wingdings</vt:lpstr>
      <vt:lpstr>Times New Roman</vt:lpstr>
      <vt:lpstr>黑体</vt:lpstr>
      <vt:lpstr>Symbol</vt:lpstr>
      <vt:lpstr>微软雅黑</vt:lpstr>
      <vt:lpstr>楷体_GB2312</vt:lpstr>
      <vt:lpstr>新宋体</vt:lpstr>
      <vt:lpstr>Arial Unicode MS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</cp:lastModifiedBy>
  <cp:revision>166</cp:revision>
  <dcterms:created xsi:type="dcterms:W3CDTF">2019-06-19T02:08:00Z</dcterms:created>
  <dcterms:modified xsi:type="dcterms:W3CDTF">2024-12-17T12:57:25Z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E921B74BDFC2450989C9DE9184BB7D76</vt:lpwstr>
  </property>
</Properties>
</file>