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  <p:sldId id="269" r:id="rId16"/>
    <p:sldId id="270" r:id="rId17"/>
    <p:sldId id="272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BF3"/>
    <a:srgbClr val="1D41D5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50" y="72"/>
      </p:cViewPr>
      <p:guideLst>
        <p:guide orient="horz" pos="2160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77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8" Type="http://schemas.openxmlformats.org/officeDocument/2006/relationships/image" Target="../media/image18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64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5.wmf"/><Relationship Id="rId8" Type="http://schemas.openxmlformats.org/officeDocument/2006/relationships/image" Target="../media/image94.wmf"/><Relationship Id="rId7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2" Type="http://schemas.openxmlformats.org/officeDocument/2006/relationships/image" Target="../media/image98.wmf"/><Relationship Id="rId11" Type="http://schemas.openxmlformats.org/officeDocument/2006/relationships/image" Target="../media/image97.wmf"/><Relationship Id="rId10" Type="http://schemas.openxmlformats.org/officeDocument/2006/relationships/image" Target="../media/image96.wmf"/><Relationship Id="rId1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wmf"/><Relationship Id="rId8" Type="http://schemas.openxmlformats.org/officeDocument/2006/relationships/image" Target="../media/image106.wmf"/><Relationship Id="rId7" Type="http://schemas.openxmlformats.org/officeDocument/2006/relationships/image" Target="../media/image105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5" Type="http://schemas.openxmlformats.org/officeDocument/2006/relationships/image" Target="../media/image67.wmf"/><Relationship Id="rId14" Type="http://schemas.openxmlformats.org/officeDocument/2006/relationships/image" Target="../media/image87.wmf"/><Relationship Id="rId13" Type="http://schemas.openxmlformats.org/officeDocument/2006/relationships/image" Target="../media/image111.wmf"/><Relationship Id="rId12" Type="http://schemas.openxmlformats.org/officeDocument/2006/relationships/image" Target="../media/image110.wmf"/><Relationship Id="rId11" Type="http://schemas.openxmlformats.org/officeDocument/2006/relationships/image" Target="../media/image109.wmf"/><Relationship Id="rId10" Type="http://schemas.openxmlformats.org/officeDocument/2006/relationships/image" Target="../media/image108.wmf"/><Relationship Id="rId1" Type="http://schemas.openxmlformats.org/officeDocument/2006/relationships/image" Target="../media/image99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wmf"/><Relationship Id="rId8" Type="http://schemas.openxmlformats.org/officeDocument/2006/relationships/image" Target="../media/image119.wmf"/><Relationship Id="rId7" Type="http://schemas.openxmlformats.org/officeDocument/2006/relationships/image" Target="../media/image118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wmf"/><Relationship Id="rId8" Type="http://schemas.openxmlformats.org/officeDocument/2006/relationships/image" Target="../media/image128.wmf"/><Relationship Id="rId7" Type="http://schemas.openxmlformats.org/officeDocument/2006/relationships/image" Target="../media/image127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4" Type="http://schemas.openxmlformats.org/officeDocument/2006/relationships/image" Target="../media/image134.wmf"/><Relationship Id="rId13" Type="http://schemas.openxmlformats.org/officeDocument/2006/relationships/image" Target="../media/image133.wmf"/><Relationship Id="rId12" Type="http://schemas.openxmlformats.org/officeDocument/2006/relationships/image" Target="../media/image132.wmf"/><Relationship Id="rId11" Type="http://schemas.openxmlformats.org/officeDocument/2006/relationships/image" Target="../media/image131.wmf"/><Relationship Id="rId10" Type="http://schemas.openxmlformats.org/officeDocument/2006/relationships/image" Target="../media/image130.wmf"/><Relationship Id="rId1" Type="http://schemas.openxmlformats.org/officeDocument/2006/relationships/image" Target="../media/image121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wmf"/><Relationship Id="rId8" Type="http://schemas.openxmlformats.org/officeDocument/2006/relationships/image" Target="../media/image141.wmf"/><Relationship Id="rId7" Type="http://schemas.openxmlformats.org/officeDocument/2006/relationships/image" Target="../media/image140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3" Type="http://schemas.openxmlformats.org/officeDocument/2006/relationships/image" Target="../media/image146.wmf"/><Relationship Id="rId12" Type="http://schemas.openxmlformats.org/officeDocument/2006/relationships/image" Target="../media/image145.wmf"/><Relationship Id="rId11" Type="http://schemas.openxmlformats.org/officeDocument/2006/relationships/image" Target="../media/image144.wmf"/><Relationship Id="rId10" Type="http://schemas.openxmlformats.org/officeDocument/2006/relationships/image" Target="../media/image143.wmf"/><Relationship Id="rId1" Type="http://schemas.openxmlformats.org/officeDocument/2006/relationships/image" Target="../media/image121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wmf"/><Relationship Id="rId8" Type="http://schemas.openxmlformats.org/officeDocument/2006/relationships/image" Target="../media/image150.wmf"/><Relationship Id="rId7" Type="http://schemas.openxmlformats.org/officeDocument/2006/relationships/image" Target="../media/image149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1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0" Type="http://schemas.openxmlformats.org/officeDocument/2006/relationships/image" Target="../media/image28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2" Type="http://schemas.openxmlformats.org/officeDocument/2006/relationships/image" Target="../media/image40.emf"/><Relationship Id="rId11" Type="http://schemas.openxmlformats.org/officeDocument/2006/relationships/image" Target="../media/image39.wmf"/><Relationship Id="rId10" Type="http://schemas.openxmlformats.org/officeDocument/2006/relationships/image" Target="../media/image38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2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5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41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66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image" Target="../media/image64.wmf"/><Relationship Id="rId7" Type="http://schemas.openxmlformats.org/officeDocument/2006/relationships/image" Target="../media/image73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4" Type="http://schemas.openxmlformats.org/officeDocument/2006/relationships/image" Target="../media/image79.wmf"/><Relationship Id="rId13" Type="http://schemas.openxmlformats.org/officeDocument/2006/relationships/image" Target="../media/image78.wmf"/><Relationship Id="rId12" Type="http://schemas.openxmlformats.org/officeDocument/2006/relationships/image" Target="../media/image77.wmf"/><Relationship Id="rId11" Type="http://schemas.openxmlformats.org/officeDocument/2006/relationships/image" Target="../media/image76.wmf"/><Relationship Id="rId10" Type="http://schemas.openxmlformats.org/officeDocument/2006/relationships/image" Target="../media/image75.wmf"/><Relationship Id="rId1" Type="http://schemas.openxmlformats.org/officeDocument/2006/relationships/image" Target="../media/image67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60.wmf"/><Relationship Id="rId4" Type="http://schemas.openxmlformats.org/officeDocument/2006/relationships/image" Target="../media/image64.wmf"/><Relationship Id="rId3" Type="http://schemas.openxmlformats.org/officeDocument/2006/relationships/image" Target="../media/image7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9" Type="http://schemas.openxmlformats.org/officeDocument/2006/relationships/vmlDrawing" Target="../drawings/vmlDrawing1.vml"/><Relationship Id="rId38" Type="http://schemas.openxmlformats.org/officeDocument/2006/relationships/slideLayout" Target="../slideLayouts/slideLayout1.xml"/><Relationship Id="rId37" Type="http://schemas.openxmlformats.org/officeDocument/2006/relationships/tags" Target="../tags/tag63.xml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oleObject" Target="../embeddings/oleObject96.bin"/><Relationship Id="rId7" Type="http://schemas.openxmlformats.org/officeDocument/2006/relationships/tags" Target="../tags/tag71.x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5.bin"/><Relationship Id="rId4" Type="http://schemas.openxmlformats.org/officeDocument/2006/relationships/tags" Target="../tags/tag70.xml"/><Relationship Id="rId3" Type="http://schemas.openxmlformats.org/officeDocument/2006/relationships/image" Target="../media/image82.wmf"/><Relationship Id="rId21" Type="http://schemas.openxmlformats.org/officeDocument/2006/relationships/vmlDrawing" Target="../drawings/vmlDrawing10.vml"/><Relationship Id="rId20" Type="http://schemas.openxmlformats.org/officeDocument/2006/relationships/slideLayout" Target="../slideLayouts/slideLayout2.xml"/><Relationship Id="rId2" Type="http://schemas.openxmlformats.org/officeDocument/2006/relationships/oleObject" Target="../embeddings/oleObject94.bin"/><Relationship Id="rId19" Type="http://schemas.openxmlformats.org/officeDocument/2006/relationships/image" Target="../media/image64.wmf"/><Relationship Id="rId18" Type="http://schemas.openxmlformats.org/officeDocument/2006/relationships/oleObject" Target="../embeddings/oleObject99.bin"/><Relationship Id="rId17" Type="http://schemas.openxmlformats.org/officeDocument/2006/relationships/tags" Target="../tags/tag75.xml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98.bin"/><Relationship Id="rId14" Type="http://schemas.openxmlformats.org/officeDocument/2006/relationships/tags" Target="../tags/tag74.xml"/><Relationship Id="rId13" Type="http://schemas.openxmlformats.org/officeDocument/2006/relationships/image" Target="../media/image85.wmf"/><Relationship Id="rId12" Type="http://schemas.openxmlformats.org/officeDocument/2006/relationships/oleObject" Target="../embeddings/oleObject97.bin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101.bin"/><Relationship Id="rId26" Type="http://schemas.openxmlformats.org/officeDocument/2006/relationships/vmlDrawing" Target="../drawings/vmlDrawing11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98.wmf"/><Relationship Id="rId23" Type="http://schemas.openxmlformats.org/officeDocument/2006/relationships/oleObject" Target="../embeddings/oleObject111.bin"/><Relationship Id="rId22" Type="http://schemas.openxmlformats.org/officeDocument/2006/relationships/image" Target="../media/image97.wmf"/><Relationship Id="rId21" Type="http://schemas.openxmlformats.org/officeDocument/2006/relationships/oleObject" Target="../embeddings/oleObject110.bin"/><Relationship Id="rId20" Type="http://schemas.openxmlformats.org/officeDocument/2006/relationships/image" Target="../media/image96.wmf"/><Relationship Id="rId2" Type="http://schemas.openxmlformats.org/officeDocument/2006/relationships/image" Target="../media/image87.wmf"/><Relationship Id="rId19" Type="http://schemas.openxmlformats.org/officeDocument/2006/relationships/oleObject" Target="../embeddings/oleObject109.bin"/><Relationship Id="rId18" Type="http://schemas.openxmlformats.org/officeDocument/2006/relationships/image" Target="../media/image95.wmf"/><Relationship Id="rId17" Type="http://schemas.openxmlformats.org/officeDocument/2006/relationships/oleObject" Target="../embeddings/oleObject108.bin"/><Relationship Id="rId16" Type="http://schemas.openxmlformats.org/officeDocument/2006/relationships/image" Target="../media/image94.wmf"/><Relationship Id="rId15" Type="http://schemas.openxmlformats.org/officeDocument/2006/relationships/oleObject" Target="../embeddings/oleObject107.bin"/><Relationship Id="rId14" Type="http://schemas.openxmlformats.org/officeDocument/2006/relationships/image" Target="../media/image93.wmf"/><Relationship Id="rId13" Type="http://schemas.openxmlformats.org/officeDocument/2006/relationships/oleObject" Target="../embeddings/oleObject106.bin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10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0.wmf"/><Relationship Id="rId32" Type="http://schemas.openxmlformats.org/officeDocument/2006/relationships/vmlDrawing" Target="../drawings/vmlDrawing12.v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67.wmf"/><Relationship Id="rId3" Type="http://schemas.openxmlformats.org/officeDocument/2006/relationships/oleObject" Target="../embeddings/oleObject113.bin"/><Relationship Id="rId29" Type="http://schemas.openxmlformats.org/officeDocument/2006/relationships/oleObject" Target="../embeddings/oleObject126.bin"/><Relationship Id="rId28" Type="http://schemas.openxmlformats.org/officeDocument/2006/relationships/image" Target="../media/image87.wmf"/><Relationship Id="rId27" Type="http://schemas.openxmlformats.org/officeDocument/2006/relationships/oleObject" Target="../embeddings/oleObject125.bin"/><Relationship Id="rId26" Type="http://schemas.openxmlformats.org/officeDocument/2006/relationships/image" Target="../media/image111.wmf"/><Relationship Id="rId25" Type="http://schemas.openxmlformats.org/officeDocument/2006/relationships/oleObject" Target="../embeddings/oleObject124.bin"/><Relationship Id="rId24" Type="http://schemas.openxmlformats.org/officeDocument/2006/relationships/image" Target="../media/image110.wmf"/><Relationship Id="rId23" Type="http://schemas.openxmlformats.org/officeDocument/2006/relationships/oleObject" Target="../embeddings/oleObject123.bin"/><Relationship Id="rId22" Type="http://schemas.openxmlformats.org/officeDocument/2006/relationships/image" Target="../media/image109.wmf"/><Relationship Id="rId21" Type="http://schemas.openxmlformats.org/officeDocument/2006/relationships/oleObject" Target="../embeddings/oleObject122.bin"/><Relationship Id="rId20" Type="http://schemas.openxmlformats.org/officeDocument/2006/relationships/image" Target="../media/image108.wmf"/><Relationship Id="rId2" Type="http://schemas.openxmlformats.org/officeDocument/2006/relationships/image" Target="../media/image99.wmf"/><Relationship Id="rId19" Type="http://schemas.openxmlformats.org/officeDocument/2006/relationships/oleObject" Target="../embeddings/oleObject121.bin"/><Relationship Id="rId18" Type="http://schemas.openxmlformats.org/officeDocument/2006/relationships/image" Target="../media/image107.wmf"/><Relationship Id="rId17" Type="http://schemas.openxmlformats.org/officeDocument/2006/relationships/oleObject" Target="../embeddings/oleObject120.bin"/><Relationship Id="rId16" Type="http://schemas.openxmlformats.org/officeDocument/2006/relationships/image" Target="../media/image106.wmf"/><Relationship Id="rId15" Type="http://schemas.openxmlformats.org/officeDocument/2006/relationships/oleObject" Target="../embeddings/oleObject119.bin"/><Relationship Id="rId14" Type="http://schemas.openxmlformats.org/officeDocument/2006/relationships/image" Target="../media/image105.w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11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28.bin"/><Relationship Id="rId20" Type="http://schemas.openxmlformats.org/officeDocument/2006/relationships/vmlDrawing" Target="../drawings/vmlDrawing13.vml"/><Relationship Id="rId2" Type="http://schemas.openxmlformats.org/officeDocument/2006/relationships/image" Target="../media/image112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20.wmf"/><Relationship Id="rId17" Type="http://schemas.openxmlformats.org/officeDocument/2006/relationships/oleObject" Target="../embeddings/oleObject135.bin"/><Relationship Id="rId16" Type="http://schemas.openxmlformats.org/officeDocument/2006/relationships/image" Target="../media/image119.wmf"/><Relationship Id="rId15" Type="http://schemas.openxmlformats.org/officeDocument/2006/relationships/oleObject" Target="../embeddings/oleObject134.bin"/><Relationship Id="rId14" Type="http://schemas.openxmlformats.org/officeDocument/2006/relationships/image" Target="../media/image118.wmf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117.w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116.wmf"/><Relationship Id="rId1" Type="http://schemas.openxmlformats.org/officeDocument/2006/relationships/oleObject" Target="../embeddings/oleObject12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wmf"/><Relationship Id="rId8" Type="http://schemas.openxmlformats.org/officeDocument/2006/relationships/oleObject" Target="../embeddings/oleObject139.bin"/><Relationship Id="rId7" Type="http://schemas.openxmlformats.org/officeDocument/2006/relationships/tags" Target="../tags/tag76.x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22.wmf"/><Relationship Id="rId31" Type="http://schemas.openxmlformats.org/officeDocument/2006/relationships/vmlDrawing" Target="../drawings/vmlDrawing14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137.bin"/><Relationship Id="rId29" Type="http://schemas.openxmlformats.org/officeDocument/2006/relationships/image" Target="../media/image134.wmf"/><Relationship Id="rId28" Type="http://schemas.openxmlformats.org/officeDocument/2006/relationships/oleObject" Target="../embeddings/oleObject149.bin"/><Relationship Id="rId27" Type="http://schemas.openxmlformats.org/officeDocument/2006/relationships/image" Target="../media/image133.wmf"/><Relationship Id="rId26" Type="http://schemas.openxmlformats.org/officeDocument/2006/relationships/oleObject" Target="../embeddings/oleObject148.bin"/><Relationship Id="rId25" Type="http://schemas.openxmlformats.org/officeDocument/2006/relationships/image" Target="../media/image132.wmf"/><Relationship Id="rId24" Type="http://schemas.openxmlformats.org/officeDocument/2006/relationships/oleObject" Target="../embeddings/oleObject147.bin"/><Relationship Id="rId23" Type="http://schemas.openxmlformats.org/officeDocument/2006/relationships/image" Target="../media/image131.wmf"/><Relationship Id="rId22" Type="http://schemas.openxmlformats.org/officeDocument/2006/relationships/oleObject" Target="../embeddings/oleObject146.bin"/><Relationship Id="rId21" Type="http://schemas.openxmlformats.org/officeDocument/2006/relationships/image" Target="../media/image130.wmf"/><Relationship Id="rId20" Type="http://schemas.openxmlformats.org/officeDocument/2006/relationships/oleObject" Target="../embeddings/oleObject145.bin"/><Relationship Id="rId2" Type="http://schemas.openxmlformats.org/officeDocument/2006/relationships/image" Target="../media/image121.wmf"/><Relationship Id="rId19" Type="http://schemas.openxmlformats.org/officeDocument/2006/relationships/image" Target="../media/image129.wmf"/><Relationship Id="rId18" Type="http://schemas.openxmlformats.org/officeDocument/2006/relationships/oleObject" Target="../embeddings/oleObject144.bin"/><Relationship Id="rId17" Type="http://schemas.openxmlformats.org/officeDocument/2006/relationships/image" Target="../media/image128.wmf"/><Relationship Id="rId16" Type="http://schemas.openxmlformats.org/officeDocument/2006/relationships/oleObject" Target="../embeddings/oleObject143.bin"/><Relationship Id="rId15" Type="http://schemas.openxmlformats.org/officeDocument/2006/relationships/image" Target="../media/image127.wmf"/><Relationship Id="rId14" Type="http://schemas.openxmlformats.org/officeDocument/2006/relationships/oleObject" Target="../embeddings/oleObject142.bin"/><Relationship Id="rId13" Type="http://schemas.openxmlformats.org/officeDocument/2006/relationships/image" Target="../media/image126.wmf"/><Relationship Id="rId12" Type="http://schemas.openxmlformats.org/officeDocument/2006/relationships/oleObject" Target="../embeddings/oleObject141.bin"/><Relationship Id="rId11" Type="http://schemas.openxmlformats.org/officeDocument/2006/relationships/image" Target="../media/image125.wmf"/><Relationship Id="rId10" Type="http://schemas.openxmlformats.org/officeDocument/2006/relationships/oleObject" Target="../embeddings/oleObject140.bin"/><Relationship Id="rId1" Type="http://schemas.openxmlformats.org/officeDocument/2006/relationships/oleObject" Target="../embeddings/oleObject13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37.w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51.bin"/><Relationship Id="rId28" Type="http://schemas.openxmlformats.org/officeDocument/2006/relationships/vmlDrawing" Target="../drawings/vmlDrawing15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46.wmf"/><Relationship Id="rId25" Type="http://schemas.openxmlformats.org/officeDocument/2006/relationships/oleObject" Target="../embeddings/oleObject162.bin"/><Relationship Id="rId24" Type="http://schemas.openxmlformats.org/officeDocument/2006/relationships/image" Target="../media/image145.wmf"/><Relationship Id="rId23" Type="http://schemas.openxmlformats.org/officeDocument/2006/relationships/oleObject" Target="../embeddings/oleObject161.bin"/><Relationship Id="rId22" Type="http://schemas.openxmlformats.org/officeDocument/2006/relationships/image" Target="../media/image144.wmf"/><Relationship Id="rId21" Type="http://schemas.openxmlformats.org/officeDocument/2006/relationships/oleObject" Target="../embeddings/oleObject160.bin"/><Relationship Id="rId20" Type="http://schemas.openxmlformats.org/officeDocument/2006/relationships/image" Target="../media/image143.wmf"/><Relationship Id="rId2" Type="http://schemas.openxmlformats.org/officeDocument/2006/relationships/image" Target="../media/image121.wmf"/><Relationship Id="rId19" Type="http://schemas.openxmlformats.org/officeDocument/2006/relationships/oleObject" Target="../embeddings/oleObject159.bin"/><Relationship Id="rId18" Type="http://schemas.openxmlformats.org/officeDocument/2006/relationships/image" Target="../media/image142.wmf"/><Relationship Id="rId17" Type="http://schemas.openxmlformats.org/officeDocument/2006/relationships/oleObject" Target="../embeddings/oleObject158.bin"/><Relationship Id="rId16" Type="http://schemas.openxmlformats.org/officeDocument/2006/relationships/image" Target="../media/image141.wmf"/><Relationship Id="rId15" Type="http://schemas.openxmlformats.org/officeDocument/2006/relationships/oleObject" Target="../embeddings/oleObject157.bin"/><Relationship Id="rId14" Type="http://schemas.openxmlformats.org/officeDocument/2006/relationships/image" Target="../media/image140.wmf"/><Relationship Id="rId13" Type="http://schemas.openxmlformats.org/officeDocument/2006/relationships/oleObject" Target="../embeddings/oleObject156.bin"/><Relationship Id="rId12" Type="http://schemas.openxmlformats.org/officeDocument/2006/relationships/image" Target="../media/image139.wmf"/><Relationship Id="rId11" Type="http://schemas.openxmlformats.org/officeDocument/2006/relationships/oleObject" Target="../embeddings/oleObject155.bin"/><Relationship Id="rId10" Type="http://schemas.openxmlformats.org/officeDocument/2006/relationships/image" Target="../media/image138.wmf"/><Relationship Id="rId1" Type="http://schemas.openxmlformats.org/officeDocument/2006/relationships/oleObject" Target="../embeddings/oleObject15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64.bin"/><Relationship Id="rId20" Type="http://schemas.openxmlformats.org/officeDocument/2006/relationships/vmlDrawing" Target="../drawings/vmlDrawing16.vml"/><Relationship Id="rId2" Type="http://schemas.openxmlformats.org/officeDocument/2006/relationships/image" Target="../media/image147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51.wmf"/><Relationship Id="rId17" Type="http://schemas.openxmlformats.org/officeDocument/2006/relationships/oleObject" Target="../embeddings/oleObject171.bin"/><Relationship Id="rId16" Type="http://schemas.openxmlformats.org/officeDocument/2006/relationships/image" Target="../media/image150.wmf"/><Relationship Id="rId15" Type="http://schemas.openxmlformats.org/officeDocument/2006/relationships/oleObject" Target="../embeddings/oleObject170.bin"/><Relationship Id="rId14" Type="http://schemas.openxmlformats.org/officeDocument/2006/relationships/image" Target="../media/image149.wmf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63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25" Type="http://schemas.openxmlformats.org/officeDocument/2006/relationships/vmlDrawing" Target="../drawings/vmlDrawing2.v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65.xml"/><Relationship Id="rId22" Type="http://schemas.openxmlformats.org/officeDocument/2006/relationships/image" Target="../media/image28.wmf"/><Relationship Id="rId21" Type="http://schemas.openxmlformats.org/officeDocument/2006/relationships/oleObject" Target="../embeddings/oleObject29.bin"/><Relationship Id="rId20" Type="http://schemas.openxmlformats.org/officeDocument/2006/relationships/oleObject" Target="../embeddings/oleObject28.bin"/><Relationship Id="rId2" Type="http://schemas.openxmlformats.org/officeDocument/2006/relationships/image" Target="../media/image19.wmf"/><Relationship Id="rId19" Type="http://schemas.openxmlformats.org/officeDocument/2006/relationships/image" Target="../media/image27.wmf"/><Relationship Id="rId18" Type="http://schemas.openxmlformats.org/officeDocument/2006/relationships/oleObject" Target="../embeddings/oleObject27.bin"/><Relationship Id="rId17" Type="http://schemas.openxmlformats.org/officeDocument/2006/relationships/image" Target="../media/image26.wmf"/><Relationship Id="rId16" Type="http://schemas.openxmlformats.org/officeDocument/2006/relationships/oleObject" Target="../embeddings/oleObject26.bin"/><Relationship Id="rId15" Type="http://schemas.openxmlformats.org/officeDocument/2006/relationships/image" Target="../media/image25.wmf"/><Relationship Id="rId14" Type="http://schemas.openxmlformats.org/officeDocument/2006/relationships/oleObject" Target="../embeddings/oleObject25.bin"/><Relationship Id="rId13" Type="http://schemas.openxmlformats.org/officeDocument/2006/relationships/tags" Target="../tags/tag64.xml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27" Type="http://schemas.openxmlformats.org/officeDocument/2006/relationships/vmlDrawing" Target="../drawings/vmlDrawing3.v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66.xml"/><Relationship Id="rId24" Type="http://schemas.openxmlformats.org/officeDocument/2006/relationships/image" Target="../media/image40.emf"/><Relationship Id="rId23" Type="http://schemas.openxmlformats.org/officeDocument/2006/relationships/oleObject" Target="../embeddings/oleObject41.bin"/><Relationship Id="rId22" Type="http://schemas.openxmlformats.org/officeDocument/2006/relationships/image" Target="../media/image39.wmf"/><Relationship Id="rId21" Type="http://schemas.openxmlformats.org/officeDocument/2006/relationships/oleObject" Target="../embeddings/oleObject40.bin"/><Relationship Id="rId20" Type="http://schemas.openxmlformats.org/officeDocument/2006/relationships/image" Target="../media/image38.wmf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39.bin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38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3.bin"/><Relationship Id="rId21" Type="http://schemas.openxmlformats.org/officeDocument/2006/relationships/vmlDrawing" Target="../drawings/vmlDrawing4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19" Type="http://schemas.openxmlformats.org/officeDocument/2006/relationships/tags" Target="../tags/tag67.xml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45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4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52.bin"/><Relationship Id="rId21" Type="http://schemas.openxmlformats.org/officeDocument/2006/relationships/vmlDrawing" Target="../drawings/vmlDrawing5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46.wmf"/><Relationship Id="rId19" Type="http://schemas.openxmlformats.org/officeDocument/2006/relationships/tags" Target="../tags/tag68.xml"/><Relationship Id="rId18" Type="http://schemas.openxmlformats.org/officeDocument/2006/relationships/image" Target="../media/image41.wmf"/><Relationship Id="rId17" Type="http://schemas.openxmlformats.org/officeDocument/2006/relationships/oleObject" Target="../embeddings/oleObject59.bin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5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oleObject" Target="../embeddings/oleObject63.bin"/><Relationship Id="rId7" Type="http://schemas.openxmlformats.org/officeDocument/2006/relationships/image" Target="../media/image41.wmf"/><Relationship Id="rId6" Type="http://schemas.openxmlformats.org/officeDocument/2006/relationships/oleObject" Target="../embeddings/oleObject62.bin"/><Relationship Id="rId5" Type="http://schemas.openxmlformats.org/officeDocument/2006/relationships/image" Target="../media/image56.jpeg"/><Relationship Id="rId4" Type="http://schemas.openxmlformats.org/officeDocument/2006/relationships/image" Target="../media/image55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54.wmf"/><Relationship Id="rId17" Type="http://schemas.openxmlformats.org/officeDocument/2006/relationships/vmlDrawing" Target="../drawings/vmlDrawing6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5.wmf"/><Relationship Id="rId14" Type="http://schemas.openxmlformats.org/officeDocument/2006/relationships/oleObject" Target="../embeddings/oleObject66.bin"/><Relationship Id="rId13" Type="http://schemas.openxmlformats.org/officeDocument/2006/relationships/image" Target="../media/image59.wmf"/><Relationship Id="rId12" Type="http://schemas.openxmlformats.org/officeDocument/2006/relationships/oleObject" Target="../embeddings/oleObject65.bin"/><Relationship Id="rId11" Type="http://schemas.openxmlformats.org/officeDocument/2006/relationships/image" Target="../media/image58.wmf"/><Relationship Id="rId10" Type="http://schemas.openxmlformats.org/officeDocument/2006/relationships/oleObject" Target="../embeddings/oleObject64.bin"/><Relationship Id="rId1" Type="http://schemas.openxmlformats.org/officeDocument/2006/relationships/oleObject" Target="../embeddings/oleObject6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0.wmf"/><Relationship Id="rId17" Type="http://schemas.openxmlformats.org/officeDocument/2006/relationships/vmlDrawing" Target="../drawings/vmlDrawing7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66.wmf"/><Relationship Id="rId14" Type="http://schemas.openxmlformats.org/officeDocument/2006/relationships/oleObject" Target="../embeddings/oleObject74.bin"/><Relationship Id="rId13" Type="http://schemas.openxmlformats.org/officeDocument/2006/relationships/image" Target="../media/image65.wmf"/><Relationship Id="rId12" Type="http://schemas.openxmlformats.org/officeDocument/2006/relationships/oleObject" Target="../embeddings/oleObject73.bin"/><Relationship Id="rId11" Type="http://schemas.openxmlformats.org/officeDocument/2006/relationships/image" Target="../media/image64.wmf"/><Relationship Id="rId10" Type="http://schemas.openxmlformats.org/officeDocument/2006/relationships/oleObject" Target="../embeddings/oleObject72.bin"/><Relationship Id="rId1" Type="http://schemas.openxmlformats.org/officeDocument/2006/relationships/oleObject" Target="../embeddings/oleObject6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68.wmf"/><Relationship Id="rId30" Type="http://schemas.openxmlformats.org/officeDocument/2006/relationships/vmlDrawing" Target="../drawings/vmlDrawing8.vml"/><Relationship Id="rId3" Type="http://schemas.openxmlformats.org/officeDocument/2006/relationships/oleObject" Target="../embeddings/oleObject76.bin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79.wmf"/><Relationship Id="rId27" Type="http://schemas.openxmlformats.org/officeDocument/2006/relationships/oleObject" Target="../embeddings/oleObject88.bin"/><Relationship Id="rId26" Type="http://schemas.openxmlformats.org/officeDocument/2006/relationships/image" Target="../media/image78.wmf"/><Relationship Id="rId25" Type="http://schemas.openxmlformats.org/officeDocument/2006/relationships/oleObject" Target="../embeddings/oleObject87.bin"/><Relationship Id="rId24" Type="http://schemas.openxmlformats.org/officeDocument/2006/relationships/image" Target="../media/image77.wmf"/><Relationship Id="rId23" Type="http://schemas.openxmlformats.org/officeDocument/2006/relationships/oleObject" Target="../embeddings/oleObject86.bin"/><Relationship Id="rId22" Type="http://schemas.openxmlformats.org/officeDocument/2006/relationships/image" Target="../media/image76.wmf"/><Relationship Id="rId21" Type="http://schemas.openxmlformats.org/officeDocument/2006/relationships/oleObject" Target="../embeddings/oleObject85.bin"/><Relationship Id="rId20" Type="http://schemas.openxmlformats.org/officeDocument/2006/relationships/image" Target="../media/image75.wmf"/><Relationship Id="rId2" Type="http://schemas.openxmlformats.org/officeDocument/2006/relationships/image" Target="../media/image67.wmf"/><Relationship Id="rId19" Type="http://schemas.openxmlformats.org/officeDocument/2006/relationships/oleObject" Target="../embeddings/oleObject84.bin"/><Relationship Id="rId18" Type="http://schemas.openxmlformats.org/officeDocument/2006/relationships/image" Target="../media/image74.wmf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64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73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72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7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0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8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25195" y="-10160"/>
            <a:ext cx="10515600" cy="635000"/>
          </a:xfrm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第五章总结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" name="对象 7173"/>
          <p:cNvGraphicFramePr>
            <a:graphicFrameLocks noChangeAspect="1"/>
          </p:cNvGraphicFramePr>
          <p:nvPr/>
        </p:nvGraphicFramePr>
        <p:xfrm>
          <a:off x="4962525" y="1023620"/>
          <a:ext cx="244074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193800" imgH="228600" progId="Equation.3">
                  <p:embed/>
                </p:oleObj>
              </mc:Choice>
              <mc:Fallback>
                <p:oleObj name="" r:id="rId1" imgW="1193800" imgH="228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62525" y="1023620"/>
                        <a:ext cx="244074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069715" y="624840"/>
            <a:ext cx="45224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1D41D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由热性质理论解决化学反应平衡的问题</a:t>
            </a:r>
            <a:endParaRPr lang="zh-CN" altLang="en-US" sz="2000" b="1">
              <a:solidFill>
                <a:srgbClr val="1D41D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1780" y="1554480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利用热性质计算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五角星 15"/>
          <p:cNvSpPr/>
          <p:nvPr/>
        </p:nvSpPr>
        <p:spPr>
          <a:xfrm>
            <a:off x="1061720" y="1598295"/>
            <a:ext cx="396000" cy="360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173"/>
          <p:cNvGraphicFramePr>
            <a:graphicFrameLocks noChangeAspect="1"/>
          </p:cNvGraphicFramePr>
          <p:nvPr/>
        </p:nvGraphicFramePr>
        <p:xfrm>
          <a:off x="3866838" y="1568550"/>
          <a:ext cx="71945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81000" imgH="228600" progId="Equation.3">
                  <p:embed/>
                </p:oleObj>
              </mc:Choice>
              <mc:Fallback>
                <p:oleObj name="" r:id="rId3" imgW="381000" imgH="228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6838" y="1568550"/>
                        <a:ext cx="71945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对象 7169"/>
          <p:cNvGraphicFramePr>
            <a:graphicFrameLocks noChangeAspect="1"/>
          </p:cNvGraphicFramePr>
          <p:nvPr/>
        </p:nvGraphicFramePr>
        <p:xfrm>
          <a:off x="1278573" y="2230120"/>
          <a:ext cx="395446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943100" imgH="228600" progId="Equation.3">
                  <p:embed/>
                </p:oleObj>
              </mc:Choice>
              <mc:Fallback>
                <p:oleObj name="" r:id="rId5" imgW="1943100" imgH="228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8573" y="2230120"/>
                        <a:ext cx="3954461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6147"/>
          <p:cNvGraphicFramePr>
            <a:graphicFrameLocks noChangeAspect="1"/>
          </p:cNvGraphicFramePr>
          <p:nvPr/>
        </p:nvGraphicFramePr>
        <p:xfrm>
          <a:off x="182880" y="3679190"/>
          <a:ext cx="564485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2741930" imgH="342900" progId="Equation.3">
                  <p:embed/>
                </p:oleObj>
              </mc:Choice>
              <mc:Fallback>
                <p:oleObj name="" r:id="rId7" imgW="2741930" imgH="342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" y="3679190"/>
                        <a:ext cx="5644858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6150"/>
          <p:cNvGraphicFramePr>
            <a:graphicFrameLocks noChangeAspect="1"/>
          </p:cNvGraphicFramePr>
          <p:nvPr/>
        </p:nvGraphicFramePr>
        <p:xfrm>
          <a:off x="182563" y="5219383"/>
          <a:ext cx="6149032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2932430" imgH="342900" progId="Equation.3">
                  <p:embed/>
                </p:oleObj>
              </mc:Choice>
              <mc:Fallback>
                <p:oleObj name="" r:id="rId9" imgW="2932430" imgH="342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563" y="5219383"/>
                        <a:ext cx="6149032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985328" y="2934494"/>
          <a:ext cx="2039594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1117600" imgH="419100" progId="Equation.3">
                  <p:embed/>
                </p:oleObj>
              </mc:Choice>
              <mc:Fallback>
                <p:oleObj name="" r:id="rId11" imgW="11176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5328" y="2934494"/>
                        <a:ext cx="2039594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972567" y="4438374"/>
          <a:ext cx="1921937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3" imgW="1117600" imgH="444500" progId="Equation.3">
                  <p:embed/>
                </p:oleObj>
              </mc:Choice>
              <mc:Fallback>
                <p:oleObj name="" r:id="rId13" imgW="1117600" imgH="4445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72567" y="4438374"/>
                        <a:ext cx="1921937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对象 6153"/>
          <p:cNvGraphicFramePr/>
          <p:nvPr/>
        </p:nvGraphicFramePr>
        <p:xfrm>
          <a:off x="1611948" y="6105208"/>
          <a:ext cx="27000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5" imgW="1534795" imgH="266065" progId="Equation.3">
                  <p:embed/>
                </p:oleObj>
              </mc:Choice>
              <mc:Fallback>
                <p:oleObj name="" r:id="rId15" imgW="1534795" imgH="2660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11948" y="6105208"/>
                        <a:ext cx="2700000" cy="509587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圆角矩形 17"/>
          <p:cNvSpPr/>
          <p:nvPr/>
        </p:nvSpPr>
        <p:spPr>
          <a:xfrm>
            <a:off x="66675" y="2077085"/>
            <a:ext cx="6264910" cy="463740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179435" y="1631315"/>
            <a:ext cx="3243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与实用平衡常数的关系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" name="五角星 19"/>
          <p:cNvSpPr/>
          <p:nvPr/>
        </p:nvSpPr>
        <p:spPr>
          <a:xfrm>
            <a:off x="7339965" y="1630045"/>
            <a:ext cx="396000" cy="360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对象 7173"/>
          <p:cNvGraphicFramePr>
            <a:graphicFrameLocks noChangeAspect="1"/>
          </p:cNvGraphicFramePr>
          <p:nvPr/>
        </p:nvGraphicFramePr>
        <p:xfrm>
          <a:off x="7849876" y="1631415"/>
          <a:ext cx="45333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7" imgW="228600" imgH="254000" progId="Equation.3">
                  <p:embed/>
                </p:oleObj>
              </mc:Choice>
              <mc:Fallback>
                <p:oleObj name="" r:id="rId17" imgW="228600" imgH="2540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49876" y="1631415"/>
                        <a:ext cx="45333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直角上箭头 22"/>
          <p:cNvSpPr/>
          <p:nvPr/>
        </p:nvSpPr>
        <p:spPr>
          <a:xfrm flipH="1" flipV="1">
            <a:off x="4146550" y="1203960"/>
            <a:ext cx="536575" cy="447040"/>
          </a:xfrm>
          <a:prstGeom prst="bentUpArrow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上箭头 23"/>
          <p:cNvSpPr/>
          <p:nvPr/>
        </p:nvSpPr>
        <p:spPr>
          <a:xfrm flipV="1">
            <a:off x="7545070" y="1169670"/>
            <a:ext cx="536575" cy="447040"/>
          </a:xfrm>
          <a:prstGeom prst="bentUpArrow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2" name="文本框 11265"/>
          <p:cNvSpPr txBox="1"/>
          <p:nvPr/>
        </p:nvSpPr>
        <p:spPr>
          <a:xfrm>
            <a:off x="6789738" y="2132013"/>
            <a:ext cx="4608512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实际气体化学反应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11273" name="对象 13318"/>
          <p:cNvGraphicFramePr>
            <a:graphicFrameLocks noChangeAspect="1"/>
          </p:cNvGraphicFramePr>
          <p:nvPr/>
        </p:nvGraphicFramePr>
        <p:xfrm>
          <a:off x="6796406" y="2528094"/>
          <a:ext cx="2405399" cy="5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9" imgW="1231265" imgH="304800" progId="Equation.3">
                  <p:embed/>
                </p:oleObj>
              </mc:Choice>
              <mc:Fallback>
                <p:oleObj name="" r:id="rId19" imgW="1231265" imgH="304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96406" y="2528094"/>
                        <a:ext cx="2405399" cy="594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1D41D5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14341"/>
          <p:cNvGraphicFramePr>
            <a:graphicFrameLocks noChangeAspect="1"/>
          </p:cNvGraphicFramePr>
          <p:nvPr/>
        </p:nvGraphicFramePr>
        <p:xfrm>
          <a:off x="9723260" y="2602355"/>
          <a:ext cx="179021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1" imgW="862965" imgH="241300" progId="Equation.3">
                  <p:embed/>
                </p:oleObj>
              </mc:Choice>
              <mc:Fallback>
                <p:oleObj name="" r:id="rId21" imgW="862965" imgH="2413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723260" y="2602355"/>
                        <a:ext cx="179021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11265"/>
          <p:cNvSpPr txBox="1"/>
          <p:nvPr/>
        </p:nvSpPr>
        <p:spPr>
          <a:xfrm>
            <a:off x="6745514" y="3151188"/>
            <a:ext cx="4608512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>
              <a:spcBef>
                <a:spcPct val="50000"/>
              </a:spcBef>
              <a:buClr>
                <a:srgbClr val="1D41D5"/>
              </a:buClr>
              <a:buFont typeface="Wingdings" panose="05000000000000000000" charset="0"/>
              <a:buNone/>
            </a:pPr>
            <a:r>
              <a:rPr lang="zh-CN" altLang="en-US" sz="2000" b="1" dirty="0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理想气体化学反应</a:t>
            </a:r>
            <a:r>
              <a:rPr lang="zh-CN" altLang="en-US" sz="2000" dirty="0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endParaRPr lang="zh-CN" altLang="en-US" sz="2000" dirty="0">
              <a:solidFill>
                <a:srgbClr val="1D41D5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7177" name="对象 7175"/>
          <p:cNvGraphicFramePr>
            <a:graphicFrameLocks noChangeAspect="1"/>
          </p:cNvGraphicFramePr>
          <p:nvPr/>
        </p:nvGraphicFramePr>
        <p:xfrm>
          <a:off x="6625908" y="3517507"/>
          <a:ext cx="2505688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3" imgW="1198245" imgH="306070" progId="Equation.3">
                  <p:embed/>
                </p:oleObj>
              </mc:Choice>
              <mc:Fallback>
                <p:oleObj name="" r:id="rId23" imgW="1198245" imgH="30607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625908" y="3517507"/>
                        <a:ext cx="2505688" cy="648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1D41D5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对象 9222"/>
          <p:cNvGraphicFramePr>
            <a:graphicFrameLocks noChangeAspect="1"/>
          </p:cNvGraphicFramePr>
          <p:nvPr/>
        </p:nvGraphicFramePr>
        <p:xfrm>
          <a:off x="9506585" y="3052128"/>
          <a:ext cx="2430376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25" imgW="1325880" imgH="306070" progId="Equation.3">
                  <p:embed/>
                </p:oleObj>
              </mc:Choice>
              <mc:Fallback>
                <p:oleObj name="" r:id="rId25" imgW="1325880" imgH="30607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506585" y="3052128"/>
                        <a:ext cx="2430376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文本框 18441"/>
          <p:cNvSpPr txBox="1"/>
          <p:nvPr/>
        </p:nvSpPr>
        <p:spPr>
          <a:xfrm>
            <a:off x="6735445" y="4234498"/>
            <a:ext cx="612140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液态或固态混合物中的化学反应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8437" name="对象 20482"/>
          <p:cNvGraphicFramePr>
            <a:graphicFrameLocks noChangeAspect="1"/>
          </p:cNvGraphicFramePr>
          <p:nvPr/>
        </p:nvGraphicFramePr>
        <p:xfrm>
          <a:off x="7292658" y="4644073"/>
          <a:ext cx="1201608" cy="52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7" imgW="523240" imgH="229870" progId="Equation.3">
                  <p:embed/>
                </p:oleObj>
              </mc:Choice>
              <mc:Fallback>
                <p:oleObj name="" r:id="rId27" imgW="523240" imgH="22987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292658" y="4644073"/>
                        <a:ext cx="1201608" cy="522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1D41D5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21509"/>
          <p:cNvGraphicFramePr>
            <a:graphicFrameLocks noChangeAspect="1"/>
          </p:cNvGraphicFramePr>
          <p:nvPr/>
        </p:nvGraphicFramePr>
        <p:xfrm>
          <a:off x="9736773" y="4681589"/>
          <a:ext cx="167122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29" imgW="777875" imgH="229870" progId="Equation.3">
                  <p:embed/>
                </p:oleObj>
              </mc:Choice>
              <mc:Fallback>
                <p:oleObj name="" r:id="rId29" imgW="777875" imgH="22987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736773" y="4681589"/>
                        <a:ext cx="167122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圆角矩形 31"/>
          <p:cNvSpPr/>
          <p:nvPr/>
        </p:nvSpPr>
        <p:spPr>
          <a:xfrm>
            <a:off x="6468745" y="2084705"/>
            <a:ext cx="5622290" cy="463740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779895" y="5216525"/>
            <a:ext cx="6709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有纯液体或纯固体参加的多相反应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25605" name="对象 27650"/>
          <p:cNvGraphicFramePr>
            <a:graphicFrameLocks noChangeAspect="1"/>
          </p:cNvGraphicFramePr>
          <p:nvPr/>
        </p:nvGraphicFramePr>
        <p:xfrm>
          <a:off x="6651308" y="5662613"/>
          <a:ext cx="2293627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31" imgW="1143000" imgH="381000" progId="Equation.3">
                  <p:embed/>
                </p:oleObj>
              </mc:Choice>
              <mc:Fallback>
                <p:oleObj name="" r:id="rId31" imgW="1143000" imgH="381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51308" y="5662613"/>
                        <a:ext cx="2293627" cy="756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1D41D5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对象 29700"/>
          <p:cNvGraphicFramePr>
            <a:graphicFrameLocks noChangeAspect="1"/>
          </p:cNvGraphicFramePr>
          <p:nvPr/>
        </p:nvGraphicFramePr>
        <p:xfrm>
          <a:off x="9182259" y="5659121"/>
          <a:ext cx="2698791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33" imgW="1346200" imgH="381000" progId="Equation.3">
                  <p:embed/>
                </p:oleObj>
              </mc:Choice>
              <mc:Fallback>
                <p:oleObj name="" r:id="rId33" imgW="1346200" imgH="3810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182259" y="5659121"/>
                        <a:ext cx="2698791" cy="756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1D41D5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文本框 29697"/>
          <p:cNvSpPr txBox="1"/>
          <p:nvPr/>
        </p:nvSpPr>
        <p:spPr>
          <a:xfrm>
            <a:off x="9478645" y="6322695"/>
            <a:ext cx="2187575" cy="4756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srgbClr val="0B1BF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气相为理想气体 </a:t>
            </a:r>
            <a:endParaRPr lang="zh-CN" altLang="en-US" sz="2000" b="1">
              <a:solidFill>
                <a:srgbClr val="0B1BF3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8207" name="对象 9229"/>
          <p:cNvGraphicFramePr>
            <a:graphicFrameLocks noChangeAspect="1"/>
          </p:cNvGraphicFramePr>
          <p:nvPr/>
        </p:nvGraphicFramePr>
        <p:xfrm>
          <a:off x="9227185" y="3552190"/>
          <a:ext cx="2818491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5" imgW="1524000" imgH="292100" progId="Equation.3">
                  <p:embed/>
                </p:oleObj>
              </mc:Choice>
              <mc:Fallback>
                <p:oleObj name="" r:id="rId35" imgW="1524000" imgH="292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227185" y="3552190"/>
                        <a:ext cx="2818491" cy="576000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2338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819093" y="2637747"/>
          <a:ext cx="3967469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7" name="" r:id="rId2" imgW="1765300" imgH="495300" progId="Equation.3">
                  <p:embed/>
                </p:oleObj>
              </mc:Choice>
              <mc:Fallback>
                <p:oleObj name="" r:id="rId2" imgW="1765300" imgH="495300" progId="Equation.3">
                  <p:embed/>
                  <p:pic>
                    <p:nvPicPr>
                      <p:cNvPr id="0" name="图片 375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19093" y="2637747"/>
                        <a:ext cx="3967469" cy="11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39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254250" y="4128770"/>
          <a:ext cx="5541645" cy="108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" name="" r:id="rId5" imgW="2476500" imgH="482600" progId="Equation.3">
                  <p:embed/>
                </p:oleObj>
              </mc:Choice>
              <mc:Fallback>
                <p:oleObj name="" r:id="rId5" imgW="2476500" imgH="482600" progId="Equation.3">
                  <p:embed/>
                  <p:pic>
                    <p:nvPicPr>
                      <p:cNvPr id="0" name="图片 37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4250" y="4128770"/>
                        <a:ext cx="5541645" cy="1083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8" name="Object 1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8925878" y="4434205"/>
          <a:ext cx="19351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" name="" r:id="rId8" imgW="888365" imgH="215900" progId="Equation.3">
                  <p:embed/>
                </p:oleObj>
              </mc:Choice>
              <mc:Fallback>
                <p:oleObj name="" r:id="rId8" imgW="888365" imgH="215900" progId="Equation.3">
                  <p:embed/>
                  <p:pic>
                    <p:nvPicPr>
                      <p:cNvPr id="0" name="图片 377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25878" y="4434205"/>
                        <a:ext cx="1935162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8"/>
          <p:cNvSpPr txBox="1"/>
          <p:nvPr>
            <p:custDataLst>
              <p:tags r:id="rId10"/>
            </p:custDataLst>
          </p:nvPr>
        </p:nvSpPr>
        <p:spPr>
          <a:xfrm>
            <a:off x="761683" y="432435"/>
            <a:ext cx="149225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5" name="对象 33797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539898" y="1135823"/>
          <a:ext cx="458851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2" imgW="2108200" imgH="254000" progId="Equation.3">
                  <p:embed/>
                </p:oleObj>
              </mc:Choice>
              <mc:Fallback>
                <p:oleObj name="" r:id="rId12" imgW="2108200" imgH="254000" progId="Equation.3">
                  <p:embed/>
                  <p:pic>
                    <p:nvPicPr>
                      <p:cNvPr id="0" name="对象 3379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39898" y="1135823"/>
                        <a:ext cx="4588510" cy="539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3797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733256" y="1874328"/>
          <a:ext cx="420179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5" imgW="1930400" imgH="254000" progId="Equation.3">
                  <p:embed/>
                </p:oleObj>
              </mc:Choice>
              <mc:Fallback>
                <p:oleObj name="" r:id="rId15" imgW="1930400" imgH="254000" progId="Equation.3">
                  <p:embed/>
                  <p:pic>
                    <p:nvPicPr>
                      <p:cNvPr id="0" name="对象 337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33256" y="1874328"/>
                        <a:ext cx="4201795" cy="539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33795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733040" y="432118"/>
          <a:ext cx="46466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8" imgW="1905000" imgH="203200" progId="Equation.3">
                  <p:embed/>
                </p:oleObj>
              </mc:Choice>
              <mc:Fallback>
                <p:oleObj name="" r:id="rId18" imgW="1905000" imgH="203200" progId="Equation.3">
                  <p:embed/>
                  <p:pic>
                    <p:nvPicPr>
                      <p:cNvPr id="0" name="对象 3379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33040" y="432118"/>
                        <a:ext cx="4646613" cy="50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30195" y="5587365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2400" b="1" dirty="0">
                <a:ln>
                  <a:noFill/>
                </a:ln>
                <a:solidFill>
                  <a:srgbClr val="0B1BF3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Ag</a:t>
            </a:r>
            <a:r>
              <a:rPr lang="zh-CN" altLang="zh-CN" sz="2400" b="1" baseline="-30000" dirty="0">
                <a:ln>
                  <a:noFill/>
                </a:ln>
                <a:solidFill>
                  <a:srgbClr val="0B1BF3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 2</a:t>
            </a:r>
            <a:r>
              <a:rPr lang="zh-CN" altLang="zh-CN" sz="2400" b="1" dirty="0">
                <a:ln>
                  <a:noFill/>
                </a:ln>
                <a:solidFill>
                  <a:srgbClr val="0B1BF3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CO</a:t>
            </a:r>
            <a:r>
              <a:rPr lang="zh-CN" altLang="zh-CN" sz="2400" b="1" baseline="-30000" dirty="0">
                <a:ln>
                  <a:noFill/>
                </a:ln>
                <a:solidFill>
                  <a:srgbClr val="0B1BF3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3</a:t>
            </a:r>
            <a:r>
              <a:rPr lang="zh-CN" altLang="zh-CN" sz="2400" b="1" dirty="0">
                <a:ln>
                  <a:noFill/>
                </a:ln>
                <a:solidFill>
                  <a:srgbClr val="0B1BF3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的分解温度为</a:t>
            </a:r>
            <a:r>
              <a:rPr lang="en-US" altLang="zh-CN" sz="2400" b="1" dirty="0">
                <a:ln>
                  <a:noFill/>
                </a:ln>
                <a:solidFill>
                  <a:srgbClr val="0B1BF3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484.99K.</a:t>
            </a:r>
            <a:endParaRPr lang="en-US" altLang="zh-CN" sz="2400" b="1" dirty="0">
              <a:ln>
                <a:noFill/>
              </a:ln>
              <a:solidFill>
                <a:srgbClr val="0B1BF3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33475"/>
          <p:cNvSpPr txBox="1"/>
          <p:nvPr/>
        </p:nvSpPr>
        <p:spPr>
          <a:xfrm>
            <a:off x="0" y="87630"/>
            <a:ext cx="11908155" cy="186372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理想气体化学反应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                  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25℃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                     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35℃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                     。假设                      。试求：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(1)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35℃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时的                                    ；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(2)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35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℃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，当反应系统的平衡总压为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100kPa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时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的转化率。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6" name="对象 233476"/>
          <p:cNvGraphicFramePr/>
          <p:nvPr/>
        </p:nvGraphicFramePr>
        <p:xfrm>
          <a:off x="3386138" y="188913"/>
          <a:ext cx="19065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875665" imgH="203200" progId="Equation.3">
                  <p:embed/>
                </p:oleObj>
              </mc:Choice>
              <mc:Fallback>
                <p:oleObj name="" r:id="rId1" imgW="875665" imgH="203200" progId="Equation.3">
                  <p:embed/>
                  <p:pic>
                    <p:nvPicPr>
                      <p:cNvPr id="0" name="对象 2334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86138" y="188913"/>
                        <a:ext cx="1906587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33478"/>
          <p:cNvGraphicFramePr/>
          <p:nvPr/>
        </p:nvGraphicFramePr>
        <p:xfrm>
          <a:off x="6516688" y="0"/>
          <a:ext cx="15922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773430" imgH="266065" progId="Equation.3">
                  <p:embed/>
                </p:oleObj>
              </mc:Choice>
              <mc:Fallback>
                <p:oleObj name="" r:id="rId3" imgW="773430" imgH="266065" progId="Equation.3">
                  <p:embed/>
                  <p:pic>
                    <p:nvPicPr>
                      <p:cNvPr id="0" name="对象 2334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6688" y="0"/>
                        <a:ext cx="1592262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33480"/>
          <p:cNvGraphicFramePr/>
          <p:nvPr/>
        </p:nvGraphicFramePr>
        <p:xfrm>
          <a:off x="9421813" y="17780"/>
          <a:ext cx="15128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773430" imgH="266065" progId="Equation.3">
                  <p:embed/>
                </p:oleObj>
              </mc:Choice>
              <mc:Fallback>
                <p:oleObj name="" r:id="rId5" imgW="773430" imgH="266065" progId="Equation.3">
                  <p:embed/>
                  <p:pic>
                    <p:nvPicPr>
                      <p:cNvPr id="0" name="对象 2334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21813" y="17780"/>
                        <a:ext cx="1512887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33481"/>
          <p:cNvGraphicFramePr/>
          <p:nvPr/>
        </p:nvGraphicFramePr>
        <p:xfrm>
          <a:off x="469900" y="440055"/>
          <a:ext cx="15684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735965" imgH="317500" progId="Equation.3">
                  <p:embed/>
                </p:oleObj>
              </mc:Choice>
              <mc:Fallback>
                <p:oleObj name="" r:id="rId7" imgW="735965" imgH="317500" progId="Equation.3">
                  <p:embed/>
                  <p:pic>
                    <p:nvPicPr>
                      <p:cNvPr id="0" name="对象 2334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9900" y="440055"/>
                        <a:ext cx="1568450" cy="663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33483"/>
          <p:cNvGraphicFramePr/>
          <p:nvPr/>
        </p:nvGraphicFramePr>
        <p:xfrm>
          <a:off x="2628900" y="981075"/>
          <a:ext cx="26638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56030" imgH="254000" progId="Equation.3">
                  <p:embed/>
                </p:oleObj>
              </mc:Choice>
              <mc:Fallback>
                <p:oleObj name="" r:id="rId9" imgW="1256030" imgH="254000" progId="Equation.3">
                  <p:embed/>
                  <p:pic>
                    <p:nvPicPr>
                      <p:cNvPr id="0" name="对象 2334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8900" y="981075"/>
                        <a:ext cx="2663825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233496"/>
          <p:cNvSpPr/>
          <p:nvPr/>
        </p:nvSpPr>
        <p:spPr>
          <a:xfrm>
            <a:off x="0" y="2393950"/>
            <a:ext cx="9144000" cy="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t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053654" y="1878585"/>
          <a:ext cx="3695700" cy="104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1714500" imgH="482600" progId="Equation.3">
                  <p:embed/>
                </p:oleObj>
              </mc:Choice>
              <mc:Fallback>
                <p:oleObj name="" r:id="rId11" imgW="1714500" imgH="482600" progId="Equation.3">
                  <p:embed/>
                  <p:pic>
                    <p:nvPicPr>
                      <p:cNvPr id="0" name="对象 2334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53654" y="1878585"/>
                        <a:ext cx="3695700" cy="1043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233501"/>
          <p:cNvSpPr/>
          <p:nvPr/>
        </p:nvSpPr>
        <p:spPr>
          <a:xfrm>
            <a:off x="360363" y="2033588"/>
            <a:ext cx="3348037" cy="45720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ctr" anchorCtr="0">
            <a:spAutoFit/>
          </a:bodyPr>
          <a:lstStyle/>
          <a:p>
            <a:pPr defTabSz="914400" eaLnBrk="0" hangingPunct="0">
              <a:tabLst>
                <a:tab pos="2057400" algn="ctr"/>
                <a:tab pos="4038600" algn="r"/>
              </a:tabLst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1)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038509" y="2836387"/>
          <a:ext cx="566674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3" imgW="2527300" imgH="495300" progId="Equation.3">
                  <p:embed/>
                </p:oleObj>
              </mc:Choice>
              <mc:Fallback>
                <p:oleObj name="" r:id="rId13" imgW="2527300" imgH="495300" progId="Equation.3">
                  <p:embed/>
                  <p:pic>
                    <p:nvPicPr>
                      <p:cNvPr id="0" name="对象 23350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38509" y="2836387"/>
                        <a:ext cx="5666740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2988787" y="3960019"/>
          <a:ext cx="3528000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5" imgW="1511300" imgH="279400" progId="Equation.3">
                  <p:embed/>
                </p:oleObj>
              </mc:Choice>
              <mc:Fallback>
                <p:oleObj name="" r:id="rId15" imgW="1511300" imgH="279400" progId="Equation.3">
                  <p:embed/>
                  <p:pic>
                    <p:nvPicPr>
                      <p:cNvPr id="0" name="对象 23350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88787" y="3960019"/>
                        <a:ext cx="3528000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1152476" y="4693402"/>
          <a:ext cx="907161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7" imgW="4140200" imgH="279400" progId="Equation.3">
                  <p:embed/>
                </p:oleObj>
              </mc:Choice>
              <mc:Fallback>
                <p:oleObj name="" r:id="rId17" imgW="4140200" imgH="279400" progId="Equation.3">
                  <p:embed/>
                  <p:pic>
                    <p:nvPicPr>
                      <p:cNvPr id="0" name="对象 23350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52476" y="4693402"/>
                        <a:ext cx="9071610" cy="612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1093055" y="5415210"/>
          <a:ext cx="2924175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9" imgW="1473200" imgH="279400" progId="Equation.3">
                  <p:embed/>
                </p:oleObj>
              </mc:Choice>
              <mc:Fallback>
                <p:oleObj name="" r:id="rId19" imgW="1473200" imgH="279400" progId="Equation.3">
                  <p:embed/>
                  <p:pic>
                    <p:nvPicPr>
                      <p:cNvPr id="0" name="对象 23350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93055" y="5415210"/>
                        <a:ext cx="2924175" cy="612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33507"/>
          <p:cNvSpPr/>
          <p:nvPr/>
        </p:nvSpPr>
        <p:spPr>
          <a:xfrm>
            <a:off x="0" y="1627188"/>
            <a:ext cx="9144000" cy="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t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" name="对象 26"/>
          <p:cNvGraphicFramePr/>
          <p:nvPr/>
        </p:nvGraphicFramePr>
        <p:xfrm>
          <a:off x="4594543" y="5409248"/>
          <a:ext cx="5436000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1" imgW="2552700" imgH="279400" progId="Equation.3">
                  <p:embed/>
                </p:oleObj>
              </mc:Choice>
              <mc:Fallback>
                <p:oleObj name="" r:id="rId21" imgW="2552700" imgH="279400" progId="Equation.3">
                  <p:embed/>
                  <p:pic>
                    <p:nvPicPr>
                      <p:cNvPr id="0" name="对象 23351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94543" y="5409248"/>
                        <a:ext cx="5436000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/>
          <p:nvPr/>
        </p:nvGraphicFramePr>
        <p:xfrm>
          <a:off x="1152208" y="6136958"/>
          <a:ext cx="4140000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3" imgW="1941195" imgH="304800" progId="Equation.3">
                  <p:embed/>
                </p:oleObj>
              </mc:Choice>
              <mc:Fallback>
                <p:oleObj name="" r:id="rId23" imgW="1941195" imgH="304800" progId="Equation.3">
                  <p:embed/>
                  <p:pic>
                    <p:nvPicPr>
                      <p:cNvPr id="0" name="对象 23351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52208" y="6136958"/>
                        <a:ext cx="4140000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2963" y="1627823"/>
            <a:ext cx="53848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249857"/>
          <p:cNvSpPr/>
          <p:nvPr/>
        </p:nvSpPr>
        <p:spPr>
          <a:xfrm>
            <a:off x="2482850" y="2013903"/>
            <a:ext cx="7343775" cy="45720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ctr" anchorCtr="0">
            <a:spAutoFit/>
          </a:bodyPr>
          <a:lstStyle/>
          <a:p>
            <a:pPr indent="1524000" defTabSz="914400" eaLnBrk="0" hangingPunct="0">
              <a:tabLst>
                <a:tab pos="342900" algn="l"/>
              </a:tabLst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1           0                 1   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对象 249858"/>
          <p:cNvGraphicFramePr/>
          <p:nvPr/>
        </p:nvGraphicFramePr>
        <p:xfrm>
          <a:off x="757238" y="794385"/>
          <a:ext cx="27543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243330" imgH="304800" progId="Equation.3">
                  <p:embed/>
                </p:oleObj>
              </mc:Choice>
              <mc:Fallback>
                <p:oleObj name="" r:id="rId1" imgW="1243330" imgH="304800" progId="Equation.3">
                  <p:embed/>
                  <p:pic>
                    <p:nvPicPr>
                      <p:cNvPr id="0" name="对象 2498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794385"/>
                        <a:ext cx="2754312" cy="660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49859"/>
          <p:cNvGraphicFramePr/>
          <p:nvPr/>
        </p:nvGraphicFramePr>
        <p:xfrm>
          <a:off x="6346825" y="1542415"/>
          <a:ext cx="600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28600" imgH="241300" progId="Equation.3">
                  <p:embed/>
                </p:oleObj>
              </mc:Choice>
              <mc:Fallback>
                <p:oleObj name="" r:id="rId3" imgW="228600" imgH="241300" progId="Equation.3">
                  <p:embed/>
                  <p:pic>
                    <p:nvPicPr>
                      <p:cNvPr id="0" name="对象 2498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6825" y="1542415"/>
                        <a:ext cx="600075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49860"/>
          <p:cNvGraphicFramePr/>
          <p:nvPr/>
        </p:nvGraphicFramePr>
        <p:xfrm>
          <a:off x="2733675" y="2039303"/>
          <a:ext cx="7921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342265" imgH="177800" progId="Equation.3">
                  <p:embed/>
                </p:oleObj>
              </mc:Choice>
              <mc:Fallback>
                <p:oleObj name="" r:id="rId5" imgW="342265" imgH="177800" progId="Equation.3">
                  <p:embed/>
                  <p:pic>
                    <p:nvPicPr>
                      <p:cNvPr id="0" name="对象 2498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3675" y="2039303"/>
                        <a:ext cx="79216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49861"/>
          <p:cNvGraphicFramePr/>
          <p:nvPr/>
        </p:nvGraphicFramePr>
        <p:xfrm>
          <a:off x="3721100" y="2660015"/>
          <a:ext cx="773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367665" imgH="177800" progId="Equation.3">
                  <p:embed/>
                </p:oleObj>
              </mc:Choice>
              <mc:Fallback>
                <p:oleObj name="" r:id="rId7" imgW="367665" imgH="177800" progId="Equation.3">
                  <p:embed/>
                  <p:pic>
                    <p:nvPicPr>
                      <p:cNvPr id="0" name="对象 2498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21100" y="2660015"/>
                        <a:ext cx="77311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49862"/>
          <p:cNvGraphicFramePr/>
          <p:nvPr/>
        </p:nvGraphicFramePr>
        <p:xfrm>
          <a:off x="4965700" y="2661603"/>
          <a:ext cx="5254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240665" imgH="177800" progId="Equation.3">
                  <p:embed/>
                </p:oleObj>
              </mc:Choice>
              <mc:Fallback>
                <p:oleObj name="" r:id="rId9" imgW="240665" imgH="177800" progId="Equation.3">
                  <p:embed/>
                  <p:pic>
                    <p:nvPicPr>
                      <p:cNvPr id="0" name="对象 2498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65700" y="2661603"/>
                        <a:ext cx="52546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49863"/>
          <p:cNvGraphicFramePr>
            <a:graphicFrameLocks noChangeAspect="1"/>
          </p:cNvGraphicFramePr>
          <p:nvPr/>
        </p:nvGraphicFramePr>
        <p:xfrm>
          <a:off x="6462395" y="6173153"/>
          <a:ext cx="15970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748030" imgH="177800" progId="Equation.3">
                  <p:embed/>
                </p:oleObj>
              </mc:Choice>
              <mc:Fallback>
                <p:oleObj name="" r:id="rId11" imgW="748030" imgH="177800" progId="Equation.3">
                  <p:embed/>
                  <p:pic>
                    <p:nvPicPr>
                      <p:cNvPr id="0" name="对象 2498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62395" y="6173153"/>
                        <a:ext cx="1597025" cy="34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249864"/>
          <p:cNvSpPr/>
          <p:nvPr/>
        </p:nvSpPr>
        <p:spPr>
          <a:xfrm>
            <a:off x="5665153" y="6109653"/>
            <a:ext cx="796925" cy="45720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wrap="none" anchor="ctr" anchorCtr="0">
            <a:spAutoFit/>
          </a:bodyPr>
          <a:lstStyle/>
          <a:p>
            <a:pPr eaLnBrk="0" hangingPunct="0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解之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7" name="对象 249865"/>
          <p:cNvGraphicFramePr/>
          <p:nvPr/>
        </p:nvGraphicFramePr>
        <p:xfrm>
          <a:off x="3884613" y="1582103"/>
          <a:ext cx="19050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3" imgW="875665" imgH="203200" progId="Equation.3">
                  <p:embed/>
                </p:oleObj>
              </mc:Choice>
              <mc:Fallback>
                <p:oleObj name="" r:id="rId13" imgW="875665" imgH="203200" progId="Equation.3">
                  <p:embed/>
                  <p:pic>
                    <p:nvPicPr>
                      <p:cNvPr id="0" name="对象 2498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84613" y="1582103"/>
                        <a:ext cx="1905000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49866"/>
          <p:cNvGraphicFramePr/>
          <p:nvPr/>
        </p:nvGraphicFramePr>
        <p:xfrm>
          <a:off x="6334125" y="2658428"/>
          <a:ext cx="773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5" imgW="367665" imgH="177800" progId="Equation.3">
                  <p:embed/>
                </p:oleObj>
              </mc:Choice>
              <mc:Fallback>
                <p:oleObj name="" r:id="rId15" imgW="367665" imgH="177800" progId="Equation.3">
                  <p:embed/>
                  <p:pic>
                    <p:nvPicPr>
                      <p:cNvPr id="0" name="对象 24986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34125" y="2658428"/>
                        <a:ext cx="77311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49867"/>
          <p:cNvGraphicFramePr/>
          <p:nvPr/>
        </p:nvGraphicFramePr>
        <p:xfrm>
          <a:off x="2499678" y="5896928"/>
          <a:ext cx="317023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7" imgW="1459865" imgH="431800" progId="Equation.3">
                  <p:embed/>
                </p:oleObj>
              </mc:Choice>
              <mc:Fallback>
                <p:oleObj name="" r:id="rId17" imgW="1459865" imgH="431800" progId="Equation.3">
                  <p:embed/>
                  <p:pic>
                    <p:nvPicPr>
                      <p:cNvPr id="0" name="对象 24986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99678" y="5896928"/>
                        <a:ext cx="3170237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49868"/>
          <p:cNvSpPr/>
          <p:nvPr/>
        </p:nvSpPr>
        <p:spPr>
          <a:xfrm>
            <a:off x="460058" y="191770"/>
            <a:ext cx="3248025" cy="46037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）       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35℃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时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2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24" name="对象 249869"/>
          <p:cNvGraphicFramePr/>
          <p:nvPr/>
        </p:nvGraphicFramePr>
        <p:xfrm>
          <a:off x="3164840" y="3250565"/>
          <a:ext cx="176371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9" imgW="761365" imgH="405765" progId="Equation.3">
                  <p:embed/>
                </p:oleObj>
              </mc:Choice>
              <mc:Fallback>
                <p:oleObj name="" r:id="rId19" imgW="761365" imgH="405765" progId="Equation.3">
                  <p:embed/>
                  <p:pic>
                    <p:nvPicPr>
                      <p:cNvPr id="0" name="对象 24986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64840" y="3250565"/>
                        <a:ext cx="1763713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49870"/>
          <p:cNvGraphicFramePr/>
          <p:nvPr/>
        </p:nvGraphicFramePr>
        <p:xfrm>
          <a:off x="5592128" y="3263265"/>
          <a:ext cx="1716087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21" imgW="761365" imgH="405765" progId="Equation.3">
                  <p:embed/>
                </p:oleObj>
              </mc:Choice>
              <mc:Fallback>
                <p:oleObj name="" r:id="rId21" imgW="761365" imgH="405765" progId="Equation.3">
                  <p:embed/>
                  <p:pic>
                    <p:nvPicPr>
                      <p:cNvPr id="0" name="对象 24987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92128" y="3263265"/>
                        <a:ext cx="1716087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49871"/>
          <p:cNvGraphicFramePr>
            <a:graphicFrameLocks noChangeAspect="1"/>
          </p:cNvGraphicFramePr>
          <p:nvPr/>
        </p:nvGraphicFramePr>
        <p:xfrm>
          <a:off x="1723549" y="4241960"/>
          <a:ext cx="7009765" cy="163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23" imgW="3048000" imgH="762000" progId="Equation.3">
                  <p:embed/>
                </p:oleObj>
              </mc:Choice>
              <mc:Fallback>
                <p:oleObj name="" r:id="rId23" imgW="3048000" imgH="762000" progId="Equation.3">
                  <p:embed/>
                  <p:pic>
                    <p:nvPicPr>
                      <p:cNvPr id="0" name="对象 24987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23549" y="4241960"/>
                        <a:ext cx="7009765" cy="1636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49872"/>
          <p:cNvSpPr txBox="1"/>
          <p:nvPr/>
        </p:nvSpPr>
        <p:spPr>
          <a:xfrm>
            <a:off x="2805113" y="2588578"/>
            <a:ext cx="539750" cy="519112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wrap="none" anchor="t" anchorCtr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eq</a:t>
            </a:r>
            <a:endParaRPr lang="en-US" altLang="zh-CN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1" name="对象 249873"/>
          <p:cNvGraphicFramePr/>
          <p:nvPr/>
        </p:nvGraphicFramePr>
        <p:xfrm>
          <a:off x="3511550" y="832485"/>
          <a:ext cx="5311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25" imgW="2399030" imgH="241300" progId="Equation.3">
                  <p:embed/>
                </p:oleObj>
              </mc:Choice>
              <mc:Fallback>
                <p:oleObj name="" r:id="rId25" imgW="2399030" imgH="241300" progId="Equation.3">
                  <p:embed/>
                  <p:pic>
                    <p:nvPicPr>
                      <p:cNvPr id="0" name="对象 24987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11550" y="832485"/>
                        <a:ext cx="5311775" cy="5238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233476"/>
          <p:cNvGraphicFramePr/>
          <p:nvPr/>
        </p:nvGraphicFramePr>
        <p:xfrm>
          <a:off x="3943350" y="225425"/>
          <a:ext cx="19065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27" imgW="875665" imgH="203200" progId="Equation.3">
                  <p:embed/>
                </p:oleObj>
              </mc:Choice>
              <mc:Fallback>
                <p:oleObj name="" r:id="rId27" imgW="875665" imgH="203200" progId="Equation.3">
                  <p:embed/>
                  <p:pic>
                    <p:nvPicPr>
                      <p:cNvPr id="0" name="对象 23347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943350" y="225425"/>
                        <a:ext cx="1906588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2"/>
          <p:cNvGraphicFramePr>
            <a:graphicFrameLocks noChangeAspect="1"/>
          </p:cNvGraphicFramePr>
          <p:nvPr/>
        </p:nvGraphicFramePr>
        <p:xfrm>
          <a:off x="6334125" y="113665"/>
          <a:ext cx="16208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29" imgW="495300" imgH="203200" progId="Equation.KSEE3">
                  <p:embed/>
                </p:oleObj>
              </mc:Choice>
              <mc:Fallback>
                <p:oleObj name="" r:id="rId29" imgW="495300" imgH="203200" progId="Equation.KSEE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334125" y="113665"/>
                        <a:ext cx="1620838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320" y="6350"/>
            <a:ext cx="11758295" cy="2489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例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3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：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CO(g) 的燃烧反应为2 CO(g)+ O</a:t>
            </a:r>
            <a:r>
              <a:rPr lang="zh-CN" altLang="en-US" sz="2400" b="1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(g) = 2 CO</a:t>
            </a:r>
            <a:r>
              <a:rPr lang="zh-CN" altLang="en-US" sz="2400" b="1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(g)，在2000K时，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                                      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若在此温度下有CO、O</a:t>
            </a:r>
            <a:r>
              <a:rPr lang="zh-CN" altLang="en-US" sz="2400" b="1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、CO</a:t>
            </a:r>
            <a:r>
              <a:rPr lang="zh-CN" altLang="en-US" sz="2400" b="1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2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组成的混合气体，它们的分压分别为1kPa、5 kPa和100 kPa，设气体服从理想气体状态方程。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  <a:p>
            <a:pPr algn="just" fontAlgn="auto">
              <a:lnSpc>
                <a:spcPct val="130000"/>
              </a:lnSpc>
            </a:pP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(1) 计算该反应在2000K时的</a:t>
            </a:r>
            <a:r>
              <a:rPr lang="zh-CN" altLang="en-US" sz="2400" b="1" i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K</a:t>
            </a:r>
            <a:r>
              <a:rPr lang="zh-CN" altLang="en-US" sz="2400" b="1" i="1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p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。（6分）(2) 在以上条件下反应向哪个方向进行？（根据计算结果回答）（6分） (3) 该反应的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      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随温度升高变大还是变小？为什么？（3分）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2" name="对象 -2147482624"/>
          <p:cNvGraphicFramePr>
            <a:graphicFrameLocks noChangeAspect="1"/>
          </p:cNvGraphicFramePr>
          <p:nvPr/>
        </p:nvGraphicFramePr>
        <p:xfrm>
          <a:off x="9237028" y="6350"/>
          <a:ext cx="209379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90600" imgH="254000" progId="Equation.3">
                  <p:embed/>
                </p:oleObj>
              </mc:Choice>
              <mc:Fallback>
                <p:oleObj name="" r:id="rId1" imgW="990600" imgH="254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37028" y="6350"/>
                        <a:ext cx="209379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23"/>
          <p:cNvGraphicFramePr>
            <a:graphicFrameLocks noChangeAspect="1"/>
          </p:cNvGraphicFramePr>
          <p:nvPr/>
        </p:nvGraphicFramePr>
        <p:xfrm>
          <a:off x="5560378" y="1891983"/>
          <a:ext cx="504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41300" imgH="241300" progId="Equation.3">
                  <p:embed/>
                </p:oleObj>
              </mc:Choice>
              <mc:Fallback>
                <p:oleObj name="" r:id="rId3" imgW="241300" imgH="241300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0378" y="1891983"/>
                        <a:ext cx="50400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50183"/>
          <p:cNvSpPr/>
          <p:nvPr/>
        </p:nvSpPr>
        <p:spPr>
          <a:xfrm>
            <a:off x="109538" y="2528412"/>
            <a:ext cx="201168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解：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(1)	</a:t>
            </a:r>
            <a:endParaRPr lang="en-US" altLang="zh-CN" sz="2400" dirty="0"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17" name="对象 50177"/>
          <p:cNvGraphicFramePr>
            <a:graphicFrameLocks noChangeAspect="1"/>
          </p:cNvGraphicFramePr>
          <p:nvPr/>
        </p:nvGraphicFramePr>
        <p:xfrm>
          <a:off x="1121887" y="3157220"/>
          <a:ext cx="896683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" imgW="3974465" imgH="304800" progId="Equation.3">
                  <p:embed/>
                </p:oleObj>
              </mc:Choice>
              <mc:Fallback>
                <p:oleObj name="" r:id="rId5" imgW="3974465" imgH="304800" progId="Equation.3">
                  <p:embed/>
                  <p:pic>
                    <p:nvPicPr>
                      <p:cNvPr id="0" name="对象 501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1887" y="3157220"/>
                        <a:ext cx="896683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016943" y="2479358"/>
          <a:ext cx="16859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7" imgW="545465" imgH="203200" progId="Equation.KSEE3">
                  <p:embed/>
                </p:oleObj>
              </mc:Choice>
              <mc:Fallback>
                <p:oleObj name="" r:id="rId7" imgW="545465" imgH="203200" progId="Equation.KSEE3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6943" y="2479358"/>
                        <a:ext cx="168592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1"/>
          <p:cNvSpPr txBox="1"/>
          <p:nvPr/>
        </p:nvSpPr>
        <p:spPr>
          <a:xfrm>
            <a:off x="1768793" y="2555558"/>
            <a:ext cx="37496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 CO(g)+ O</a:t>
            </a:r>
            <a:r>
              <a:rPr lang="zh-CN" altLang="en-US" sz="24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(g) = 2 CO</a:t>
            </a:r>
            <a:r>
              <a:rPr lang="zh-CN" altLang="en-US" sz="24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(g)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对象 50178"/>
          <p:cNvGraphicFramePr>
            <a:graphicFrameLocks noChangeAspect="1"/>
          </p:cNvGraphicFramePr>
          <p:nvPr/>
        </p:nvGraphicFramePr>
        <p:xfrm>
          <a:off x="1334770" y="3848418"/>
          <a:ext cx="70040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3213100" imgH="495300" progId="Equation.3">
                  <p:embed/>
                </p:oleObj>
              </mc:Choice>
              <mc:Fallback>
                <p:oleObj name="" r:id="rId9" imgW="3213100" imgH="495300" progId="Equation.3">
                  <p:embed/>
                  <p:pic>
                    <p:nvPicPr>
                      <p:cNvPr id="0" name="对象 501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4770" y="3848418"/>
                        <a:ext cx="7004050" cy="1073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50179"/>
          <p:cNvGraphicFramePr>
            <a:graphicFrameLocks noChangeAspect="1"/>
          </p:cNvGraphicFramePr>
          <p:nvPr/>
        </p:nvGraphicFramePr>
        <p:xfrm>
          <a:off x="526733" y="4908074"/>
          <a:ext cx="10781030" cy="100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5067300" imgH="469900" progId="Equation.3">
                  <p:embed/>
                </p:oleObj>
              </mc:Choice>
              <mc:Fallback>
                <p:oleObj name="" r:id="rId11" imgW="5067300" imgH="469900" progId="Equation.3">
                  <p:embed/>
                  <p:pic>
                    <p:nvPicPr>
                      <p:cNvPr id="0" name="对象 501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6733" y="4908074"/>
                        <a:ext cx="10781030" cy="1004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50184"/>
          <p:cNvSpPr/>
          <p:nvPr/>
        </p:nvSpPr>
        <p:spPr>
          <a:xfrm>
            <a:off x="478790" y="4100354"/>
            <a:ext cx="1097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(2) 	</a:t>
            </a:r>
            <a:endParaRPr lang="en-US" altLang="zh-CN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6" name="矩形 50187"/>
          <p:cNvSpPr/>
          <p:nvPr/>
        </p:nvSpPr>
        <p:spPr>
          <a:xfrm>
            <a:off x="8722360" y="4100195"/>
            <a:ext cx="31235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所以反应向右进行（正向进行）</a:t>
            </a:r>
            <a:endParaRPr lang="en-US" altLang="zh-CN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1" name="对象 50180"/>
          <p:cNvGraphicFramePr>
            <a:graphicFrameLocks noChangeAspect="1"/>
          </p:cNvGraphicFramePr>
          <p:nvPr/>
        </p:nvGraphicFramePr>
        <p:xfrm>
          <a:off x="1636198" y="5790253"/>
          <a:ext cx="2271299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1091565" imgH="469900" progId="Equation.3">
                  <p:embed/>
                </p:oleObj>
              </mc:Choice>
              <mc:Fallback>
                <p:oleObj name="" r:id="rId13" imgW="1091565" imgH="469900" progId="Equation.3">
                  <p:embed/>
                  <p:pic>
                    <p:nvPicPr>
                      <p:cNvPr id="0" name="对象 501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36198" y="5790253"/>
                        <a:ext cx="2271299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50181"/>
          <p:cNvGraphicFramePr>
            <a:graphicFrameLocks noChangeAspect="1"/>
          </p:cNvGraphicFramePr>
          <p:nvPr/>
        </p:nvGraphicFramePr>
        <p:xfrm>
          <a:off x="4460399" y="6120766"/>
          <a:ext cx="127762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5" imgW="660400" imgH="228600" progId="Equation.3">
                  <p:embed/>
                </p:oleObj>
              </mc:Choice>
              <mc:Fallback>
                <p:oleObj name="" r:id="rId15" imgW="660400" imgH="228600" progId="Equation.3">
                  <p:embed/>
                  <p:pic>
                    <p:nvPicPr>
                      <p:cNvPr id="0" name="对象 501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60399" y="6120766"/>
                        <a:ext cx="1277620" cy="450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50185"/>
          <p:cNvSpPr/>
          <p:nvPr/>
        </p:nvSpPr>
        <p:spPr>
          <a:xfrm>
            <a:off x="479425" y="6018689"/>
            <a:ext cx="868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indent="152400" defTabSz="914400">
              <a:tabLst>
                <a:tab pos="685800" algn="l"/>
              </a:tabLst>
            </a:pP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(3)	</a:t>
            </a:r>
            <a:endParaRPr lang="en-US" altLang="zh-CN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" name="矩形 50186"/>
          <p:cNvSpPr/>
          <p:nvPr/>
        </p:nvSpPr>
        <p:spPr>
          <a:xfrm>
            <a:off x="6587808" y="6083935"/>
            <a:ext cx="4321175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随温度升高而变小。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5" name="对象 50182"/>
          <p:cNvGraphicFramePr>
            <a:graphicFrameLocks noChangeAspect="1"/>
          </p:cNvGraphicFramePr>
          <p:nvPr/>
        </p:nvGraphicFramePr>
        <p:xfrm>
          <a:off x="6192838" y="5968048"/>
          <a:ext cx="539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7" imgW="241300" imgH="241300" progId="Equation.3">
                  <p:embed/>
                </p:oleObj>
              </mc:Choice>
              <mc:Fallback>
                <p:oleObj name="" r:id="rId17" imgW="241300" imgH="241300" progId="Equation.3">
                  <p:embed/>
                  <p:pic>
                    <p:nvPicPr>
                      <p:cNvPr id="0" name="对象 5018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92838" y="5968048"/>
                        <a:ext cx="5397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文本框 235524"/>
          <p:cNvSpPr txBox="1"/>
          <p:nvPr/>
        </p:nvSpPr>
        <p:spPr>
          <a:xfrm>
            <a:off x="137795" y="0"/>
            <a:ext cx="11685270" cy="97726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wrap="square" anchor="t" anchorCtr="0">
            <a:spAutoFit/>
          </a:bodyPr>
          <a:p>
            <a:pPr algn="just">
              <a:lnSpc>
                <a:spcPct val="120000"/>
              </a:lnSpc>
              <a:buFontTx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已知反应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                                                      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(1)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求在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1000 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时的标准摩尔反应焓              及                                       。已知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298.15K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时数据如下：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43362" name="对象 235525"/>
          <p:cNvGraphicFramePr>
            <a:graphicFrameLocks noChangeAspect="1"/>
          </p:cNvGraphicFramePr>
          <p:nvPr/>
        </p:nvGraphicFramePr>
        <p:xfrm>
          <a:off x="2424113" y="55880"/>
          <a:ext cx="487704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" name="" r:id="rId1" imgW="2527300" imgH="254000" progId="Equation.3">
                  <p:embed/>
                </p:oleObj>
              </mc:Choice>
              <mc:Fallback>
                <p:oleObj name="" r:id="rId1" imgW="2527300" imgH="254000" progId="Equation.3">
                  <p:embed/>
                  <p:pic>
                    <p:nvPicPr>
                      <p:cNvPr id="0" name="图片 37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4113" y="55880"/>
                        <a:ext cx="487704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3" name="对象 235526"/>
          <p:cNvGraphicFramePr>
            <a:graphicFrameLocks noChangeAspect="1"/>
          </p:cNvGraphicFramePr>
          <p:nvPr/>
        </p:nvGraphicFramePr>
        <p:xfrm>
          <a:off x="923290" y="471805"/>
          <a:ext cx="90880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5" name="" r:id="rId3" imgW="444500" imgH="228600" progId="Equation.3">
                  <p:embed/>
                </p:oleObj>
              </mc:Choice>
              <mc:Fallback>
                <p:oleObj name="" r:id="rId3" imgW="444500" imgH="228600" progId="Equation.3">
                  <p:embed/>
                  <p:pic>
                    <p:nvPicPr>
                      <p:cNvPr id="0" name="图片 37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3290" y="471805"/>
                        <a:ext cx="90880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对象 235527"/>
          <p:cNvGraphicFramePr>
            <a:graphicFrameLocks noChangeAspect="1"/>
          </p:cNvGraphicFramePr>
          <p:nvPr/>
        </p:nvGraphicFramePr>
        <p:xfrm>
          <a:off x="2444115" y="476250"/>
          <a:ext cx="249487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3" name="" r:id="rId5" imgW="1318895" imgH="266065" progId="Equation.3">
                  <p:embed/>
                </p:oleObj>
              </mc:Choice>
              <mc:Fallback>
                <p:oleObj name="" r:id="rId5" imgW="1318895" imgH="266065" progId="Equation.3">
                  <p:embed/>
                  <p:pic>
                    <p:nvPicPr>
                      <p:cNvPr id="0" name="图片 37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4115" y="476250"/>
                        <a:ext cx="249487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2" name="表格 235571"/>
          <p:cNvGraphicFramePr/>
          <p:nvPr>
            <p:custDataLst>
              <p:tags r:id="rId7"/>
            </p:custDataLst>
          </p:nvPr>
        </p:nvGraphicFramePr>
        <p:xfrm>
          <a:off x="1595438" y="1020128"/>
          <a:ext cx="8964295" cy="1828800"/>
        </p:xfrm>
        <a:graphic>
          <a:graphicData uri="http://schemas.openxmlformats.org/drawingml/2006/table">
            <a:tbl>
              <a:tblPr/>
              <a:tblGrid>
                <a:gridCol w="2089150"/>
                <a:gridCol w="2087880"/>
                <a:gridCol w="2375535"/>
                <a:gridCol w="2411730"/>
              </a:tblGrid>
              <a:tr h="4556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rPr>
                        <a:t>物质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2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2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2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2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CH</a:t>
                      </a:r>
                      <a:r>
                        <a:rPr lang="en-US" altLang="zh-CN" sz="2400" baseline="-30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 3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COOH(g)</a:t>
                      </a:r>
                      <a:endParaRPr lang="en-US" altLang="zh-CN" sz="2400" baseline="-3000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rPr>
                        <a:t>-434.84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Times New Roman" panose="02020603050405020304" pitchFamily="2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rPr>
                        <a:t>293.00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Times New Roman" panose="02020603050405020304" pitchFamily="2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rPr>
                        <a:t>52.3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Times New Roman" panose="02020603050405020304" pitchFamily="2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CH</a:t>
                      </a:r>
                      <a:r>
                        <a:rPr lang="en-US" altLang="zh-CN" sz="2400" baseline="-30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 4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(g)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rPr>
                        <a:t>-74.81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Times New Roman" panose="02020603050405020304" pitchFamily="2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rPr>
                        <a:t>186.264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Times New Roman" panose="02020603050405020304" pitchFamily="2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rPr>
                        <a:t>37.7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Times New Roman" panose="02020603050405020304" pitchFamily="2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2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CO</a:t>
                      </a:r>
                      <a:r>
                        <a:rPr lang="en-US" altLang="zh-CN" sz="2400" baseline="-30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2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</a:rPr>
                        <a:t>(g)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rPr>
                        <a:t>-393.51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Times New Roman" panose="02020603050405020304" pitchFamily="2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rPr>
                        <a:t>213.74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Times New Roman" panose="02020603050405020304" pitchFamily="2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>
                          <a:solidFill>
                            <a:srgbClr val="003366"/>
                          </a:solidFill>
                          <a:latin typeface="+mn-lt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rPr>
                        <a:t>31.4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Times New Roman" panose="02020603050405020304" pitchFamily="2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395" name="对象 235568"/>
          <p:cNvGraphicFramePr/>
          <p:nvPr/>
        </p:nvGraphicFramePr>
        <p:xfrm>
          <a:off x="3684588" y="1034098"/>
          <a:ext cx="20875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1" name="" r:id="rId8" imgW="1141730" imgH="254000" progId="Equation.3">
                  <p:embed/>
                </p:oleObj>
              </mc:Choice>
              <mc:Fallback>
                <p:oleObj name="" r:id="rId8" imgW="1141730" imgH="254000" progId="Equation.3">
                  <p:embed/>
                  <p:pic>
                    <p:nvPicPr>
                      <p:cNvPr id="0" name="图片 377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84588" y="1034098"/>
                        <a:ext cx="2087562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6" name="对象 235569"/>
          <p:cNvGraphicFramePr/>
          <p:nvPr/>
        </p:nvGraphicFramePr>
        <p:xfrm>
          <a:off x="5772150" y="1034098"/>
          <a:ext cx="23050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1" name="" r:id="rId10" imgW="1205230" imgH="254000" progId="Equation.3">
                  <p:embed/>
                </p:oleObj>
              </mc:Choice>
              <mc:Fallback>
                <p:oleObj name="" r:id="rId10" imgW="1205230" imgH="254000" progId="Equation.3">
                  <p:embed/>
                  <p:pic>
                    <p:nvPicPr>
                      <p:cNvPr id="0" name="图片 376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72150" y="1034098"/>
                        <a:ext cx="230505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7" name="对象 235570"/>
          <p:cNvGraphicFramePr/>
          <p:nvPr/>
        </p:nvGraphicFramePr>
        <p:xfrm>
          <a:off x="8255000" y="1062038"/>
          <a:ext cx="2305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2" name="" r:id="rId12" imgW="1307465" imgH="241300" progId="Equation.3">
                  <p:embed/>
                </p:oleObj>
              </mc:Choice>
              <mc:Fallback>
                <p:oleObj name="" r:id="rId12" imgW="1307465" imgH="241300" progId="Equation.3">
                  <p:embed/>
                  <p:pic>
                    <p:nvPicPr>
                      <p:cNvPr id="0" name="图片 376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55000" y="1062038"/>
                        <a:ext cx="23050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8" name="文本框 235572"/>
          <p:cNvSpPr txBox="1"/>
          <p:nvPr/>
        </p:nvSpPr>
        <p:spPr>
          <a:xfrm>
            <a:off x="349250" y="2929890"/>
            <a:ext cx="11473180" cy="97726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  <a:buFontTx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(2)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试判断当温度为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1000K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，反应系统中                                        、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  <a:buFontTx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       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时化学反应的方向。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43399" name="对象 235573"/>
          <p:cNvGraphicFramePr/>
          <p:nvPr/>
        </p:nvGraphicFramePr>
        <p:xfrm>
          <a:off x="5801043" y="2955608"/>
          <a:ext cx="2336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7" name="" r:id="rId14" imgW="1193165" imgH="241300" progId="Equation.3">
                  <p:embed/>
                </p:oleObj>
              </mc:Choice>
              <mc:Fallback>
                <p:oleObj name="" r:id="rId14" imgW="1193165" imgH="241300" progId="Equation.3">
                  <p:embed/>
                  <p:pic>
                    <p:nvPicPr>
                      <p:cNvPr id="0" name="图片 376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01043" y="2955608"/>
                        <a:ext cx="233680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0" name="对象 235574"/>
          <p:cNvGraphicFramePr/>
          <p:nvPr/>
        </p:nvGraphicFramePr>
        <p:xfrm>
          <a:off x="9037955" y="2929573"/>
          <a:ext cx="2336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9" name="" r:id="rId16" imgW="1193165" imgH="241300" progId="Equation.3">
                  <p:embed/>
                </p:oleObj>
              </mc:Choice>
              <mc:Fallback>
                <p:oleObj name="" r:id="rId16" imgW="1193165" imgH="241300" progId="Equation.3">
                  <p:embed/>
                  <p:pic>
                    <p:nvPicPr>
                      <p:cNvPr id="0" name="图片 376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037955" y="2929573"/>
                        <a:ext cx="233680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1" name="对象 235575"/>
          <p:cNvGraphicFramePr/>
          <p:nvPr/>
        </p:nvGraphicFramePr>
        <p:xfrm>
          <a:off x="137478" y="3429000"/>
          <a:ext cx="31686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6" name="" r:id="rId18" imgW="1561465" imgH="241300" progId="Equation.3">
                  <p:embed/>
                </p:oleObj>
              </mc:Choice>
              <mc:Fallback>
                <p:oleObj name="" r:id="rId18" imgW="1561465" imgH="241300" progId="Equation.3">
                  <p:embed/>
                  <p:pic>
                    <p:nvPicPr>
                      <p:cNvPr id="0" name="图片 376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7478" y="3429000"/>
                        <a:ext cx="316865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3" name="对象 235582"/>
          <p:cNvGraphicFramePr/>
          <p:nvPr/>
        </p:nvGraphicFramePr>
        <p:xfrm>
          <a:off x="1595438" y="3987483"/>
          <a:ext cx="45370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" name="" r:id="rId20" imgW="2308225" imgH="266065" progId="Equation.3">
                  <p:embed/>
                </p:oleObj>
              </mc:Choice>
              <mc:Fallback>
                <p:oleObj name="" r:id="rId20" imgW="2308225" imgH="266065" progId="Equation.3">
                  <p:embed/>
                  <p:pic>
                    <p:nvPicPr>
                      <p:cNvPr id="0" name="图片 376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95438" y="3987483"/>
                        <a:ext cx="4537075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4" name="文本框 235583"/>
          <p:cNvSpPr txBox="1"/>
          <p:nvPr/>
        </p:nvSpPr>
        <p:spPr>
          <a:xfrm>
            <a:off x="349250" y="3987800"/>
            <a:ext cx="16033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解：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(1)</a:t>
            </a:r>
            <a:endParaRPr lang="en-US" altLang="zh-CN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35588" name="对象 235587"/>
          <p:cNvGraphicFramePr/>
          <p:nvPr/>
        </p:nvGraphicFramePr>
        <p:xfrm>
          <a:off x="3898900" y="4565650"/>
          <a:ext cx="63722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0" name="" r:id="rId22" imgW="3224530" imgH="241300" progId="Equation.3">
                  <p:embed/>
                </p:oleObj>
              </mc:Choice>
              <mc:Fallback>
                <p:oleObj name="" r:id="rId22" imgW="3224530" imgH="241300" progId="Equation.3">
                  <p:embed/>
                  <p:pic>
                    <p:nvPicPr>
                      <p:cNvPr id="0" name="图片 376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98900" y="4565650"/>
                        <a:ext cx="6372225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235574"/>
          <p:cNvGraphicFramePr/>
          <p:nvPr/>
        </p:nvGraphicFramePr>
        <p:xfrm>
          <a:off x="137478" y="5102861"/>
          <a:ext cx="3905885" cy="53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4" imgW="1993900" imgH="266700" progId="Equation.3">
                  <p:embed/>
                </p:oleObj>
              </mc:Choice>
              <mc:Fallback>
                <p:oleObj name="" r:id="rId24" imgW="1993900" imgH="266700" progId="Equation.3">
                  <p:embed/>
                  <p:pic>
                    <p:nvPicPr>
                      <p:cNvPr id="0" name="图片 376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37478" y="5102861"/>
                        <a:ext cx="3905885" cy="537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235574"/>
          <p:cNvGraphicFramePr>
            <a:graphicFrameLocks noChangeAspect="1"/>
          </p:cNvGraphicFramePr>
          <p:nvPr/>
        </p:nvGraphicFramePr>
        <p:xfrm>
          <a:off x="3898583" y="5550219"/>
          <a:ext cx="656037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6" imgW="3175000" imgH="203200" progId="Equation.3">
                  <p:embed/>
                </p:oleObj>
              </mc:Choice>
              <mc:Fallback>
                <p:oleObj name="" r:id="rId26" imgW="3175000" imgH="203200" progId="Equation.3">
                  <p:embed/>
                  <p:pic>
                    <p:nvPicPr>
                      <p:cNvPr id="0" name="图片 376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898583" y="5550219"/>
                        <a:ext cx="6560372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35574"/>
          <p:cNvGraphicFramePr>
            <a:graphicFrameLocks noChangeAspect="1"/>
          </p:cNvGraphicFramePr>
          <p:nvPr/>
        </p:nvGraphicFramePr>
        <p:xfrm>
          <a:off x="1952626" y="6135371"/>
          <a:ext cx="8000159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8" imgW="4025900" imgH="316865" progId="Equation.3">
                  <p:embed/>
                </p:oleObj>
              </mc:Choice>
              <mc:Fallback>
                <p:oleObj name="" r:id="rId28" imgW="4025900" imgH="316865" progId="Equation.3">
                  <p:embed/>
                  <p:pic>
                    <p:nvPicPr>
                      <p:cNvPr id="0" name="图片 376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952626" y="6135371"/>
                        <a:ext cx="8000159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4386" name="对象 246789"/>
          <p:cNvGraphicFramePr/>
          <p:nvPr/>
        </p:nvGraphicFramePr>
        <p:xfrm>
          <a:off x="3563938" y="177165"/>
          <a:ext cx="46085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" name="" r:id="rId1" imgW="2527300" imgH="254000" progId="Equation.3">
                  <p:embed/>
                </p:oleObj>
              </mc:Choice>
              <mc:Fallback>
                <p:oleObj name="" r:id="rId1" imgW="2527300" imgH="254000" progId="Equation.3">
                  <p:embed/>
                  <p:pic>
                    <p:nvPicPr>
                      <p:cNvPr id="0" name="图片 37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63938" y="177165"/>
                        <a:ext cx="4608512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22" name="文本框 246844"/>
          <p:cNvSpPr txBox="1"/>
          <p:nvPr/>
        </p:nvSpPr>
        <p:spPr>
          <a:xfrm>
            <a:off x="378460" y="188595"/>
            <a:ext cx="16033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解：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(1)</a:t>
            </a:r>
            <a:endParaRPr lang="en-US" altLang="zh-CN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46846" name="对象 246845"/>
          <p:cNvGraphicFramePr>
            <a:graphicFrameLocks noChangeAspect="1"/>
          </p:cNvGraphicFramePr>
          <p:nvPr/>
        </p:nvGraphicFramePr>
        <p:xfrm>
          <a:off x="1703388" y="753428"/>
          <a:ext cx="629262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6" name="" r:id="rId3" imgW="3107690" imgH="266065" progId="Equation.3">
                  <p:embed/>
                </p:oleObj>
              </mc:Choice>
              <mc:Fallback>
                <p:oleObj name="" r:id="rId3" imgW="3107690" imgH="266065" progId="Equation.3">
                  <p:embed/>
                  <p:pic>
                    <p:nvPicPr>
                      <p:cNvPr id="0" name="图片 37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3388" y="753428"/>
                        <a:ext cx="6292624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48" name="对象 246847"/>
          <p:cNvGraphicFramePr/>
          <p:nvPr/>
        </p:nvGraphicFramePr>
        <p:xfrm>
          <a:off x="3218974" y="2709545"/>
          <a:ext cx="629666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" name="" r:id="rId5" imgW="3098800" imgH="405765" progId="Equation.3">
                  <p:embed/>
                </p:oleObj>
              </mc:Choice>
              <mc:Fallback>
                <p:oleObj name="" r:id="rId5" imgW="3098800" imgH="405765" progId="Equation.3">
                  <p:embed/>
                  <p:pic>
                    <p:nvPicPr>
                      <p:cNvPr id="0" name="图片 37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8974" y="2709545"/>
                        <a:ext cx="629666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49" name="对象 246848"/>
          <p:cNvGraphicFramePr>
            <a:graphicFrameLocks noChangeAspect="1"/>
          </p:cNvGraphicFramePr>
          <p:nvPr/>
        </p:nvGraphicFramePr>
        <p:xfrm>
          <a:off x="3563938" y="1328738"/>
          <a:ext cx="740158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" name="" r:id="rId7" imgW="3820795" imgH="241300" progId="Equation.3">
                  <p:embed/>
                </p:oleObj>
              </mc:Choice>
              <mc:Fallback>
                <p:oleObj name="" r:id="rId7" imgW="3820795" imgH="241300" progId="Equation.3">
                  <p:embed/>
                  <p:pic>
                    <p:nvPicPr>
                      <p:cNvPr id="0" name="图片 37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63938" y="1328738"/>
                        <a:ext cx="740158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51" name="对象 246850"/>
          <p:cNvGraphicFramePr/>
          <p:nvPr/>
        </p:nvGraphicFramePr>
        <p:xfrm>
          <a:off x="480060" y="3592513"/>
          <a:ext cx="36734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" name="" r:id="rId9" imgW="1422400" imgH="228600" progId="Equation.3">
                  <p:embed/>
                </p:oleObj>
              </mc:Choice>
              <mc:Fallback>
                <p:oleObj name="" r:id="rId9" imgW="1422400" imgH="228600" progId="Equation.3">
                  <p:embed/>
                  <p:pic>
                    <p:nvPicPr>
                      <p:cNvPr id="0" name="图片 37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" y="3592513"/>
                        <a:ext cx="3673475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52" name="对象 246851"/>
          <p:cNvGraphicFramePr/>
          <p:nvPr/>
        </p:nvGraphicFramePr>
        <p:xfrm>
          <a:off x="4153218" y="3622358"/>
          <a:ext cx="69135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" name="" r:id="rId11" imgW="3008630" imgH="241300" progId="Equation.3">
                  <p:embed/>
                </p:oleObj>
              </mc:Choice>
              <mc:Fallback>
                <p:oleObj name="" r:id="rId11" imgW="3008630" imgH="241300" progId="Equation.3">
                  <p:embed/>
                  <p:pic>
                    <p:nvPicPr>
                      <p:cNvPr id="0" name="图片 37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53218" y="3622358"/>
                        <a:ext cx="691356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1703864" y="1888173"/>
          <a:ext cx="60642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3" imgW="2984500" imgH="444500" progId="Equation.3">
                  <p:embed/>
                </p:oleObj>
              </mc:Choice>
              <mc:Fallback>
                <p:oleObj name="" r:id="rId13" imgW="2984500" imgH="444500" progId="Equation.3">
                  <p:embed/>
                  <p:pic>
                    <p:nvPicPr>
                      <p:cNvPr id="0" name="图片 37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03864" y="1888173"/>
                        <a:ext cx="6064250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1" name="对象 245820"/>
          <p:cNvGraphicFramePr>
            <a:graphicFrameLocks noChangeAspect="1"/>
          </p:cNvGraphicFramePr>
          <p:nvPr/>
        </p:nvGraphicFramePr>
        <p:xfrm>
          <a:off x="480060" y="4444365"/>
          <a:ext cx="2977881" cy="5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4" name="" r:id="rId15" imgW="1293495" imgH="266065" progId="Equation.3">
                  <p:embed/>
                </p:oleObj>
              </mc:Choice>
              <mc:Fallback>
                <p:oleObj name="" r:id="rId15" imgW="1293495" imgH="266065" progId="Equation.3">
                  <p:embed/>
                  <p:pic>
                    <p:nvPicPr>
                      <p:cNvPr id="0" name="图片 37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0060" y="4444365"/>
                        <a:ext cx="2977881" cy="55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2" name="对象 245821"/>
          <p:cNvGraphicFramePr>
            <a:graphicFrameLocks noChangeAspect="1"/>
          </p:cNvGraphicFramePr>
          <p:nvPr/>
        </p:nvGraphicFramePr>
        <p:xfrm>
          <a:off x="4153535" y="4459923"/>
          <a:ext cx="5353789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" name="" r:id="rId17" imgW="2574925" imgH="266065" progId="Equation.3">
                  <p:embed/>
                </p:oleObj>
              </mc:Choice>
              <mc:Fallback>
                <p:oleObj name="" r:id="rId17" imgW="2574925" imgH="266065" progId="Equation.3">
                  <p:embed/>
                  <p:pic>
                    <p:nvPicPr>
                      <p:cNvPr id="0" name="图片 38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53535" y="4459923"/>
                        <a:ext cx="5353789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3" name="对象 245822"/>
          <p:cNvGraphicFramePr/>
          <p:nvPr/>
        </p:nvGraphicFramePr>
        <p:xfrm>
          <a:off x="550863" y="5316220"/>
          <a:ext cx="259238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" name="" r:id="rId19" imgW="1052830" imgH="266065" progId="Equation.3">
                  <p:embed/>
                </p:oleObj>
              </mc:Choice>
              <mc:Fallback>
                <p:oleObj name="" r:id="rId19" imgW="1052830" imgH="266065" progId="Equation.3">
                  <p:embed/>
                  <p:pic>
                    <p:nvPicPr>
                      <p:cNvPr id="0" name="图片 380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0863" y="5316220"/>
                        <a:ext cx="2592387" cy="59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4" name="对象 245823"/>
          <p:cNvGraphicFramePr/>
          <p:nvPr/>
        </p:nvGraphicFramePr>
        <p:xfrm>
          <a:off x="515938" y="5955983"/>
          <a:ext cx="3048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" name="" r:id="rId21" imgW="1383030" imgH="304800" progId="Equation.3">
                  <p:embed/>
                </p:oleObj>
              </mc:Choice>
              <mc:Fallback>
                <p:oleObj name="" r:id="rId21" imgW="1383030" imgH="304800" progId="Equation.3">
                  <p:embed/>
                  <p:pic>
                    <p:nvPicPr>
                      <p:cNvPr id="0" name="图片 379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5938" y="5955983"/>
                        <a:ext cx="30480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5" name="对象 245824"/>
          <p:cNvGraphicFramePr>
            <a:graphicFrameLocks noChangeAspect="1"/>
          </p:cNvGraphicFramePr>
          <p:nvPr/>
        </p:nvGraphicFramePr>
        <p:xfrm>
          <a:off x="4892993" y="6085840"/>
          <a:ext cx="522818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" name="" r:id="rId23" imgW="2462530" imgH="241300" progId="Equation.3">
                  <p:embed/>
                </p:oleObj>
              </mc:Choice>
              <mc:Fallback>
                <p:oleObj name="" r:id="rId23" imgW="2462530" imgH="241300" progId="Equation.3">
                  <p:embed/>
                  <p:pic>
                    <p:nvPicPr>
                      <p:cNvPr id="0" name="图片 380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92993" y="6085840"/>
                        <a:ext cx="5228181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7" name="对象 245826"/>
          <p:cNvGraphicFramePr/>
          <p:nvPr/>
        </p:nvGraphicFramePr>
        <p:xfrm>
          <a:off x="3563938" y="6092508"/>
          <a:ext cx="11731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" name="" r:id="rId25" imgW="533400" imgH="241300" progId="Equation.3">
                  <p:embed/>
                </p:oleObj>
              </mc:Choice>
              <mc:Fallback>
                <p:oleObj name="" r:id="rId25" imgW="533400" imgH="241300" progId="Equation.3">
                  <p:embed/>
                  <p:pic>
                    <p:nvPicPr>
                      <p:cNvPr id="0" name="图片 380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63938" y="6092508"/>
                        <a:ext cx="1173162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文本框 237581"/>
          <p:cNvSpPr txBox="1"/>
          <p:nvPr/>
        </p:nvSpPr>
        <p:spPr>
          <a:xfrm>
            <a:off x="201930" y="1524318"/>
            <a:ext cx="16033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解：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(2)</a:t>
            </a:r>
            <a:endParaRPr lang="en-US" altLang="zh-CN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37583" name="对象 237582"/>
          <p:cNvGraphicFramePr>
            <a:graphicFrameLocks noChangeAspect="1"/>
          </p:cNvGraphicFramePr>
          <p:nvPr/>
        </p:nvGraphicFramePr>
        <p:xfrm>
          <a:off x="3935413" y="2146618"/>
          <a:ext cx="6139015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" name="" r:id="rId1" imgW="2919730" imgH="431800" progId="Equation.3">
                  <p:embed/>
                </p:oleObj>
              </mc:Choice>
              <mc:Fallback>
                <p:oleObj name="" r:id="rId1" imgW="2919730" imgH="431800" progId="Equation.3">
                  <p:embed/>
                  <p:pic>
                    <p:nvPicPr>
                      <p:cNvPr id="0" name="图片 37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5413" y="2146618"/>
                        <a:ext cx="6139015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84" name="矩形 237583"/>
          <p:cNvSpPr/>
          <p:nvPr/>
        </p:nvSpPr>
        <p:spPr>
          <a:xfrm>
            <a:off x="1948498" y="4631532"/>
            <a:ext cx="4067175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anchor="ctr" anchorCtr="0">
            <a:spAutoFit/>
          </a:bodyPr>
          <a:p>
            <a:pPr eaLnBrk="0" hangingPunct="0">
              <a:buFontTx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反应正向进行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37587" name="Object 12"/>
          <p:cNvGraphicFramePr/>
          <p:nvPr/>
        </p:nvGraphicFramePr>
        <p:xfrm>
          <a:off x="1510030" y="3429000"/>
          <a:ext cx="34956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" name="" r:id="rId3" imgW="1624965" imgH="241300" progId="Equation.3">
                  <p:embed/>
                </p:oleObj>
              </mc:Choice>
              <mc:Fallback>
                <p:oleObj name="" r:id="rId3" imgW="1624965" imgH="241300" progId="Equation.3">
                  <p:embed/>
                  <p:pic>
                    <p:nvPicPr>
                      <p:cNvPr id="0" name="图片 38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0030" y="3429000"/>
                        <a:ext cx="3495675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对象 237588"/>
          <p:cNvGraphicFramePr/>
          <p:nvPr/>
        </p:nvGraphicFramePr>
        <p:xfrm>
          <a:off x="2441893" y="1508443"/>
          <a:ext cx="46085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" name="" r:id="rId5" imgW="2527300" imgH="254000" progId="Equation.3">
                  <p:embed/>
                </p:oleObj>
              </mc:Choice>
              <mc:Fallback>
                <p:oleObj name="" r:id="rId5" imgW="2527300" imgH="254000" progId="Equation.3">
                  <p:embed/>
                  <p:pic>
                    <p:nvPicPr>
                      <p:cNvPr id="0" name="图片 38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1893" y="1508443"/>
                        <a:ext cx="4608512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74" name="文本框 237633"/>
          <p:cNvSpPr txBox="1"/>
          <p:nvPr/>
        </p:nvSpPr>
        <p:spPr>
          <a:xfrm>
            <a:off x="201930" y="225425"/>
            <a:ext cx="11990070" cy="97726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999999"/>
            </a:prstShdw>
          </a:effectLst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  <a:buFontTx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(2)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试判断当温度为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1000K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，反应系统中                                        、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  <a:buFontTx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                                           时化学反应的方向。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46475" name="对象 237634"/>
          <p:cNvGraphicFramePr/>
          <p:nvPr/>
        </p:nvGraphicFramePr>
        <p:xfrm>
          <a:off x="5757228" y="225425"/>
          <a:ext cx="2336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" name="" r:id="rId7" imgW="1193165" imgH="241300" progId="Equation.3">
                  <p:embed/>
                </p:oleObj>
              </mc:Choice>
              <mc:Fallback>
                <p:oleObj name="" r:id="rId7" imgW="1193165" imgH="241300" progId="Equation.3">
                  <p:embed/>
                  <p:pic>
                    <p:nvPicPr>
                      <p:cNvPr id="0" name="图片 37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57228" y="225425"/>
                        <a:ext cx="233680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76" name="对象 237635"/>
          <p:cNvGraphicFramePr/>
          <p:nvPr/>
        </p:nvGraphicFramePr>
        <p:xfrm>
          <a:off x="8950325" y="225425"/>
          <a:ext cx="2336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" name="" r:id="rId9" imgW="1193165" imgH="241300" progId="Equation.3">
                  <p:embed/>
                </p:oleObj>
              </mc:Choice>
              <mc:Fallback>
                <p:oleObj name="" r:id="rId9" imgW="1193165" imgH="241300" progId="Equation.3">
                  <p:embed/>
                  <p:pic>
                    <p:nvPicPr>
                      <p:cNvPr id="0" name="图片 37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50325" y="225425"/>
                        <a:ext cx="233680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77" name="对象 237636"/>
          <p:cNvGraphicFramePr/>
          <p:nvPr/>
        </p:nvGraphicFramePr>
        <p:xfrm>
          <a:off x="766763" y="698183"/>
          <a:ext cx="31686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" name="" r:id="rId11" imgW="1561465" imgH="241300" progId="Equation.3">
                  <p:embed/>
                </p:oleObj>
              </mc:Choice>
              <mc:Fallback>
                <p:oleObj name="" r:id="rId11" imgW="1561465" imgH="241300" progId="Equation.3">
                  <p:embed/>
                  <p:pic>
                    <p:nvPicPr>
                      <p:cNvPr id="0" name="图片 38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6763" y="698183"/>
                        <a:ext cx="316865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638" name="对象 237637"/>
          <p:cNvGraphicFramePr/>
          <p:nvPr/>
        </p:nvGraphicFramePr>
        <p:xfrm>
          <a:off x="1343025" y="2222818"/>
          <a:ext cx="265271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" name="" r:id="rId13" imgW="1218565" imgH="431800" progId="Equation.3">
                  <p:embed/>
                </p:oleObj>
              </mc:Choice>
              <mc:Fallback>
                <p:oleObj name="" r:id="rId13" imgW="1218565" imgH="431800" progId="Equation.3">
                  <p:embed/>
                  <p:pic>
                    <p:nvPicPr>
                      <p:cNvPr id="0" name="图片 380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43025" y="2222818"/>
                        <a:ext cx="2652713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639" name="Object 12"/>
          <p:cNvGraphicFramePr/>
          <p:nvPr/>
        </p:nvGraphicFramePr>
        <p:xfrm>
          <a:off x="2351088" y="4003040"/>
          <a:ext cx="35337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" name="" r:id="rId15" imgW="1599565" imgH="241300" progId="Equation.3">
                  <p:embed/>
                </p:oleObj>
              </mc:Choice>
              <mc:Fallback>
                <p:oleObj name="" r:id="rId15" imgW="1599565" imgH="241300" progId="Equation.3">
                  <p:embed/>
                  <p:pic>
                    <p:nvPicPr>
                      <p:cNvPr id="0" name="图片 379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51088" y="4003040"/>
                        <a:ext cx="3533775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640" name="Object 12"/>
          <p:cNvGraphicFramePr/>
          <p:nvPr/>
        </p:nvGraphicFramePr>
        <p:xfrm>
          <a:off x="4977448" y="3387090"/>
          <a:ext cx="57324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" name="" r:id="rId17" imgW="2665730" imgH="241300" progId="Equation.3">
                  <p:embed/>
                </p:oleObj>
              </mc:Choice>
              <mc:Fallback>
                <p:oleObj name="" r:id="rId17" imgW="2665730" imgH="241300" progId="Equation.3">
                  <p:embed/>
                  <p:pic>
                    <p:nvPicPr>
                      <p:cNvPr id="0" name="图片 38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77448" y="3387090"/>
                        <a:ext cx="5732462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2" name="对象 6147"/>
          <p:cNvGraphicFramePr>
            <a:graphicFrameLocks noChangeAspect="1"/>
          </p:cNvGraphicFramePr>
          <p:nvPr/>
        </p:nvGraphicFramePr>
        <p:xfrm>
          <a:off x="1196260" y="190500"/>
          <a:ext cx="3547825" cy="1237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548765" imgH="533400" progId="Equation.3">
                  <p:embed/>
                </p:oleObj>
              </mc:Choice>
              <mc:Fallback>
                <p:oleObj name="" r:id="rId1" imgW="1548765" imgH="5334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6260" y="190500"/>
                        <a:ext cx="3547825" cy="123799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五角星 13"/>
          <p:cNvSpPr/>
          <p:nvPr/>
        </p:nvSpPr>
        <p:spPr>
          <a:xfrm>
            <a:off x="360045" y="594360"/>
            <a:ext cx="396000" cy="360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150" name="内容占位符 6155"/>
          <p:cNvGraphicFramePr>
            <a:graphicFrameLocks noGrp="1" noChangeAspect="1"/>
          </p:cNvGraphicFramePr>
          <p:nvPr/>
        </p:nvGraphicFramePr>
        <p:xfrm>
          <a:off x="8285744" y="4752713"/>
          <a:ext cx="2161235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282700" imgH="533400" progId="Equation.3">
                  <p:embed/>
                </p:oleObj>
              </mc:Choice>
              <mc:Fallback>
                <p:oleObj name="" r:id="rId3" imgW="1282700" imgH="5334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85744" y="4752713"/>
                        <a:ext cx="2161235" cy="900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内容占位符 6156"/>
          <p:cNvGraphicFramePr>
            <a:graphicFrameLocks noGrp="1" noChangeAspect="1"/>
          </p:cNvGraphicFramePr>
          <p:nvPr/>
        </p:nvGraphicFramePr>
        <p:xfrm>
          <a:off x="7248843" y="5800726"/>
          <a:ext cx="4283999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489200" imgH="444500" progId="Equation.3">
                  <p:embed/>
                </p:oleObj>
              </mc:Choice>
              <mc:Fallback>
                <p:oleObj name="" r:id="rId5" imgW="2489200" imgH="444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48843" y="5800726"/>
                        <a:ext cx="4283999" cy="756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圆角矩形 21"/>
          <p:cNvSpPr/>
          <p:nvPr/>
        </p:nvSpPr>
        <p:spPr>
          <a:xfrm>
            <a:off x="1014730" y="80645"/>
            <a:ext cx="8971280" cy="145161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02200" y="248920"/>
            <a:ext cx="4925695" cy="1098550"/>
            <a:chOff x="7416" y="656"/>
            <a:chExt cx="7757" cy="1730"/>
          </a:xfrm>
        </p:grpSpPr>
        <p:sp>
          <p:nvSpPr>
            <p:cNvPr id="13" name="文本框 12"/>
            <p:cNvSpPr txBox="1"/>
            <p:nvPr/>
          </p:nvSpPr>
          <p:spPr>
            <a:xfrm>
              <a:off x="7416" y="788"/>
              <a:ext cx="7757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决定于反应的本性，温度和</a:t>
              </a:r>
              <a:r>
                <a: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的选取。对于指定的化学反应，当标准状态的选择确定时，</a:t>
              </a:r>
              <a:r>
                <a: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zh-CN" altLang="en-US" sz="2000" b="1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仅</a:t>
              </a:r>
              <a:r>
                <a:rPr lang="zh-CN" altLang="en-US" sz="2000" b="1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与温度有关，是严格的常数</a:t>
              </a:r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。</a:t>
              </a:r>
              <a:endParaRPr lang="zh-CN" altLang="en-US" sz="20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7181" name="对象 7180"/>
            <p:cNvGraphicFramePr>
              <a:graphicFrameLocks noChangeAspect="1"/>
            </p:cNvGraphicFramePr>
            <p:nvPr/>
          </p:nvGraphicFramePr>
          <p:xfrm>
            <a:off x="12397" y="656"/>
            <a:ext cx="697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7" imgW="205740" imgH="231775" progId="Equation.3">
                    <p:embed/>
                  </p:oleObj>
                </mc:Choice>
                <mc:Fallback>
                  <p:oleObj name="" r:id="rId7" imgW="205740" imgH="231775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397" y="656"/>
                          <a:ext cx="697" cy="7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8879" y="1692"/>
            <a:ext cx="762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9" imgW="228600" imgH="190500" progId="Equation.3">
                    <p:embed/>
                  </p:oleObj>
                </mc:Choice>
                <mc:Fallback>
                  <p:oleObj name="" r:id="rId9" imgW="228600" imgH="1905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879" y="1692"/>
                          <a:ext cx="762" cy="5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8" name="对象 6147"/>
          <p:cNvGraphicFramePr>
            <a:graphicFrameLocks noChangeAspect="1"/>
          </p:cNvGraphicFramePr>
          <p:nvPr/>
        </p:nvGraphicFramePr>
        <p:xfrm>
          <a:off x="248285" y="5008563"/>
          <a:ext cx="1933820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954405" imgH="394335" progId="Equation.3">
                  <p:embed/>
                </p:oleObj>
              </mc:Choice>
              <mc:Fallback>
                <p:oleObj name="" r:id="rId11" imgW="954405" imgH="39433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8285" y="5008563"/>
                        <a:ext cx="1933820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13"/>
            </p:custDataLst>
          </p:nvPr>
        </p:nvGraphicFramePr>
        <p:xfrm>
          <a:off x="290195" y="1704975"/>
          <a:ext cx="11643356" cy="242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910"/>
                <a:gridCol w="911860"/>
                <a:gridCol w="1927225"/>
                <a:gridCol w="1608455"/>
                <a:gridCol w="1825625"/>
                <a:gridCol w="1579880"/>
                <a:gridCol w="1970401"/>
              </a:tblGrid>
              <a:tr h="5372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气相化学反应</a:t>
                      </a: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凝聚相化学反应</a:t>
                      </a: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多相化学反应</a:t>
                      </a: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6705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严格的常数</a:t>
                      </a:r>
                      <a:endParaRPr lang="zh-CN" altLang="en-US" sz="2000" b="1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（仅决定于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 </a:t>
                      </a:r>
                      <a:r>
                        <a:rPr lang="en-US" altLang="zh-CN" sz="1800" b="1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T 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）</a:t>
                      </a:r>
                      <a:endParaRPr lang="zh-CN" altLang="en-US" sz="1800" b="1">
                        <a:ln>
                          <a:noFill/>
                        </a:ln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i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K</a:t>
                      </a:r>
                      <a:r>
                        <a:rPr lang="en-US" altLang="zh-CN" sz="2400" i="1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f</a:t>
                      </a:r>
                      <a:endParaRPr lang="en-US" altLang="zh-CN" sz="2400" i="1" baseline="-25000">
                        <a:ln>
                          <a:noFill/>
                        </a:ln>
                        <a:solidFill>
                          <a:schemeClr val="tx2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i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K</a:t>
                      </a:r>
                      <a:r>
                        <a:rPr lang="en-US" altLang="zh-CN" sz="2000" i="1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a</a:t>
                      </a:r>
                      <a:endParaRPr lang="en-US" altLang="zh-CN" sz="2000" i="1">
                        <a:ln>
                          <a:noFill/>
                        </a:ln>
                        <a:solidFill>
                          <a:schemeClr val="tx2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（压力不太高）</a:t>
                      </a:r>
                      <a:endParaRPr lang="zh-CN" altLang="en-US" sz="1800" b="1">
                        <a:ln>
                          <a:noFill/>
                        </a:ln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i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K</a:t>
                      </a:r>
                      <a:r>
                        <a:rPr lang="en-US" altLang="zh-CN" sz="2000" i="1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f</a:t>
                      </a:r>
                      <a:endParaRPr lang="en-US" altLang="zh-CN" sz="2000" i="1">
                        <a:ln>
                          <a:noFill/>
                        </a:ln>
                        <a:solidFill>
                          <a:schemeClr val="tx2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（压力不太高）</a:t>
                      </a:r>
                      <a:endParaRPr lang="zh-CN" altLang="en-US" sz="1800" b="1">
                        <a:ln>
                          <a:noFill/>
                        </a:ln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</a:tr>
              <a:tr h="904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有条件的常数</a:t>
                      </a:r>
                      <a:endParaRPr lang="zh-CN" altLang="en-US" sz="2000" b="1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i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K</a:t>
                      </a:r>
                      <a:r>
                        <a:rPr lang="en-US" altLang="zh-CN" sz="2000" i="1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p</a:t>
                      </a:r>
                      <a:endParaRPr lang="en-US" altLang="zh-CN" sz="2000" i="1" baseline="-25000">
                        <a:ln>
                          <a:noFill/>
                        </a:ln>
                        <a:solidFill>
                          <a:schemeClr val="tx2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（与</a:t>
                      </a:r>
                      <a:r>
                        <a:rPr lang="en-US" altLang="zh-CN" sz="1800" b="1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,  </a:t>
                      </a:r>
                      <a:r>
                        <a:rPr lang="en-US" altLang="zh-CN" sz="1800" b="1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p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组成有关，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1D41D5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理想气体时为常数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）</a:t>
                      </a:r>
                      <a:endParaRPr lang="zh-CN" altLang="en-US" sz="1800" b="1">
                        <a:ln>
                          <a:noFill/>
                        </a:ln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i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K</a:t>
                      </a:r>
                      <a:r>
                        <a:rPr lang="en-US" altLang="zh-CN" sz="2000" i="1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x</a:t>
                      </a:r>
                      <a:endParaRPr lang="en-US" altLang="zh-CN" sz="2000" i="1">
                        <a:ln>
                          <a:noFill/>
                        </a:ln>
                        <a:solidFill>
                          <a:schemeClr val="tx2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（与</a:t>
                      </a:r>
                      <a:r>
                        <a:rPr lang="en-US" altLang="zh-CN" sz="1800" b="1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T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,  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组成有关，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1D41D5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理想混合物时为常数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）</a:t>
                      </a:r>
                      <a:endParaRPr lang="zh-CN" altLang="en-US" sz="1800" b="1" i="1">
                        <a:ln>
                          <a:noFill/>
                        </a:ln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i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K</a:t>
                      </a:r>
                      <a:r>
                        <a:rPr lang="en-US" altLang="zh-CN" sz="2000" i="1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p</a:t>
                      </a:r>
                      <a:endParaRPr lang="en-US" altLang="zh-CN" sz="2000" i="1" baseline="-25000">
                        <a:ln>
                          <a:noFill/>
                        </a:ln>
                        <a:solidFill>
                          <a:schemeClr val="tx2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（与</a:t>
                      </a:r>
                      <a:r>
                        <a:rPr lang="en-US" altLang="zh-CN" sz="1800" b="1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T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,  </a:t>
                      </a:r>
                      <a:r>
                        <a:rPr lang="en-US" altLang="zh-CN" sz="1800" b="1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p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, 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组成有关，气相为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1D41D5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理想气体时为常数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）</a:t>
                      </a:r>
                      <a:endParaRPr lang="zh-CN" altLang="en-US" sz="1800" b="1">
                        <a:ln>
                          <a:noFill/>
                        </a:ln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45" name="文本框 6145"/>
          <p:cNvSpPr txBox="1"/>
          <p:nvPr/>
        </p:nvSpPr>
        <p:spPr>
          <a:xfrm>
            <a:off x="290195" y="4219575"/>
            <a:ext cx="6496685" cy="39878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范托夫方程</a:t>
            </a:r>
            <a:r>
              <a:rPr lang="en-US" altLang="zh-CN" sz="20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—</a:t>
            </a:r>
            <a:r>
              <a:rPr lang="zh-CN" altLang="en-US" sz="2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温度对标准平衡常数的影响 </a:t>
            </a:r>
            <a:endParaRPr lang="zh-CN" altLang="en-US" sz="2000" b="1" noProof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170" name="对象 8193"/>
          <p:cNvGraphicFramePr>
            <a:graphicFrameLocks noChangeAspect="1"/>
          </p:cNvGraphicFramePr>
          <p:nvPr/>
        </p:nvGraphicFramePr>
        <p:xfrm>
          <a:off x="2731453" y="4586335"/>
          <a:ext cx="2746549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4" imgW="1361440" imgH="394335" progId="Equation.3">
                  <p:embed/>
                </p:oleObj>
              </mc:Choice>
              <mc:Fallback>
                <p:oleObj name="" r:id="rId14" imgW="1361440" imgH="39433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31453" y="4586335"/>
                        <a:ext cx="2746549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对象 8194"/>
          <p:cNvGraphicFramePr>
            <a:graphicFrameLocks noChangeAspect="1"/>
          </p:cNvGraphicFramePr>
          <p:nvPr/>
        </p:nvGraphicFramePr>
        <p:xfrm>
          <a:off x="2523683" y="5385118"/>
          <a:ext cx="3421489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6" imgW="1790065" imgH="431800" progId="Equation.3">
                  <p:embed/>
                </p:oleObj>
              </mc:Choice>
              <mc:Fallback>
                <p:oleObj name="" r:id="rId16" imgW="1790065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23683" y="5385118"/>
                        <a:ext cx="3421489" cy="82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8195"/>
          <p:cNvGraphicFramePr>
            <a:graphicFrameLocks noChangeAspect="1"/>
          </p:cNvGraphicFramePr>
          <p:nvPr/>
        </p:nvGraphicFramePr>
        <p:xfrm>
          <a:off x="2871686" y="6292632"/>
          <a:ext cx="334073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8" imgW="1955800" imgH="254000" progId="Equation.3">
                  <p:embed/>
                </p:oleObj>
              </mc:Choice>
              <mc:Fallback>
                <p:oleObj name="" r:id="rId18" imgW="1955800" imgH="2540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71686" y="6292632"/>
                        <a:ext cx="334073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圆角矩形 15"/>
          <p:cNvSpPr/>
          <p:nvPr/>
        </p:nvSpPr>
        <p:spPr>
          <a:xfrm>
            <a:off x="66675" y="4220210"/>
            <a:ext cx="6608445" cy="24942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151380" y="6299200"/>
            <a:ext cx="872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条件：</a:t>
            </a:r>
            <a:endParaRPr lang="en-US" altLang="zh-CN" b="1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86880" y="4224020"/>
            <a:ext cx="5159375" cy="2494280"/>
          </a:xfrm>
          <a:prstGeom prst="roundRect">
            <a:avLst/>
          </a:prstGeom>
          <a:noFill/>
          <a:ln>
            <a:solidFill>
              <a:srgbClr val="1D41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6145"/>
          <p:cNvSpPr txBox="1"/>
          <p:nvPr/>
        </p:nvSpPr>
        <p:spPr>
          <a:xfrm>
            <a:off x="6864985" y="4264660"/>
            <a:ext cx="6496685" cy="39878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altLang="zh-CN" sz="2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 </a:t>
            </a:r>
            <a:r>
              <a:rPr lang="zh-CN" altLang="en-US" sz="2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的选取对标准平衡常数的影响 </a:t>
            </a:r>
            <a:endParaRPr lang="zh-CN" altLang="en-US" sz="2000" b="1" noProof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249160" y="4199890"/>
          <a:ext cx="44286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20" imgW="205740" imgH="231775" progId="Equation.3">
                  <p:embed/>
                </p:oleObj>
              </mc:Choice>
              <mc:Fallback>
                <p:oleObj name="" r:id="rId20" imgW="205740" imgH="23177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49160" y="4199890"/>
                        <a:ext cx="442864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对象 7169"/>
          <p:cNvGraphicFramePr>
            <a:graphicFrameLocks noChangeAspect="1"/>
          </p:cNvGraphicFramePr>
          <p:nvPr/>
        </p:nvGraphicFramePr>
        <p:xfrm>
          <a:off x="10040144" y="584740"/>
          <a:ext cx="208435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21" imgW="1117600" imgH="266700" progId="Equation.3">
                  <p:embed/>
                </p:oleObj>
              </mc:Choice>
              <mc:Fallback>
                <p:oleObj name="" r:id="rId21" imgW="1117600" imgH="266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040144" y="584740"/>
                        <a:ext cx="2084353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296285" y="167640"/>
            <a:ext cx="7617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化学反应平衡的计算</a:t>
            </a:r>
            <a:r>
              <a:rPr lang="en-US" altLang="zh-CN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---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需要使用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各种实用的平衡常数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五角星 13"/>
          <p:cNvSpPr/>
          <p:nvPr/>
        </p:nvSpPr>
        <p:spPr>
          <a:xfrm>
            <a:off x="2940685" y="167640"/>
            <a:ext cx="396000" cy="360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22" name="文本框 35841"/>
          <p:cNvSpPr txBox="1"/>
          <p:nvPr/>
        </p:nvSpPr>
        <p:spPr>
          <a:xfrm>
            <a:off x="670559" y="748348"/>
            <a:ext cx="448373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计算理论转化率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---</a:t>
            </a:r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气相反应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0723" name="对象 35842"/>
          <p:cNvGraphicFramePr>
            <a:graphicFrameLocks noChangeAspect="1"/>
          </p:cNvGraphicFramePr>
          <p:nvPr/>
        </p:nvGraphicFramePr>
        <p:xfrm>
          <a:off x="1851025" y="1227455"/>
          <a:ext cx="1829752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944245" imgH="459105" progId="Equation.3">
                  <p:embed/>
                </p:oleObj>
              </mc:Choice>
              <mc:Fallback>
                <p:oleObj name="" r:id="rId1" imgW="944245" imgH="45910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1025" y="1227455"/>
                        <a:ext cx="1829752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矩形 35844"/>
          <p:cNvSpPr/>
          <p:nvPr/>
        </p:nvSpPr>
        <p:spPr>
          <a:xfrm>
            <a:off x="302260" y="2054860"/>
            <a:ext cx="557339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其中        为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强度性质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，为计算方便，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基准物质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i 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的物质的量最好取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1mol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0726" name="对象 35845"/>
          <p:cNvGraphicFramePr>
            <a:graphicFrameLocks noChangeAspect="1"/>
          </p:cNvGraphicFramePr>
          <p:nvPr/>
        </p:nvGraphicFramePr>
        <p:xfrm>
          <a:off x="998855" y="2074228"/>
          <a:ext cx="3889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67640" imgH="206375" progId="Equation.3">
                  <p:embed/>
                </p:oleObj>
              </mc:Choice>
              <mc:Fallback>
                <p:oleObj name="" r:id="rId3" imgW="167640" imgH="20637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8855" y="2074228"/>
                        <a:ext cx="388938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对象 34819"/>
          <p:cNvGraphicFramePr>
            <a:graphicFrameLocks noChangeAspect="1"/>
          </p:cNvGraphicFramePr>
          <p:nvPr/>
        </p:nvGraphicFramePr>
        <p:xfrm>
          <a:off x="531804" y="3039728"/>
          <a:ext cx="2615488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435100" imgH="584200" progId="Equation.3">
                  <p:embed/>
                </p:oleObj>
              </mc:Choice>
              <mc:Fallback>
                <p:oleObj name="" r:id="rId5" imgW="1435100" imgH="5842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804" y="3039728"/>
                        <a:ext cx="2615488" cy="11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1266"/>
          <p:cNvGraphicFramePr>
            <a:graphicFrameLocks noChangeAspect="1"/>
          </p:cNvGraphicFramePr>
          <p:nvPr/>
        </p:nvGraphicFramePr>
        <p:xfrm>
          <a:off x="426473" y="4403978"/>
          <a:ext cx="2720256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333500" imgH="457200" progId="Equation.3">
                  <p:embed/>
                </p:oleObj>
              </mc:Choice>
              <mc:Fallback>
                <p:oleObj name="" r:id="rId7" imgW="1333500" imgH="457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473" y="4403978"/>
                        <a:ext cx="2720256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35844"/>
          <p:cNvSpPr/>
          <p:nvPr/>
        </p:nvSpPr>
        <p:spPr>
          <a:xfrm>
            <a:off x="466725" y="5294630"/>
            <a:ext cx="510730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注：计算时先写出反应方程式，求出平衡时各物质的量和总量，代入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latin typeface="Times New Roman" panose="02020603050405020304" pitchFamily="2" charset="0"/>
                <a:ea typeface="黑体" panose="02010609060101010101" pitchFamily="2" charset="-122"/>
              </a:rPr>
              <a:t>K</a:t>
            </a:r>
            <a:r>
              <a:rPr lang="en-US" altLang="zh-CN" sz="2000" b="1" i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n 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或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</a:rPr>
              <a:t>  </a:t>
            </a:r>
            <a:r>
              <a:rPr lang="en-US" altLang="zh-CN" sz="2000" b="1" i="1">
                <a:latin typeface="Times New Roman" panose="02020603050405020304" pitchFamily="2" charset="0"/>
                <a:ea typeface="黑体" panose="02010609060101010101" pitchFamily="2" charset="-122"/>
              </a:rPr>
              <a:t>y</a:t>
            </a:r>
            <a:r>
              <a:rPr lang="en-US" altLang="zh-CN" sz="2000" b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en-US" altLang="zh-CN" sz="2000" b="1" baseline="30000">
                <a:latin typeface="Times New Roman" panose="02020603050405020304" pitchFamily="2" charset="0"/>
                <a:ea typeface="黑体" panose="02010609060101010101" pitchFamily="2" charset="-122"/>
              </a:rPr>
              <a:t>eq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中，并且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平衡常数的量值均与方程式的写法有关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1759" name="对象 34830"/>
          <p:cNvGraphicFramePr>
            <a:graphicFrameLocks noChangeAspect="1"/>
          </p:cNvGraphicFramePr>
          <p:nvPr/>
        </p:nvGraphicFramePr>
        <p:xfrm>
          <a:off x="3680308" y="3342194"/>
          <a:ext cx="2194996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1130300" imgH="368300" progId="Equation.3">
                  <p:embed/>
                </p:oleObj>
              </mc:Choice>
              <mc:Fallback>
                <p:oleObj name="" r:id="rId9" imgW="1130300" imgH="3683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80308" y="3342194"/>
                        <a:ext cx="2194996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35844"/>
          <p:cNvSpPr/>
          <p:nvPr/>
        </p:nvSpPr>
        <p:spPr>
          <a:xfrm>
            <a:off x="3072130" y="3344545"/>
            <a:ext cx="11563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或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7950" y="667385"/>
            <a:ext cx="5923280" cy="60674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35841"/>
          <p:cNvSpPr txBox="1"/>
          <p:nvPr/>
        </p:nvSpPr>
        <p:spPr>
          <a:xfrm>
            <a:off x="6579870" y="748665"/>
            <a:ext cx="5397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等温方程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---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化学反应的方向和限度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1" name="对象 9227"/>
          <p:cNvGraphicFramePr>
            <a:graphicFrameLocks noChangeAspect="1"/>
          </p:cNvGraphicFramePr>
          <p:nvPr/>
        </p:nvGraphicFramePr>
        <p:xfrm>
          <a:off x="7541102" y="1592580"/>
          <a:ext cx="307894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1548765" imgH="241300" progId="Equation.3">
                  <p:embed/>
                </p:oleObj>
              </mc:Choice>
              <mc:Fallback>
                <p:oleObj name="" r:id="rId11" imgW="1548765" imgH="2413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41102" y="1592580"/>
                        <a:ext cx="307894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9227"/>
          <p:cNvGraphicFramePr>
            <a:graphicFrameLocks noChangeAspect="1"/>
          </p:cNvGraphicFramePr>
          <p:nvPr/>
        </p:nvGraphicFramePr>
        <p:xfrm>
          <a:off x="7540582" y="2035863"/>
          <a:ext cx="307942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1536700" imgH="241300" progId="Equation.3">
                  <p:embed/>
                </p:oleObj>
              </mc:Choice>
              <mc:Fallback>
                <p:oleObj name="" r:id="rId13" imgW="1536700" imgH="2413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40582" y="2035863"/>
                        <a:ext cx="307942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0243"/>
          <p:cNvSpPr txBox="1"/>
          <p:nvPr/>
        </p:nvSpPr>
        <p:spPr>
          <a:xfrm>
            <a:off x="7936230" y="1207135"/>
            <a:ext cx="26841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B1BF3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气相化学反应</a:t>
            </a:r>
            <a:r>
              <a:rPr lang="zh-CN" altLang="en-US" sz="2000">
                <a:solidFill>
                  <a:srgbClr val="0B1BF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000">
              <a:solidFill>
                <a:srgbClr val="0B1BF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5" name="文本框 11265"/>
          <p:cNvSpPr txBox="1"/>
          <p:nvPr/>
        </p:nvSpPr>
        <p:spPr>
          <a:xfrm>
            <a:off x="6812280" y="2484120"/>
            <a:ext cx="49009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noProof="1">
                <a:solidFill>
                  <a:srgbClr val="0B1BF3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有纯液体或纯固体参加的多相化学反应</a:t>
            </a:r>
            <a:r>
              <a:rPr lang="zh-CN" altLang="en-US" sz="2000" noProof="1">
                <a:solidFill>
                  <a:srgbClr val="0B1BF3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  <a:endParaRPr lang="zh-CN" altLang="en-US" sz="2000" noProof="1">
              <a:solidFill>
                <a:srgbClr val="0B1BF3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0246" name="对象 11269"/>
          <p:cNvGraphicFramePr>
            <a:graphicFrameLocks noChangeAspect="1"/>
          </p:cNvGraphicFramePr>
          <p:nvPr/>
        </p:nvGraphicFramePr>
        <p:xfrm>
          <a:off x="7663657" y="2849722"/>
          <a:ext cx="275807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5" imgW="1548765" imgH="241300" progId="Equation.3">
                  <p:embed/>
                </p:oleObj>
              </mc:Choice>
              <mc:Fallback>
                <p:oleObj name="" r:id="rId15" imgW="1548765" imgH="2413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63657" y="2849722"/>
                        <a:ext cx="2758074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1269"/>
          <p:cNvGraphicFramePr>
            <a:graphicFrameLocks noChangeAspect="1"/>
          </p:cNvGraphicFramePr>
          <p:nvPr/>
        </p:nvGraphicFramePr>
        <p:xfrm>
          <a:off x="7680484" y="3346927"/>
          <a:ext cx="273680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7" imgW="1536700" imgH="241300" progId="Equation.3">
                  <p:embed/>
                </p:oleObj>
              </mc:Choice>
              <mc:Fallback>
                <p:oleObj name="" r:id="rId17" imgW="1536700" imgH="2413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80484" y="3346927"/>
                        <a:ext cx="273680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" name="文本框 12289"/>
          <p:cNvSpPr txBox="1"/>
          <p:nvPr/>
        </p:nvSpPr>
        <p:spPr>
          <a:xfrm>
            <a:off x="7216140" y="3815715"/>
            <a:ext cx="44970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</a:t>
            </a:r>
            <a:r>
              <a:rPr lang="zh-CN" altLang="en-US" sz="2000" b="1" noProof="1">
                <a:solidFill>
                  <a:srgbClr val="0B1BF3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液态或固态混合物中的化学反应</a:t>
            </a:r>
            <a:endParaRPr lang="zh-CN" altLang="en-US" sz="2000" b="1" noProof="1">
              <a:solidFill>
                <a:srgbClr val="0B1BF3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1271" name="对象 12293"/>
          <p:cNvGraphicFramePr>
            <a:graphicFrameLocks noChangeAspect="1"/>
          </p:cNvGraphicFramePr>
          <p:nvPr/>
        </p:nvGraphicFramePr>
        <p:xfrm>
          <a:off x="7566025" y="4246245"/>
          <a:ext cx="2925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9" imgW="1297940" imgH="203835" progId="Equation.3">
                  <p:embed/>
                </p:oleObj>
              </mc:Choice>
              <mc:Fallback>
                <p:oleObj name="" r:id="rId19" imgW="1297940" imgH="20383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66025" y="4246245"/>
                        <a:ext cx="2925000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12293"/>
          <p:cNvGraphicFramePr>
            <a:graphicFrameLocks noChangeAspect="1"/>
          </p:cNvGraphicFramePr>
          <p:nvPr/>
        </p:nvGraphicFramePr>
        <p:xfrm>
          <a:off x="7612539" y="4743450"/>
          <a:ext cx="2925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1" imgW="1447800" imgH="228600" progId="Equation.3">
                  <p:embed/>
                </p:oleObj>
              </mc:Choice>
              <mc:Fallback>
                <p:oleObj name="" r:id="rId21" imgW="1447800" imgH="228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612539" y="4743450"/>
                        <a:ext cx="2925000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13317"/>
          <p:cNvGraphicFramePr>
            <a:graphicFrameLocks noChangeAspect="1"/>
          </p:cNvGraphicFramePr>
          <p:nvPr/>
        </p:nvGraphicFramePr>
        <p:xfrm>
          <a:off x="6905625" y="5234940"/>
          <a:ext cx="4573087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3" imgW="3630295" imgH="859790" progId="Word.Document.8">
                  <p:embed/>
                </p:oleObj>
              </mc:Choice>
              <mc:Fallback>
                <p:oleObj name="" r:id="rId23" imgW="3630295" imgH="85979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905625" y="5234940"/>
                        <a:ext cx="4573087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圆角矩形 25"/>
          <p:cNvSpPr/>
          <p:nvPr/>
        </p:nvSpPr>
        <p:spPr>
          <a:xfrm>
            <a:off x="6122670" y="681990"/>
            <a:ext cx="5923280" cy="60674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12289"/>
          <p:cNvSpPr txBox="1"/>
          <p:nvPr/>
        </p:nvSpPr>
        <p:spPr>
          <a:xfrm>
            <a:off x="7051040" y="6289040"/>
            <a:ext cx="47066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注：</a:t>
            </a:r>
            <a:r>
              <a:rPr lang="en-US" altLang="zh-CN" sz="2000" b="1" i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J </a:t>
            </a:r>
            <a:r>
              <a:rPr lang="zh-CN" altLang="en-US" sz="20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为指定状态下，</a:t>
            </a:r>
            <a:r>
              <a:rPr lang="en-US" altLang="zh-CN" sz="2000" b="1" i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K </a:t>
            </a:r>
            <a:r>
              <a:rPr lang="zh-CN" altLang="en-US" sz="20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为平衡常数。</a:t>
            </a:r>
            <a:endParaRPr lang="zh-CN" altLang="en-US" sz="2000" b="1" noProof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296285" y="284480"/>
            <a:ext cx="7617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化学反应平衡的计算</a:t>
            </a:r>
            <a:r>
              <a:rPr lang="en-US" altLang="zh-CN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---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需要使用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各种实用的平衡常数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五角星 13"/>
          <p:cNvSpPr/>
          <p:nvPr/>
        </p:nvSpPr>
        <p:spPr>
          <a:xfrm>
            <a:off x="2926080" y="313690"/>
            <a:ext cx="396000" cy="360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923280" y="978535"/>
            <a:ext cx="6172835" cy="57734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22" name="文本框 35841"/>
          <p:cNvSpPr txBox="1"/>
          <p:nvPr/>
        </p:nvSpPr>
        <p:spPr>
          <a:xfrm>
            <a:off x="670560" y="1098868"/>
            <a:ext cx="3429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标准平衡常数的求取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7171" name="对象 8194"/>
          <p:cNvGraphicFramePr>
            <a:graphicFrameLocks noChangeAspect="1"/>
          </p:cNvGraphicFramePr>
          <p:nvPr/>
        </p:nvGraphicFramePr>
        <p:xfrm>
          <a:off x="1284798" y="3634423"/>
          <a:ext cx="3570249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790065" imgH="431800" progId="Equation.3">
                  <p:embed/>
                </p:oleObj>
              </mc:Choice>
              <mc:Fallback>
                <p:oleObj name="" r:id="rId1" imgW="1790065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4798" y="3634423"/>
                        <a:ext cx="3570249" cy="86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对象 8199"/>
          <p:cNvGraphicFramePr>
            <a:graphicFrameLocks noChangeAspect="1"/>
          </p:cNvGraphicFramePr>
          <p:nvPr/>
        </p:nvGraphicFramePr>
        <p:xfrm>
          <a:off x="1991837" y="2786063"/>
          <a:ext cx="1894768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041400" imgH="419100" progId="Equation.3">
                  <p:embed/>
                </p:oleObj>
              </mc:Choice>
              <mc:Fallback>
                <p:oleObj name="" r:id="rId3" imgW="1041400" imgH="4191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1837" y="2786063"/>
                        <a:ext cx="1894768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对象 7172"/>
          <p:cNvGraphicFramePr>
            <a:graphicFrameLocks noChangeAspect="1"/>
          </p:cNvGraphicFramePr>
          <p:nvPr/>
        </p:nvGraphicFramePr>
        <p:xfrm>
          <a:off x="2923299" y="1609309"/>
          <a:ext cx="264787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435100" imgH="228600" progId="Equation.3">
                  <p:embed/>
                </p:oleObj>
              </mc:Choice>
              <mc:Fallback>
                <p:oleObj name="" r:id="rId5" imgW="1435100" imgH="228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3299" y="1609309"/>
                        <a:ext cx="2647871" cy="432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5750" y="1635125"/>
            <a:ext cx="3182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由热性质理论计算：</a:t>
            </a:r>
            <a:endParaRPr lang="zh-CN" altLang="en-US" sz="20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750" y="2295525"/>
            <a:ext cx="5622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②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由范托夫方程计算不同温度下的平衡常数：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1625" y="4591050"/>
            <a:ext cx="54559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Times New Roman" panose="02020603050405020304" pitchFamily="2" charset="0"/>
                <a:ea typeface="微软雅黑" panose="020B0503020204020204" charset="-122"/>
                <a:cs typeface="Times New Roman" panose="02020603050405020304" pitchFamily="2" charset="0"/>
              </a:rPr>
              <a:t>③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通过实验测定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i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K</a:t>
            </a:r>
            <a:r>
              <a:rPr lang="en-US" altLang="zh-CN" sz="2000" b="1" i="1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p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000" b="1" i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K</a:t>
            </a:r>
            <a:r>
              <a:rPr lang="en-US" altLang="zh-CN" sz="2000" b="1" i="1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c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000" b="1" i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K</a:t>
            </a:r>
            <a:r>
              <a:rPr lang="en-US" altLang="zh-CN" sz="2000" b="1" i="1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x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等实用平衡常数，利用其与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        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的关系式获得：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如理想气体反应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  <a:sym typeface="+mn-ea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464310" y="4890770"/>
          <a:ext cx="461042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228600" imgH="190500" progId="Equation.3">
                  <p:embed/>
                </p:oleObj>
              </mc:Choice>
              <mc:Fallback>
                <p:oleObj name="" r:id="rId7" imgW="228600" imgH="1905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4310" y="4890770"/>
                        <a:ext cx="461042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对象 7175"/>
          <p:cNvGraphicFramePr>
            <a:graphicFrameLocks noChangeAspect="1"/>
          </p:cNvGraphicFramePr>
          <p:nvPr/>
        </p:nvGraphicFramePr>
        <p:xfrm>
          <a:off x="1853237" y="5288354"/>
          <a:ext cx="2541876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1282700" imgH="304800" progId="Equation.3">
                  <p:embed/>
                </p:oleObj>
              </mc:Choice>
              <mc:Fallback>
                <p:oleObj name="" r:id="rId9" imgW="1282700" imgH="3048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53237" y="5288354"/>
                        <a:ext cx="2541876" cy="6120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/>
          <p:nvPr/>
        </p:nvSpPr>
        <p:spPr>
          <a:xfrm>
            <a:off x="234950" y="978535"/>
            <a:ext cx="5521960" cy="52927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35841"/>
          <p:cNvSpPr txBox="1"/>
          <p:nvPr/>
        </p:nvSpPr>
        <p:spPr>
          <a:xfrm>
            <a:off x="6288405" y="1057275"/>
            <a:ext cx="51161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多相反应中的平衡常数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7651" name="文本框 30721"/>
          <p:cNvSpPr txBox="1"/>
          <p:nvPr/>
        </p:nvSpPr>
        <p:spPr>
          <a:xfrm>
            <a:off x="6041390" y="1523365"/>
            <a:ext cx="6052820" cy="706755"/>
          </a:xfrm>
          <a:prstGeom prst="rect">
            <a:avLst/>
          </a:prstGeom>
          <a:noFill/>
          <a:ln w="19050">
            <a:noFill/>
          </a:ln>
        </p:spPr>
        <p:txBody>
          <a:bodyPr wrap="square" anchor="t" anchorCtr="0">
            <a:spAutoFit/>
          </a:bodyPr>
          <a:lstStyle/>
          <a:p>
            <a:pPr algn="just" fontAlgn="auto">
              <a:spcBef>
                <a:spcPts val="0"/>
              </a:spcBef>
            </a:pP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注：多相反应的</a:t>
            </a:r>
            <a:r>
              <a:rPr lang="en-US" altLang="zh-CN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K</a:t>
            </a:r>
            <a:r>
              <a:rPr lang="en-US" altLang="zh-CN" sz="2000" b="1" i="1" baseline="-25000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f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和</a:t>
            </a:r>
            <a:r>
              <a:rPr lang="en-US" altLang="zh-CN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K</a:t>
            </a:r>
            <a:r>
              <a:rPr lang="en-US" altLang="zh-CN" sz="2000" b="1" i="1" baseline="-25000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中仅包括气相组分的逸度和分压，不考虑纯液体和纯固体组分。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J</a:t>
            </a:r>
            <a:r>
              <a:rPr lang="en-US" altLang="zh-CN" sz="2000" b="1" i="1" baseline="-25000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f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和</a:t>
            </a:r>
            <a:r>
              <a:rPr lang="en-US" altLang="zh-CN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J</a:t>
            </a:r>
            <a:r>
              <a:rPr lang="en-US" altLang="zh-CN" sz="2000" b="1" i="1" baseline="-25000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p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也一样。</a:t>
            </a:r>
            <a:endParaRPr lang="zh-CN" altLang="en-US" sz="2000" b="1">
              <a:solidFill>
                <a:srgbClr val="0B1BF3"/>
              </a:solidFill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6" name="文本框 30721"/>
          <p:cNvSpPr txBox="1"/>
          <p:nvPr/>
        </p:nvSpPr>
        <p:spPr>
          <a:xfrm>
            <a:off x="5923280" y="4910455"/>
            <a:ext cx="6170930" cy="1630045"/>
          </a:xfrm>
          <a:prstGeom prst="rect">
            <a:avLst/>
          </a:prstGeom>
          <a:noFill/>
          <a:ln w="19050">
            <a:noFill/>
          </a:ln>
        </p:spPr>
        <p:txBody>
          <a:bodyPr wrap="square" anchor="t" anchorCtr="0">
            <a:spAutoFit/>
          </a:bodyPr>
          <a:lstStyle/>
          <a:p>
            <a:pPr algn="ctr" fontAlgn="auto">
              <a:spcBef>
                <a:spcPts val="0"/>
              </a:spcBef>
            </a:pP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纯固体物质的分解压力与分解温度（气相为</a:t>
            </a:r>
            <a:r>
              <a:rPr lang="en-US" altLang="zh-CN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id.g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marL="342900" indent="-342900" algn="just" fontAlgn="auto">
              <a:spcBef>
                <a:spcPts val="0"/>
              </a:spcBef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0B1BF3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分解压力：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恒温下达分解平衡时气相压力。</a:t>
            </a:r>
            <a:endParaRPr lang="zh-CN" altLang="en-US" sz="2000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342900" indent="-342900" algn="just" fontAlgn="auto">
              <a:spcBef>
                <a:spcPts val="0"/>
              </a:spcBef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分解温度：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纯固体物质分解时，分解压力为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101.325 kPa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时的温度。</a:t>
            </a:r>
            <a:r>
              <a:rPr lang="en-US" altLang="zh-CN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（与正常沸点类似）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  <a:p>
            <a:pPr algn="ctr" fontAlgn="auto">
              <a:spcBef>
                <a:spcPts val="0"/>
              </a:spcBef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当气相为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id.g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时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K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p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为严格的常数，仅与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T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有关。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25604" name="对象 27649"/>
          <p:cNvGraphicFramePr>
            <a:graphicFrameLocks noChangeAspect="1"/>
          </p:cNvGraphicFramePr>
          <p:nvPr/>
        </p:nvGraphicFramePr>
        <p:xfrm>
          <a:off x="6760369" y="2323307"/>
          <a:ext cx="4272825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2260600" imgH="457200" progId="Equation.3">
                  <p:embed/>
                </p:oleObj>
              </mc:Choice>
              <mc:Fallback>
                <p:oleObj name="" r:id="rId11" imgW="2260600" imgH="457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60369" y="2323307"/>
                        <a:ext cx="4272825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椭圆 17"/>
          <p:cNvSpPr/>
          <p:nvPr/>
        </p:nvSpPr>
        <p:spPr>
          <a:xfrm>
            <a:off x="7484745" y="2921000"/>
            <a:ext cx="684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631" name="对象 28674"/>
          <p:cNvGraphicFramePr>
            <a:graphicFrameLocks noChangeAspect="1"/>
          </p:cNvGraphicFramePr>
          <p:nvPr/>
        </p:nvGraphicFramePr>
        <p:xfrm>
          <a:off x="6857842" y="3252946"/>
          <a:ext cx="4555056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3" imgW="2413000" imgH="457200" progId="Equation.3">
                  <p:embed/>
                </p:oleObj>
              </mc:Choice>
              <mc:Fallback>
                <p:oleObj name="" r:id="rId13" imgW="2413000" imgH="4572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57842" y="3252946"/>
                        <a:ext cx="4555056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椭圆 19"/>
          <p:cNvSpPr/>
          <p:nvPr/>
        </p:nvSpPr>
        <p:spPr>
          <a:xfrm>
            <a:off x="7470140" y="3856355"/>
            <a:ext cx="684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246" name="对象 11269"/>
          <p:cNvGraphicFramePr>
            <a:graphicFrameLocks noChangeAspect="1"/>
          </p:cNvGraphicFramePr>
          <p:nvPr/>
        </p:nvGraphicFramePr>
        <p:xfrm>
          <a:off x="6057107" y="4254342"/>
          <a:ext cx="275807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5" imgW="1548765" imgH="241300" progId="Equation.3">
                  <p:embed/>
                </p:oleObj>
              </mc:Choice>
              <mc:Fallback>
                <p:oleObj name="" r:id="rId15" imgW="1548765" imgH="2413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57107" y="4254342"/>
                        <a:ext cx="2758074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11269"/>
          <p:cNvGraphicFramePr>
            <a:graphicFrameLocks noChangeAspect="1"/>
          </p:cNvGraphicFramePr>
          <p:nvPr/>
        </p:nvGraphicFramePr>
        <p:xfrm>
          <a:off x="9115584" y="4249262"/>
          <a:ext cx="273680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7" imgW="1536700" imgH="241300" progId="Equation.3">
                  <p:embed/>
                </p:oleObj>
              </mc:Choice>
              <mc:Fallback>
                <p:oleObj name="" r:id="rId17" imgW="1536700" imgH="2413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15584" y="4249262"/>
                        <a:ext cx="273680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3" name="对象 30723"/>
          <p:cNvGraphicFramePr>
            <a:graphicFrameLocks noChangeAspect="1"/>
          </p:cNvGraphicFramePr>
          <p:nvPr/>
        </p:nvGraphicFramePr>
        <p:xfrm>
          <a:off x="553403" y="585788"/>
          <a:ext cx="315512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700530" imgH="203200" progId="Equation.3">
                  <p:embed/>
                </p:oleObj>
              </mc:Choice>
              <mc:Fallback>
                <p:oleObj name="" r:id="rId1" imgW="1700530" imgH="203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3403" y="585788"/>
                        <a:ext cx="3155124" cy="396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30724"/>
          <p:cNvGraphicFramePr>
            <a:graphicFrameLocks noChangeAspect="1"/>
          </p:cNvGraphicFramePr>
          <p:nvPr/>
        </p:nvGraphicFramePr>
        <p:xfrm>
          <a:off x="4036378" y="533400"/>
          <a:ext cx="130786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650240" imgH="255270" progId="Equation.3">
                  <p:embed/>
                </p:oleObj>
              </mc:Choice>
              <mc:Fallback>
                <p:oleObj name="" r:id="rId3" imgW="650240" imgH="25527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6378" y="533400"/>
                        <a:ext cx="130786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对象 30725"/>
          <p:cNvGraphicFramePr>
            <a:graphicFrameLocks noChangeAspect="1"/>
          </p:cNvGraphicFramePr>
          <p:nvPr/>
        </p:nvGraphicFramePr>
        <p:xfrm>
          <a:off x="560070" y="1310640"/>
          <a:ext cx="318406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662430" imgH="203200" progId="Equation.3">
                  <p:embed/>
                </p:oleObj>
              </mc:Choice>
              <mc:Fallback>
                <p:oleObj name="" r:id="rId5" imgW="1662430" imgH="2032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0070" y="1310640"/>
                        <a:ext cx="3184067" cy="396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对象 30726"/>
          <p:cNvGraphicFramePr>
            <a:graphicFrameLocks noChangeAspect="1"/>
          </p:cNvGraphicFramePr>
          <p:nvPr/>
        </p:nvGraphicFramePr>
        <p:xfrm>
          <a:off x="3989000" y="1239964"/>
          <a:ext cx="1950984" cy="55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917575" imgH="267335" progId="Equation.3">
                  <p:embed/>
                </p:oleObj>
              </mc:Choice>
              <mc:Fallback>
                <p:oleObj name="" r:id="rId7" imgW="917575" imgH="26733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89000" y="1239964"/>
                        <a:ext cx="1950984" cy="557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30721"/>
          <p:cNvSpPr txBox="1"/>
          <p:nvPr/>
        </p:nvSpPr>
        <p:spPr>
          <a:xfrm>
            <a:off x="264160" y="2914015"/>
            <a:ext cx="10111740" cy="398780"/>
          </a:xfrm>
          <a:prstGeom prst="rect">
            <a:avLst/>
          </a:prstGeom>
          <a:noFill/>
          <a:ln w="19050">
            <a:noFill/>
          </a:ln>
        </p:spPr>
        <p:txBody>
          <a:bodyPr wrap="square" anchor="t" anchorCtr="0">
            <a:spAutoFit/>
          </a:bodyPr>
          <a:lstStyle/>
          <a:p>
            <a:pPr algn="just" fontAlgn="auto">
              <a:spcBef>
                <a:spcPts val="0"/>
              </a:spcBef>
            </a:pP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注：例中气相为理想气体，</a:t>
            </a:r>
            <a:r>
              <a:rPr lang="en-US" altLang="zh-CN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K</a:t>
            </a:r>
            <a:r>
              <a:rPr lang="en-US" altLang="zh-CN" sz="2000" b="1" i="1" baseline="-25000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为常数，所以温度一定，分解压力一定。</a:t>
            </a:r>
            <a:endParaRPr lang="zh-CN" altLang="en-US" sz="2000" b="1">
              <a:solidFill>
                <a:srgbClr val="0B1BF3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7661" name="文本框 30735"/>
          <p:cNvSpPr txBox="1"/>
          <p:nvPr/>
        </p:nvSpPr>
        <p:spPr>
          <a:xfrm>
            <a:off x="5977573" y="583565"/>
            <a:ext cx="2303462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分解压力为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7662" name="文本框 30736"/>
          <p:cNvSpPr txBox="1"/>
          <p:nvPr/>
        </p:nvSpPr>
        <p:spPr>
          <a:xfrm>
            <a:off x="6121400" y="1310640"/>
            <a:ext cx="2303463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分解压力为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6" name="对象 30724"/>
          <p:cNvGraphicFramePr>
            <a:graphicFrameLocks noChangeAspect="1"/>
          </p:cNvGraphicFramePr>
          <p:nvPr/>
        </p:nvGraphicFramePr>
        <p:xfrm>
          <a:off x="7393969" y="531328"/>
          <a:ext cx="66786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330200" imgH="254000" progId="Equation.3">
                  <p:embed/>
                </p:oleObj>
              </mc:Choice>
              <mc:Fallback>
                <p:oleObj name="" r:id="rId9" imgW="330200" imgH="2540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93969" y="531328"/>
                        <a:ext cx="66786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30726"/>
          <p:cNvGraphicFramePr>
            <a:graphicFrameLocks noChangeAspect="1"/>
          </p:cNvGraphicFramePr>
          <p:nvPr/>
        </p:nvGraphicFramePr>
        <p:xfrm>
          <a:off x="7552691" y="1265555"/>
          <a:ext cx="151480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749300" imgH="254000" progId="Equation.3">
                  <p:embed/>
                </p:oleObj>
              </mc:Choice>
              <mc:Fallback>
                <p:oleObj name="" r:id="rId11" imgW="749300" imgH="2540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2691" y="1265555"/>
                        <a:ext cx="151480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30721"/>
          <p:cNvSpPr txBox="1"/>
          <p:nvPr/>
        </p:nvSpPr>
        <p:spPr>
          <a:xfrm>
            <a:off x="771525" y="3485515"/>
            <a:ext cx="11153140" cy="860425"/>
          </a:xfrm>
          <a:prstGeom prst="rect">
            <a:avLst/>
          </a:prstGeom>
          <a:noFill/>
          <a:ln w="19050">
            <a:noFill/>
          </a:ln>
        </p:spPr>
        <p:txBody>
          <a:bodyPr wrap="square" anchor="t" anchorCtr="0">
            <a:spAutoFit/>
          </a:bodyPr>
          <a:lstStyle/>
          <a:p>
            <a:pPr algn="just" fontAlgn="auto"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若从纯固体物质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开始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分解，测得一定温度下平衡时的气相总压为</a:t>
            </a:r>
            <a:r>
              <a:rPr lang="en-US" altLang="zh-CN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zh-CN" altLang="en-US" sz="2000" b="1" baseline="-25000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总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，可以计算</a:t>
            </a:r>
            <a:r>
              <a:rPr lang="en-US" altLang="zh-CN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K</a:t>
            </a:r>
            <a:r>
              <a:rPr lang="en-US" altLang="zh-CN" sz="2000" b="1" i="1" baseline="-25000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p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。当平衡气相总压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p</a:t>
            </a:r>
            <a:r>
              <a:rPr lang="zh-CN" altLang="en-US" sz="20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总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101325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Pa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时，此时的温度，即为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分解温度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000" b="1">
              <a:solidFill>
                <a:srgbClr val="0B1BF3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1" name="对象 30726"/>
          <p:cNvGraphicFramePr>
            <a:graphicFrameLocks noChangeAspect="1"/>
          </p:cNvGraphicFramePr>
          <p:nvPr/>
        </p:nvGraphicFramePr>
        <p:xfrm>
          <a:off x="4305300" y="1797685"/>
          <a:ext cx="2824480" cy="8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1548765" imgH="495300" progId="Equation.3">
                  <p:embed/>
                </p:oleObj>
              </mc:Choice>
              <mc:Fallback>
                <p:oleObj name="" r:id="rId13" imgW="1548765" imgH="4953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05300" y="1797685"/>
                        <a:ext cx="2824480" cy="887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30721"/>
          <p:cNvSpPr txBox="1"/>
          <p:nvPr/>
        </p:nvSpPr>
        <p:spPr>
          <a:xfrm>
            <a:off x="771525" y="4553585"/>
            <a:ext cx="10111740" cy="398780"/>
          </a:xfrm>
          <a:prstGeom prst="rect">
            <a:avLst/>
          </a:prstGeom>
          <a:noFill/>
          <a:ln w="19050">
            <a:noFill/>
          </a:ln>
        </p:spPr>
        <p:txBody>
          <a:bodyPr wrap="square" anchor="t" anchorCtr="0">
            <a:spAutoFit/>
          </a:bodyPr>
          <a:lstStyle/>
          <a:p>
            <a:pPr algn="just" fontAlgn="auto">
              <a:spcBef>
                <a:spcPts val="0"/>
              </a:spcBef>
            </a:pP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反之，若知道反应处于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分解温度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，则平衡总压就为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101325Pa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，可求得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K</a:t>
            </a:r>
            <a:r>
              <a:rPr lang="en-US" altLang="zh-CN" sz="2000" b="1" i="1" baseline="-25000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000" b="1">
              <a:solidFill>
                <a:srgbClr val="0B1BF3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4" name="对象 30726"/>
          <p:cNvGraphicFramePr>
            <a:graphicFrameLocks noChangeAspect="1"/>
          </p:cNvGraphicFramePr>
          <p:nvPr/>
        </p:nvGraphicFramePr>
        <p:xfrm>
          <a:off x="771525" y="5183505"/>
          <a:ext cx="5628640" cy="97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5" imgW="3086100" imgH="545465" progId="Equation.3">
                  <p:embed/>
                </p:oleObj>
              </mc:Choice>
              <mc:Fallback>
                <p:oleObj name="" r:id="rId15" imgW="3086100" imgH="54546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1525" y="5183505"/>
                        <a:ext cx="5628640" cy="977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对象 8199"/>
          <p:cNvGraphicFramePr>
            <a:graphicFrameLocks noChangeAspect="1"/>
          </p:cNvGraphicFramePr>
          <p:nvPr/>
        </p:nvGraphicFramePr>
        <p:xfrm>
          <a:off x="7318852" y="5327333"/>
          <a:ext cx="1849655" cy="73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7" imgW="1041400" imgH="419100" progId="Equation.3">
                  <p:embed/>
                </p:oleObj>
              </mc:Choice>
              <mc:Fallback>
                <p:oleObj name="" r:id="rId17" imgW="1041400" imgH="4191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18852" y="5327333"/>
                        <a:ext cx="1849655" cy="73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30721"/>
          <p:cNvSpPr txBox="1"/>
          <p:nvPr/>
        </p:nvSpPr>
        <p:spPr>
          <a:xfrm>
            <a:off x="6530975" y="5506085"/>
            <a:ext cx="5508625" cy="398780"/>
          </a:xfrm>
          <a:prstGeom prst="rect">
            <a:avLst/>
          </a:prstGeom>
          <a:noFill/>
          <a:ln w="19050">
            <a:noFill/>
          </a:ln>
        </p:spPr>
        <p:txBody>
          <a:bodyPr wrap="square" anchor="t" anchorCtr="0">
            <a:spAutoFit/>
          </a:bodyPr>
          <a:lstStyle/>
          <a:p>
            <a:pPr algn="just" fontAlgn="auto">
              <a:spcBef>
                <a:spcPts val="0"/>
              </a:spcBef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代入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                             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还可求得分解温度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T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8" name="下弧形箭头 17"/>
          <p:cNvSpPr/>
          <p:nvPr/>
        </p:nvSpPr>
        <p:spPr>
          <a:xfrm>
            <a:off x="5615305" y="6107430"/>
            <a:ext cx="2066925" cy="4025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下弧形箭头 18"/>
          <p:cNvSpPr/>
          <p:nvPr/>
        </p:nvSpPr>
        <p:spPr>
          <a:xfrm flipH="1">
            <a:off x="4668520" y="2583180"/>
            <a:ext cx="2066925" cy="33147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下弧形箭头 20"/>
          <p:cNvSpPr/>
          <p:nvPr/>
        </p:nvSpPr>
        <p:spPr>
          <a:xfrm>
            <a:off x="8759190" y="6017260"/>
            <a:ext cx="2808000" cy="468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13314"/>
          <p:cNvGraphicFramePr>
            <a:graphicFrameLocks noChangeAspect="1"/>
          </p:cNvGraphicFramePr>
          <p:nvPr/>
        </p:nvGraphicFramePr>
        <p:xfrm>
          <a:off x="5995435" y="2767031"/>
          <a:ext cx="3639547" cy="976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790700" imgH="482600" progId="">
                  <p:embed/>
                </p:oleObj>
              </mc:Choice>
              <mc:Fallback>
                <p:oleObj name="" r:id="rId1" imgW="1790700" imgH="482600" progId="">
                  <p:embed/>
                  <p:pic>
                    <p:nvPicPr>
                      <p:cNvPr id="0" name="对象 133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95435" y="2767031"/>
                        <a:ext cx="3639547" cy="97602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3315"/>
          <p:cNvGraphicFramePr>
            <a:graphicFrameLocks noChangeAspect="1"/>
          </p:cNvGraphicFramePr>
          <p:nvPr/>
        </p:nvGraphicFramePr>
        <p:xfrm>
          <a:off x="3193635" y="999038"/>
          <a:ext cx="3363256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727200" imgH="482600" progId="">
                  <p:embed/>
                </p:oleObj>
              </mc:Choice>
              <mc:Fallback>
                <p:oleObj name="" r:id="rId3" imgW="1727200" imgH="482600" progId="">
                  <p:embed/>
                  <p:pic>
                    <p:nvPicPr>
                      <p:cNvPr id="0" name="对象 133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3635" y="999038"/>
                        <a:ext cx="3363256" cy="93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1870" y="445546"/>
            <a:ext cx="4824413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范托夫方程</a:t>
            </a:r>
            <a:endParaRPr lang="zh-CN" altLang="en-US" sz="2400" b="1" noProof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4509" y="2225520"/>
            <a:ext cx="4824413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克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-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克方程</a:t>
            </a:r>
            <a:endParaRPr lang="zh-CN" altLang="en-US" sz="2400" b="1" noProof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5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0638" y="4783624"/>
            <a:ext cx="2438400" cy="1213104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7" name="对象 8199"/>
          <p:cNvGraphicFramePr>
            <a:graphicFrameLocks noChangeAspect="1"/>
          </p:cNvGraphicFramePr>
          <p:nvPr/>
        </p:nvGraphicFramePr>
        <p:xfrm>
          <a:off x="522325" y="1042385"/>
          <a:ext cx="2084042" cy="831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6" imgW="1041400" imgH="419100" progId="Equation.3">
                  <p:embed/>
                </p:oleObj>
              </mc:Choice>
              <mc:Fallback>
                <p:oleObj name="" r:id="rId6" imgW="1041400" imgH="419100" progId="Equation.3">
                  <p:embed/>
                  <p:pic>
                    <p:nvPicPr>
                      <p:cNvPr id="0" name="对象 819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2325" y="1042385"/>
                        <a:ext cx="2084042" cy="83151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0246"/>
          <p:cNvGraphicFramePr>
            <a:graphicFrameLocks noChangeAspect="1"/>
          </p:cNvGraphicFramePr>
          <p:nvPr/>
        </p:nvGraphicFramePr>
        <p:xfrm>
          <a:off x="3040711" y="2756170"/>
          <a:ext cx="2535446" cy="865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8" imgW="1233805" imgH="419735" progId="">
                  <p:embed/>
                </p:oleObj>
              </mc:Choice>
              <mc:Fallback>
                <p:oleObj name="" r:id="rId8" imgW="1233805" imgH="419735" progId="">
                  <p:embed/>
                  <p:pic>
                    <p:nvPicPr>
                      <p:cNvPr id="0" name="对象 1024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40711" y="2756170"/>
                        <a:ext cx="2535446" cy="86586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11265"/>
          <p:cNvGraphicFramePr>
            <a:graphicFrameLocks noChangeAspect="1"/>
          </p:cNvGraphicFramePr>
          <p:nvPr/>
        </p:nvGraphicFramePr>
        <p:xfrm>
          <a:off x="6135849" y="3939226"/>
          <a:ext cx="2987412" cy="844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0" imgW="1485900" imgH="419100" progId="">
                  <p:embed/>
                </p:oleObj>
              </mc:Choice>
              <mc:Fallback>
                <p:oleObj name="" r:id="rId10" imgW="1485900" imgH="419100" progId="">
                  <p:embed/>
                  <p:pic>
                    <p:nvPicPr>
                      <p:cNvPr id="0" name="对象 1126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35849" y="3939226"/>
                        <a:ext cx="2987412" cy="8440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9220"/>
          <p:cNvGraphicFramePr>
            <a:graphicFrameLocks noChangeAspect="1"/>
          </p:cNvGraphicFramePr>
          <p:nvPr/>
        </p:nvGraphicFramePr>
        <p:xfrm>
          <a:off x="378426" y="2796511"/>
          <a:ext cx="2188333" cy="895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2" imgW="992505" imgH="445135" progId="">
                  <p:embed/>
                </p:oleObj>
              </mc:Choice>
              <mc:Fallback>
                <p:oleObj name="" r:id="rId12" imgW="992505" imgH="445135" progId="">
                  <p:embed/>
                  <p:pic>
                    <p:nvPicPr>
                      <p:cNvPr id="0" name="对象 92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8426" y="2796511"/>
                        <a:ext cx="2188333" cy="89554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8193"/>
          <p:cNvGraphicFramePr>
            <a:graphicFrameLocks noChangeAspect="1"/>
          </p:cNvGraphicFramePr>
          <p:nvPr/>
        </p:nvGraphicFramePr>
        <p:xfrm>
          <a:off x="7313889" y="1012208"/>
          <a:ext cx="2988246" cy="861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4" imgW="1361440" imgH="394335" progId="Equation.3">
                  <p:embed/>
                </p:oleObj>
              </mc:Choice>
              <mc:Fallback>
                <p:oleObj name="" r:id="rId14" imgW="1361440" imgH="394335" progId="Equation.3">
                  <p:embed/>
                  <p:pic>
                    <p:nvPicPr>
                      <p:cNvPr id="0" name="对象 819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13889" y="1012208"/>
                        <a:ext cx="2988246" cy="86169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39699" y="194968"/>
            <a:ext cx="11513535" cy="189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例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：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潮湿的Ag</a:t>
            </a:r>
            <a:r>
              <a:rPr kumimoji="0" lang="zh-CN" altLang="zh-CN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2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CO</a:t>
            </a:r>
            <a:r>
              <a:rPr kumimoji="0" lang="zh-CN" altLang="zh-CN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3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在110℃下用空气流进行干燥。试计算（1）气流中CO</a:t>
            </a:r>
            <a:r>
              <a:rPr kumimoji="0" lang="zh-CN" altLang="zh-CN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2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的分压至少应为多少时方能避免Ag</a:t>
            </a:r>
            <a:r>
              <a:rPr kumimoji="0" lang="zh-CN" altLang="zh-CN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2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CO</a:t>
            </a:r>
            <a:r>
              <a:rPr kumimoji="0" lang="zh-CN" altLang="zh-CN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3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分解为Ag</a:t>
            </a:r>
            <a:r>
              <a:rPr kumimoji="0" lang="zh-CN" altLang="zh-CN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2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O和CO</a:t>
            </a:r>
            <a:r>
              <a:rPr kumimoji="0" lang="zh-CN" altLang="zh-CN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2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。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设反应的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cs typeface="Times New Roman" panose="02020603050405020304" pitchFamily="2" charset="0"/>
              </a:rPr>
              <a:t>           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不随温度而变，气体服从理想气体状态方程。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所需数据可查附录。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（2）计算该平衡反应系统的自由度。（3）当升高温度时Ag</a:t>
            </a:r>
            <a:r>
              <a:rPr kumimoji="0" lang="zh-CN" altLang="zh-CN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2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CO</a:t>
            </a:r>
            <a:r>
              <a:rPr kumimoji="0" lang="zh-CN" altLang="zh-CN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3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的稳定性是增强还是降低？为什么？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4" name="文本框 30727"/>
          <p:cNvSpPr txBox="1"/>
          <p:nvPr/>
        </p:nvSpPr>
        <p:spPr>
          <a:xfrm>
            <a:off x="339698" y="3555370"/>
            <a:ext cx="11372689" cy="50699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已知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298.15K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时                                                   的标准摩尔生成焓和标准摩尔熵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6" name="文本框 30727"/>
          <p:cNvSpPr txBox="1"/>
          <p:nvPr/>
        </p:nvSpPr>
        <p:spPr>
          <a:xfrm>
            <a:off x="339699" y="2275241"/>
            <a:ext cx="8680450" cy="554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解题思路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：        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不随温度变化，可知          也不随温度变化，即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graphicFrame>
        <p:nvGraphicFramePr>
          <p:cNvPr id="8" name="对象 30726"/>
          <p:cNvGraphicFramePr>
            <a:graphicFrameLocks noChangeAspect="1"/>
          </p:cNvGraphicFramePr>
          <p:nvPr/>
        </p:nvGraphicFramePr>
        <p:xfrm>
          <a:off x="8823212" y="678373"/>
          <a:ext cx="7937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419100" imgH="228600" progId="Equation.3">
                  <p:embed/>
                </p:oleObj>
              </mc:Choice>
              <mc:Fallback>
                <p:oleObj name="" r:id="rId1" imgW="419100" imgH="228600" progId="Equation.3">
                  <p:embed/>
                  <p:pic>
                    <p:nvPicPr>
                      <p:cNvPr id="0" name="对象 307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23212" y="678373"/>
                        <a:ext cx="793750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30726"/>
          <p:cNvGraphicFramePr>
            <a:graphicFrameLocks noChangeAspect="1"/>
          </p:cNvGraphicFramePr>
          <p:nvPr/>
        </p:nvGraphicFramePr>
        <p:xfrm>
          <a:off x="5411788" y="2335566"/>
          <a:ext cx="720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81000" imgH="228600" progId="Equation.3">
                  <p:embed/>
                </p:oleObj>
              </mc:Choice>
              <mc:Fallback>
                <p:oleObj name="" r:id="rId3" imgW="381000" imgH="228600" progId="Equation.3">
                  <p:embed/>
                  <p:pic>
                    <p:nvPicPr>
                      <p:cNvPr id="0" name="对象 307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1788" y="2335566"/>
                        <a:ext cx="7207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1749"/>
          <p:cNvGraphicFramePr/>
          <p:nvPr/>
        </p:nvGraphicFramePr>
        <p:xfrm>
          <a:off x="2200556" y="2958168"/>
          <a:ext cx="63007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3035300" imgH="228600" progId="Equation.3">
                  <p:embed/>
                </p:oleObj>
              </mc:Choice>
              <mc:Fallback>
                <p:oleObj name="" r:id="rId5" imgW="3035300" imgH="228600" progId="Equation.3">
                  <p:embed/>
                  <p:pic>
                    <p:nvPicPr>
                      <p:cNvPr id="0" name="对象 317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0556" y="2958168"/>
                        <a:ext cx="6300787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624"/>
          <p:cNvGraphicFramePr>
            <a:graphicFrameLocks noChangeAspect="1"/>
          </p:cNvGraphicFramePr>
          <p:nvPr/>
        </p:nvGraphicFramePr>
        <p:xfrm>
          <a:off x="2500286" y="3636333"/>
          <a:ext cx="37925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2032000" imgH="228600" progId="Equation.2">
                  <p:embed/>
                </p:oleObj>
              </mc:Choice>
              <mc:Fallback>
                <p:oleObj name="" r:id="rId7" imgW="2032000" imgH="228600" progId="Equation.2">
                  <p:embed/>
                  <p:pic>
                    <p:nvPicPr>
                      <p:cNvPr id="0" name="对象 -21474826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0286" y="3636333"/>
                        <a:ext cx="3792538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30726"/>
          <p:cNvGraphicFramePr>
            <a:graphicFrameLocks noChangeAspect="1"/>
          </p:cNvGraphicFramePr>
          <p:nvPr/>
        </p:nvGraphicFramePr>
        <p:xfrm>
          <a:off x="1842621" y="2335566"/>
          <a:ext cx="7937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419100" imgH="228600" progId="Equation.3">
                  <p:embed/>
                </p:oleObj>
              </mc:Choice>
              <mc:Fallback>
                <p:oleObj name="" r:id="rId9" imgW="419100" imgH="228600" progId="Equation.3">
                  <p:embed/>
                  <p:pic>
                    <p:nvPicPr>
                      <p:cNvPr id="0" name="对象 307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2621" y="2335566"/>
                        <a:ext cx="793750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94005" y="4407535"/>
            <a:ext cx="4015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解：（1）298.15 K时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16" name="对象 -2147482624"/>
          <p:cNvGraphicFramePr>
            <a:graphicFrameLocks noChangeAspect="1"/>
          </p:cNvGraphicFramePr>
          <p:nvPr/>
        </p:nvGraphicFramePr>
        <p:xfrm>
          <a:off x="3930333" y="4364990"/>
          <a:ext cx="466849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0" imgW="1905000" imgH="203200" progId="Equation.2">
                  <p:embed/>
                </p:oleObj>
              </mc:Choice>
              <mc:Fallback>
                <p:oleObj name="" r:id="rId10" imgW="1905000" imgH="203200" progId="Equation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30333" y="4364990"/>
                        <a:ext cx="4668494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-2147482623"/>
          <p:cNvGraphicFramePr>
            <a:graphicFrameLocks noChangeAspect="1"/>
          </p:cNvGraphicFramePr>
          <p:nvPr/>
        </p:nvGraphicFramePr>
        <p:xfrm>
          <a:off x="1097280" y="5183188"/>
          <a:ext cx="900084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2" imgW="4089400" imgH="228600" progId="Equation.2">
                  <p:embed/>
                </p:oleObj>
              </mc:Choice>
              <mc:Fallback>
                <p:oleObj name="" r:id="rId12" imgW="4089400" imgH="228600" progId="Equation.2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7280" y="5183188"/>
                        <a:ext cx="900084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-2147482622"/>
          <p:cNvGraphicFramePr>
            <a:graphicFrameLocks noChangeAspect="1"/>
          </p:cNvGraphicFramePr>
          <p:nvPr/>
        </p:nvGraphicFramePr>
        <p:xfrm>
          <a:off x="1097280" y="6001068"/>
          <a:ext cx="935046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4" imgW="4229100" imgH="228600" progId="Equation.2">
                  <p:embed/>
                </p:oleObj>
              </mc:Choice>
              <mc:Fallback>
                <p:oleObj name="" r:id="rId14" imgW="4229100" imgH="228600" progId="Equation.2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97280" y="6001068"/>
                        <a:ext cx="935046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圆角矩形 21"/>
          <p:cNvSpPr/>
          <p:nvPr/>
        </p:nvSpPr>
        <p:spPr>
          <a:xfrm>
            <a:off x="154940" y="2232025"/>
            <a:ext cx="10772775" cy="198628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2"/>
          <p:cNvGraphicFramePr>
            <a:graphicFrameLocks noChangeAspect="1"/>
          </p:cNvGraphicFramePr>
          <p:nvPr/>
        </p:nvGraphicFramePr>
        <p:xfrm>
          <a:off x="677863" y="2679383"/>
          <a:ext cx="1619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495300" imgH="203200" progId="Equation.KSEE3">
                  <p:embed/>
                </p:oleObj>
              </mc:Choice>
              <mc:Fallback>
                <p:oleObj name="" r:id="rId1" imgW="495300" imgH="203200" progId="Equation.KSEE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7863" y="2679383"/>
                        <a:ext cx="161925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33798"/>
          <p:cNvGraphicFramePr>
            <a:graphicFrameLocks noChangeAspect="1"/>
          </p:cNvGraphicFramePr>
          <p:nvPr/>
        </p:nvGraphicFramePr>
        <p:xfrm>
          <a:off x="6993335" y="2797521"/>
          <a:ext cx="1841338" cy="5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25500" imgH="254000" progId="Equation.3">
                  <p:embed/>
                </p:oleObj>
              </mc:Choice>
              <mc:Fallback>
                <p:oleObj name="" r:id="rId3" imgW="825500" imgH="254000" progId="Equation.3">
                  <p:embed/>
                  <p:pic>
                    <p:nvPicPr>
                      <p:cNvPr id="0" name="对象 337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93335" y="2797521"/>
                        <a:ext cx="1841338" cy="55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3799"/>
          <p:cNvGraphicFramePr>
            <a:graphicFrameLocks noChangeAspect="1"/>
          </p:cNvGraphicFramePr>
          <p:nvPr/>
        </p:nvGraphicFramePr>
        <p:xfrm>
          <a:off x="2896553" y="2517458"/>
          <a:ext cx="30765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348105" imgH="381635" progId="Equation.3">
                  <p:embed/>
                </p:oleObj>
              </mc:Choice>
              <mc:Fallback>
                <p:oleObj name="" r:id="rId5" imgW="1348105" imgH="381635" progId="Equation.3">
                  <p:embed/>
                  <p:pic>
                    <p:nvPicPr>
                      <p:cNvPr id="0" name="对象 337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6553" y="2517458"/>
                        <a:ext cx="3076575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624"/>
          <p:cNvGraphicFramePr>
            <a:graphicFrameLocks noChangeAspect="1"/>
          </p:cNvGraphicFramePr>
          <p:nvPr/>
        </p:nvGraphicFramePr>
        <p:xfrm>
          <a:off x="678021" y="3533458"/>
          <a:ext cx="6455319" cy="5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882900" imgH="254000" progId="Equation.2">
                  <p:embed/>
                </p:oleObj>
              </mc:Choice>
              <mc:Fallback>
                <p:oleObj name="" r:id="rId7" imgW="2882900" imgH="254000" progId="Equation.2">
                  <p:embed/>
                  <p:pic>
                    <p:nvPicPr>
                      <p:cNvPr id="0" name="对象 -21474826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8021" y="3533458"/>
                        <a:ext cx="6455319" cy="55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66725" y="147320"/>
            <a:ext cx="4015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383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.15 K时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77863" y="803910"/>
          <a:ext cx="1114715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5054600" imgH="228600" progId="Equation.2">
                  <p:embed/>
                </p:oleObj>
              </mc:Choice>
              <mc:Fallback>
                <p:oleObj name="" r:id="rId9" imgW="5054600" imgH="228600" progId="Equation.2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7863" y="803910"/>
                        <a:ext cx="11147151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77863" y="1522730"/>
          <a:ext cx="6010264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2781300" imgH="419100" progId="Equation.2">
                  <p:embed/>
                </p:oleObj>
              </mc:Choice>
              <mc:Fallback>
                <p:oleObj name="" r:id="rId11" imgW="2781300" imgH="419100" progId="Equation.2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7863" y="1522730"/>
                        <a:ext cx="6010264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7788275" y="1780223"/>
          <a:ext cx="196649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952500" imgH="203200" progId="Equation.2">
                  <p:embed/>
                </p:oleObj>
              </mc:Choice>
              <mc:Fallback>
                <p:oleObj name="" r:id="rId13" imgW="952500" imgH="203200" progId="Equation.2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88275" y="1780223"/>
                        <a:ext cx="1966492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33795"/>
          <p:cNvGraphicFramePr>
            <a:graphicFrameLocks noChangeAspect="1"/>
          </p:cNvGraphicFramePr>
          <p:nvPr/>
        </p:nvGraphicFramePr>
        <p:xfrm>
          <a:off x="3477895" y="84138"/>
          <a:ext cx="46466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5" imgW="1905000" imgH="203200" progId="Equation.3">
                  <p:embed/>
                </p:oleObj>
              </mc:Choice>
              <mc:Fallback>
                <p:oleObj name="" r:id="rId15" imgW="1905000" imgH="203200" progId="Equation.3">
                  <p:embed/>
                  <p:pic>
                    <p:nvPicPr>
                      <p:cNvPr id="0" name="对象 337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77895" y="84138"/>
                        <a:ext cx="4646613" cy="50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33797"/>
          <p:cNvGraphicFramePr>
            <a:graphicFrameLocks noChangeAspect="1"/>
          </p:cNvGraphicFramePr>
          <p:nvPr/>
        </p:nvGraphicFramePr>
        <p:xfrm>
          <a:off x="4603750" y="4099243"/>
          <a:ext cx="298429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7" imgW="1371600" imgH="254000" progId="Equation.3">
                  <p:embed/>
                </p:oleObj>
              </mc:Choice>
              <mc:Fallback>
                <p:oleObj name="" r:id="rId17" imgW="1371600" imgH="254000" progId="Equation.3">
                  <p:embed/>
                  <p:pic>
                    <p:nvPicPr>
                      <p:cNvPr id="0" name="对象 337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03750" y="4099243"/>
                        <a:ext cx="2984295" cy="54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14350"/>
          <p:cNvGraphicFramePr>
            <a:graphicFrameLocks noChangeAspect="1"/>
          </p:cNvGraphicFramePr>
          <p:nvPr/>
        </p:nvGraphicFramePr>
        <p:xfrm>
          <a:off x="2600643" y="4845685"/>
          <a:ext cx="6990449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9" imgW="3060065" imgH="241300" progId="Equation.3">
                  <p:embed/>
                </p:oleObj>
              </mc:Choice>
              <mc:Fallback>
                <p:oleObj name="" r:id="rId19" imgW="3060065" imgH="241300" progId="Equation.3">
                  <p:embed/>
                  <p:pic>
                    <p:nvPicPr>
                      <p:cNvPr id="0" name="对象 1435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600643" y="4845685"/>
                        <a:ext cx="6990449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1"/>
          <p:cNvSpPr txBox="1"/>
          <p:nvPr/>
        </p:nvSpPr>
        <p:spPr>
          <a:xfrm>
            <a:off x="0" y="6223635"/>
            <a:ext cx="116363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即气流中CO</a:t>
            </a:r>
            <a:r>
              <a:rPr lang="zh-CN" altLang="en-US" sz="2400" b="1" baseline="-25000" dirty="0">
                <a:latin typeface="Times New Roman" panose="02020603050405020304" pitchFamily="2" charset="0"/>
                <a:ea typeface="黑体" panose="02010609060101010101" pitchFamily="2" charset="-122"/>
              </a:rPr>
              <a:t> 2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的分压至少为0.48 kPa时，方能避免                分解为            和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0" name="对象 -2147482623"/>
          <p:cNvGraphicFramePr>
            <a:graphicFrameLocks noChangeAspect="1"/>
          </p:cNvGraphicFramePr>
          <p:nvPr/>
        </p:nvGraphicFramePr>
        <p:xfrm>
          <a:off x="6725285" y="6238240"/>
          <a:ext cx="11747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1" imgW="534035" imgH="203200" progId="Equation.2">
                  <p:embed/>
                </p:oleObj>
              </mc:Choice>
              <mc:Fallback>
                <p:oleObj name="" r:id="rId21" imgW="534035" imgH="203200" progId="Equation.2">
                  <p:embed/>
                  <p:pic>
                    <p:nvPicPr>
                      <p:cNvPr id="0" name="对象 -214748262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725285" y="6238240"/>
                        <a:ext cx="117475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-2147482622"/>
          <p:cNvGraphicFramePr>
            <a:graphicFrameLocks noChangeAspect="1"/>
          </p:cNvGraphicFramePr>
          <p:nvPr/>
        </p:nvGraphicFramePr>
        <p:xfrm>
          <a:off x="8950960" y="6215380"/>
          <a:ext cx="8540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3" imgW="382270" imgH="203835" progId="Equation.2">
                  <p:embed/>
                </p:oleObj>
              </mc:Choice>
              <mc:Fallback>
                <p:oleObj name="" r:id="rId23" imgW="382270" imgH="203835" progId="Equation.2">
                  <p:embed/>
                  <p:pic>
                    <p:nvPicPr>
                      <p:cNvPr id="0" name="对象 -214748262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950960" y="6215380"/>
                        <a:ext cx="854075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-2147482621"/>
          <p:cNvGraphicFramePr>
            <a:graphicFrameLocks noChangeAspect="1"/>
          </p:cNvGraphicFramePr>
          <p:nvPr/>
        </p:nvGraphicFramePr>
        <p:xfrm>
          <a:off x="10129520" y="6233160"/>
          <a:ext cx="663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5" imgW="305435" imgH="203835" progId="Equation.2">
                  <p:embed/>
                </p:oleObj>
              </mc:Choice>
              <mc:Fallback>
                <p:oleObj name="" r:id="rId25" imgW="305435" imgH="203835" progId="Equation.2">
                  <p:embed/>
                  <p:pic>
                    <p:nvPicPr>
                      <p:cNvPr id="0" name="对象 -214748262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129520" y="6233160"/>
                        <a:ext cx="66357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3797"/>
          <p:cNvGraphicFramePr>
            <a:graphicFrameLocks noChangeAspect="1"/>
          </p:cNvGraphicFramePr>
          <p:nvPr/>
        </p:nvGraphicFramePr>
        <p:xfrm>
          <a:off x="5072856" y="5525453"/>
          <a:ext cx="1456052" cy="5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7" imgW="647700" imgH="254000" progId="Equation.3">
                  <p:embed/>
                </p:oleObj>
              </mc:Choice>
              <mc:Fallback>
                <p:oleObj name="" r:id="rId27" imgW="647700" imgH="254000" progId="Equation.3">
                  <p:embed/>
                  <p:pic>
                    <p:nvPicPr>
                      <p:cNvPr id="0" name="对象 3379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072856" y="5525453"/>
                        <a:ext cx="1456052" cy="55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3794"/>
          <p:cNvSpPr/>
          <p:nvPr/>
        </p:nvSpPr>
        <p:spPr>
          <a:xfrm>
            <a:off x="334010" y="397795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5"/>
          <p:cNvSpPr txBox="1"/>
          <p:nvPr/>
        </p:nvSpPr>
        <p:spPr>
          <a:xfrm>
            <a:off x="1084263" y="3330893"/>
            <a:ext cx="62468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（2）</a:t>
            </a:r>
            <a:r>
              <a:rPr lang="zh-CN" altLang="en-US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f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＝3-3+2-1-0＝1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7" name="对象 6"/>
          <p:cNvGraphicFramePr>
            <a:graphicFrameLocks noChangeAspect="1"/>
          </p:cNvGraphicFramePr>
          <p:nvPr/>
        </p:nvGraphicFramePr>
        <p:xfrm>
          <a:off x="2383155" y="4153376"/>
          <a:ext cx="2317750" cy="89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079500" imgH="419100" progId="Equation.3">
                  <p:embed/>
                </p:oleObj>
              </mc:Choice>
              <mc:Fallback>
                <p:oleObj name="" r:id="rId1" imgW="1079500" imgH="419100" progId="Equation.3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3155" y="4153376"/>
                        <a:ext cx="2317750" cy="899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8"/>
          <p:cNvSpPr txBox="1"/>
          <p:nvPr/>
        </p:nvSpPr>
        <p:spPr>
          <a:xfrm>
            <a:off x="1124268" y="4361180"/>
            <a:ext cx="149225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0" name="对象 -2147482612"/>
          <p:cNvGraphicFramePr>
            <a:graphicFrameLocks noChangeAspect="1"/>
          </p:cNvGraphicFramePr>
          <p:nvPr/>
        </p:nvGraphicFramePr>
        <p:xfrm>
          <a:off x="5299551" y="4369276"/>
          <a:ext cx="135699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660400" imgH="228600" progId="Equation.3">
                  <p:embed/>
                </p:oleObj>
              </mc:Choice>
              <mc:Fallback>
                <p:oleObj name="" r:id="rId3" imgW="660400" imgH="228600" progId="Equation.3">
                  <p:embed/>
                  <p:pic>
                    <p:nvPicPr>
                      <p:cNvPr id="0" name="对象 -21474826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9551" y="4369276"/>
                        <a:ext cx="1356995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10"/>
          <p:cNvSpPr txBox="1"/>
          <p:nvPr/>
        </p:nvSpPr>
        <p:spPr>
          <a:xfrm>
            <a:off x="1282700" y="5353685"/>
            <a:ext cx="107257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随着温度升高，平衡常数增大，分解压力增大，       的稳定性降低。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3" name="对象 -2147482623"/>
          <p:cNvGraphicFramePr>
            <a:graphicFrameLocks noChangeAspect="1"/>
          </p:cNvGraphicFramePr>
          <p:nvPr/>
        </p:nvGraphicFramePr>
        <p:xfrm>
          <a:off x="7648258" y="5364798"/>
          <a:ext cx="11747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534035" imgH="203200" progId="Equation.2">
                  <p:embed/>
                </p:oleObj>
              </mc:Choice>
              <mc:Fallback>
                <p:oleObj name="" r:id="rId5" imgW="534035" imgH="203200" progId="Equation.2">
                  <p:embed/>
                  <p:pic>
                    <p:nvPicPr>
                      <p:cNvPr id="0" name="对象 -21474826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48258" y="5364798"/>
                        <a:ext cx="1174750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33795"/>
          <p:cNvGraphicFramePr>
            <a:graphicFrameLocks noChangeAspect="1"/>
          </p:cNvGraphicFramePr>
          <p:nvPr/>
        </p:nvGraphicFramePr>
        <p:xfrm>
          <a:off x="3654425" y="2575878"/>
          <a:ext cx="46466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1905000" imgH="203200" progId="Equation.3">
                  <p:embed/>
                </p:oleObj>
              </mc:Choice>
              <mc:Fallback>
                <p:oleObj name="" r:id="rId7" imgW="1905000" imgH="203200" progId="Equation.3">
                  <p:embed/>
                  <p:pic>
                    <p:nvPicPr>
                      <p:cNvPr id="0" name="对象 337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4425" y="2575878"/>
                        <a:ext cx="4646613" cy="50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339699" y="108772"/>
            <a:ext cx="11513535" cy="23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例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：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潮湿的Ag</a:t>
            </a:r>
            <a:r>
              <a:rPr kumimoji="0" lang="zh-CN" altLang="zh-CN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2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CO</a:t>
            </a:r>
            <a:r>
              <a:rPr kumimoji="0" lang="zh-CN" altLang="zh-CN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3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在110℃下用空气流进行干燥。试计算（1）气流中CO</a:t>
            </a:r>
            <a:r>
              <a:rPr kumimoji="0" lang="zh-CN" altLang="zh-CN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2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的分压至少应为多少时方能避免Ag</a:t>
            </a:r>
            <a:r>
              <a:rPr kumimoji="0" lang="zh-CN" altLang="zh-CN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2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CO</a:t>
            </a:r>
            <a:r>
              <a:rPr kumimoji="0" lang="zh-CN" altLang="zh-CN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3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分解为Ag</a:t>
            </a:r>
            <a:r>
              <a:rPr kumimoji="0" lang="zh-CN" altLang="zh-CN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2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O和CO</a:t>
            </a:r>
            <a:r>
              <a:rPr kumimoji="0" lang="zh-CN" altLang="zh-CN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2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。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设反应的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cs typeface="Times New Roman" panose="02020603050405020304" pitchFamily="2" charset="0"/>
              </a:rPr>
              <a:t>           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不随温度而变，气体服从理想气体状态方程。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所需数据可查附录。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（2）计算该平衡反应系统的自由度。（3）当升高温度时Ag</a:t>
            </a:r>
            <a:r>
              <a:rPr kumimoji="0" lang="zh-CN" altLang="zh-CN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2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CO</a:t>
            </a:r>
            <a:r>
              <a:rPr kumimoji="0" lang="zh-CN" altLang="zh-CN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3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的稳定性是增强还是降低？为什么？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B1BF3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（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B1BF3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4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B1BF3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）求</a:t>
            </a:r>
            <a:r>
              <a:rPr lang="zh-CN" altLang="zh-CN" sz="2400" b="1" dirty="0">
                <a:ln>
                  <a:noFill/>
                </a:ln>
                <a:solidFill>
                  <a:srgbClr val="0B1BF3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Ag</a:t>
            </a:r>
            <a:r>
              <a:rPr lang="zh-CN" altLang="zh-CN" sz="2400" b="1" baseline="-30000" dirty="0">
                <a:ln>
                  <a:noFill/>
                </a:ln>
                <a:solidFill>
                  <a:srgbClr val="0B1BF3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 2</a:t>
            </a:r>
            <a:r>
              <a:rPr lang="zh-CN" altLang="zh-CN" sz="2400" b="1" dirty="0">
                <a:ln>
                  <a:noFill/>
                </a:ln>
                <a:solidFill>
                  <a:srgbClr val="0B1BF3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CO</a:t>
            </a:r>
            <a:r>
              <a:rPr lang="zh-CN" altLang="zh-CN" sz="2400" b="1" baseline="-30000" dirty="0">
                <a:ln>
                  <a:noFill/>
                </a:ln>
                <a:solidFill>
                  <a:srgbClr val="0B1BF3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3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B1BF3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的分解温度？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rgbClr val="0B1BF3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30" name="对象 30726"/>
          <p:cNvGraphicFramePr>
            <a:graphicFrameLocks noChangeAspect="1"/>
          </p:cNvGraphicFramePr>
          <p:nvPr/>
        </p:nvGraphicFramePr>
        <p:xfrm>
          <a:off x="8823212" y="678373"/>
          <a:ext cx="7937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419100" imgH="228600" progId="Equation.3">
                  <p:embed/>
                </p:oleObj>
              </mc:Choice>
              <mc:Fallback>
                <p:oleObj name="" r:id="rId9" imgW="419100" imgH="228600" progId="Equation.3">
                  <p:embed/>
                  <p:pic>
                    <p:nvPicPr>
                      <p:cNvPr id="0" name="对象 307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23212" y="678373"/>
                        <a:ext cx="793750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TABLE_BEAUTIFY" val="smartTable{cc5a3654-9f64-4bfd-982b-e935d316bae9}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UNIT_TABLE_BEAUTIFY" val="smartTable{5f93289e-5088-40a2-a3d2-39f07d83d88d}"/>
</p:tagLst>
</file>

<file path=ppt/tags/tag77.xml><?xml version="1.0" encoding="utf-8"?>
<p:tagLst xmlns:p="http://schemas.openxmlformats.org/presentationml/2006/main">
  <p:tag name="COMMONDATA" val="eyJoZGlkIjoiNDZlMGU2MTkyNjcwYTdmZGFlZWI2MzVmZTRlZjJlNzUifQ=="/>
  <p:tag name="KSO_WPP_MARK_KEY" val="8b9fad27-1810-4f48-b497-eefaddf6679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2790</Words>
  <Application>WPS 演示</Application>
  <PresentationFormat>宽屏</PresentationFormat>
  <Paragraphs>215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166</vt:i4>
      </vt:variant>
      <vt:variant>
        <vt:lpstr>幻灯片标题</vt:lpstr>
      </vt:variant>
      <vt:variant>
        <vt:i4>16</vt:i4>
      </vt:variant>
    </vt:vector>
  </HeadingPairs>
  <TitlesOfParts>
    <vt:vector size="194" baseType="lpstr">
      <vt:lpstr>Arial</vt:lpstr>
      <vt:lpstr>宋体</vt:lpstr>
      <vt:lpstr>Wingdings</vt:lpstr>
      <vt:lpstr>Wingdings</vt:lpstr>
      <vt:lpstr>黑体</vt:lpstr>
      <vt:lpstr>Times New Roman</vt:lpstr>
      <vt:lpstr>微软雅黑</vt:lpstr>
      <vt:lpstr>楷体_GB2312</vt:lpstr>
      <vt:lpstr>新宋体</vt:lpstr>
      <vt:lpstr>Arial Unicode MS</vt:lpstr>
      <vt:lpstr>Calibri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Equation.2</vt:lpstr>
      <vt:lpstr>Equation.3</vt:lpstr>
      <vt:lpstr>Equation.2</vt:lpstr>
      <vt:lpstr>Equation.2</vt:lpstr>
      <vt:lpstr>Equation.2</vt:lpstr>
      <vt:lpstr>Equation.KSEE3</vt:lpstr>
      <vt:lpstr>Equation.3</vt:lpstr>
      <vt:lpstr>Equation.3</vt:lpstr>
      <vt:lpstr>Equation.2</vt:lpstr>
      <vt:lpstr>Equation.2</vt:lpstr>
      <vt:lpstr>Equation.3</vt:lpstr>
      <vt:lpstr>Equation.2</vt:lpstr>
      <vt:lpstr>Equation.2</vt:lpstr>
      <vt:lpstr>Equation.3</vt:lpstr>
      <vt:lpstr>Equation.3</vt:lpstr>
      <vt:lpstr>Equation.3</vt:lpstr>
      <vt:lpstr>Equation.2</vt:lpstr>
      <vt:lpstr>Equation.2</vt:lpstr>
      <vt:lpstr>Equation.2</vt:lpstr>
      <vt:lpstr>Equation.3</vt:lpstr>
      <vt:lpstr>Equation.3</vt:lpstr>
      <vt:lpstr>Equation.3</vt:lpstr>
      <vt:lpstr>Equation.3</vt:lpstr>
      <vt:lpstr>Equation.2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第五章总结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</cp:lastModifiedBy>
  <cp:revision>172</cp:revision>
  <dcterms:created xsi:type="dcterms:W3CDTF">2019-06-19T02:08:00Z</dcterms:created>
  <dcterms:modified xsi:type="dcterms:W3CDTF">2024-12-17T13:55:47Z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2052-11.8.2.12195</vt:lpwstr>
  </property>
  <property fmtid="{D5CDD505-2E9C-101B-9397-08002B2CF9AE}" pid="3" name="ICV">
    <vt:lpwstr>6DF7445AD6F54B6F81AC97C790B2B80C</vt:lpwstr>
  </property>
</Properties>
</file>