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82" r:id="rId4"/>
    <p:sldId id="260" r:id="rId5"/>
    <p:sldId id="261" r:id="rId6"/>
    <p:sldId id="281" r:id="rId7"/>
    <p:sldId id="262" r:id="rId8"/>
    <p:sldId id="302" r:id="rId9"/>
    <p:sldId id="283" r:id="rId10"/>
    <p:sldId id="325" r:id="rId11"/>
    <p:sldId id="294" r:id="rId12"/>
    <p:sldId id="295" r:id="rId13"/>
    <p:sldId id="296" r:id="rId14"/>
    <p:sldId id="298" r:id="rId15"/>
    <p:sldId id="338" r:id="rId16"/>
    <p:sldId id="328" r:id="rId17"/>
    <p:sldId id="303" r:id="rId18"/>
    <p:sldId id="304" r:id="rId19"/>
    <p:sldId id="305" r:id="rId20"/>
    <p:sldId id="310" r:id="rId21"/>
    <p:sldId id="30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43" r:id="rId31"/>
    <p:sldId id="344" r:id="rId32"/>
    <p:sldId id="345" r:id="rId33"/>
    <p:sldId id="327" r:id="rId34"/>
    <p:sldId id="299" r:id="rId35"/>
    <p:sldId id="297" r:id="rId36"/>
    <p:sldId id="339" r:id="rId37"/>
    <p:sldId id="342" r:id="rId38"/>
    <p:sldId id="341" r:id="rId39"/>
    <p:sldId id="329" r:id="rId40"/>
    <p:sldId id="331" r:id="rId41"/>
    <p:sldId id="332" r:id="rId42"/>
    <p:sldId id="335" r:id="rId43"/>
    <p:sldId id="337" r:id="rId44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l" initials="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098"/>
    <a:srgbClr val="4A67FA"/>
    <a:srgbClr val="AEAEAE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750" y="72"/>
      </p:cViewPr>
      <p:guideLst>
        <p:guide orient="horz" pos="211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gs" Target="tags/tag133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4" Type="http://schemas.openxmlformats.org/officeDocument/2006/relationships/image" Target="../media/image100.wmf"/><Relationship Id="rId13" Type="http://schemas.openxmlformats.org/officeDocument/2006/relationships/image" Target="../media/image99.wmf"/><Relationship Id="rId12" Type="http://schemas.openxmlformats.org/officeDocument/2006/relationships/image" Target="../media/image98.wmf"/><Relationship Id="rId11" Type="http://schemas.openxmlformats.org/officeDocument/2006/relationships/image" Target="../media/image97.wmf"/><Relationship Id="rId10" Type="http://schemas.openxmlformats.org/officeDocument/2006/relationships/image" Target="../media/image96.wmf"/><Relationship Id="rId1" Type="http://schemas.openxmlformats.org/officeDocument/2006/relationships/image" Target="../media/image87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image" Target="../media/image113.wmf"/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0" Type="http://schemas.openxmlformats.org/officeDocument/2006/relationships/image" Target="../media/image115.wmf"/><Relationship Id="rId1" Type="http://schemas.openxmlformats.org/officeDocument/2006/relationships/image" Target="../media/image106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0.wmf"/><Relationship Id="rId4" Type="http://schemas.openxmlformats.org/officeDocument/2006/relationships/image" Target="../media/image104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33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38.jpeg"/><Relationship Id="rId3" Type="http://schemas.openxmlformats.org/officeDocument/2006/relationships/tags" Target="../tags/tag68.xml"/><Relationship Id="rId2" Type="http://schemas.openxmlformats.org/officeDocument/2006/relationships/image" Target="../media/image37.jpe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0.jpeg"/><Relationship Id="rId5" Type="http://schemas.openxmlformats.org/officeDocument/2006/relationships/image" Target="../media/image37.jpeg"/><Relationship Id="rId4" Type="http://schemas.openxmlformats.org/officeDocument/2006/relationships/image" Target="../media/image38.jpeg"/><Relationship Id="rId3" Type="http://schemas.openxmlformats.org/officeDocument/2006/relationships/image" Target="../media/image31.jpeg"/><Relationship Id="rId2" Type="http://schemas.openxmlformats.org/officeDocument/2006/relationships/image" Target="../media/image39.jpeg"/><Relationship Id="rId1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jpeg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44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42.wmf"/><Relationship Id="rId21" Type="http://schemas.openxmlformats.org/officeDocument/2006/relationships/vmlDrawing" Target="../drawings/vmlDrawing7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20.bin"/><Relationship Id="rId19" Type="http://schemas.openxmlformats.org/officeDocument/2006/relationships/image" Target="../media/image50.wmf"/><Relationship Id="rId18" Type="http://schemas.openxmlformats.org/officeDocument/2006/relationships/oleObject" Target="../embeddings/oleObject28.bin"/><Relationship Id="rId17" Type="http://schemas.openxmlformats.org/officeDocument/2006/relationships/image" Target="../media/image49.wmf"/><Relationship Id="rId16" Type="http://schemas.openxmlformats.org/officeDocument/2006/relationships/oleObject" Target="../embeddings/oleObject27.bin"/><Relationship Id="rId15" Type="http://schemas.openxmlformats.org/officeDocument/2006/relationships/image" Target="../media/image48.wmf"/><Relationship Id="rId14" Type="http://schemas.openxmlformats.org/officeDocument/2006/relationships/oleObject" Target="../embeddings/oleObject26.bin"/><Relationship Id="rId13" Type="http://schemas.openxmlformats.org/officeDocument/2006/relationships/image" Target="../media/image47.wmf"/><Relationship Id="rId12" Type="http://schemas.openxmlformats.org/officeDocument/2006/relationships/oleObject" Target="../embeddings/oleObject25.bin"/><Relationship Id="rId11" Type="http://schemas.openxmlformats.org/officeDocument/2006/relationships/image" Target="../media/image46.wmf"/><Relationship Id="rId10" Type="http://schemas.openxmlformats.org/officeDocument/2006/relationships/oleObject" Target="../embeddings/oleObject24.bin"/><Relationship Id="rId1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oleObject" Target="../embeddings/oleObject32.bin"/><Relationship Id="rId7" Type="http://schemas.openxmlformats.org/officeDocument/2006/relationships/image" Target="../media/image53.wmf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0.bin"/><Relationship Id="rId3" Type="http://schemas.openxmlformats.org/officeDocument/2006/relationships/image" Target="../media/image51.wmf"/><Relationship Id="rId2" Type="http://schemas.openxmlformats.org/officeDocument/2006/relationships/oleObject" Target="../embeddings/oleObject29.bin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6.wmf"/><Relationship Id="rId12" Type="http://schemas.openxmlformats.org/officeDocument/2006/relationships/oleObject" Target="../embeddings/oleObject34.bin"/><Relationship Id="rId11" Type="http://schemas.openxmlformats.org/officeDocument/2006/relationships/image" Target="../media/image55.wmf"/><Relationship Id="rId10" Type="http://schemas.openxmlformats.org/officeDocument/2006/relationships/oleObject" Target="../embeddings/oleObject33.bin"/><Relationship Id="rId1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60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7.wmf"/><Relationship Id="rId15" Type="http://schemas.openxmlformats.org/officeDocument/2006/relationships/vmlDrawing" Target="../drawings/vmlDrawing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1.jpeg"/><Relationship Id="rId12" Type="http://schemas.openxmlformats.org/officeDocument/2006/relationships/image" Target="../media/image62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61.wmf"/><Relationship Id="rId1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10.xml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4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8.wmf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5.bin"/><Relationship Id="rId3" Type="http://schemas.openxmlformats.org/officeDocument/2006/relationships/image" Target="../media/image66.wmf"/><Relationship Id="rId2" Type="http://schemas.openxmlformats.org/officeDocument/2006/relationships/oleObject" Target="../embeddings/oleObject44.bin"/><Relationship Id="rId1" Type="http://schemas.openxmlformats.org/officeDocument/2006/relationships/tags" Target="../tags/tag7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4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1.wmf"/><Relationship Id="rId1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2.wmf"/><Relationship Id="rId1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73.wmf"/><Relationship Id="rId17" Type="http://schemas.openxmlformats.org/officeDocument/2006/relationships/vmlDrawing" Target="../drawings/vmlDrawing1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80.jpeg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5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oleObject" Target="../embeddings/oleObject62.bin"/><Relationship Id="rId7" Type="http://schemas.openxmlformats.org/officeDocument/2006/relationships/image" Target="../media/image83.wmf"/><Relationship Id="rId6" Type="http://schemas.openxmlformats.org/officeDocument/2006/relationships/oleObject" Target="../embeddings/oleObject61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60.bin"/><Relationship Id="rId3" Type="http://schemas.openxmlformats.org/officeDocument/2006/relationships/image" Target="../media/image81.wmf"/><Relationship Id="rId2" Type="http://schemas.openxmlformats.org/officeDocument/2006/relationships/oleObject" Target="../embeddings/oleObject59.bin"/><Relationship Id="rId11" Type="http://schemas.openxmlformats.org/officeDocument/2006/relationships/vmlDrawing" Target="../drawings/vmlDrawing16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80.jpe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6.wmf"/><Relationship Id="rId2" Type="http://schemas.openxmlformats.org/officeDocument/2006/relationships/oleObject" Target="../embeddings/oleObject63.bin"/><Relationship Id="rId1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tags" Target="../tags/tag82.xml"/><Relationship Id="rId7" Type="http://schemas.openxmlformats.org/officeDocument/2006/relationships/image" Target="../media/image88.wmf"/><Relationship Id="rId6" Type="http://schemas.openxmlformats.org/officeDocument/2006/relationships/oleObject" Target="../embeddings/oleObject65.bin"/><Relationship Id="rId5" Type="http://schemas.openxmlformats.org/officeDocument/2006/relationships/tags" Target="../tags/tag81.xml"/><Relationship Id="rId46" Type="http://schemas.openxmlformats.org/officeDocument/2006/relationships/vmlDrawing" Target="../drawings/vmlDrawing18.vml"/><Relationship Id="rId45" Type="http://schemas.openxmlformats.org/officeDocument/2006/relationships/slideLayout" Target="../slideLayouts/slideLayout7.xml"/><Relationship Id="rId44" Type="http://schemas.openxmlformats.org/officeDocument/2006/relationships/tags" Target="../tags/tag94.xml"/><Relationship Id="rId43" Type="http://schemas.openxmlformats.org/officeDocument/2006/relationships/image" Target="../media/image100.wmf"/><Relationship Id="rId42" Type="http://schemas.openxmlformats.org/officeDocument/2006/relationships/oleObject" Target="../embeddings/oleObject77.bin"/><Relationship Id="rId41" Type="http://schemas.openxmlformats.org/officeDocument/2006/relationships/tags" Target="../tags/tag93.xml"/><Relationship Id="rId40" Type="http://schemas.openxmlformats.org/officeDocument/2006/relationships/image" Target="../media/image99.wmf"/><Relationship Id="rId4" Type="http://schemas.openxmlformats.org/officeDocument/2006/relationships/image" Target="../media/image87.png"/><Relationship Id="rId39" Type="http://schemas.openxmlformats.org/officeDocument/2006/relationships/oleObject" Target="../embeddings/oleObject76.bin"/><Relationship Id="rId38" Type="http://schemas.openxmlformats.org/officeDocument/2006/relationships/tags" Target="../tags/tag92.xml"/><Relationship Id="rId37" Type="http://schemas.openxmlformats.org/officeDocument/2006/relationships/image" Target="../media/image98.wmf"/><Relationship Id="rId36" Type="http://schemas.openxmlformats.org/officeDocument/2006/relationships/oleObject" Target="../embeddings/oleObject75.bin"/><Relationship Id="rId35" Type="http://schemas.openxmlformats.org/officeDocument/2006/relationships/tags" Target="../tags/tag91.xml"/><Relationship Id="rId34" Type="http://schemas.openxmlformats.org/officeDocument/2006/relationships/image" Target="../media/image97.wmf"/><Relationship Id="rId33" Type="http://schemas.openxmlformats.org/officeDocument/2006/relationships/oleObject" Target="../embeddings/oleObject74.bin"/><Relationship Id="rId32" Type="http://schemas.openxmlformats.org/officeDocument/2006/relationships/tags" Target="../tags/tag90.xml"/><Relationship Id="rId31" Type="http://schemas.openxmlformats.org/officeDocument/2006/relationships/image" Target="../media/image96.wmf"/><Relationship Id="rId30" Type="http://schemas.openxmlformats.org/officeDocument/2006/relationships/oleObject" Target="../embeddings/oleObject73.bin"/><Relationship Id="rId3" Type="http://schemas.openxmlformats.org/officeDocument/2006/relationships/oleObject" Target="../embeddings/oleObject64.bin"/><Relationship Id="rId29" Type="http://schemas.openxmlformats.org/officeDocument/2006/relationships/tags" Target="../tags/tag89.xml"/><Relationship Id="rId28" Type="http://schemas.openxmlformats.org/officeDocument/2006/relationships/image" Target="../media/image95.wmf"/><Relationship Id="rId27" Type="http://schemas.openxmlformats.org/officeDocument/2006/relationships/oleObject" Target="../embeddings/oleObject72.bin"/><Relationship Id="rId26" Type="http://schemas.openxmlformats.org/officeDocument/2006/relationships/tags" Target="../tags/tag88.xml"/><Relationship Id="rId25" Type="http://schemas.openxmlformats.org/officeDocument/2006/relationships/image" Target="../media/image94.wmf"/><Relationship Id="rId24" Type="http://schemas.openxmlformats.org/officeDocument/2006/relationships/oleObject" Target="../embeddings/oleObject71.bin"/><Relationship Id="rId23" Type="http://schemas.openxmlformats.org/officeDocument/2006/relationships/tags" Target="../tags/tag87.xml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70.bin"/><Relationship Id="rId20" Type="http://schemas.openxmlformats.org/officeDocument/2006/relationships/tags" Target="../tags/tag86.xml"/><Relationship Id="rId2" Type="http://schemas.openxmlformats.org/officeDocument/2006/relationships/tags" Target="../tags/tag80.xml"/><Relationship Id="rId19" Type="http://schemas.openxmlformats.org/officeDocument/2006/relationships/image" Target="../media/image92.wmf"/><Relationship Id="rId18" Type="http://schemas.openxmlformats.org/officeDocument/2006/relationships/oleObject" Target="../embeddings/oleObject69.bin"/><Relationship Id="rId17" Type="http://schemas.openxmlformats.org/officeDocument/2006/relationships/tags" Target="../tags/tag85.xml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68.bin"/><Relationship Id="rId14" Type="http://schemas.openxmlformats.org/officeDocument/2006/relationships/tags" Target="../tags/tag84.xml"/><Relationship Id="rId13" Type="http://schemas.openxmlformats.org/officeDocument/2006/relationships/image" Target="../media/image90.wmf"/><Relationship Id="rId12" Type="http://schemas.openxmlformats.org/officeDocument/2006/relationships/oleObject" Target="../embeddings/oleObject67.bin"/><Relationship Id="rId11" Type="http://schemas.openxmlformats.org/officeDocument/2006/relationships/tags" Target="../tags/tag83.xml"/><Relationship Id="rId10" Type="http://schemas.openxmlformats.org/officeDocument/2006/relationships/image" Target="../media/image89.wmf"/><Relationship Id="rId1" Type="http://schemas.openxmlformats.org/officeDocument/2006/relationships/tags" Target="../tags/tag79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image" Target="../media/image101.jpeg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tags" Target="../tags/tag9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78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oleObject" Target="../embeddings/oleObject82.bin"/><Relationship Id="rId7" Type="http://schemas.openxmlformats.org/officeDocument/2006/relationships/tags" Target="../tags/tag118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1.bin"/><Relationship Id="rId4" Type="http://schemas.openxmlformats.org/officeDocument/2006/relationships/tags" Target="../tags/tag117.xml"/><Relationship Id="rId36" Type="http://schemas.openxmlformats.org/officeDocument/2006/relationships/vmlDrawing" Target="../drawings/vmlDrawing20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15.wmf"/><Relationship Id="rId33" Type="http://schemas.openxmlformats.org/officeDocument/2006/relationships/oleObject" Target="../embeddings/oleObject91.bin"/><Relationship Id="rId32" Type="http://schemas.openxmlformats.org/officeDocument/2006/relationships/image" Target="../media/image114.wmf"/><Relationship Id="rId31" Type="http://schemas.openxmlformats.org/officeDocument/2006/relationships/oleObject" Target="../embeddings/oleObject90.bin"/><Relationship Id="rId30" Type="http://schemas.openxmlformats.org/officeDocument/2006/relationships/tags" Target="../tags/tag126.xml"/><Relationship Id="rId3" Type="http://schemas.openxmlformats.org/officeDocument/2006/relationships/tags" Target="../tags/tag116.xml"/><Relationship Id="rId29" Type="http://schemas.openxmlformats.org/officeDocument/2006/relationships/image" Target="../media/image113.wmf"/><Relationship Id="rId28" Type="http://schemas.openxmlformats.org/officeDocument/2006/relationships/oleObject" Target="../embeddings/oleObject89.bin"/><Relationship Id="rId27" Type="http://schemas.openxmlformats.org/officeDocument/2006/relationships/tags" Target="../tags/tag125.xml"/><Relationship Id="rId26" Type="http://schemas.openxmlformats.org/officeDocument/2006/relationships/image" Target="../media/image112.wmf"/><Relationship Id="rId25" Type="http://schemas.openxmlformats.org/officeDocument/2006/relationships/oleObject" Target="../embeddings/oleObject88.bin"/><Relationship Id="rId24" Type="http://schemas.openxmlformats.org/officeDocument/2006/relationships/tags" Target="../tags/tag124.xml"/><Relationship Id="rId23" Type="http://schemas.openxmlformats.org/officeDocument/2006/relationships/oleObject" Target="../embeddings/oleObject87.bin"/><Relationship Id="rId22" Type="http://schemas.openxmlformats.org/officeDocument/2006/relationships/tags" Target="../tags/tag123.xml"/><Relationship Id="rId21" Type="http://schemas.openxmlformats.org/officeDocument/2006/relationships/image" Target="../media/image111.wmf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105.jpeg"/><Relationship Id="rId19" Type="http://schemas.openxmlformats.org/officeDocument/2006/relationships/tags" Target="../tags/tag122.xml"/><Relationship Id="rId18" Type="http://schemas.openxmlformats.org/officeDocument/2006/relationships/image" Target="../media/image110.wmf"/><Relationship Id="rId17" Type="http://schemas.openxmlformats.org/officeDocument/2006/relationships/oleObject" Target="../embeddings/oleObject85.bin"/><Relationship Id="rId16" Type="http://schemas.openxmlformats.org/officeDocument/2006/relationships/tags" Target="../tags/tag121.xml"/><Relationship Id="rId15" Type="http://schemas.openxmlformats.org/officeDocument/2006/relationships/image" Target="../media/image109.wmf"/><Relationship Id="rId14" Type="http://schemas.openxmlformats.org/officeDocument/2006/relationships/oleObject" Target="../embeddings/oleObject84.bin"/><Relationship Id="rId13" Type="http://schemas.openxmlformats.org/officeDocument/2006/relationships/tags" Target="../tags/tag120.xml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83.bin"/><Relationship Id="rId10" Type="http://schemas.openxmlformats.org/officeDocument/2006/relationships/tags" Target="../tags/tag119.xml"/><Relationship Id="rId1" Type="http://schemas.openxmlformats.org/officeDocument/2006/relationships/tags" Target="../tags/tag115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oleObject" Target="../embeddings/oleObject95.bin"/><Relationship Id="rId7" Type="http://schemas.openxmlformats.org/officeDocument/2006/relationships/image" Target="../media/image119.wmf"/><Relationship Id="rId6" Type="http://schemas.openxmlformats.org/officeDocument/2006/relationships/oleObject" Target="../embeddings/oleObject94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93.bin"/><Relationship Id="rId3" Type="http://schemas.openxmlformats.org/officeDocument/2006/relationships/image" Target="../media/image117.wmf"/><Relationship Id="rId2" Type="http://schemas.openxmlformats.org/officeDocument/2006/relationships/oleObject" Target="../embeddings/oleObject92.bin"/><Relationship Id="rId13" Type="http://schemas.openxmlformats.org/officeDocument/2006/relationships/vmlDrawing" Target="../drawings/vmlDrawing2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20.wmf"/><Relationship Id="rId10" Type="http://schemas.openxmlformats.org/officeDocument/2006/relationships/oleObject" Target="../embeddings/oleObject96.bin"/><Relationship Id="rId1" Type="http://schemas.openxmlformats.org/officeDocument/2006/relationships/image" Target="../media/image116.jpe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2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98.bin"/><Relationship Id="rId3" Type="http://schemas.openxmlformats.org/officeDocument/2006/relationships/tags" Target="../tags/tag127.xml"/><Relationship Id="rId2" Type="http://schemas.openxmlformats.org/officeDocument/2006/relationships/image" Target="../media/image121.wmf"/><Relationship Id="rId1" Type="http://schemas.openxmlformats.org/officeDocument/2006/relationships/oleObject" Target="../embeddings/oleObject9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99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0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05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6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32.x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31.png"/><Relationship Id="rId3" Type="http://schemas.openxmlformats.org/officeDocument/2006/relationships/image" Target="../media/image130.wmf"/><Relationship Id="rId2" Type="http://schemas.openxmlformats.org/officeDocument/2006/relationships/image" Target="../media/image129.emf"/><Relationship Id="rId1" Type="http://schemas.openxmlformats.org/officeDocument/2006/relationships/oleObject" Target="../embeddings/oleObject10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4.xml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tags" Target="../tags/tag65.xml"/><Relationship Id="rId3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png"/><Relationship Id="rId3" Type="http://schemas.openxmlformats.org/officeDocument/2006/relationships/image" Target="../media/image26.wmf"/><Relationship Id="rId2" Type="http://schemas.openxmlformats.org/officeDocument/2006/relationships/oleObject" Target="../embeddings/oleObject13.bin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5121"/>
          <p:cNvSpPr txBox="1"/>
          <p:nvPr/>
        </p:nvSpPr>
        <p:spPr>
          <a:xfrm>
            <a:off x="584200" y="6033770"/>
            <a:ext cx="622554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相律</a:t>
            </a:r>
            <a:r>
              <a:rPr lang="en-US" altLang="zh-CN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---</a:t>
            </a:r>
            <a:r>
              <a:rPr lang="zh-CN" altLang="en-US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凝聚系统</a:t>
            </a:r>
            <a:r>
              <a:rPr lang="en-US" altLang="zh-CN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液液平衡</a:t>
            </a:r>
            <a:r>
              <a:rPr lang="en-US" altLang="zh-CN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液固平衡</a:t>
            </a:r>
            <a:endParaRPr lang="zh-CN" altLang="en-US" sz="2400" b="1" dirty="0">
              <a:solidFill>
                <a:srgbClr val="121CD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04878" y="5961857"/>
            <a:ext cx="3568700" cy="5969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244" name="文本框 2"/>
          <p:cNvSpPr txBox="1"/>
          <p:nvPr/>
        </p:nvSpPr>
        <p:spPr>
          <a:xfrm>
            <a:off x="2794000" y="1235710"/>
            <a:ext cx="74739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(    )</a:t>
            </a:r>
            <a:r>
              <a:rPr lang="zh-CN" altLang="en-US" sz="2400" b="1" i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，   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～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）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恒温相图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(    )</a:t>
            </a:r>
            <a:r>
              <a:rPr lang="zh-CN" altLang="en-US" sz="2400" b="1" i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，   </a:t>
            </a:r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～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）  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恒压相图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242" name="文本框 6146"/>
          <p:cNvSpPr txBox="1"/>
          <p:nvPr/>
        </p:nvSpPr>
        <p:spPr>
          <a:xfrm>
            <a:off x="2175435" y="873234"/>
            <a:ext cx="8323263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1257300" lvl="2" indent="-342900" algn="ctr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二元系气液和气液液平衡相图（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或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4878" y="5046980"/>
            <a:ext cx="3568700" cy="59690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2" name="文本框 5121"/>
          <p:cNvSpPr txBox="1"/>
          <p:nvPr/>
        </p:nvSpPr>
        <p:spPr>
          <a:xfrm>
            <a:off x="1438275" y="5114925"/>
            <a:ext cx="435864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相律</a:t>
            </a:r>
            <a:r>
              <a:rPr lang="en-US" altLang="zh-CN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</a:t>
            </a:r>
            <a:r>
              <a:rPr lang="zh-CN" altLang="en-US" sz="24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气液，气液液平衡</a:t>
            </a:r>
            <a:endParaRPr lang="zh-CN" altLang="en-US" sz="2400" b="1" dirty="0">
              <a:solidFill>
                <a:srgbClr val="121CD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1413" y="5055712"/>
            <a:ext cx="496887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f 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=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K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 -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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+2 -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R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-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R’</a:t>
            </a:r>
            <a:endParaRPr lang="en-US" altLang="zh-CN" sz="2800" b="1" i="1" noProof="1">
              <a:solidFill>
                <a:srgbClr val="121CDC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ea"/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4258" y="5961699"/>
            <a:ext cx="496887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spAutoFit/>
          </a:bodyPr>
          <a:lstStyle/>
          <a:p>
            <a:pPr>
              <a:buClr>
                <a:srgbClr val="000000"/>
              </a:buClr>
            </a:pP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f 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=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K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 -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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+1 -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R </a:t>
            </a:r>
            <a:r>
              <a:rPr lang="en-US" altLang="zh-CN" sz="2800" b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- </a:t>
            </a:r>
            <a:r>
              <a:rPr lang="en-US" altLang="zh-CN" sz="2800" b="1" i="1" noProof="1">
                <a:solidFill>
                  <a:srgbClr val="121CD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Symbol" panose="05050102010706020507" pitchFamily="18" charset="2"/>
              </a:rPr>
              <a:t>R’</a:t>
            </a:r>
            <a:endParaRPr lang="en-US" altLang="zh-CN" sz="2800" b="1" i="1" noProof="1">
              <a:solidFill>
                <a:srgbClr val="121CDC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ea"/>
              <a:sym typeface="Symbol" panose="05050102010706020507" pitchFamily="18" charset="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133350"/>
            <a:ext cx="10515600" cy="635000"/>
          </a:xfrm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第四章总结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3394710" y="2748915"/>
            <a:ext cx="66090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2" indent="-342900" algn="ctr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p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二元液固平衡相图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（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x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具有最低共熔点的简单相图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生成化合物的相图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固态溶液相图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58190" y="2940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963420" y="6002020"/>
            <a:ext cx="7450455" cy="66675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217" name="图片 11265" descr="04-24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828" y="1020128"/>
            <a:ext cx="4029075" cy="4324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文本框 11266"/>
          <p:cNvSpPr txBox="1"/>
          <p:nvPr/>
        </p:nvSpPr>
        <p:spPr>
          <a:xfrm>
            <a:off x="5691505" y="1214120"/>
            <a:ext cx="42291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纯物质凝固点（熔点）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219" name="文本框 11267"/>
          <p:cNvSpPr txBox="1"/>
          <p:nvPr/>
        </p:nvSpPr>
        <p:spPr>
          <a:xfrm>
            <a:off x="5936615" y="1823403"/>
            <a:ext cx="266858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最低共熔点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220" name="文本框 11268"/>
          <p:cNvSpPr txBox="1"/>
          <p:nvPr/>
        </p:nvSpPr>
        <p:spPr>
          <a:xfrm>
            <a:off x="5691505" y="2351405"/>
            <a:ext cx="5584825" cy="27495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just">
              <a:lnSpc>
                <a:spcPct val="12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aE</a:t>
            </a: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bE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液相线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液态混合物的凝固点随组成变化关系；固体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在溶液中的溶解度随温度的变化关系。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bD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固相线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CED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三相线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文本框 11269"/>
          <p:cNvSpPr txBox="1"/>
          <p:nvPr/>
        </p:nvSpPr>
        <p:spPr>
          <a:xfrm>
            <a:off x="851853" y="5484178"/>
            <a:ext cx="39512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just"/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A: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邻硝基氯苯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B: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对硝基氯苯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文本框 11270"/>
          <p:cNvSpPr txBox="1"/>
          <p:nvPr/>
        </p:nvSpPr>
        <p:spPr>
          <a:xfrm>
            <a:off x="2934335" y="367030"/>
            <a:ext cx="6159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just"/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液相完全互溶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固相完全不互溶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的两组分系统 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767965" y="325120"/>
            <a:ext cx="6367780" cy="5861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48" name="文本框 13347"/>
          <p:cNvSpPr txBox="1"/>
          <p:nvPr/>
        </p:nvSpPr>
        <p:spPr>
          <a:xfrm>
            <a:off x="2041208" y="6081395"/>
            <a:ext cx="91059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利用两个结晶器和一个精馏塔实现A与B的完全分离。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6228080" y="5830253"/>
            <a:ext cx="2555875" cy="5397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314" name="文本框 14337"/>
          <p:cNvSpPr txBox="1"/>
          <p:nvPr/>
        </p:nvSpPr>
        <p:spPr>
          <a:xfrm>
            <a:off x="2963545" y="188595"/>
            <a:ext cx="8662670" cy="4629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ctr" anchorCtr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固相完全不互溶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且由组分生成化合物的系统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3315" name="图片 14338" descr="04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653" y="1988820"/>
            <a:ext cx="4829175" cy="44481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3316" name="文本框 14339"/>
          <p:cNvSpPr txBox="1"/>
          <p:nvPr/>
        </p:nvSpPr>
        <p:spPr>
          <a:xfrm>
            <a:off x="5940425" y="1993900"/>
            <a:ext cx="3382963" cy="15525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化合物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AB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最高点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熔点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最低共熔点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7" name="文本框 14340"/>
          <p:cNvSpPr txBox="1"/>
          <p:nvPr/>
        </p:nvSpPr>
        <p:spPr>
          <a:xfrm>
            <a:off x="323215" y="763271"/>
            <a:ext cx="661352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p>
            <a:pPr marL="342900" indent="-342900" algn="l"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u"/>
            </a:pP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化合物处有垂直线，组成由分子式确定。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8" name="文本框 14341"/>
          <p:cNvSpPr txBox="1"/>
          <p:nvPr/>
        </p:nvSpPr>
        <p:spPr>
          <a:xfrm>
            <a:off x="395605" y="1410335"/>
            <a:ext cx="4242435" cy="4629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ctr" anchorCtr="0">
            <a:spAutoFit/>
          </a:bodyPr>
          <a:p>
            <a:pPr marL="0" lvl="2"/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生成稳定化合物的相图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9" name="矩形 14342"/>
          <p:cNvSpPr/>
          <p:nvPr/>
        </p:nvSpPr>
        <p:spPr>
          <a:xfrm>
            <a:off x="4845050" y="1425575"/>
            <a:ext cx="39401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（四氯化碳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A-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对二甲苯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20" name="文本框 14343"/>
          <p:cNvSpPr txBox="1"/>
          <p:nvPr/>
        </p:nvSpPr>
        <p:spPr>
          <a:xfrm>
            <a:off x="5580063" y="3644900"/>
            <a:ext cx="28305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如何获得纯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？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62825" name="文本框 162824"/>
          <p:cNvSpPr txBox="1"/>
          <p:nvPr/>
        </p:nvSpPr>
        <p:spPr>
          <a:xfrm>
            <a:off x="5868035" y="4200525"/>
            <a:ext cx="55670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请计算（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L+S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+S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三相平衡共存时的自由度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f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，列出计算公式。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62826" name="对象 162825"/>
          <p:cNvGraphicFramePr/>
          <p:nvPr/>
        </p:nvGraphicFramePr>
        <p:xfrm>
          <a:off x="6227763" y="5200650"/>
          <a:ext cx="28305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1244600" imgH="203200" progId="Equation.3">
                  <p:embed/>
                </p:oleObj>
              </mc:Choice>
              <mc:Fallback>
                <p:oleObj name="" r:id="rId2" imgW="12446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7763" y="5200650"/>
                        <a:ext cx="2830512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对象 162826"/>
          <p:cNvGraphicFramePr/>
          <p:nvPr/>
        </p:nvGraphicFramePr>
        <p:xfrm>
          <a:off x="5780723" y="5864225"/>
          <a:ext cx="280193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" imgW="1231265" imgH="215900" progId="Equation.3">
                  <p:embed/>
                </p:oleObj>
              </mc:Choice>
              <mc:Fallback>
                <p:oleObj name="" r:id="rId4" imgW="1231265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0723" y="5864225"/>
                        <a:ext cx="2801937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2797175" y="93345"/>
            <a:ext cx="6367780" cy="5861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图片 16385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557338"/>
            <a:ext cx="4908550" cy="4908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直接连接符 16386"/>
          <p:cNvSpPr/>
          <p:nvPr/>
        </p:nvSpPr>
        <p:spPr>
          <a:xfrm>
            <a:off x="4335145" y="2891155"/>
            <a:ext cx="0" cy="2801938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文本框 16387"/>
          <p:cNvSpPr txBox="1"/>
          <p:nvPr/>
        </p:nvSpPr>
        <p:spPr>
          <a:xfrm>
            <a:off x="755650" y="667068"/>
            <a:ext cx="490156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p>
            <a:pPr marL="0" lvl="2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生成不稳定化合物的相图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4" name="文本框 16388"/>
          <p:cNvSpPr txBox="1"/>
          <p:nvPr/>
        </p:nvSpPr>
        <p:spPr>
          <a:xfrm>
            <a:off x="5994400" y="1557338"/>
            <a:ext cx="3530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CaF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CaCl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5" name="文本框 16389"/>
          <p:cNvSpPr txBox="1"/>
          <p:nvPr/>
        </p:nvSpPr>
        <p:spPr>
          <a:xfrm>
            <a:off x="6197600" y="2298700"/>
            <a:ext cx="3327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C:   CaF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.CaCl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5366" name="对象 16390"/>
          <p:cNvGraphicFramePr>
            <a:graphicFrameLocks noChangeAspect="1"/>
          </p:cNvGraphicFramePr>
          <p:nvPr/>
        </p:nvGraphicFramePr>
        <p:xfrm>
          <a:off x="8606790" y="3139440"/>
          <a:ext cx="171599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838200" imgH="228600" progId="Equation.3">
                  <p:embed/>
                </p:oleObj>
              </mc:Choice>
              <mc:Fallback>
                <p:oleObj name="" r:id="rId2" imgW="8382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06790" y="3139440"/>
                        <a:ext cx="1715999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文本框 16391"/>
          <p:cNvSpPr txBox="1"/>
          <p:nvPr/>
        </p:nvSpPr>
        <p:spPr>
          <a:xfrm>
            <a:off x="6445885" y="3980180"/>
            <a:ext cx="283051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如何获得纯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？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9" name="文本框 16393"/>
          <p:cNvSpPr txBox="1"/>
          <p:nvPr/>
        </p:nvSpPr>
        <p:spPr>
          <a:xfrm>
            <a:off x="6023293" y="3139440"/>
            <a:ext cx="2830512" cy="457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异组成共熔点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图片 21505" descr="04-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8758" y="1484948"/>
            <a:ext cx="3562350" cy="3476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2" name="图片 21506" descr="04-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57365" y="1484948"/>
            <a:ext cx="3600450" cy="3476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文本框 21508"/>
          <p:cNvSpPr txBox="1"/>
          <p:nvPr>
            <p:custDataLst>
              <p:tags r:id="rId5"/>
            </p:custDataLst>
          </p:nvPr>
        </p:nvSpPr>
        <p:spPr>
          <a:xfrm>
            <a:off x="6676390" y="5466398"/>
            <a:ext cx="4051300" cy="9763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25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注：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）表示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＝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>
              <a:spcBef>
                <a:spcPct val="25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纯固体（液体）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485" name="文本框 21509"/>
          <p:cNvSpPr txBox="1"/>
          <p:nvPr>
            <p:custDataLst>
              <p:tags r:id="rId6"/>
            </p:custDataLst>
          </p:nvPr>
        </p:nvSpPr>
        <p:spPr>
          <a:xfrm>
            <a:off x="1633220" y="5013960"/>
            <a:ext cx="3378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Cu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-  Ni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486" name="文本框 21510"/>
          <p:cNvSpPr txBox="1"/>
          <p:nvPr>
            <p:custDataLst>
              <p:tags r:id="rId7"/>
            </p:custDataLst>
          </p:nvPr>
        </p:nvSpPr>
        <p:spPr>
          <a:xfrm>
            <a:off x="1345565" y="910273"/>
            <a:ext cx="36957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固相完全互溶系统的相图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487" name="文本框 21511"/>
          <p:cNvSpPr txBox="1"/>
          <p:nvPr>
            <p:custDataLst>
              <p:tags r:id="rId8"/>
            </p:custDataLst>
          </p:nvPr>
        </p:nvSpPr>
        <p:spPr>
          <a:xfrm>
            <a:off x="1561783" y="5445760"/>
            <a:ext cx="3708400" cy="914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25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固态混合物（固态溶液）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>
              <a:spcBef>
                <a:spcPct val="25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液相线  固相线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488" name="文本框 21512"/>
          <p:cNvSpPr txBox="1"/>
          <p:nvPr>
            <p:custDataLst>
              <p:tags r:id="rId9"/>
            </p:custDataLst>
          </p:nvPr>
        </p:nvSpPr>
        <p:spPr>
          <a:xfrm>
            <a:off x="6758940" y="889635"/>
            <a:ext cx="36957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  <a:buClr>
                <a:srgbClr val="FF0000"/>
              </a:buClr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固相部分互溶系统的相图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489" name="文本框 21513"/>
          <p:cNvSpPr txBox="1"/>
          <p:nvPr>
            <p:custDataLst>
              <p:tags r:id="rId10"/>
            </p:custDataLst>
          </p:nvPr>
        </p:nvSpPr>
        <p:spPr>
          <a:xfrm>
            <a:off x="7144703" y="501396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Al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- CuAl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459" name="文本框 20483"/>
          <p:cNvSpPr txBox="1"/>
          <p:nvPr>
            <p:custDataLst>
              <p:tags r:id="rId11"/>
            </p:custDataLst>
          </p:nvPr>
        </p:nvSpPr>
        <p:spPr>
          <a:xfrm>
            <a:off x="3351848" y="294164"/>
            <a:ext cx="652145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p>
            <a:pPr algn="just"/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固相完全互溶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部分互溶</a:t>
            </a:r>
            <a:r>
              <a:rPr lang="zh-CN" altLang="en-US" sz="24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的系统</a:t>
            </a:r>
            <a:endParaRPr lang="zh-CN" altLang="en-US" sz="24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圆角矩形 4"/>
          <p:cNvSpPr/>
          <p:nvPr>
            <p:custDataLst>
              <p:tags r:id="rId12"/>
            </p:custDataLst>
          </p:nvPr>
        </p:nvSpPr>
        <p:spPr>
          <a:xfrm>
            <a:off x="2559685" y="210185"/>
            <a:ext cx="6367780" cy="5861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 descr="04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725" y="3888740"/>
            <a:ext cx="2735263" cy="2519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grpSp>
        <p:nvGrpSpPr>
          <p:cNvPr id="75811" name="组合 75810"/>
          <p:cNvGrpSpPr/>
          <p:nvPr/>
        </p:nvGrpSpPr>
        <p:grpSpPr>
          <a:xfrm>
            <a:off x="4799013" y="3888740"/>
            <a:ext cx="4392612" cy="2520950"/>
            <a:chOff x="2109" y="2341"/>
            <a:chExt cx="2767" cy="1588"/>
          </a:xfrm>
        </p:grpSpPr>
        <p:grpSp>
          <p:nvGrpSpPr>
            <p:cNvPr id="75807" name="组合 75806"/>
            <p:cNvGrpSpPr/>
            <p:nvPr/>
          </p:nvGrpSpPr>
          <p:grpSpPr>
            <a:xfrm>
              <a:off x="2109" y="2341"/>
              <a:ext cx="1860" cy="1588"/>
              <a:chOff x="3061" y="2160"/>
              <a:chExt cx="2223" cy="1814"/>
            </a:xfrm>
          </p:grpSpPr>
          <p:grpSp>
            <p:nvGrpSpPr>
              <p:cNvPr id="75779" name="Group 3"/>
              <p:cNvGrpSpPr/>
              <p:nvPr/>
            </p:nvGrpSpPr>
            <p:grpSpPr>
              <a:xfrm>
                <a:off x="3061" y="2160"/>
                <a:ext cx="2223" cy="1814"/>
                <a:chOff x="0" y="0"/>
                <a:chExt cx="3042" cy="3127"/>
              </a:xfrm>
            </p:grpSpPr>
            <p:pic>
              <p:nvPicPr>
                <p:cNvPr id="75788" name="Picture 4" descr="04-2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3042" cy="31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75789" name="Oval 5"/>
                <p:cNvSpPr/>
                <p:nvPr/>
              </p:nvSpPr>
              <p:spPr>
                <a:xfrm flipH="1" flipV="1">
                  <a:off x="537" y="1834"/>
                  <a:ext cx="48" cy="4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rot="10800000" wrap="none" anchor="ctr" anchorCtr="0"/>
                <a:lstStyle/>
                <a:p>
                  <a:pPr algn="ctr"/>
                  <a:endParaRPr lang="zh-CN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75790" name="Oval 6"/>
                <p:cNvSpPr/>
                <p:nvPr/>
              </p:nvSpPr>
              <p:spPr>
                <a:xfrm>
                  <a:off x="2043" y="1827"/>
                  <a:ext cx="47" cy="4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75791" name="Oval 7"/>
                <p:cNvSpPr/>
                <p:nvPr/>
              </p:nvSpPr>
              <p:spPr>
                <a:xfrm flipV="1">
                  <a:off x="1899" y="1834"/>
                  <a:ext cx="47" cy="47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</a:ln>
              </p:spPr>
              <p:txBody>
                <a:bodyPr rot="10800000" wrap="none" anchor="ctr" anchorCtr="0"/>
                <a:lstStyle/>
                <a:p>
                  <a:pPr algn="ctr"/>
                  <a:endParaRPr lang="zh-CN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</p:grpSp>
          <p:sp>
            <p:nvSpPr>
              <p:cNvPr id="75782" name="Text Box 10"/>
              <p:cNvSpPr txBox="1"/>
              <p:nvPr/>
            </p:nvSpPr>
            <p:spPr>
              <a:xfrm>
                <a:off x="3243" y="3157"/>
                <a:ext cx="1724" cy="2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600" b="1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600" b="1" i="1" baseline="30000">
                    <a:latin typeface="Times New Roman" panose="02020603050405020304" pitchFamily="18" charset="0"/>
                  </a:rPr>
                  <a:t>/</a:t>
                </a:r>
                <a:endParaRPr lang="en-US" altLang="zh-CN" sz="1600" b="1" i="1" baseline="30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5783" name="Text Box 11"/>
            <p:cNvSpPr txBox="1"/>
            <p:nvPr/>
          </p:nvSpPr>
          <p:spPr>
            <a:xfrm>
              <a:off x="3152" y="3113"/>
              <a:ext cx="172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c</a:t>
              </a:r>
              <a:endParaRPr lang="en-US" altLang="zh-CN" sz="1600" b="1" i="1" baseline="30000">
                <a:latin typeface="Times New Roman" panose="02020603050405020304" pitchFamily="18" charset="0"/>
              </a:endParaRPr>
            </a:p>
          </p:txBody>
        </p:sp>
      </p:grpSp>
      <p:pic>
        <p:nvPicPr>
          <p:cNvPr id="75798" name="Picture 4" descr="04-24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50" y="880745"/>
            <a:ext cx="2749550" cy="2951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799" name="Text Box 7"/>
          <p:cNvSpPr txBox="1"/>
          <p:nvPr/>
        </p:nvSpPr>
        <p:spPr>
          <a:xfrm>
            <a:off x="381953" y="123190"/>
            <a:ext cx="8459787" cy="4914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Arial" panose="020B0604020202020204" pitchFamily="34" charset="0"/>
                <a:ea typeface="黑体" panose="02010609060101010101" pitchFamily="2" charset="-122"/>
              </a:rPr>
              <a:t>两组分系统</a:t>
            </a: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液固</a:t>
            </a:r>
            <a:r>
              <a:rPr lang="zh-CN" altLang="en-US" sz="2600" b="1" dirty="0">
                <a:latin typeface="Arial" panose="020B0604020202020204" pitchFamily="34" charset="0"/>
                <a:ea typeface="黑体" panose="02010609060101010101" pitchFamily="2" charset="-122"/>
              </a:rPr>
              <a:t>平衡相图</a:t>
            </a:r>
            <a:r>
              <a:rPr lang="zh-CN" altLang="en-US" sz="2600" b="1" dirty="0">
                <a:latin typeface="Arial" panose="020B0604020202020204" pitchFamily="34" charset="0"/>
                <a:ea typeface="黑体" panose="02010609060101010101" pitchFamily="2" charset="-122"/>
              </a:rPr>
              <a:t>对比：</a:t>
            </a:r>
            <a:endParaRPr lang="zh-CN" altLang="en-US" sz="26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5802" name="Text Box 11"/>
          <p:cNvSpPr txBox="1"/>
          <p:nvPr/>
        </p:nvSpPr>
        <p:spPr>
          <a:xfrm>
            <a:off x="7248525" y="1672908"/>
            <a:ext cx="2736850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600" b="1" i="1">
                <a:latin typeface="Times New Roman" panose="02020603050405020304" pitchFamily="18" charset="0"/>
              </a:rPr>
              <a:t>D</a:t>
            </a:r>
            <a:endParaRPr lang="en-US" altLang="zh-CN" sz="1600" b="1" i="1">
              <a:latin typeface="Times New Roman" panose="02020603050405020304" pitchFamily="18" charset="0"/>
            </a:endParaRPr>
          </a:p>
        </p:txBody>
      </p:sp>
      <p:grpSp>
        <p:nvGrpSpPr>
          <p:cNvPr id="75808" name="组合 75807"/>
          <p:cNvGrpSpPr/>
          <p:nvPr/>
        </p:nvGrpSpPr>
        <p:grpSpPr>
          <a:xfrm>
            <a:off x="4749800" y="880745"/>
            <a:ext cx="5595938" cy="2992438"/>
            <a:chOff x="2032" y="164"/>
            <a:chExt cx="3525" cy="1885"/>
          </a:xfrm>
        </p:grpSpPr>
        <p:pic>
          <p:nvPicPr>
            <p:cNvPr id="75796" name="Picture 2" descr="04-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2" y="210"/>
              <a:ext cx="1905" cy="183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5801" name="Text Box 10"/>
            <p:cNvSpPr txBox="1"/>
            <p:nvPr/>
          </p:nvSpPr>
          <p:spPr>
            <a:xfrm>
              <a:off x="2381" y="678"/>
              <a:ext cx="172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C</a:t>
              </a:r>
              <a:endParaRPr lang="en-US" altLang="zh-CN" sz="1600" b="1" i="1">
                <a:latin typeface="Times New Roman" panose="02020603050405020304" pitchFamily="18" charset="0"/>
              </a:endParaRPr>
            </a:p>
          </p:txBody>
        </p:sp>
        <p:sp>
          <p:nvSpPr>
            <p:cNvPr id="75803" name="Text Box 12"/>
            <p:cNvSpPr txBox="1"/>
            <p:nvPr/>
          </p:nvSpPr>
          <p:spPr>
            <a:xfrm>
              <a:off x="2200" y="164"/>
              <a:ext cx="172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a</a:t>
              </a:r>
              <a:endParaRPr lang="en-US" altLang="zh-CN" sz="1600" b="1" i="1">
                <a:latin typeface="Times New Roman" panose="02020603050405020304" pitchFamily="18" charset="0"/>
              </a:endParaRPr>
            </a:p>
          </p:txBody>
        </p:sp>
        <p:sp>
          <p:nvSpPr>
            <p:cNvPr id="75804" name="Text Box 13"/>
            <p:cNvSpPr txBox="1"/>
            <p:nvPr/>
          </p:nvSpPr>
          <p:spPr>
            <a:xfrm>
              <a:off x="3833" y="482"/>
              <a:ext cx="172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b</a:t>
              </a:r>
              <a:endParaRPr lang="en-US" altLang="zh-CN" sz="1600" b="1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5809" name="组合 75808"/>
          <p:cNvGrpSpPr/>
          <p:nvPr/>
        </p:nvGrpSpPr>
        <p:grpSpPr>
          <a:xfrm>
            <a:off x="1762125" y="1025208"/>
            <a:ext cx="5341938" cy="2846387"/>
            <a:chOff x="150" y="255"/>
            <a:chExt cx="3365" cy="1793"/>
          </a:xfrm>
        </p:grpSpPr>
        <p:pic>
          <p:nvPicPr>
            <p:cNvPr id="75797" name="Picture 3" descr="04-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" y="255"/>
              <a:ext cx="1837" cy="179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5805" name="Text Box 14"/>
            <p:cNvSpPr txBox="1"/>
            <p:nvPr/>
          </p:nvSpPr>
          <p:spPr>
            <a:xfrm>
              <a:off x="222" y="1298"/>
              <a:ext cx="172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a</a:t>
              </a:r>
              <a:endParaRPr lang="en-US" altLang="zh-CN" sz="1600" b="1" i="1">
                <a:latin typeface="Times New Roman" panose="02020603050405020304" pitchFamily="18" charset="0"/>
              </a:endParaRPr>
            </a:p>
          </p:txBody>
        </p:sp>
        <p:sp>
          <p:nvSpPr>
            <p:cNvPr id="75806" name="Text Box 15"/>
            <p:cNvSpPr txBox="1"/>
            <p:nvPr/>
          </p:nvSpPr>
          <p:spPr>
            <a:xfrm>
              <a:off x="1791" y="482"/>
              <a:ext cx="172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600" b="1" i="1">
                  <a:latin typeface="Times New Roman" panose="02020603050405020304" pitchFamily="18" charset="0"/>
                </a:rPr>
                <a:t>b</a:t>
              </a:r>
              <a:endParaRPr lang="en-US" altLang="zh-CN" sz="1600" b="1" i="1">
                <a:latin typeface="Times New Roman" panose="02020603050405020304" pitchFamily="18" charset="0"/>
              </a:endParaRPr>
            </a:p>
          </p:txBody>
        </p:sp>
      </p:grpSp>
      <p:pic>
        <p:nvPicPr>
          <p:cNvPr id="75810" name="图片 75809" descr="00级上册补考试题"/>
          <p:cNvPicPr>
            <a:picLocks noChangeAspect="1"/>
          </p:cNvPicPr>
          <p:nvPr/>
        </p:nvPicPr>
        <p:blipFill>
          <a:blip r:embed="rId6"/>
          <a:srcRect r="44328"/>
          <a:stretch>
            <a:fillRect/>
          </a:stretch>
        </p:blipFill>
        <p:spPr>
          <a:xfrm>
            <a:off x="7967663" y="3923030"/>
            <a:ext cx="2700337" cy="2578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812" name="Text Box 7"/>
          <p:cNvSpPr txBox="1"/>
          <p:nvPr/>
        </p:nvSpPr>
        <p:spPr>
          <a:xfrm>
            <a:off x="2279650" y="575945"/>
            <a:ext cx="2592388" cy="4914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固相完全互溶</a:t>
            </a:r>
            <a:endParaRPr lang="en-US" altLang="zh-CN" sz="26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5814" name="矩形 75813"/>
          <p:cNvSpPr/>
          <p:nvPr/>
        </p:nvSpPr>
        <p:spPr>
          <a:xfrm>
            <a:off x="2086928" y="6364923"/>
            <a:ext cx="2507615" cy="49149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固相完全不互溶</a:t>
            </a:r>
            <a:endParaRPr lang="zh-CN" altLang="en-US" sz="26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5815" name="矩形 75814"/>
          <p:cNvSpPr/>
          <p:nvPr/>
        </p:nvSpPr>
        <p:spPr>
          <a:xfrm>
            <a:off x="5217795" y="6351588"/>
            <a:ext cx="2507615" cy="49149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固相完全不互溶</a:t>
            </a:r>
            <a:endParaRPr lang="zh-CN" altLang="en-US" sz="26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5817" name="矩形 75816"/>
          <p:cNvSpPr/>
          <p:nvPr/>
        </p:nvSpPr>
        <p:spPr>
          <a:xfrm>
            <a:off x="5269548" y="560070"/>
            <a:ext cx="2175510" cy="49149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固相部分互溶</a:t>
            </a:r>
            <a:endParaRPr lang="zh-CN" altLang="en-US" sz="26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5818" name="矩形 75817"/>
          <p:cNvSpPr/>
          <p:nvPr/>
        </p:nvSpPr>
        <p:spPr>
          <a:xfrm>
            <a:off x="8203248" y="544513"/>
            <a:ext cx="2507615" cy="49149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固相完全不互溶</a:t>
            </a:r>
            <a:endParaRPr lang="zh-CN" altLang="en-US" sz="26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567305" y="692697"/>
            <a:ext cx="7776845" cy="34563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01" name="文本框 1"/>
          <p:cNvSpPr txBox="1"/>
          <p:nvPr/>
        </p:nvSpPr>
        <p:spPr>
          <a:xfrm>
            <a:off x="2843848" y="764704"/>
            <a:ext cx="7140584" cy="4246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液固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相图规律总结：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两平衡线之间为两相区，相态为两边相态的加和；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三相线为水平线，三相平衡时自由度为零；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三相线上的相态，由与其相交的平衡线（相点）确定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固相完全不互溶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在相图中表现为垂直线，而完全互溶或部分互溶表现为曲线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</a:pP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rcRect l="1240" t="28493" r="-1240" b="38263"/>
          <a:stretch>
            <a:fillRect/>
          </a:stretch>
        </p:blipFill>
        <p:spPr>
          <a:xfrm>
            <a:off x="4296410" y="4149080"/>
            <a:ext cx="4260850" cy="1232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2" name="图片 2" descr="4.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8075" y="692150"/>
            <a:ext cx="3600450" cy="2871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0696" name="矩形 370695"/>
          <p:cNvSpPr/>
          <p:nvPr/>
        </p:nvSpPr>
        <p:spPr>
          <a:xfrm>
            <a:off x="1774825" y="3584575"/>
            <a:ext cx="8893175" cy="304609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、将组成                    的液态溶液进行一次简单蒸馏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加热到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停止蒸馏，则平衡气相与液相的组成分别是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大致估计，后同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     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； 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、将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所得的液相重新加热到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时平衡的液相组成    ，以及将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所得的气相冷凝到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时平衡的气相组成    分别是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；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;C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70712" name="对象 370711"/>
          <p:cNvGraphicFramePr>
            <a:graphicFrameLocks noChangeAspect="1"/>
          </p:cNvGraphicFramePr>
          <p:nvPr/>
        </p:nvGraphicFramePr>
        <p:xfrm>
          <a:off x="2351405" y="4724718"/>
          <a:ext cx="270021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1320165" imgH="228600" progId="Equation.3">
                  <p:embed/>
                </p:oleObj>
              </mc:Choice>
              <mc:Fallback>
                <p:oleObj name="" r:id="rId2" imgW="1320165" imgH="228600" progId="Equation.3">
                  <p:embed/>
                  <p:pic>
                    <p:nvPicPr>
                      <p:cNvPr id="0" name="图片 36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1405" y="4724718"/>
                        <a:ext cx="270021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13" name="对象 370712"/>
          <p:cNvGraphicFramePr>
            <a:graphicFrameLocks noChangeAspect="1"/>
          </p:cNvGraphicFramePr>
          <p:nvPr/>
        </p:nvGraphicFramePr>
        <p:xfrm>
          <a:off x="6743383" y="4724718"/>
          <a:ext cx="270163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1320165" imgH="228600" progId="Equation.3">
                  <p:embed/>
                </p:oleObj>
              </mc:Choice>
              <mc:Fallback>
                <p:oleObj name="" r:id="rId4" imgW="1320165" imgH="228600" progId="Equation.3">
                  <p:embed/>
                  <p:pic>
                    <p:nvPicPr>
                      <p:cNvPr id="0" name="图片 36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43383" y="4724718"/>
                        <a:ext cx="270163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14" name="对象 370713"/>
          <p:cNvGraphicFramePr>
            <a:graphicFrameLocks noChangeAspect="1"/>
          </p:cNvGraphicFramePr>
          <p:nvPr/>
        </p:nvGraphicFramePr>
        <p:xfrm>
          <a:off x="2351405" y="5084763"/>
          <a:ext cx="270021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1320165" imgH="228600" progId="Equation.3">
                  <p:embed/>
                </p:oleObj>
              </mc:Choice>
              <mc:Fallback>
                <p:oleObj name="" r:id="rId6" imgW="1320165" imgH="228600" progId="Equation.3">
                  <p:embed/>
                  <p:pic>
                    <p:nvPicPr>
                      <p:cNvPr id="0" name="图片 36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1405" y="5084763"/>
                        <a:ext cx="270021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15" name="对象 370714"/>
          <p:cNvGraphicFramePr>
            <a:graphicFrameLocks noChangeAspect="1"/>
          </p:cNvGraphicFramePr>
          <p:nvPr/>
        </p:nvGraphicFramePr>
        <p:xfrm>
          <a:off x="3355975" y="3602990"/>
          <a:ext cx="135010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660400" imgH="228600" progId="Equation.3">
                  <p:embed/>
                </p:oleObj>
              </mc:Choice>
              <mc:Fallback>
                <p:oleObj name="" r:id="rId8" imgW="660400" imgH="228600" progId="Equation.3">
                  <p:embed/>
                  <p:pic>
                    <p:nvPicPr>
                      <p:cNvPr id="0" name="图片 356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5975" y="3602990"/>
                        <a:ext cx="135010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31" name="对象 370730"/>
          <p:cNvGraphicFramePr>
            <a:graphicFrameLocks noChangeAspect="1"/>
          </p:cNvGraphicFramePr>
          <p:nvPr/>
        </p:nvGraphicFramePr>
        <p:xfrm>
          <a:off x="2205038" y="6235700"/>
          <a:ext cx="228671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1320165" imgH="228600" progId="Equation.3">
                  <p:embed/>
                </p:oleObj>
              </mc:Choice>
              <mc:Fallback>
                <p:oleObj name="" r:id="rId10" imgW="1320165" imgH="228600" progId="Equation.3">
                  <p:embed/>
                  <p:pic>
                    <p:nvPicPr>
                      <p:cNvPr id="0" name="图片 357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5038" y="6235700"/>
                        <a:ext cx="228671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32" name="对象 370731"/>
          <p:cNvGraphicFramePr>
            <a:graphicFrameLocks noChangeAspect="1"/>
          </p:cNvGraphicFramePr>
          <p:nvPr/>
        </p:nvGraphicFramePr>
        <p:xfrm>
          <a:off x="5302250" y="6221730"/>
          <a:ext cx="228671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1320165" imgH="228600" progId="Equation.3">
                  <p:embed/>
                </p:oleObj>
              </mc:Choice>
              <mc:Fallback>
                <p:oleObj name="" r:id="rId12" imgW="1320165" imgH="228600" progId="Equation.3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02250" y="6221730"/>
                        <a:ext cx="228671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33" name="对象 370732"/>
          <p:cNvGraphicFramePr>
            <a:graphicFrameLocks noChangeAspect="1"/>
          </p:cNvGraphicFramePr>
          <p:nvPr/>
        </p:nvGraphicFramePr>
        <p:xfrm>
          <a:off x="8188960" y="6207760"/>
          <a:ext cx="228671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1320165" imgH="228600" progId="Equation.3">
                  <p:embed/>
                </p:oleObj>
              </mc:Choice>
              <mc:Fallback>
                <p:oleObj name="" r:id="rId14" imgW="1320165" imgH="228600" progId="Equation.3">
                  <p:embed/>
                  <p:pic>
                    <p:nvPicPr>
                      <p:cNvPr id="0" name="图片 356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88960" y="6207760"/>
                        <a:ext cx="228671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90" name="文本框 370789"/>
          <p:cNvSpPr txBox="1"/>
          <p:nvPr/>
        </p:nvSpPr>
        <p:spPr>
          <a:xfrm>
            <a:off x="7917498" y="3950335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70791" name="文本框 370790"/>
          <p:cNvSpPr txBox="1"/>
          <p:nvPr/>
        </p:nvSpPr>
        <p:spPr>
          <a:xfrm>
            <a:off x="9545638" y="5789930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370793" name="对象 370792"/>
          <p:cNvGraphicFramePr/>
          <p:nvPr/>
        </p:nvGraphicFramePr>
        <p:xfrm>
          <a:off x="9261475" y="5401628"/>
          <a:ext cx="4254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203200" imgH="228600" progId="Equation.3">
                  <p:embed/>
                </p:oleObj>
              </mc:Choice>
              <mc:Fallback>
                <p:oleObj name="" r:id="rId16" imgW="203200" imgH="228600" progId="Equation.3">
                  <p:embed/>
                  <p:pic>
                    <p:nvPicPr>
                      <p:cNvPr id="0" name="图片 356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261475" y="5401628"/>
                        <a:ext cx="42545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94" name="对象 370793"/>
          <p:cNvGraphicFramePr/>
          <p:nvPr/>
        </p:nvGraphicFramePr>
        <p:xfrm>
          <a:off x="7967663" y="5805488"/>
          <a:ext cx="4254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8" imgW="203200" imgH="228600" progId="Equation.3">
                  <p:embed/>
                </p:oleObj>
              </mc:Choice>
              <mc:Fallback>
                <p:oleObj name="" r:id="rId18" imgW="203200" imgH="228600" progId="Equation.3">
                  <p:embed/>
                  <p:pic>
                    <p:nvPicPr>
                      <p:cNvPr id="0" name="图片 357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67663" y="5805488"/>
                        <a:ext cx="42545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95" name="矩形 370794"/>
          <p:cNvSpPr/>
          <p:nvPr/>
        </p:nvSpPr>
        <p:spPr>
          <a:xfrm>
            <a:off x="1631633" y="188278"/>
            <a:ext cx="9020175" cy="44513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pPr>
              <a:buNone/>
            </a:pP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3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3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下图为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A-B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二元混合物的气液平衡相图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，完成以下选择题</a:t>
            </a:r>
            <a:endParaRPr lang="zh-CN" altLang="en-US" sz="23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95351" y="1539384"/>
            <a:ext cx="0" cy="165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079776" y="1539384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079776" y="1268760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232176" y="1816688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90" grpId="0" bldLvl="0" animBg="1"/>
      <p:bldP spid="37079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文本框 368643"/>
          <p:cNvSpPr txBox="1"/>
          <p:nvPr/>
        </p:nvSpPr>
        <p:spPr>
          <a:xfrm>
            <a:off x="1703388" y="3584575"/>
            <a:ext cx="8964612" cy="304609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、将                 的液态溶液加热到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恰好出现气泡时，气相组成        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0.65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0.55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0.75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、将组成                 的气体混合物冷却到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97℃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恰好出现液滴时，液滴组成       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0.55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0.45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0.35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 mol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组成为                   的液态混合物加热到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95℃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达到平衡时，               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1/1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1/2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2/3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68645" name="图片 2" descr="4.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5413" y="836613"/>
            <a:ext cx="3600450" cy="2871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46" name="矩形 368645"/>
          <p:cNvSpPr/>
          <p:nvPr/>
        </p:nvSpPr>
        <p:spPr>
          <a:xfrm>
            <a:off x="1487488" y="271463"/>
            <a:ext cx="8947150" cy="44513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pPr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、下图为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A-B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二元混合物的气液平衡相图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，完成以下选择题</a:t>
            </a:r>
            <a:endParaRPr lang="zh-CN" altLang="en-US" sz="23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8647" name="对象 368646"/>
          <p:cNvGraphicFramePr>
            <a:graphicFrameLocks noChangeAspect="1"/>
          </p:cNvGraphicFramePr>
          <p:nvPr/>
        </p:nvGraphicFramePr>
        <p:xfrm>
          <a:off x="2579370" y="3640455"/>
          <a:ext cx="124784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660400" imgH="228600" progId="Equation.3">
                  <p:embed/>
                </p:oleObj>
              </mc:Choice>
              <mc:Fallback>
                <p:oleObj name="" r:id="rId2" imgW="660400" imgH="228600" progId="Equation.3">
                  <p:embed/>
                  <p:pic>
                    <p:nvPicPr>
                      <p:cNvPr id="0" name="图片 356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9370" y="3640455"/>
                        <a:ext cx="124784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对象 368647"/>
          <p:cNvGraphicFramePr>
            <a:graphicFrameLocks noChangeAspect="1"/>
          </p:cNvGraphicFramePr>
          <p:nvPr/>
        </p:nvGraphicFramePr>
        <p:xfrm>
          <a:off x="3211830" y="4721543"/>
          <a:ext cx="122567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647700" imgH="228600" progId="Equation.3">
                  <p:embed/>
                </p:oleObj>
              </mc:Choice>
              <mc:Fallback>
                <p:oleObj name="" r:id="rId4" imgW="647700" imgH="228600" progId="Equation.3">
                  <p:embed/>
                  <p:pic>
                    <p:nvPicPr>
                      <p:cNvPr id="0" name="图片 356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1830" y="4721543"/>
                        <a:ext cx="122567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9" name="对象 368648"/>
          <p:cNvGraphicFramePr/>
          <p:nvPr/>
        </p:nvGraphicFramePr>
        <p:xfrm>
          <a:off x="2998788" y="5069523"/>
          <a:ext cx="7191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342900" imgH="228600" progId="Equation.3">
                  <p:embed/>
                </p:oleObj>
              </mc:Choice>
              <mc:Fallback>
                <p:oleObj name="" r:id="rId6" imgW="342900" imgH="228600" progId="Equation.3">
                  <p:embed/>
                  <p:pic>
                    <p:nvPicPr>
                      <p:cNvPr id="0" name="图片 357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98788" y="5069523"/>
                        <a:ext cx="719137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对象 368649"/>
          <p:cNvGraphicFramePr/>
          <p:nvPr/>
        </p:nvGraphicFramePr>
        <p:xfrm>
          <a:off x="2062163" y="3944938"/>
          <a:ext cx="7191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342900" imgH="228600" progId="Equation.3">
                  <p:embed/>
                </p:oleObj>
              </mc:Choice>
              <mc:Fallback>
                <p:oleObj name="" r:id="rId8" imgW="342900" imgH="228600" progId="Equation.3">
                  <p:embed/>
                  <p:pic>
                    <p:nvPicPr>
                      <p:cNvPr id="0" name="图片 35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62163" y="3944938"/>
                        <a:ext cx="719137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1" name="对象 368650"/>
          <p:cNvGraphicFramePr>
            <a:graphicFrameLocks noChangeAspect="1"/>
          </p:cNvGraphicFramePr>
          <p:nvPr/>
        </p:nvGraphicFramePr>
        <p:xfrm>
          <a:off x="4017645" y="5817870"/>
          <a:ext cx="124784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660400" imgH="228600" progId="Equation.3">
                  <p:embed/>
                </p:oleObj>
              </mc:Choice>
              <mc:Fallback>
                <p:oleObj name="" r:id="rId10" imgW="660400" imgH="228600" progId="Equation.3">
                  <p:embed/>
                  <p:pic>
                    <p:nvPicPr>
                      <p:cNvPr id="0" name="图片 356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17645" y="5817870"/>
                        <a:ext cx="124784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2" name="对象 368651"/>
          <p:cNvGraphicFramePr/>
          <p:nvPr/>
        </p:nvGraphicFramePr>
        <p:xfrm>
          <a:off x="2266950" y="6126163"/>
          <a:ext cx="12779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608965" imgH="215900" progId="Equation.3">
                  <p:embed/>
                </p:oleObj>
              </mc:Choice>
              <mc:Fallback>
                <p:oleObj name="" r:id="rId12" imgW="608965" imgH="215900" progId="Equation.3">
                  <p:embed/>
                  <p:pic>
                    <p:nvPicPr>
                      <p:cNvPr id="0" name="图片 356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6950" y="6126163"/>
                        <a:ext cx="1277938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3" name="文本框 368652"/>
          <p:cNvSpPr txBox="1"/>
          <p:nvPr/>
        </p:nvSpPr>
        <p:spPr>
          <a:xfrm>
            <a:off x="2836863" y="3908425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8654" name="文本框 368653"/>
          <p:cNvSpPr txBox="1"/>
          <p:nvPr/>
        </p:nvSpPr>
        <p:spPr>
          <a:xfrm>
            <a:off x="3700463" y="5059363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8655" name="文本框 368654"/>
          <p:cNvSpPr txBox="1"/>
          <p:nvPr/>
        </p:nvSpPr>
        <p:spPr>
          <a:xfrm>
            <a:off x="3648075" y="6126163"/>
            <a:ext cx="102711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232176" y="1985308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295442" y="1858892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3" grpId="0" bldLvl="0" animBg="1"/>
      <p:bldP spid="368654" grpId="0" bldLvl="0" animBg="1"/>
      <p:bldP spid="36865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9" name="矩形 369668"/>
          <p:cNvSpPr/>
          <p:nvPr/>
        </p:nvSpPr>
        <p:spPr>
          <a:xfrm>
            <a:off x="1703388" y="3500438"/>
            <a:ext cx="8964612" cy="341503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、组成为                  的混合物的泡点和露点温度分别是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 ；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  ；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、物质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的沸点分别是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  ；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                                         ；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：无法确定。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、采用精馏的方法分离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的混合物时，塔顶可得到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：纯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：纯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：无法确定。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69696" name="对象 369695"/>
          <p:cNvGraphicFramePr>
            <a:graphicFrameLocks noChangeAspect="1"/>
          </p:cNvGraphicFramePr>
          <p:nvPr/>
        </p:nvGraphicFramePr>
        <p:xfrm>
          <a:off x="3213100" y="3542348"/>
          <a:ext cx="124961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660400" imgH="228600" progId="Equation.3">
                  <p:embed/>
                </p:oleObj>
              </mc:Choice>
              <mc:Fallback>
                <p:oleObj name="" r:id="rId1" imgW="660400" imgH="228600" progId="Equation.3">
                  <p:embed/>
                  <p:pic>
                    <p:nvPicPr>
                      <p:cNvPr id="0" name="图片 35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3100" y="3542348"/>
                        <a:ext cx="1249611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7" name="对象 369696"/>
          <p:cNvGraphicFramePr>
            <a:graphicFrameLocks noChangeAspect="1"/>
          </p:cNvGraphicFramePr>
          <p:nvPr/>
        </p:nvGraphicFramePr>
        <p:xfrm>
          <a:off x="2163128" y="4249103"/>
          <a:ext cx="277955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434465" imgH="241300" progId="Equation.3">
                  <p:embed/>
                </p:oleObj>
              </mc:Choice>
              <mc:Fallback>
                <p:oleObj name="" r:id="rId3" imgW="1434465" imgH="241300" progId="Equation.3">
                  <p:embed/>
                  <p:pic>
                    <p:nvPicPr>
                      <p:cNvPr id="0" name="图片 35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3128" y="4249103"/>
                        <a:ext cx="277955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8" name="对象 369697"/>
          <p:cNvGraphicFramePr>
            <a:graphicFrameLocks noChangeAspect="1"/>
          </p:cNvGraphicFramePr>
          <p:nvPr/>
        </p:nvGraphicFramePr>
        <p:xfrm>
          <a:off x="2208213" y="3860800"/>
          <a:ext cx="263303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358265" imgH="241300" progId="Equation.3">
                  <p:embed/>
                </p:oleObj>
              </mc:Choice>
              <mc:Fallback>
                <p:oleObj name="" r:id="rId5" imgW="1358265" imgH="241300" progId="Equation.3">
                  <p:embed/>
                  <p:pic>
                    <p:nvPicPr>
                      <p:cNvPr id="0" name="图片 35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8213" y="3860800"/>
                        <a:ext cx="263303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9" name="对象 369698"/>
          <p:cNvGraphicFramePr>
            <a:graphicFrameLocks noChangeAspect="1"/>
          </p:cNvGraphicFramePr>
          <p:nvPr/>
        </p:nvGraphicFramePr>
        <p:xfrm>
          <a:off x="6324600" y="3888740"/>
          <a:ext cx="263160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358265" imgH="241300" progId="Equation.3">
                  <p:embed/>
                </p:oleObj>
              </mc:Choice>
              <mc:Fallback>
                <p:oleObj name="" r:id="rId7" imgW="1358265" imgH="241300" progId="Equation.3">
                  <p:embed/>
                  <p:pic>
                    <p:nvPicPr>
                      <p:cNvPr id="0" name="图片 35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24600" y="3888740"/>
                        <a:ext cx="263160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700" name="对象 369699"/>
          <p:cNvGraphicFramePr>
            <a:graphicFrameLocks noChangeAspect="1"/>
          </p:cNvGraphicFramePr>
          <p:nvPr/>
        </p:nvGraphicFramePr>
        <p:xfrm>
          <a:off x="2438814" y="5026783"/>
          <a:ext cx="263769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397000" imgH="228600" progId="Equation.3">
                  <p:embed/>
                </p:oleObj>
              </mc:Choice>
              <mc:Fallback>
                <p:oleObj name="" r:id="rId9" imgW="1397000" imgH="228600" progId="Equation.3">
                  <p:embed/>
                  <p:pic>
                    <p:nvPicPr>
                      <p:cNvPr id="0" name="图片 35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814" y="5026783"/>
                        <a:ext cx="263769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701" name="对象 369700"/>
          <p:cNvGraphicFramePr>
            <a:graphicFrameLocks noChangeAspect="1"/>
          </p:cNvGraphicFramePr>
          <p:nvPr/>
        </p:nvGraphicFramePr>
        <p:xfrm>
          <a:off x="6381750" y="4954783"/>
          <a:ext cx="28575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397000" imgH="228600" progId="Equation.3">
                  <p:embed/>
                </p:oleObj>
              </mc:Choice>
              <mc:Fallback>
                <p:oleObj name="" r:id="rId11" imgW="1397000" imgH="228600" progId="Equation.3">
                  <p:embed/>
                  <p:pic>
                    <p:nvPicPr>
                      <p:cNvPr id="0" name="图片 35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81750" y="4954783"/>
                        <a:ext cx="285750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9702" name="图片 2" descr="4.3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95775" y="692150"/>
            <a:ext cx="3600450" cy="28717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9703" name="文本框 369702"/>
          <p:cNvSpPr txBox="1"/>
          <p:nvPr/>
        </p:nvSpPr>
        <p:spPr>
          <a:xfrm>
            <a:off x="9336088" y="3429000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9704" name="文本框 369703"/>
          <p:cNvSpPr txBox="1"/>
          <p:nvPr/>
        </p:nvSpPr>
        <p:spPr>
          <a:xfrm>
            <a:off x="5573713" y="4581525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9705" name="文本框 369704"/>
          <p:cNvSpPr txBox="1"/>
          <p:nvPr/>
        </p:nvSpPr>
        <p:spPr>
          <a:xfrm>
            <a:off x="9264650" y="5661025"/>
            <a:ext cx="102711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9707" name="矩形 369706"/>
          <p:cNvSpPr/>
          <p:nvPr/>
        </p:nvSpPr>
        <p:spPr>
          <a:xfrm>
            <a:off x="1487488" y="271463"/>
            <a:ext cx="8947150" cy="44513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pPr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、下图为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A-B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二元混合物的气液平衡相图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，完成以下选择题</a:t>
            </a:r>
            <a:endParaRPr lang="zh-CN" altLang="en-US" sz="23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7464152" y="1628800"/>
            <a:ext cx="0" cy="165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03" grpId="0" bldLvl="0" animBg="1"/>
      <p:bldP spid="369704" grpId="0" bldLvl="0" animBg="1"/>
      <p:bldP spid="36970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矩形 371713"/>
          <p:cNvSpPr/>
          <p:nvPr/>
        </p:nvSpPr>
        <p:spPr>
          <a:xfrm>
            <a:off x="1703388" y="4365625"/>
            <a:ext cx="8964612" cy="230695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、当系统压力增加时，发生的现象是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：气相线和液相线均上移；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：气相线和液相线均下移；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：气相线上移，液相线下移。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、在气相线与液相线围成的中间区域，系统地自由度等于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71720" name="图片 2" descr="4.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0" y="1125538"/>
            <a:ext cx="3600450" cy="2871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1721" name="文本框 371720"/>
          <p:cNvSpPr txBox="1"/>
          <p:nvPr/>
        </p:nvSpPr>
        <p:spPr>
          <a:xfrm>
            <a:off x="6959600" y="4292600"/>
            <a:ext cx="102711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71722" name="文本框 371721"/>
          <p:cNvSpPr txBox="1"/>
          <p:nvPr/>
        </p:nvSpPr>
        <p:spPr>
          <a:xfrm>
            <a:off x="2332038" y="5805488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71723" name="矩形 371722"/>
          <p:cNvSpPr/>
          <p:nvPr/>
        </p:nvSpPr>
        <p:spPr>
          <a:xfrm>
            <a:off x="1487488" y="271463"/>
            <a:ext cx="8947150" cy="44513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pPr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、下图为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A-B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二元混合物的气液平衡相图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，完成以下选择题</a:t>
            </a:r>
            <a:endParaRPr lang="zh-CN" altLang="en-US" sz="23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1" grpId="0" bldLvl="0" animBg="1"/>
      <p:bldP spid="37172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6091555" y="1007073"/>
            <a:ext cx="3568700" cy="105568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7" name="圆角矩形 6"/>
          <p:cNvSpPr/>
          <p:nvPr/>
        </p:nvSpPr>
        <p:spPr>
          <a:xfrm>
            <a:off x="2167255" y="1440461"/>
            <a:ext cx="3568700" cy="70485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6" name="圆角矩形 5"/>
          <p:cNvSpPr/>
          <p:nvPr/>
        </p:nvSpPr>
        <p:spPr>
          <a:xfrm>
            <a:off x="2205355" y="829273"/>
            <a:ext cx="2198688" cy="50482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4101" name="文本框 5121"/>
          <p:cNvSpPr txBox="1"/>
          <p:nvPr/>
        </p:nvSpPr>
        <p:spPr>
          <a:xfrm>
            <a:off x="2278380" y="293492"/>
            <a:ext cx="2360613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杠杆规则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102" name="对象 5122"/>
          <p:cNvGraphicFramePr>
            <a:graphicFrameLocks noChangeAspect="1"/>
          </p:cNvGraphicFramePr>
          <p:nvPr/>
        </p:nvGraphicFramePr>
        <p:xfrm>
          <a:off x="2205355" y="1545236"/>
          <a:ext cx="33845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34135" imgH="228600" progId="Equation.3">
                  <p:embed/>
                </p:oleObj>
              </mc:Choice>
              <mc:Fallback>
                <p:oleObj name="" r:id="rId1" imgW="1334135" imgH="228600" progId="Equation.3">
                  <p:embed/>
                  <p:pic>
                    <p:nvPicPr>
                      <p:cNvPr id="0" name="对象 5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5355" y="1545236"/>
                        <a:ext cx="338455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5123"/>
          <p:cNvGraphicFramePr>
            <a:graphicFrameLocks noChangeAspect="1"/>
          </p:cNvGraphicFramePr>
          <p:nvPr/>
        </p:nvGraphicFramePr>
        <p:xfrm>
          <a:off x="6289993" y="978498"/>
          <a:ext cx="31988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270000" imgH="444500" progId="Equation.3">
                  <p:embed/>
                </p:oleObj>
              </mc:Choice>
              <mc:Fallback>
                <p:oleObj name="" r:id="rId3" imgW="1270000" imgH="444500" progId="Equation.3">
                  <p:embed/>
                  <p:pic>
                    <p:nvPicPr>
                      <p:cNvPr id="0" name="对象 5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9993" y="978498"/>
                        <a:ext cx="3198812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对象 5124"/>
          <p:cNvGraphicFramePr>
            <a:graphicFrameLocks noChangeAspect="1"/>
          </p:cNvGraphicFramePr>
          <p:nvPr/>
        </p:nvGraphicFramePr>
        <p:xfrm>
          <a:off x="2278380" y="824511"/>
          <a:ext cx="20875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824865" imgH="203200" progId="Equation.3">
                  <p:embed/>
                </p:oleObj>
              </mc:Choice>
              <mc:Fallback>
                <p:oleObj name="" r:id="rId5" imgW="824865" imgH="203200" progId="Equation.3">
                  <p:embed/>
                  <p:pic>
                    <p:nvPicPr>
                      <p:cNvPr id="0" name="对象 5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8380" y="824511"/>
                        <a:ext cx="2087563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文本框 5125"/>
          <p:cNvSpPr txBox="1"/>
          <p:nvPr/>
        </p:nvSpPr>
        <p:spPr>
          <a:xfrm>
            <a:off x="3230880" y="292689"/>
            <a:ext cx="44640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进行物料衡算：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x, w</a:t>
            </a:r>
            <a:endParaRPr lang="en-US" altLang="zh-CN" sz="2400" i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06" name="右大括号 5126"/>
          <p:cNvSpPr/>
          <p:nvPr/>
        </p:nvSpPr>
        <p:spPr>
          <a:xfrm>
            <a:off x="5805805" y="1040411"/>
            <a:ext cx="215900" cy="1008062"/>
          </a:xfrm>
          <a:prstGeom prst="rightBrace">
            <a:avLst>
              <a:gd name="adj1" fmla="val 3847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07" name="内容占位符 5127"/>
          <p:cNvGraphicFramePr>
            <a:graphicFrameLocks noGrp="1" noChangeAspect="1"/>
          </p:cNvGraphicFramePr>
          <p:nvPr>
            <p:ph idx="4294967295"/>
          </p:nvPr>
        </p:nvGraphicFramePr>
        <p:xfrm>
          <a:off x="6264593" y="2145311"/>
          <a:ext cx="33115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346835" imgH="444500" progId="Equation.3">
                  <p:embed/>
                </p:oleObj>
              </mc:Choice>
              <mc:Fallback>
                <p:oleObj name="" r:id="rId7" imgW="1346835" imgH="444500" progId="Equation.3">
                  <p:embed/>
                  <p:pic>
                    <p:nvPicPr>
                      <p:cNvPr id="0" name="内容占位符 5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64593" y="2145311"/>
                        <a:ext cx="3311525" cy="10937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8" name="图片 5128" descr="04-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8380" y="2478686"/>
            <a:ext cx="3457575" cy="337502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graphicFrame>
        <p:nvGraphicFramePr>
          <p:cNvPr id="5130" name="对象 5129"/>
          <p:cNvGraphicFramePr>
            <a:graphicFrameLocks noChangeAspect="1"/>
          </p:cNvGraphicFramePr>
          <p:nvPr/>
        </p:nvGraphicFramePr>
        <p:xfrm>
          <a:off x="6813868" y="3415311"/>
          <a:ext cx="25923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0" imgW="1258570" imgH="419735" progId="Equation.3">
                  <p:embed/>
                </p:oleObj>
              </mc:Choice>
              <mc:Fallback>
                <p:oleObj name="" r:id="rId10" imgW="1258570" imgH="419735" progId="Equation.3">
                  <p:embed/>
                  <p:pic>
                    <p:nvPicPr>
                      <p:cNvPr id="0" name="对象 51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13868" y="3415311"/>
                        <a:ext cx="2592387" cy="857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对象 5130"/>
          <p:cNvGraphicFramePr>
            <a:graphicFrameLocks noChangeAspect="1"/>
          </p:cNvGraphicFramePr>
          <p:nvPr/>
        </p:nvGraphicFramePr>
        <p:xfrm>
          <a:off x="6382068" y="4423373"/>
          <a:ext cx="34559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2" imgW="1651000" imgH="419100" progId="Equation.3">
                  <p:embed/>
                </p:oleObj>
              </mc:Choice>
              <mc:Fallback>
                <p:oleObj name="" r:id="rId12" imgW="1651000" imgH="419100" progId="Equation.3">
                  <p:embed/>
                  <p:pic>
                    <p:nvPicPr>
                      <p:cNvPr id="0" name="对象 51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82068" y="4423373"/>
                        <a:ext cx="3455987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对象 5131"/>
          <p:cNvGraphicFramePr>
            <a:graphicFrameLocks noChangeAspect="1"/>
          </p:cNvGraphicFramePr>
          <p:nvPr/>
        </p:nvGraphicFramePr>
        <p:xfrm>
          <a:off x="6239193" y="5504461"/>
          <a:ext cx="36591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4" imgW="1905000" imgH="419100" progId="Equation.3">
                  <p:embed/>
                </p:oleObj>
              </mc:Choice>
              <mc:Fallback>
                <p:oleObj name="" r:id="rId14" imgW="1905000" imgH="419100" progId="Equation.3">
                  <p:embed/>
                  <p:pic>
                    <p:nvPicPr>
                      <p:cNvPr id="0" name="对象 51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39193" y="5504461"/>
                        <a:ext cx="3659187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文本框 5132"/>
          <p:cNvSpPr txBox="1"/>
          <p:nvPr/>
        </p:nvSpPr>
        <p:spPr>
          <a:xfrm>
            <a:off x="6021705" y="3631370"/>
            <a:ext cx="647700" cy="5219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 anchorCtr="0">
            <a:spAutoFit/>
          </a:bodyPr>
          <a:lstStyle/>
          <a:p>
            <a:pPr algn="just"/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204018" y="3621686"/>
            <a:ext cx="3238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67480" y="3629623"/>
            <a:ext cx="215900" cy="0"/>
          </a:xfrm>
          <a:prstGeom prst="line">
            <a:avLst/>
          </a:prstGeom>
          <a:ln w="28575">
            <a:solidFill>
              <a:srgbClr val="121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91666" y="5904511"/>
            <a:ext cx="3955471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由</a:t>
            </a: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系线</a:t>
            </a: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（</a:t>
            </a: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水平线</a:t>
            </a: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）确定</a:t>
            </a: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相点，进而确定</a:t>
            </a:r>
            <a:r>
              <a:rPr lang="zh-CN" altLang="en-US" sz="2400" b="1" noProof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组成</a:t>
            </a:r>
            <a:endParaRPr lang="zh-CN" altLang="en-US" sz="2400" b="1" noProof="1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117" name="文本框 5121"/>
          <p:cNvSpPr txBox="1"/>
          <p:nvPr/>
        </p:nvSpPr>
        <p:spPr>
          <a:xfrm>
            <a:off x="4550093" y="3405627"/>
            <a:ext cx="912812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0.621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18" name="文本框 5121"/>
          <p:cNvSpPr txBox="1"/>
          <p:nvPr/>
        </p:nvSpPr>
        <p:spPr>
          <a:xfrm>
            <a:off x="3129223" y="3405067"/>
            <a:ext cx="912813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0.400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19" name="文本框 5121"/>
          <p:cNvSpPr txBox="1"/>
          <p:nvPr/>
        </p:nvSpPr>
        <p:spPr>
          <a:xfrm>
            <a:off x="3827780" y="5122508"/>
            <a:ext cx="912813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0.500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105468" y="3626608"/>
            <a:ext cx="2844800" cy="0"/>
          </a:xfrm>
          <a:prstGeom prst="line">
            <a:avLst/>
          </a:prstGeom>
          <a:ln w="28575">
            <a:solidFill>
              <a:srgbClr val="1D4B1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/>
      <p:bldP spid="41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矩形 371713"/>
          <p:cNvSpPr/>
          <p:nvPr/>
        </p:nvSpPr>
        <p:spPr>
          <a:xfrm>
            <a:off x="1703388" y="4365625"/>
            <a:ext cx="8964612" cy="230695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、当系统压力增加时，发生的现象是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：气相线和液相线均上移；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：气相线和液相线均下移；  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：气相线上移，液相线下移。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、在气相线与液相线围成的中间区域，系统地自由度等于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ctr"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71720" name="图片 2" descr="4.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0" y="1125538"/>
            <a:ext cx="3600450" cy="2871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1721" name="文本框 371720"/>
          <p:cNvSpPr txBox="1"/>
          <p:nvPr/>
        </p:nvSpPr>
        <p:spPr>
          <a:xfrm>
            <a:off x="6959600" y="4292600"/>
            <a:ext cx="102711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A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71722" name="文本框 371721"/>
          <p:cNvSpPr txBox="1"/>
          <p:nvPr/>
        </p:nvSpPr>
        <p:spPr>
          <a:xfrm>
            <a:off x="2332038" y="5805488"/>
            <a:ext cx="102711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B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71723" name="矩形 371722"/>
          <p:cNvSpPr/>
          <p:nvPr/>
        </p:nvSpPr>
        <p:spPr>
          <a:xfrm>
            <a:off x="1487488" y="271463"/>
            <a:ext cx="8947150" cy="44513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prstShdw prst="shdw17" dist="17961" dir="2699999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lstStyle/>
          <a:p>
            <a:pPr>
              <a:buNone/>
            </a:pP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、下图为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A-B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二元混合物的气液平衡相图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</a:t>
            </a:r>
            <a:r>
              <a:rPr lang="en-US" altLang="zh-CN" sz="23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3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，完成以下选择题</a:t>
            </a:r>
            <a:endParaRPr lang="zh-CN" altLang="en-US" sz="23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1" grpId="0" bldLvl="0" animBg="1"/>
      <p:bldP spid="37172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9" name="矩形 19473"/>
          <p:cNvSpPr/>
          <p:nvPr/>
        </p:nvSpPr>
        <p:spPr>
          <a:xfrm>
            <a:off x="9436100" y="3336925"/>
            <a:ext cx="603250" cy="5143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8913" name="图片 19457" descr="04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388" y="836613"/>
            <a:ext cx="6084887" cy="583247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sp>
        <p:nvSpPr>
          <p:cNvPr id="38914" name="文本框 19458"/>
          <p:cNvSpPr txBox="1"/>
          <p:nvPr/>
        </p:nvSpPr>
        <p:spPr>
          <a:xfrm>
            <a:off x="1847850" y="188278"/>
            <a:ext cx="6340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恒压冷却过程在相图上的描述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8915" name="组合 19459"/>
          <p:cNvGrpSpPr/>
          <p:nvPr/>
        </p:nvGrpSpPr>
        <p:grpSpPr>
          <a:xfrm>
            <a:off x="9212263" y="50800"/>
            <a:ext cx="1085850" cy="1447800"/>
            <a:chOff x="0" y="0"/>
            <a:chExt cx="684" cy="912"/>
          </a:xfrm>
        </p:grpSpPr>
        <p:sp>
          <p:nvSpPr>
            <p:cNvPr id="23556" name="矩形 19460"/>
            <p:cNvSpPr/>
            <p:nvPr/>
          </p:nvSpPr>
          <p:spPr>
            <a:xfrm>
              <a:off x="12" y="348"/>
              <a:ext cx="648" cy="564"/>
            </a:xfrm>
            <a:prstGeom prst="rect">
              <a:avLst/>
            </a:prstGeom>
            <a:noFill/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txBody>
            <a:bodyPr anchor="t"/>
            <a:lstStyle/>
            <a:p>
              <a:pPr lvl="0" indent="0" fontAlgn="base"/>
              <a:endPara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7" name="直接连接符 19461"/>
            <p:cNvSpPr/>
            <p:nvPr/>
          </p:nvSpPr>
          <p:spPr>
            <a:xfrm>
              <a:off x="0" y="324"/>
              <a:ext cx="684" cy="0"/>
            </a:xfrm>
            <a:prstGeom prst="line">
              <a:avLst/>
            </a:prstGeom>
            <a:ln w="762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18" name="矩形 19462"/>
            <p:cNvSpPr/>
            <p:nvPr/>
          </p:nvSpPr>
          <p:spPr>
            <a:xfrm>
              <a:off x="168" y="0"/>
              <a:ext cx="348" cy="3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19" name="文本框 19463"/>
            <p:cNvSpPr txBox="1"/>
            <p:nvPr/>
          </p:nvSpPr>
          <p:spPr>
            <a:xfrm>
              <a:off x="222" y="479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endPara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38920" name="组合 19464"/>
          <p:cNvGrpSpPr/>
          <p:nvPr/>
        </p:nvGrpSpPr>
        <p:grpSpPr>
          <a:xfrm>
            <a:off x="9163050" y="4987925"/>
            <a:ext cx="1085850" cy="1447800"/>
            <a:chOff x="0" y="0"/>
            <a:chExt cx="684" cy="9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8923" name="矩形 19467"/>
            <p:cNvSpPr/>
            <p:nvPr/>
          </p:nvSpPr>
          <p:spPr>
            <a:xfrm>
              <a:off x="168" y="0"/>
              <a:ext cx="348" cy="300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1" name="矩形 19465"/>
            <p:cNvSpPr/>
            <p:nvPr/>
          </p:nvSpPr>
          <p:spPr>
            <a:xfrm>
              <a:off x="12" y="348"/>
              <a:ext cx="648" cy="564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直接连接符 19466"/>
            <p:cNvSpPr/>
            <p:nvPr/>
          </p:nvSpPr>
          <p:spPr>
            <a:xfrm>
              <a:off x="0" y="324"/>
              <a:ext cx="684" cy="0"/>
            </a:xfrm>
            <a:prstGeom prst="line">
              <a:avLst/>
            </a:prstGeom>
            <a:grpFill/>
            <a:ln w="762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924" name="文本框 19468"/>
            <p:cNvSpPr txBox="1"/>
            <p:nvPr/>
          </p:nvSpPr>
          <p:spPr>
            <a:xfrm>
              <a:off x="227" y="479"/>
              <a:ext cx="243" cy="290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黑体" panose="02010609060101010101" pitchFamily="2" charset="-122"/>
                </a:rPr>
                <a:t>L</a:t>
              </a:r>
              <a:endPara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8925" name="椭圆 19469"/>
            <p:cNvSpPr/>
            <p:nvPr/>
          </p:nvSpPr>
          <p:spPr>
            <a:xfrm>
              <a:off x="456" y="504"/>
              <a:ext cx="108" cy="7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26" name="直接连接符 19470"/>
          <p:cNvSpPr/>
          <p:nvPr/>
        </p:nvSpPr>
        <p:spPr>
          <a:xfrm>
            <a:off x="9175750" y="4143375"/>
            <a:ext cx="10477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27" name="矩形 19471"/>
          <p:cNvSpPr/>
          <p:nvPr/>
        </p:nvSpPr>
        <p:spPr>
          <a:xfrm>
            <a:off x="9188450" y="3927475"/>
            <a:ext cx="1050925" cy="895350"/>
          </a:xfrm>
          <a:prstGeom prst="rect">
            <a:avLst/>
          </a:prstGeom>
          <a:solidFill>
            <a:srgbClr val="66CCFF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8" name="直接连接符 19472"/>
          <p:cNvSpPr/>
          <p:nvPr/>
        </p:nvSpPr>
        <p:spPr>
          <a:xfrm>
            <a:off x="9169400" y="3889375"/>
            <a:ext cx="1109663" cy="1588"/>
          </a:xfrm>
          <a:prstGeom prst="line">
            <a:avLst/>
          </a:prstGeom>
          <a:ln w="762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30" name="文本框 19474"/>
          <p:cNvSpPr txBox="1"/>
          <p:nvPr/>
        </p:nvSpPr>
        <p:spPr>
          <a:xfrm>
            <a:off x="9533573" y="4325938"/>
            <a:ext cx="386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31" name="矩形 19475"/>
          <p:cNvSpPr/>
          <p:nvPr/>
        </p:nvSpPr>
        <p:spPr>
          <a:xfrm>
            <a:off x="9182100" y="3927475"/>
            <a:ext cx="1065213" cy="495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2" name="文本框 19476"/>
          <p:cNvSpPr txBox="1"/>
          <p:nvPr/>
        </p:nvSpPr>
        <p:spPr>
          <a:xfrm>
            <a:off x="9544844" y="3944938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33" name="矩形 19477"/>
          <p:cNvSpPr/>
          <p:nvPr/>
        </p:nvSpPr>
        <p:spPr>
          <a:xfrm>
            <a:off x="9217025" y="2260600"/>
            <a:ext cx="1028700" cy="8953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934" name="组合 19478"/>
          <p:cNvGrpSpPr/>
          <p:nvPr/>
        </p:nvGrpSpPr>
        <p:grpSpPr>
          <a:xfrm>
            <a:off x="9197975" y="1803400"/>
            <a:ext cx="1085850" cy="495300"/>
            <a:chOff x="0" y="0"/>
            <a:chExt cx="684" cy="312"/>
          </a:xfrm>
        </p:grpSpPr>
        <p:sp>
          <p:nvSpPr>
            <p:cNvPr id="38936" name="矩形 19480"/>
            <p:cNvSpPr/>
            <p:nvPr/>
          </p:nvSpPr>
          <p:spPr>
            <a:xfrm>
              <a:off x="168" y="0"/>
              <a:ext cx="372" cy="2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直接连接符 19479"/>
            <p:cNvSpPr/>
            <p:nvPr/>
          </p:nvSpPr>
          <p:spPr>
            <a:xfrm>
              <a:off x="0" y="312"/>
              <a:ext cx="684" cy="0"/>
            </a:xfrm>
            <a:prstGeom prst="line">
              <a:avLst/>
            </a:prstGeom>
            <a:ln w="762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937" name="文本框 19481"/>
          <p:cNvSpPr txBox="1"/>
          <p:nvPr/>
        </p:nvSpPr>
        <p:spPr>
          <a:xfrm>
            <a:off x="9398794" y="2532063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38" name="椭圆 19482"/>
          <p:cNvSpPr/>
          <p:nvPr/>
        </p:nvSpPr>
        <p:spPr>
          <a:xfrm>
            <a:off x="9871075" y="2432050"/>
            <a:ext cx="171450" cy="114300"/>
          </a:xfrm>
          <a:prstGeom prst="ellipse">
            <a:avLst/>
          </a:prstGeom>
          <a:solidFill>
            <a:srgbClr val="66CCFF"/>
          </a:solidFill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39" name="直接连接符 19483"/>
          <p:cNvSpPr/>
          <p:nvPr/>
        </p:nvSpPr>
        <p:spPr>
          <a:xfrm rot="-10800000" flipV="1">
            <a:off x="5086350" y="1484313"/>
            <a:ext cx="0" cy="40322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38940" name="椭圆 19484"/>
          <p:cNvSpPr/>
          <p:nvPr/>
        </p:nvSpPr>
        <p:spPr>
          <a:xfrm>
            <a:off x="5016500" y="4652963"/>
            <a:ext cx="133350" cy="114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1" name="椭圆 19485"/>
          <p:cNvSpPr/>
          <p:nvPr/>
        </p:nvSpPr>
        <p:spPr>
          <a:xfrm>
            <a:off x="5029200" y="2420938"/>
            <a:ext cx="133350" cy="114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2" name="椭圆 19486"/>
          <p:cNvSpPr/>
          <p:nvPr/>
        </p:nvSpPr>
        <p:spPr>
          <a:xfrm>
            <a:off x="5016500" y="2781300"/>
            <a:ext cx="133350" cy="114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3" name="椭圆 19487"/>
          <p:cNvSpPr/>
          <p:nvPr/>
        </p:nvSpPr>
        <p:spPr>
          <a:xfrm>
            <a:off x="5016500" y="3068638"/>
            <a:ext cx="133350" cy="1143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44" name="直接连接符 19488"/>
          <p:cNvSpPr/>
          <p:nvPr/>
        </p:nvSpPr>
        <p:spPr>
          <a:xfrm>
            <a:off x="2782888" y="3141663"/>
            <a:ext cx="3413125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8945" name="直接连接符 19489"/>
          <p:cNvSpPr/>
          <p:nvPr/>
        </p:nvSpPr>
        <p:spPr>
          <a:xfrm flipH="1">
            <a:off x="2782888" y="2492375"/>
            <a:ext cx="2255837" cy="0"/>
          </a:xfrm>
          <a:prstGeom prst="line">
            <a:avLst/>
          </a:prstGeom>
          <a:ln w="12700" cap="flat" cmpd="sng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8946" name="直接连接符 19490"/>
          <p:cNvSpPr/>
          <p:nvPr/>
        </p:nvSpPr>
        <p:spPr>
          <a:xfrm rot="7200000" flipV="1">
            <a:off x="5554663" y="2616200"/>
            <a:ext cx="0" cy="2095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38947" name="直接连接符 19491"/>
          <p:cNvSpPr/>
          <p:nvPr/>
        </p:nvSpPr>
        <p:spPr>
          <a:xfrm rot="7200000" flipV="1">
            <a:off x="4378325" y="2592388"/>
            <a:ext cx="0" cy="2095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38948" name="文本框 19492"/>
          <p:cNvSpPr txBox="1"/>
          <p:nvPr/>
        </p:nvSpPr>
        <p:spPr>
          <a:xfrm>
            <a:off x="8834755" y="1838325"/>
            <a:ext cx="434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endParaRPr lang="en-US" altLang="zh-CN" sz="2400" b="1" baseline="-250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565" name="文本框 19493"/>
          <p:cNvSpPr txBox="1"/>
          <p:nvPr/>
        </p:nvSpPr>
        <p:spPr>
          <a:xfrm>
            <a:off x="5146993" y="2255838"/>
            <a:ext cx="434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endParaRPr lang="en-US" altLang="zh-CN" sz="2400" b="1" baseline="-25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50" name="文本框 19497"/>
          <p:cNvSpPr txBox="1"/>
          <p:nvPr/>
        </p:nvSpPr>
        <p:spPr>
          <a:xfrm>
            <a:off x="8783955" y="3349625"/>
            <a:ext cx="434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endParaRPr lang="zh-CN" altLang="en-US" sz="2400" b="1" baseline="-25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51" name="文本框 19498"/>
          <p:cNvSpPr txBox="1"/>
          <p:nvPr/>
        </p:nvSpPr>
        <p:spPr>
          <a:xfrm>
            <a:off x="8761730" y="5005388"/>
            <a:ext cx="434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endParaRPr lang="zh-CN" altLang="en-US" sz="2400" b="1" baseline="-25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52" name="文本框 19499"/>
          <p:cNvSpPr txBox="1"/>
          <p:nvPr/>
        </p:nvSpPr>
        <p:spPr>
          <a:xfrm>
            <a:off x="8915242" y="44451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endParaRPr lang="zh-CN" altLang="en-US" sz="2400" b="1" baseline="-25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572" name="文本框 19500"/>
          <p:cNvSpPr txBox="1"/>
          <p:nvPr/>
        </p:nvSpPr>
        <p:spPr>
          <a:xfrm>
            <a:off x="4885055" y="2441576"/>
            <a:ext cx="434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endParaRPr lang="en-US" altLang="zh-CN" sz="2400" b="1" baseline="-25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54" name="文本框 19501"/>
          <p:cNvSpPr txBox="1"/>
          <p:nvPr/>
        </p:nvSpPr>
        <p:spPr>
          <a:xfrm>
            <a:off x="5090636" y="4487863"/>
            <a:ext cx="434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zh-CN" alt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endParaRPr lang="zh-CN" altLang="en-US" sz="2400" b="1" baseline="-25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55" name="文本框 19506"/>
          <p:cNvSpPr txBox="1"/>
          <p:nvPr/>
        </p:nvSpPr>
        <p:spPr>
          <a:xfrm>
            <a:off x="4924267" y="1123950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endParaRPr lang="en-US" altLang="zh-CN" sz="2400" b="1" i="1" baseline="-25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581" name="文本框 19509"/>
          <p:cNvSpPr txBox="1"/>
          <p:nvPr/>
        </p:nvSpPr>
        <p:spPr>
          <a:xfrm>
            <a:off x="5162868" y="2851151"/>
            <a:ext cx="434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endParaRPr lang="en-US" altLang="zh-CN" sz="2400" b="1" baseline="-250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57" name="文本框 19510"/>
          <p:cNvSpPr txBox="1"/>
          <p:nvPr/>
        </p:nvSpPr>
        <p:spPr>
          <a:xfrm>
            <a:off x="8051642" y="5867564"/>
            <a:ext cx="110680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endParaRPr lang="zh-CN" altLang="en-US" sz="2800" b="1" i="1" baseline="30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958" name="文本框 19511"/>
          <p:cNvSpPr txBox="1"/>
          <p:nvPr/>
        </p:nvSpPr>
        <p:spPr>
          <a:xfrm>
            <a:off x="8070215" y="2175427"/>
            <a:ext cx="108712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59" name="文本框 19511"/>
          <p:cNvSpPr txBox="1"/>
          <p:nvPr/>
        </p:nvSpPr>
        <p:spPr>
          <a:xfrm>
            <a:off x="8291672" y="745491"/>
            <a:ext cx="6108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8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60" name="文本框 13316"/>
          <p:cNvSpPr txBox="1"/>
          <p:nvPr/>
        </p:nvSpPr>
        <p:spPr>
          <a:xfrm>
            <a:off x="7543800" y="1155700"/>
            <a:ext cx="18923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系统总组成</a:t>
            </a:r>
            <a:endParaRPr lang="zh-CN" altLang="en-US" sz="2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/>
            <a:r>
              <a:rPr lang="zh-CN" altLang="en-US" sz="2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恒定</a:t>
            </a:r>
            <a:endParaRPr lang="zh-CN" altLang="en-US" sz="2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2782888" y="2478088"/>
            <a:ext cx="231933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838450" y="2849563"/>
            <a:ext cx="291623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2825750" y="3136900"/>
            <a:ext cx="334803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9493"/>
          <p:cNvSpPr txBox="1"/>
          <p:nvPr/>
        </p:nvSpPr>
        <p:spPr>
          <a:xfrm>
            <a:off x="3575368" y="2144078"/>
            <a:ext cx="4343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endParaRPr lang="en-US" altLang="zh-CN" sz="2400" b="1" baseline="-250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文本框 19493"/>
          <p:cNvSpPr txBox="1"/>
          <p:nvPr/>
        </p:nvSpPr>
        <p:spPr>
          <a:xfrm>
            <a:off x="4555808" y="2541588"/>
            <a:ext cx="281940" cy="33083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endParaRPr lang="en-US" altLang="zh-CN" sz="2400" b="1" baseline="-250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文本框 19493"/>
          <p:cNvSpPr txBox="1"/>
          <p:nvPr/>
        </p:nvSpPr>
        <p:spPr>
          <a:xfrm>
            <a:off x="5891848" y="2575878"/>
            <a:ext cx="281940" cy="33083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endParaRPr lang="en-US" altLang="zh-CN" sz="2400" b="1" baseline="-250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文本框 19493"/>
          <p:cNvSpPr txBox="1"/>
          <p:nvPr/>
        </p:nvSpPr>
        <p:spPr>
          <a:xfrm>
            <a:off x="6134736" y="2835593"/>
            <a:ext cx="4171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endParaRPr lang="en-US" altLang="zh-CN" sz="2400" b="1" baseline="-250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文本框 19511"/>
          <p:cNvSpPr txBox="1"/>
          <p:nvPr/>
        </p:nvSpPr>
        <p:spPr>
          <a:xfrm>
            <a:off x="8401050" y="2609211"/>
            <a:ext cx="4762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19511"/>
          <p:cNvSpPr txBox="1"/>
          <p:nvPr/>
        </p:nvSpPr>
        <p:spPr>
          <a:xfrm>
            <a:off x="8360766" y="3894366"/>
            <a:ext cx="4565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9511"/>
          <p:cNvSpPr txBox="1"/>
          <p:nvPr/>
        </p:nvSpPr>
        <p:spPr>
          <a:xfrm>
            <a:off x="8376324" y="4328150"/>
            <a:ext cx="47625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9511"/>
          <p:cNvSpPr txBox="1"/>
          <p:nvPr/>
        </p:nvSpPr>
        <p:spPr>
          <a:xfrm>
            <a:off x="8410893" y="5438811"/>
            <a:ext cx="45656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41985"/>
          <p:cNvSpPr txBox="1"/>
          <p:nvPr/>
        </p:nvSpPr>
        <p:spPr>
          <a:xfrm>
            <a:off x="1919288" y="254000"/>
            <a:ext cx="8280400" cy="26765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℃时纯甲苯的饱和蒸气压是2.97KPa，纯苯的饱和蒸气压是9.96KPa。现将4mol甲苯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(A)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和1mol苯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(B)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组成的溶液(设为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理想溶液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放在一个有活塞的汽缸中，温度保持在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℃ 。开始时活塞上的压力较大，汽缸内只有液体，随着活塞上的压力逐渐减小，则溶液逐渐气化。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sym typeface="SymbolProp BT" pitchFamily="2" charset="2"/>
            </a:endParaRPr>
          </a:p>
        </p:txBody>
      </p:sp>
      <p:sp>
        <p:nvSpPr>
          <p:cNvPr id="39938" name="文本框 41986"/>
          <p:cNvSpPr txBox="1"/>
          <p:nvPr/>
        </p:nvSpPr>
        <p:spPr>
          <a:xfrm>
            <a:off x="1847850" y="3204369"/>
            <a:ext cx="8353425" cy="30162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/>
          <a:p>
            <a:pPr algn="just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(1)求刚出现气相时蒸气的组成及压力； (2)求溶液几乎完全气化时最后一滴溶液的组成及系统的压力；(3)在气化过程中，若液相的组成变为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x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=0.100，求此时液相和气相的数量；(4)若测得某组成下，溶液在9.00kPa下的沸点为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℃ ，求该溶液的组成； (5)在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℃下若两组分在气相中的蒸气压相等，则溶液的组成又如何？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sym typeface="SymbolProp BT" pitchFamily="2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313" descr="04-0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5680" y="754239"/>
            <a:ext cx="5523503" cy="521625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176120" y="799281"/>
            <a:ext cx="108012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20°C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04212" y="5598368"/>
            <a:ext cx="5040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苯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8841" y="5627240"/>
            <a:ext cx="86409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甲苯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7162" y="1112924"/>
            <a:ext cx="115212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9.96KPa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2471" y="3573016"/>
            <a:ext cx="115212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2.97KPa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4943872" y="2349016"/>
            <a:ext cx="0" cy="244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178730" y="1471574"/>
            <a:ext cx="5040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96101" y="3773071"/>
            <a:ext cx="50405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672400" y="3198688"/>
            <a:ext cx="1152128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01275" y="3422526"/>
            <a:ext cx="1152128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85705" y="1693348"/>
            <a:ext cx="120932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系统点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</a:t>
            </a:r>
            <a:endParaRPr lang="zh-CN" altLang="en-US" sz="2400" b="1" i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9511"/>
          <p:cNvSpPr txBox="1"/>
          <p:nvPr/>
        </p:nvSpPr>
        <p:spPr>
          <a:xfrm>
            <a:off x="4696706" y="1953252"/>
            <a:ext cx="64472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9511"/>
          <p:cNvSpPr txBox="1"/>
          <p:nvPr/>
        </p:nvSpPr>
        <p:spPr>
          <a:xfrm>
            <a:off x="4079359" y="2732146"/>
            <a:ext cx="9918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9511"/>
          <p:cNvSpPr txBox="1"/>
          <p:nvPr/>
        </p:nvSpPr>
        <p:spPr>
          <a:xfrm>
            <a:off x="5025202" y="3310729"/>
            <a:ext cx="9747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y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804160" y="1985645"/>
            <a:ext cx="6132830" cy="7829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61" name="文本框 43009"/>
          <p:cNvSpPr txBox="1"/>
          <p:nvPr/>
        </p:nvSpPr>
        <p:spPr>
          <a:xfrm>
            <a:off x="3286443" y="1124109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解：</a:t>
            </a:r>
            <a:endParaRPr lang="zh-CN" altLang="en-US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0962" name="对象 43010"/>
          <p:cNvGraphicFramePr>
            <a:graphicFrameLocks noChangeAspect="1"/>
          </p:cNvGraphicFramePr>
          <p:nvPr/>
        </p:nvGraphicFramePr>
        <p:xfrm>
          <a:off x="2901950" y="1979613"/>
          <a:ext cx="57689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108200" imgH="241300" progId="Equation.3">
                  <p:embed/>
                </p:oleObj>
              </mc:Choice>
              <mc:Fallback>
                <p:oleObj name="" r:id="rId1" imgW="2108200" imgH="241300" progId="Equation.3">
                  <p:embed/>
                  <p:pic>
                    <p:nvPicPr>
                      <p:cNvPr id="0" name="对象 430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01950" y="1979613"/>
                        <a:ext cx="5768975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文本框 43011"/>
          <p:cNvSpPr txBox="1"/>
          <p:nvPr/>
        </p:nvSpPr>
        <p:spPr>
          <a:xfrm>
            <a:off x="4081463" y="1124109"/>
            <a:ext cx="596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0964" name="对象 43012"/>
          <p:cNvGraphicFramePr>
            <a:graphicFrameLocks noChangeAspect="1"/>
          </p:cNvGraphicFramePr>
          <p:nvPr/>
        </p:nvGraphicFramePr>
        <p:xfrm>
          <a:off x="2495550" y="3049588"/>
          <a:ext cx="74168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335530" imgH="850265" progId="Equation.3">
                  <p:embed/>
                </p:oleObj>
              </mc:Choice>
              <mc:Fallback>
                <p:oleObj name="" r:id="rId3" imgW="2335530" imgH="850265" progId="Equation.3">
                  <p:embed/>
                  <p:pic>
                    <p:nvPicPr>
                      <p:cNvPr id="0" name="对象 430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550" y="3049588"/>
                        <a:ext cx="7416800" cy="269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对象 43013"/>
          <p:cNvGraphicFramePr>
            <a:graphicFrameLocks noChangeAspect="1"/>
          </p:cNvGraphicFramePr>
          <p:nvPr/>
        </p:nvGraphicFramePr>
        <p:xfrm>
          <a:off x="6038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14935" imgH="217170" progId="Equation.3">
                  <p:embed/>
                </p:oleObj>
              </mc:Choice>
              <mc:Fallback>
                <p:oleObj name="" r:id="rId5" imgW="114935" imgH="217170" progId="Equation.3">
                  <p:embed/>
                  <p:pic>
                    <p:nvPicPr>
                      <p:cNvPr id="0" name="对象 430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矩形 43014"/>
          <p:cNvSpPr/>
          <p:nvPr/>
        </p:nvSpPr>
        <p:spPr>
          <a:xfrm>
            <a:off x="4583113" y="1125538"/>
            <a:ext cx="554545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2" charset="-122"/>
                <a:sym typeface="SymbolProp BT" pitchFamily="2" charset="2"/>
              </a:rPr>
              <a:t>求刚出现气相时蒸气的组成及压力</a:t>
            </a:r>
            <a:endParaRPr lang="zh-CN" altLang="en-US" sz="2800" b="1">
              <a:latin typeface="Arial" panose="020B0604020202020204" pitchFamily="34" charset="0"/>
              <a:ea typeface="黑体" panose="02010609060101010101" pitchFamily="2" charset="-122"/>
              <a:sym typeface="SymbolProp BT" pitchFamily="2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3778885" y="1503680"/>
            <a:ext cx="6132830" cy="7829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85" name="文本框 44033"/>
          <p:cNvSpPr txBox="1"/>
          <p:nvPr/>
        </p:nvSpPr>
        <p:spPr>
          <a:xfrm>
            <a:off x="3360738" y="403384"/>
            <a:ext cx="596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(2)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1986" name="对象 44034"/>
          <p:cNvGraphicFramePr>
            <a:graphicFrameLocks noChangeAspect="1"/>
          </p:cNvGraphicFramePr>
          <p:nvPr/>
        </p:nvGraphicFramePr>
        <p:xfrm>
          <a:off x="4583113" y="2222500"/>
          <a:ext cx="2663825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916305" imgH="852170" progId="Equation.3">
                  <p:embed/>
                </p:oleObj>
              </mc:Choice>
              <mc:Fallback>
                <p:oleObj name="" r:id="rId2" imgW="916305" imgH="852170" progId="Equation.3">
                  <p:embed/>
                  <p:pic>
                    <p:nvPicPr>
                      <p:cNvPr id="0" name="对象 440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3113" y="2222500"/>
                        <a:ext cx="2663825" cy="2622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对象 44035"/>
          <p:cNvGraphicFramePr>
            <a:graphicFrameLocks noChangeAspect="1"/>
          </p:cNvGraphicFramePr>
          <p:nvPr/>
        </p:nvGraphicFramePr>
        <p:xfrm>
          <a:off x="6022975" y="5135563"/>
          <a:ext cx="42497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1360805" imgH="407035" progId="Equation.3">
                  <p:embed/>
                </p:oleObj>
              </mc:Choice>
              <mc:Fallback>
                <p:oleObj name="" r:id="rId4" imgW="1360805" imgH="407035" progId="Equation.3">
                  <p:embed/>
                  <p:pic>
                    <p:nvPicPr>
                      <p:cNvPr id="0" name="对象 440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2975" y="5135563"/>
                        <a:ext cx="4249738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任意多边形 44036"/>
          <p:cNvSpPr/>
          <p:nvPr/>
        </p:nvSpPr>
        <p:spPr>
          <a:xfrm>
            <a:off x="5016500" y="5589588"/>
            <a:ext cx="595313" cy="447675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</a:ln>
          <a:effectLst>
            <a:prstShdw prst="shdw17" dist="17961" dir="2699999">
              <a:srgbClr val="1F1F5C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1989" name="矩形 44037"/>
          <p:cNvSpPr/>
          <p:nvPr/>
        </p:nvSpPr>
        <p:spPr>
          <a:xfrm>
            <a:off x="4008438" y="404813"/>
            <a:ext cx="590296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2" charset="-122"/>
                <a:sym typeface="SymbolProp BT" pitchFamily="2" charset="2"/>
              </a:rPr>
              <a:t>求溶液几乎完全气化时最后一滴溶液</a:t>
            </a:r>
            <a:endParaRPr lang="zh-CN" altLang="en-US" sz="2800" b="1">
              <a:latin typeface="Arial" panose="020B0604020202020204" pitchFamily="34" charset="0"/>
              <a:ea typeface="黑体" panose="02010609060101010101" pitchFamily="2" charset="-122"/>
              <a:sym typeface="SymbolProp BT" pitchFamily="2" charset="2"/>
            </a:endParaRPr>
          </a:p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2" charset="-122"/>
                <a:sym typeface="SymbolProp BT" pitchFamily="2" charset="2"/>
              </a:rPr>
              <a:t>的组成及系统的压力</a:t>
            </a:r>
            <a:endParaRPr lang="zh-CN" altLang="en-US" sz="2800" b="1">
              <a:latin typeface="Arial" panose="020B0604020202020204" pitchFamily="34" charset="0"/>
              <a:ea typeface="黑体" panose="02010609060101010101" pitchFamily="2" charset="-122"/>
              <a:sym typeface="SymbolProp BT" pitchFamily="2" charset="2"/>
            </a:endParaRPr>
          </a:p>
        </p:txBody>
      </p:sp>
      <p:graphicFrame>
        <p:nvGraphicFramePr>
          <p:cNvPr id="41990" name="对象 43010"/>
          <p:cNvGraphicFramePr>
            <a:graphicFrameLocks noChangeAspect="1"/>
          </p:cNvGraphicFramePr>
          <p:nvPr/>
        </p:nvGraphicFramePr>
        <p:xfrm>
          <a:off x="4140200" y="1503363"/>
          <a:ext cx="5689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2108200" imgH="241300" progId="Equation.3">
                  <p:embed/>
                </p:oleObj>
              </mc:Choice>
              <mc:Fallback>
                <p:oleObj name="" r:id="rId6" imgW="2108200" imgH="241300" progId="Equation.3">
                  <p:embed/>
                  <p:pic>
                    <p:nvPicPr>
                      <p:cNvPr id="0" name="对象 430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0200" y="1503363"/>
                        <a:ext cx="56896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45057"/>
          <p:cNvSpPr txBox="1"/>
          <p:nvPr/>
        </p:nvSpPr>
        <p:spPr>
          <a:xfrm>
            <a:off x="2641601" y="403384"/>
            <a:ext cx="596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(3)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3010" name="对象 45058"/>
          <p:cNvGraphicFramePr>
            <a:graphicFrameLocks noChangeAspect="1"/>
          </p:cNvGraphicFramePr>
          <p:nvPr/>
        </p:nvGraphicFramePr>
        <p:xfrm>
          <a:off x="2495550" y="1700213"/>
          <a:ext cx="7737475" cy="43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576830" imgH="1459865" progId="Equation.3">
                  <p:embed/>
                </p:oleObj>
              </mc:Choice>
              <mc:Fallback>
                <p:oleObj name="" r:id="rId1" imgW="2576830" imgH="1459865" progId="Equation.3">
                  <p:embed/>
                  <p:pic>
                    <p:nvPicPr>
                      <p:cNvPr id="0" name="对象 450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5550" y="1700213"/>
                        <a:ext cx="7737475" cy="437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45059"/>
          <p:cNvGraphicFramePr>
            <a:graphicFrameLocks noChangeAspect="1"/>
          </p:cNvGraphicFramePr>
          <p:nvPr/>
        </p:nvGraphicFramePr>
        <p:xfrm>
          <a:off x="6038850" y="25209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14935" imgH="217170" progId="Equation.3">
                  <p:embed/>
                </p:oleObj>
              </mc:Choice>
              <mc:Fallback>
                <p:oleObj name="" r:id="rId3" imgW="114935" imgH="217170" progId="Equation.3">
                  <p:embed/>
                  <p:pic>
                    <p:nvPicPr>
                      <p:cNvPr id="0" name="对象 450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25209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矩形 45060"/>
          <p:cNvSpPr/>
          <p:nvPr/>
        </p:nvSpPr>
        <p:spPr>
          <a:xfrm>
            <a:off x="3216275" y="404813"/>
            <a:ext cx="723773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在气化过程中，若液相的组成变为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=0.100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，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2" charset="-122"/>
              <a:sym typeface="SymbolProp BT" pitchFamily="2" charset="2"/>
            </a:endParaRPr>
          </a:p>
          <a:p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求此时液相和气相的数量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2" charset="-122"/>
              <a:sym typeface="SymbolProp BT" pitchFamily="2" charset="2"/>
            </a:endParaRPr>
          </a:p>
        </p:txBody>
      </p:sp>
      <p:graphicFrame>
        <p:nvGraphicFramePr>
          <p:cNvPr id="43013" name="对象 43010"/>
          <p:cNvGraphicFramePr>
            <a:graphicFrameLocks noChangeAspect="1"/>
          </p:cNvGraphicFramePr>
          <p:nvPr/>
        </p:nvGraphicFramePr>
        <p:xfrm>
          <a:off x="5384800" y="2841625"/>
          <a:ext cx="420528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536700" imgH="241300" progId="Equation.3">
                  <p:embed/>
                </p:oleObj>
              </mc:Choice>
              <mc:Fallback>
                <p:oleObj name="" r:id="rId5" imgW="1536700" imgH="241300" progId="Equation.3">
                  <p:embed/>
                  <p:pic>
                    <p:nvPicPr>
                      <p:cNvPr id="0" name="对象 430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4800" y="2841625"/>
                        <a:ext cx="4205288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框 46081"/>
          <p:cNvSpPr txBox="1"/>
          <p:nvPr/>
        </p:nvSpPr>
        <p:spPr>
          <a:xfrm>
            <a:off x="3001963" y="979646"/>
            <a:ext cx="596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(4)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4034" name="对象 46082"/>
          <p:cNvGraphicFramePr>
            <a:graphicFrameLocks noChangeAspect="1"/>
          </p:cNvGraphicFramePr>
          <p:nvPr/>
        </p:nvGraphicFramePr>
        <p:xfrm>
          <a:off x="2927350" y="2546350"/>
          <a:ext cx="7407275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360930" imgH="774065" progId="Equation.3">
                  <p:embed/>
                </p:oleObj>
              </mc:Choice>
              <mc:Fallback>
                <p:oleObj name="" r:id="rId1" imgW="2360930" imgH="774065" progId="Equation.3">
                  <p:embed/>
                  <p:pic>
                    <p:nvPicPr>
                      <p:cNvPr id="0" name="对象 46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350" y="2546350"/>
                        <a:ext cx="7407275" cy="2414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矩形 46083"/>
          <p:cNvSpPr/>
          <p:nvPr/>
        </p:nvSpPr>
        <p:spPr>
          <a:xfrm>
            <a:off x="3719513" y="1052513"/>
            <a:ext cx="6045200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若测得某组成下，溶液在9.00kPa下的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sym typeface="SymbolProp BT" pitchFamily="2" charset="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沸点为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℃ ，求该溶液的组成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sym typeface="SymbolProp BT" pitchFamily="2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文本框 47105"/>
          <p:cNvSpPr txBox="1"/>
          <p:nvPr/>
        </p:nvSpPr>
        <p:spPr>
          <a:xfrm>
            <a:off x="2713038" y="906621"/>
            <a:ext cx="596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just"/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(5)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5058" name="对象 47106"/>
          <p:cNvGraphicFramePr>
            <a:graphicFrameLocks noChangeAspect="1"/>
          </p:cNvGraphicFramePr>
          <p:nvPr/>
        </p:nvGraphicFramePr>
        <p:xfrm>
          <a:off x="3071813" y="2276475"/>
          <a:ext cx="6246812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044065" imgH="1091565" progId="Equation.3">
                  <p:embed/>
                </p:oleObj>
              </mc:Choice>
              <mc:Fallback>
                <p:oleObj name="" r:id="rId1" imgW="2044065" imgH="1091565" progId="Equation.3">
                  <p:embed/>
                  <p:pic>
                    <p:nvPicPr>
                      <p:cNvPr id="0" name="对象 47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2276475"/>
                        <a:ext cx="6246812" cy="332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矩形 47107"/>
          <p:cNvSpPr/>
          <p:nvPr/>
        </p:nvSpPr>
        <p:spPr>
          <a:xfrm>
            <a:off x="3503613" y="908050"/>
            <a:ext cx="7000875" cy="95313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在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℃下若两组分在气相中的蒸气压相等，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sym typeface="SymbolProp BT" pitchFamily="2" charset="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则溶液的组成又如何？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  <a:sym typeface="SymbolProp BT" pitchFamily="2" charset="2"/>
            </a:endParaRP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文本框 223233"/>
          <p:cNvSpPr txBox="1"/>
          <p:nvPr/>
        </p:nvSpPr>
        <p:spPr>
          <a:xfrm>
            <a:off x="831215" y="549275"/>
            <a:ext cx="10581005" cy="37846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marL="609600" indent="-609600" algn="just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、水（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）和异丁醇（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正常沸点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分别为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118℃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。二者可形成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液相部分互溶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系统，在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90.0℃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达到气液液三相平衡，平衡组成（以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计）分别为水相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，醇相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0.75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，气相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0.65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indent="0" algn="just"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）试画出该系统恒压气液液平衡相图的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大致形状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，并在相图上标明各相区内存在的相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态。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indent="0" algn="just"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）试计算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101.325kPa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下，气液液三相共存时的自由度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（列出算式）。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indent="0" algn="just"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）将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0.30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混合物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500g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，加热至温度刚要达到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90.0℃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，试计算各相的质量。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indent="0" algn="just"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）若将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0.08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的溶液放入一精馏塔中精馏，当塔板数足够多时，塔顶和塔底各得到什么？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427009"/>
          <p:cNvSpPr/>
          <p:nvPr/>
        </p:nvSpPr>
        <p:spPr>
          <a:xfrm>
            <a:off x="188259" y="1211927"/>
            <a:ext cx="11873753" cy="83099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塔顶：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温度低，气体向上升，组成沿气相线变化，得到低沸点物质（馏出液）。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塔底（塔釜）：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温度高，液体向下流，组成沿液相线变化，得到高沸点物质（残留液）。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22" name="矩形 427010"/>
          <p:cNvSpPr/>
          <p:nvPr/>
        </p:nvSpPr>
        <p:spPr>
          <a:xfrm>
            <a:off x="1560513" y="5484813"/>
            <a:ext cx="3455987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塔顶：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B(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低沸点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塔底：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A(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高沸点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23" name="矩形 427011"/>
          <p:cNvSpPr/>
          <p:nvPr/>
        </p:nvSpPr>
        <p:spPr>
          <a:xfrm>
            <a:off x="4800600" y="5514975"/>
            <a:ext cx="3455988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塔顶：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最低恒沸物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塔底：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或纯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5124" name="组合 427012"/>
          <p:cNvGrpSpPr/>
          <p:nvPr/>
        </p:nvGrpSpPr>
        <p:grpSpPr>
          <a:xfrm>
            <a:off x="1595438" y="2749550"/>
            <a:ext cx="2916237" cy="2663825"/>
            <a:chOff x="0" y="0"/>
            <a:chExt cx="3432" cy="3438"/>
          </a:xfrm>
        </p:grpSpPr>
        <p:pic>
          <p:nvPicPr>
            <p:cNvPr id="5125" name="图片 427013" descr="04-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432" cy="343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6" name="直接连接符 427014"/>
            <p:cNvSpPr/>
            <p:nvPr/>
          </p:nvSpPr>
          <p:spPr>
            <a:xfrm flipV="1">
              <a:off x="1470" y="1368"/>
              <a:ext cx="1104" cy="0"/>
            </a:xfrm>
            <a:prstGeom prst="line">
              <a:avLst/>
            </a:prstGeom>
            <a:ln w="19050" cap="flat" cmpd="sng">
              <a:solidFill>
                <a:srgbClr val="993300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7" name="直接连接符 427015"/>
            <p:cNvSpPr/>
            <p:nvPr/>
          </p:nvSpPr>
          <p:spPr>
            <a:xfrm flipH="1">
              <a:off x="2589" y="1411"/>
              <a:ext cx="0" cy="339"/>
            </a:xfrm>
            <a:prstGeom prst="line">
              <a:avLst/>
            </a:prstGeom>
            <a:ln w="19050" cap="flat" cmpd="sng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8" name="直接连接符 427016"/>
            <p:cNvSpPr/>
            <p:nvPr/>
          </p:nvSpPr>
          <p:spPr>
            <a:xfrm flipH="1" flipV="1">
              <a:off x="1425" y="1058"/>
              <a:ext cx="0" cy="268"/>
            </a:xfrm>
            <a:prstGeom prst="line">
              <a:avLst/>
            </a:prstGeom>
            <a:ln w="19050" cap="flat" cmpd="sng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5129" name="图片 427017" descr="04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835275"/>
            <a:ext cx="2665413" cy="25781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pic>
        <p:nvPicPr>
          <p:cNvPr id="5130" name="图片 427018" descr="04-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763" y="2820988"/>
            <a:ext cx="2624137" cy="2663825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sp>
        <p:nvSpPr>
          <p:cNvPr id="5131" name="矩形 427019"/>
          <p:cNvSpPr/>
          <p:nvPr/>
        </p:nvSpPr>
        <p:spPr>
          <a:xfrm>
            <a:off x="7824788" y="5514975"/>
            <a:ext cx="3455987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塔顶：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或纯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塔底：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最高恒沸物         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文本框 6145"/>
          <p:cNvSpPr txBox="1"/>
          <p:nvPr/>
        </p:nvSpPr>
        <p:spPr>
          <a:xfrm>
            <a:off x="1887538" y="489427"/>
            <a:ext cx="8675688" cy="53403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精馏原理：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气液平衡时气相组成与液相组成不同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33" name="矩形 427011"/>
          <p:cNvSpPr/>
          <p:nvPr/>
        </p:nvSpPr>
        <p:spPr>
          <a:xfrm>
            <a:off x="4771462" y="2289175"/>
            <a:ext cx="3455988" cy="400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0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具有最低恒沸点的系统</a:t>
            </a:r>
            <a:endParaRPr lang="zh-CN" altLang="en-US" sz="2000" b="1" dirty="0">
              <a:solidFill>
                <a:srgbClr val="121CD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134" name="矩形 427011"/>
          <p:cNvSpPr/>
          <p:nvPr/>
        </p:nvSpPr>
        <p:spPr>
          <a:xfrm>
            <a:off x="7748400" y="2289175"/>
            <a:ext cx="3455987" cy="400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0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具有最高恒沸点的系统</a:t>
            </a:r>
            <a:endParaRPr lang="zh-CN" altLang="en-US" sz="2000" b="1" dirty="0">
              <a:solidFill>
                <a:srgbClr val="121CD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矩形 427011"/>
          <p:cNvSpPr/>
          <p:nvPr/>
        </p:nvSpPr>
        <p:spPr>
          <a:xfrm>
            <a:off x="2569742" y="2305831"/>
            <a:ext cx="3455988" cy="400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000" b="1" dirty="0">
                <a:solidFill>
                  <a:srgbClr val="121CD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理想混合物</a:t>
            </a:r>
            <a:endParaRPr lang="zh-CN" altLang="en-US" sz="2000" b="1" dirty="0">
              <a:solidFill>
                <a:srgbClr val="121CD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0593" name="对象 224257"/>
          <p:cNvGraphicFramePr/>
          <p:nvPr/>
        </p:nvGraphicFramePr>
        <p:xfrm>
          <a:off x="7307263" y="188913"/>
          <a:ext cx="4033837" cy="400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1" imgW="1990725" imgH="1981200" progId="CorelDRAW.Graphic.6">
                  <p:embed/>
                </p:oleObj>
              </mc:Choice>
              <mc:Fallback>
                <p:oleObj name="" r:id="rId1" imgW="1990725" imgH="1981200" progId="CorelDRAW.Graphic.6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07263" y="188913"/>
                        <a:ext cx="4033837" cy="400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4" name="文本框 224258"/>
          <p:cNvSpPr txBox="1"/>
          <p:nvPr/>
        </p:nvSpPr>
        <p:spPr>
          <a:xfrm>
            <a:off x="418783" y="260350"/>
            <a:ext cx="15595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：（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24261" name="对象 224260"/>
          <p:cNvGraphicFramePr/>
          <p:nvPr/>
        </p:nvGraphicFramePr>
        <p:xfrm>
          <a:off x="4186555" y="4749165"/>
          <a:ext cx="2689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3" imgW="1193165" imgH="241300" progId="Equation.3">
                  <p:embed/>
                </p:oleObj>
              </mc:Choice>
              <mc:Fallback>
                <p:oleObj name="" r:id="rId3" imgW="1193165" imgH="241300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6555" y="4749165"/>
                        <a:ext cx="26892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2" name="对象 224261"/>
          <p:cNvGraphicFramePr/>
          <p:nvPr/>
        </p:nvGraphicFramePr>
        <p:xfrm>
          <a:off x="1159669" y="4051935"/>
          <a:ext cx="320738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5" imgW="1422400" imgH="203200" progId="Equation.3">
                  <p:embed/>
                </p:oleObj>
              </mc:Choice>
              <mc:Fallback>
                <p:oleObj name="" r:id="rId5" imgW="1422400" imgH="203200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9669" y="4051935"/>
                        <a:ext cx="320738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3" name="对象 224262"/>
          <p:cNvGraphicFramePr/>
          <p:nvPr/>
        </p:nvGraphicFramePr>
        <p:xfrm>
          <a:off x="1034891" y="4581526"/>
          <a:ext cx="103124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7" imgW="457200" imgH="419100" progId="Equation.3">
                  <p:embed/>
                </p:oleObj>
              </mc:Choice>
              <mc:Fallback>
                <p:oleObj name="" r:id="rId7" imgW="457200" imgH="419100" progId="Equation.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4891" y="4581526"/>
                        <a:ext cx="103124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对象 224263"/>
          <p:cNvGraphicFramePr>
            <a:graphicFrameLocks noChangeAspect="1"/>
          </p:cNvGraphicFramePr>
          <p:nvPr/>
        </p:nvGraphicFramePr>
        <p:xfrm>
          <a:off x="2037080" y="4652963"/>
          <a:ext cx="1548438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9" imgW="697865" imgH="405765" progId="Equation.3">
                  <p:embed/>
                </p:oleObj>
              </mc:Choice>
              <mc:Fallback>
                <p:oleObj name="" r:id="rId9" imgW="697865" imgH="405765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37080" y="4652963"/>
                        <a:ext cx="1548438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5" name="对象 224264"/>
          <p:cNvGraphicFramePr/>
          <p:nvPr/>
        </p:nvGraphicFramePr>
        <p:xfrm>
          <a:off x="7357745" y="4786948"/>
          <a:ext cx="46640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11" imgW="2069465" imgH="241300" progId="Equation.3">
                  <p:embed/>
                </p:oleObj>
              </mc:Choice>
              <mc:Fallback>
                <p:oleObj name="" r:id="rId11" imgW="2069465" imgH="241300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7745" y="4786948"/>
                        <a:ext cx="466407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6" name="矩形 224265"/>
          <p:cNvSpPr/>
          <p:nvPr/>
        </p:nvSpPr>
        <p:spPr>
          <a:xfrm>
            <a:off x="307023" y="6091238"/>
            <a:ext cx="950436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FontTx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）塔顶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恒沸物，塔底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纯水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en-US" altLang="zh-CN" sz="18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endParaRPr lang="en-US" altLang="zh-CN" sz="18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24268" name="对象 224267"/>
          <p:cNvGraphicFramePr/>
          <p:nvPr/>
        </p:nvGraphicFramePr>
        <p:xfrm>
          <a:off x="4382453" y="4051935"/>
          <a:ext cx="29749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" name="" r:id="rId13" imgW="1318260" imgH="177800" progId="Equation.3">
                  <p:embed/>
                </p:oleObj>
              </mc:Choice>
              <mc:Fallback>
                <p:oleObj name="" r:id="rId13" imgW="1318260" imgH="177800" progId="Equation.3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82453" y="4051935"/>
                        <a:ext cx="2974975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72" name="直接连接符 224271"/>
          <p:cNvSpPr/>
          <p:nvPr/>
        </p:nvSpPr>
        <p:spPr>
          <a:xfrm>
            <a:off x="9036050" y="2593975"/>
            <a:ext cx="0" cy="10810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>
            <a:prstShdw prst="shdw17" dist="17961" dir="2699999">
              <a:srgbClr val="000000"/>
            </a:prstShdw>
          </a:effectLst>
        </p:spPr>
      </p:sp>
      <p:sp>
        <p:nvSpPr>
          <p:cNvPr id="224274" name="矩形 224273"/>
          <p:cNvSpPr/>
          <p:nvPr/>
        </p:nvSpPr>
        <p:spPr>
          <a:xfrm>
            <a:off x="9107488" y="3213100"/>
            <a:ext cx="1225550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08688"/>
            </a:prstShdw>
          </a:effectLst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w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=0.30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69666" name="Picture 2" descr="04-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2205" y="224790"/>
            <a:ext cx="3632200" cy="354838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sp>
        <p:nvSpPr>
          <p:cNvPr id="3" name="文本框 224258"/>
          <p:cNvSpPr txBox="1"/>
          <p:nvPr/>
        </p:nvSpPr>
        <p:spPr>
          <a:xfrm>
            <a:off x="254318" y="4050030"/>
            <a:ext cx="9474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文本框 224258"/>
          <p:cNvSpPr txBox="1"/>
          <p:nvPr/>
        </p:nvSpPr>
        <p:spPr>
          <a:xfrm>
            <a:off x="254318" y="4841240"/>
            <a:ext cx="9474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Wingdings" panose="05000000000000000000" pitchFamily="2" charset="2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224266" grpId="0"/>
      <p:bldP spid="22426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Text Box 4"/>
          <p:cNvSpPr txBox="1"/>
          <p:nvPr/>
        </p:nvSpPr>
        <p:spPr>
          <a:xfrm>
            <a:off x="514985" y="116205"/>
            <a:ext cx="11429365" cy="19380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spcBef>
                <a:spcPct val="50000"/>
              </a:spcBef>
              <a:buFontTx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en-US" altLang="zh-CN" sz="2400" b="1" dirty="0">
                <a:solidFill>
                  <a:srgbClr val="042098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42098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水和异丁醇在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101.325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kPa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下部分互溶，且具有最低恒沸点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90.0℃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，在该温度下三相共存，它们的组成（以含异丁醇的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质量百分数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计）分别为：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水相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10.0%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，醇相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75.0%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，气相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65.0</a:t>
            </a:r>
            <a:r>
              <a:rPr lang="en-US" altLang="zh-CN" sz="2400" b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%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今若将组成为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30.0</a:t>
            </a:r>
            <a:r>
              <a:rPr lang="en-US" altLang="zh-CN" sz="2400" b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%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1000g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水和醇的混合物，在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101.325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kPa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加热至刚要达到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90.0℃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，问此时系统中水相和醇相的质量各为多少？若继续加热到温度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刚要高于恒沸点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时，问此时系统存在哪些相，它们的质量又各等于多少？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11618" name="Picture 11" descr="04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3" y="2310130"/>
            <a:ext cx="2879725" cy="281305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sp>
        <p:nvSpPr>
          <p:cNvPr id="111620" name="Rectangle 14"/>
          <p:cNvSpPr/>
          <p:nvPr/>
        </p:nvSpPr>
        <p:spPr>
          <a:xfrm>
            <a:off x="1524000" y="269240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2813" name="Object 13"/>
          <p:cNvGraphicFramePr>
            <a:graphicFrameLocks noChangeAspect="1"/>
          </p:cNvGraphicFramePr>
          <p:nvPr/>
        </p:nvGraphicFramePr>
        <p:xfrm>
          <a:off x="3766979" y="3312636"/>
          <a:ext cx="245300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5" name="" r:id="rId2" imgW="1168400" imgH="469900" progId="Equation.3">
                  <p:embed/>
                </p:oleObj>
              </mc:Choice>
              <mc:Fallback>
                <p:oleObj name="" r:id="rId2" imgW="1168400" imgH="469900" progId="Equation.3">
                  <p:embed/>
                  <p:pic>
                    <p:nvPicPr>
                      <p:cNvPr id="0" name="图片 356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66979" y="3312636"/>
                        <a:ext cx="2453005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15" name="Line 15"/>
          <p:cNvSpPr/>
          <p:nvPr/>
        </p:nvSpPr>
        <p:spPr>
          <a:xfrm flipV="1">
            <a:off x="1157605" y="3185795"/>
            <a:ext cx="0" cy="1584325"/>
          </a:xfrm>
          <a:prstGeom prst="line">
            <a:avLst/>
          </a:prstGeom>
          <a:ln w="28575" cap="flat" cmpd="sng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11623" name="Rectangle 17"/>
          <p:cNvSpPr/>
          <p:nvPr/>
        </p:nvSpPr>
        <p:spPr>
          <a:xfrm>
            <a:off x="1524000" y="267811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32816" name="Object 16"/>
          <p:cNvGraphicFramePr>
            <a:graphicFrameLocks noChangeAspect="1"/>
          </p:cNvGraphicFramePr>
          <p:nvPr/>
        </p:nvGraphicFramePr>
        <p:xfrm>
          <a:off x="3817620" y="5644515"/>
          <a:ext cx="2449513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2" name="" r:id="rId4" imgW="1167765" imgH="482600" progId="Equation.3">
                  <p:embed/>
                </p:oleObj>
              </mc:Choice>
              <mc:Fallback>
                <p:oleObj name="" r:id="rId4" imgW="1167765" imgH="482600" progId="Equation.3">
                  <p:embed/>
                  <p:pic>
                    <p:nvPicPr>
                      <p:cNvPr id="0" name="图片 36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7620" y="5644515"/>
                        <a:ext cx="2449513" cy="1027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8" name="Object 18"/>
          <p:cNvGraphicFramePr>
            <a:graphicFrameLocks noChangeAspect="1"/>
          </p:cNvGraphicFramePr>
          <p:nvPr/>
        </p:nvGraphicFramePr>
        <p:xfrm>
          <a:off x="6813551" y="3544412"/>
          <a:ext cx="266319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" name="" r:id="rId6" imgW="1270000" imgH="254000" progId="Equation.3">
                  <p:embed/>
                </p:oleObj>
              </mc:Choice>
              <mc:Fallback>
                <p:oleObj name="" r:id="rId6" imgW="1270000" imgH="254000" progId="Equation.3">
                  <p:embed/>
                  <p:pic>
                    <p:nvPicPr>
                      <p:cNvPr id="0" name="图片 36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13551" y="3544412"/>
                        <a:ext cx="2663190" cy="541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19" name="Object 19"/>
          <p:cNvGraphicFramePr>
            <a:graphicFrameLocks noChangeAspect="1"/>
          </p:cNvGraphicFramePr>
          <p:nvPr/>
        </p:nvGraphicFramePr>
        <p:xfrm>
          <a:off x="6817043" y="5965825"/>
          <a:ext cx="26892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3" name="" r:id="rId8" imgW="1282700" imgH="254000" progId="Equation.3">
                  <p:embed/>
                </p:oleObj>
              </mc:Choice>
              <mc:Fallback>
                <p:oleObj name="" r:id="rId8" imgW="1282700" imgH="254000" progId="Equation.3">
                  <p:embed/>
                  <p:pic>
                    <p:nvPicPr>
                      <p:cNvPr id="0" name="图片 36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17043" y="5965825"/>
                        <a:ext cx="2689225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20" name="Text Box 20"/>
          <p:cNvSpPr txBox="1"/>
          <p:nvPr/>
        </p:nvSpPr>
        <p:spPr>
          <a:xfrm>
            <a:off x="3594100" y="2274888"/>
            <a:ext cx="500380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水相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系统总组成                  醇相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000" b="1" baseline="30000" dirty="0"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endParaRPr lang="en-US" altLang="zh-CN" sz="2000" b="1" baseline="30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332827" name="Group 27"/>
          <p:cNvGrpSpPr/>
          <p:nvPr/>
        </p:nvGrpSpPr>
        <p:grpSpPr>
          <a:xfrm>
            <a:off x="3934143" y="2657793"/>
            <a:ext cx="3529012" cy="160337"/>
            <a:chOff x="2925" y="2341"/>
            <a:chExt cx="2223" cy="101"/>
          </a:xfrm>
        </p:grpSpPr>
        <p:sp>
          <p:nvSpPr>
            <p:cNvPr id="111629" name="Line 22"/>
            <p:cNvSpPr/>
            <p:nvPr/>
          </p:nvSpPr>
          <p:spPr>
            <a:xfrm>
              <a:off x="2971" y="2405"/>
              <a:ext cx="2086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0" name="Oval 23"/>
            <p:cNvSpPr/>
            <p:nvPr/>
          </p:nvSpPr>
          <p:spPr>
            <a:xfrm>
              <a:off x="3470" y="2351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31" name="Oval 24"/>
            <p:cNvSpPr/>
            <p:nvPr/>
          </p:nvSpPr>
          <p:spPr>
            <a:xfrm>
              <a:off x="2925" y="2341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32" name="Oval 25"/>
            <p:cNvSpPr/>
            <p:nvPr/>
          </p:nvSpPr>
          <p:spPr>
            <a:xfrm>
              <a:off x="5057" y="2341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2826" name="Text Box 26"/>
          <p:cNvSpPr txBox="1"/>
          <p:nvPr/>
        </p:nvSpPr>
        <p:spPr>
          <a:xfrm>
            <a:off x="3738563" y="2779713"/>
            <a:ext cx="464343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0.1      0.3                          0. 75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32828" name="Group 28"/>
          <p:cNvGrpSpPr/>
          <p:nvPr/>
        </p:nvGrpSpPr>
        <p:grpSpPr>
          <a:xfrm>
            <a:off x="4078288" y="4763770"/>
            <a:ext cx="3529012" cy="160338"/>
            <a:chOff x="2925" y="2341"/>
            <a:chExt cx="2223" cy="101"/>
          </a:xfrm>
        </p:grpSpPr>
        <p:sp>
          <p:nvSpPr>
            <p:cNvPr id="111635" name="Line 29"/>
            <p:cNvSpPr/>
            <p:nvPr/>
          </p:nvSpPr>
          <p:spPr>
            <a:xfrm>
              <a:off x="2971" y="2405"/>
              <a:ext cx="2086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6" name="Oval 30"/>
            <p:cNvSpPr/>
            <p:nvPr/>
          </p:nvSpPr>
          <p:spPr>
            <a:xfrm>
              <a:off x="3470" y="2351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37" name="Oval 31"/>
            <p:cNvSpPr/>
            <p:nvPr/>
          </p:nvSpPr>
          <p:spPr>
            <a:xfrm>
              <a:off x="2925" y="2341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1638" name="Oval 32"/>
            <p:cNvSpPr/>
            <p:nvPr/>
          </p:nvSpPr>
          <p:spPr>
            <a:xfrm>
              <a:off x="5057" y="2341"/>
              <a:ext cx="91" cy="9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2833" name="Text Box 33"/>
          <p:cNvSpPr txBox="1"/>
          <p:nvPr/>
        </p:nvSpPr>
        <p:spPr>
          <a:xfrm>
            <a:off x="3717925" y="4403408"/>
            <a:ext cx="5327650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水相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系统总组成               气相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endParaRPr lang="en-US" altLang="zh-CN" sz="2000" b="1" baseline="-25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Text Box 26"/>
          <p:cNvSpPr txBox="1"/>
          <p:nvPr/>
        </p:nvSpPr>
        <p:spPr>
          <a:xfrm>
            <a:off x="3871278" y="5053648"/>
            <a:ext cx="464343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0.1      0.3                          0. 65</a:t>
            </a:r>
            <a:endParaRPr lang="en-US" altLang="zh-CN" sz="24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25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288" y="982028"/>
            <a:ext cx="8459787" cy="4497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8" name="文本框 25602"/>
          <p:cNvSpPr txBox="1"/>
          <p:nvPr/>
        </p:nvSpPr>
        <p:spPr>
          <a:xfrm>
            <a:off x="556260" y="325438"/>
            <a:ext cx="768540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液固组合型相图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--</a:t>
            </a:r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以稳定化合物为分界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4579" name="对象 25603"/>
          <p:cNvGraphicFramePr>
            <a:graphicFrameLocks noChangeAspect="1"/>
          </p:cNvGraphicFramePr>
          <p:nvPr/>
        </p:nvGraphicFramePr>
        <p:xfrm>
          <a:off x="2986723" y="5675630"/>
          <a:ext cx="28241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1259840" imgH="216535" progId="Equation.3">
                  <p:embed/>
                </p:oleObj>
              </mc:Choice>
              <mc:Fallback>
                <p:oleObj name="" r:id="rId2" imgW="1259840" imgH="21653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86723" y="5675630"/>
                        <a:ext cx="2824162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文本框 25604"/>
          <p:cNvSpPr txBox="1"/>
          <p:nvPr/>
        </p:nvSpPr>
        <p:spPr>
          <a:xfrm>
            <a:off x="5704840" y="5675631"/>
            <a:ext cx="419893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的二元液固平衡相图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矩形 26625"/>
          <p:cNvSpPr/>
          <p:nvPr>
            <p:custDataLst>
              <p:tags r:id="rId1"/>
            </p:custDataLst>
          </p:nvPr>
        </p:nvSpPr>
        <p:spPr>
          <a:xfrm>
            <a:off x="107315" y="231140"/>
            <a:ext cx="84994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b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讨论：</a:t>
            </a: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试写出下面液固平衡相图中各相区的相态</a:t>
            </a:r>
            <a:endParaRPr lang="zh-CN" altLang="en-US" sz="2400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26626" name="对象 26626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51050" y="982980"/>
          <a:ext cx="5486400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8229600" imgH="7115175" progId="">
                  <p:embed/>
                </p:oleObj>
              </mc:Choice>
              <mc:Fallback>
                <p:oleObj name="" r:id="rId3" imgW="8229600" imgH="711517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050" y="982980"/>
                        <a:ext cx="5486400" cy="474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2662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432050" y="2202180"/>
          <a:ext cx="8667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485140" imgH="217170" progId="Equation.3">
                  <p:embed/>
                </p:oleObj>
              </mc:Choice>
              <mc:Fallback>
                <p:oleObj name="" r:id="rId6" imgW="485140" imgH="21717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2050" y="2202180"/>
                        <a:ext cx="86677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2662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551113" y="2887980"/>
          <a:ext cx="9350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521970" imgH="216535" progId="Equation.3">
                  <p:embed/>
                </p:oleObj>
              </mc:Choice>
              <mc:Fallback>
                <p:oleObj name="" r:id="rId9" imgW="521970" imgH="21653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1113" y="2887980"/>
                        <a:ext cx="93503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662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344738" y="4662805"/>
          <a:ext cx="10715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598170" imgH="203835" progId="Equation.3">
                  <p:embed/>
                </p:oleObj>
              </mc:Choice>
              <mc:Fallback>
                <p:oleObj name="" r:id="rId12" imgW="598170" imgH="2038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44738" y="4662805"/>
                        <a:ext cx="1071562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26630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498850" y="3954780"/>
          <a:ext cx="72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5" imgW="485140" imgH="229870" progId="Equation.3">
                  <p:embed/>
                </p:oleObj>
              </mc:Choice>
              <mc:Fallback>
                <p:oleObj name="" r:id="rId15" imgW="485140" imgH="22987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98850" y="3954780"/>
                        <a:ext cx="723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对象 2663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908425" y="5021580"/>
          <a:ext cx="9858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8" imgW="548005" imgH="229235" progId="Equation.3">
                  <p:embed/>
                </p:oleObj>
              </mc:Choice>
              <mc:Fallback>
                <p:oleObj name="" r:id="rId18" imgW="548005" imgH="22923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08425" y="5021580"/>
                        <a:ext cx="985838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对象 26632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413250" y="3954780"/>
          <a:ext cx="6699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1" imgW="447675" imgH="229870" progId="Equation.3">
                  <p:embed/>
                </p:oleObj>
              </mc:Choice>
              <mc:Fallback>
                <p:oleObj name="" r:id="rId21" imgW="447675" imgH="22987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13250" y="3954780"/>
                        <a:ext cx="669925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26633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5175250" y="4564380"/>
          <a:ext cx="3063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4" imgW="205105" imgH="230505" progId="Equation.3">
                  <p:embed/>
                </p:oleObj>
              </mc:Choice>
              <mc:Fallback>
                <p:oleObj name="" r:id="rId24" imgW="205105" imgH="23050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175250" y="4564380"/>
                        <a:ext cx="306388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对象 26634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6165850" y="4869180"/>
          <a:ext cx="363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7" imgW="205105" imgH="243840" progId="Equation.3">
                  <p:embed/>
                </p:oleObj>
              </mc:Choice>
              <mc:Fallback>
                <p:oleObj name="" r:id="rId27" imgW="205105" imgH="24384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165850" y="4869180"/>
                        <a:ext cx="36353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对象 26635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6394450" y="4335780"/>
          <a:ext cx="9096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0" imgW="509270" imgH="241935" progId="Equation.3">
                  <p:embed/>
                </p:oleObj>
              </mc:Choice>
              <mc:Fallback>
                <p:oleObj name="" r:id="rId30" imgW="509270" imgH="24193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394450" y="4335780"/>
                        <a:ext cx="90963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对象 26636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5648325" y="3497580"/>
          <a:ext cx="6699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3" imgW="447675" imgH="242570" progId="Equation.3">
                  <p:embed/>
                </p:oleObj>
              </mc:Choice>
              <mc:Fallback>
                <p:oleObj name="" r:id="rId33" imgW="447675" imgH="24257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648325" y="3497580"/>
                        <a:ext cx="669925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26637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6505575" y="3497580"/>
          <a:ext cx="6508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6" imgW="434340" imgH="242570" progId="Equation.3">
                  <p:embed/>
                </p:oleObj>
              </mc:Choice>
              <mc:Fallback>
                <p:oleObj name="" r:id="rId36" imgW="434340" imgH="24257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505575" y="3497580"/>
                        <a:ext cx="650875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6638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7213600" y="3821430"/>
          <a:ext cx="2873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9" imgW="192405" imgH="243840" progId="Equation.3">
                  <p:embed/>
                </p:oleObj>
              </mc:Choice>
              <mc:Fallback>
                <p:oleObj name="" r:id="rId39" imgW="192405" imgH="24384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7213600" y="3821430"/>
                        <a:ext cx="287338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对象 26639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4572000" y="1846580"/>
          <a:ext cx="32861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42" imgW="142240" imgH="154940" progId="Equation.3">
                  <p:embed/>
                </p:oleObj>
              </mc:Choice>
              <mc:Fallback>
                <p:oleObj name="" r:id="rId42" imgW="142240" imgH="15494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572000" y="1846580"/>
                        <a:ext cx="328613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26640"/>
          <p:cNvSpPr/>
          <p:nvPr>
            <p:custDataLst>
              <p:tags r:id="rId44"/>
            </p:custDataLst>
          </p:nvPr>
        </p:nvSpPr>
        <p:spPr>
          <a:xfrm>
            <a:off x="3117215" y="6047105"/>
            <a:ext cx="32010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b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以稳定化合物为分界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122930" y="6002020"/>
            <a:ext cx="3030220" cy="666750"/>
          </a:xfrm>
          <a:prstGeom prst="wedgeRoundRectCallout">
            <a:avLst>
              <a:gd name="adj1" fmla="val 28939"/>
              <a:gd name="adj2" fmla="val -85333"/>
              <a:gd name="adj3" fmla="val 16667"/>
            </a:avLst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图片 19457" descr="04-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0825" y="765175"/>
            <a:ext cx="7705725" cy="5903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文本框 19458"/>
          <p:cNvSpPr txBox="1"/>
          <p:nvPr>
            <p:custDataLst>
              <p:tags r:id="rId3"/>
            </p:custDataLst>
          </p:nvPr>
        </p:nvSpPr>
        <p:spPr>
          <a:xfrm>
            <a:off x="6156325" y="620713"/>
            <a:ext cx="966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L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=2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460" name="文本框 19459"/>
          <p:cNvSpPr txBox="1"/>
          <p:nvPr>
            <p:custDataLst>
              <p:tags r:id="rId4"/>
            </p:custDataLst>
          </p:nvPr>
        </p:nvSpPr>
        <p:spPr>
          <a:xfrm>
            <a:off x="6877050" y="2997200"/>
            <a:ext cx="14049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L+S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A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=1</a:t>
            </a:r>
            <a:endParaRPr lang="en-US" altLang="zh-CN" sz="2400" baseline="-25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9461" name="组合 19460"/>
          <p:cNvGrpSpPr/>
          <p:nvPr/>
        </p:nvGrpSpPr>
        <p:grpSpPr>
          <a:xfrm>
            <a:off x="7019925" y="1963738"/>
            <a:ext cx="1944688" cy="1825625"/>
            <a:chOff x="0" y="0"/>
            <a:chExt cx="1225" cy="1150"/>
          </a:xfrm>
        </p:grpSpPr>
        <p:sp>
          <p:nvSpPr>
            <p:cNvPr id="18437" name="文本框 19461"/>
            <p:cNvSpPr txBox="1"/>
            <p:nvPr>
              <p:custDataLst>
                <p:tags r:id="rId5"/>
              </p:custDataLst>
            </p:nvPr>
          </p:nvSpPr>
          <p:spPr>
            <a:xfrm>
              <a:off x="0" y="0"/>
              <a:ext cx="1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L+S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+S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C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f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=0</a:t>
              </a:r>
              <a:endParaRPr lang="en-US" altLang="zh-CN" sz="2400" baseline="-250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438" name="直接连接符 19462"/>
            <p:cNvSpPr/>
            <p:nvPr>
              <p:custDataLst>
                <p:tags r:id="rId6"/>
              </p:custDataLst>
            </p:nvPr>
          </p:nvSpPr>
          <p:spPr>
            <a:xfrm flipV="1">
              <a:off x="227" y="243"/>
              <a:ext cx="816" cy="907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4" name="文本框 19463"/>
          <p:cNvSpPr txBox="1"/>
          <p:nvPr>
            <p:custDataLst>
              <p:tags r:id="rId7"/>
            </p:custDataLst>
          </p:nvPr>
        </p:nvSpPr>
        <p:spPr>
          <a:xfrm>
            <a:off x="7445375" y="4043363"/>
            <a:ext cx="166528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L+S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C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endParaRPr lang="en-US" altLang="zh-CN" sz="2400" baseline="-25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9465" name="组合 19464"/>
          <p:cNvGrpSpPr/>
          <p:nvPr/>
        </p:nvGrpSpPr>
        <p:grpSpPr>
          <a:xfrm>
            <a:off x="6643688" y="4797425"/>
            <a:ext cx="1933575" cy="1760538"/>
            <a:chOff x="0" y="0"/>
            <a:chExt cx="1218" cy="1109"/>
          </a:xfrm>
        </p:grpSpPr>
        <p:sp>
          <p:nvSpPr>
            <p:cNvPr id="18441" name="文本框 19465"/>
            <p:cNvSpPr txBox="1"/>
            <p:nvPr>
              <p:custDataLst>
                <p:tags r:id="rId8"/>
              </p:custDataLst>
            </p:nvPr>
          </p:nvSpPr>
          <p:spPr>
            <a:xfrm>
              <a:off x="0" y="821"/>
              <a:ext cx="12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L+S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C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+S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B 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f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=0</a:t>
              </a:r>
              <a:endParaRPr lang="en-US" altLang="zh-CN" sz="2400" baseline="-25000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8442" name="直接连接符 19466"/>
            <p:cNvSpPr/>
            <p:nvPr>
              <p:custDataLst>
                <p:tags r:id="rId9"/>
              </p:custDataLst>
            </p:nvPr>
          </p:nvSpPr>
          <p:spPr>
            <a:xfrm flipH="1">
              <a:off x="419" y="0"/>
              <a:ext cx="272" cy="86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8" name="文本框 19467"/>
          <p:cNvSpPr txBox="1"/>
          <p:nvPr>
            <p:custDataLst>
              <p:tags r:id="rId10"/>
            </p:custDataLst>
          </p:nvPr>
        </p:nvSpPr>
        <p:spPr>
          <a:xfrm>
            <a:off x="7667625" y="5653088"/>
            <a:ext cx="1506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+S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C 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=1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444" name="直接连接符 19468"/>
          <p:cNvSpPr/>
          <p:nvPr>
            <p:custDataLst>
              <p:tags r:id="rId11"/>
            </p:custDataLst>
          </p:nvPr>
        </p:nvSpPr>
        <p:spPr>
          <a:xfrm rot="1896188">
            <a:off x="3048000" y="3346450"/>
            <a:ext cx="144463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直接连接符 19472"/>
          <p:cNvSpPr/>
          <p:nvPr>
            <p:custDataLst>
              <p:tags r:id="rId12"/>
            </p:custDataLst>
          </p:nvPr>
        </p:nvSpPr>
        <p:spPr>
          <a:xfrm rot="5400000">
            <a:off x="661988" y="3389313"/>
            <a:ext cx="144462" cy="158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6" name="直接连接符 19473"/>
          <p:cNvSpPr/>
          <p:nvPr>
            <p:custDataLst>
              <p:tags r:id="rId13"/>
            </p:custDataLst>
          </p:nvPr>
        </p:nvSpPr>
        <p:spPr>
          <a:xfrm rot="5400000">
            <a:off x="2498725" y="4159250"/>
            <a:ext cx="161925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7" name="直接连接符 19474"/>
          <p:cNvSpPr/>
          <p:nvPr>
            <p:custDataLst>
              <p:tags r:id="rId14"/>
            </p:custDataLst>
          </p:nvPr>
        </p:nvSpPr>
        <p:spPr>
          <a:xfrm rot="1896188">
            <a:off x="3708400" y="3933825"/>
            <a:ext cx="161925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8" name="直接连接符 19475"/>
          <p:cNvSpPr/>
          <p:nvPr>
            <p:custDataLst>
              <p:tags r:id="rId15"/>
            </p:custDataLst>
          </p:nvPr>
        </p:nvSpPr>
        <p:spPr>
          <a:xfrm rot="1896188">
            <a:off x="4144963" y="4194175"/>
            <a:ext cx="161925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9" name="直接连接符 19477"/>
          <p:cNvSpPr/>
          <p:nvPr>
            <p:custDataLst>
              <p:tags r:id="rId16"/>
            </p:custDataLst>
          </p:nvPr>
        </p:nvSpPr>
        <p:spPr>
          <a:xfrm rot="5400000">
            <a:off x="2498725" y="5178425"/>
            <a:ext cx="161925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0" name="直接连接符 19478"/>
          <p:cNvSpPr/>
          <p:nvPr>
            <p:custDataLst>
              <p:tags r:id="rId17"/>
            </p:custDataLst>
          </p:nvPr>
        </p:nvSpPr>
        <p:spPr>
          <a:xfrm rot="5400000">
            <a:off x="5927725" y="5178425"/>
            <a:ext cx="161925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0" name="直接连接符 19479"/>
          <p:cNvSpPr/>
          <p:nvPr>
            <p:custDataLst>
              <p:tags r:id="rId18"/>
            </p:custDataLst>
          </p:nvPr>
        </p:nvSpPr>
        <p:spPr>
          <a:xfrm flipV="1">
            <a:off x="2916238" y="3119438"/>
            <a:ext cx="3887787" cy="3175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1" name="直接连接符 19480"/>
          <p:cNvSpPr/>
          <p:nvPr>
            <p:custDataLst>
              <p:tags r:id="rId19"/>
            </p:custDataLst>
          </p:nvPr>
        </p:nvSpPr>
        <p:spPr>
          <a:xfrm flipV="1">
            <a:off x="3348038" y="3789363"/>
            <a:ext cx="37433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82" name="直接连接符 19481"/>
          <p:cNvSpPr/>
          <p:nvPr>
            <p:custDataLst>
              <p:tags r:id="rId20"/>
            </p:custDataLst>
          </p:nvPr>
        </p:nvSpPr>
        <p:spPr>
          <a:xfrm flipV="1">
            <a:off x="6011863" y="4797425"/>
            <a:ext cx="15843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54" name="文本框 19482"/>
          <p:cNvSpPr txBox="1"/>
          <p:nvPr>
            <p:custDataLst>
              <p:tags r:id="rId21"/>
            </p:custDataLst>
          </p:nvPr>
        </p:nvSpPr>
        <p:spPr>
          <a:xfrm>
            <a:off x="3507105" y="86360"/>
            <a:ext cx="6177915" cy="4629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ctr" anchorCtr="0">
            <a:spAutoFit/>
          </a:bodyPr>
          <a:p>
            <a:pPr marL="0" lvl="2" indent="0" algn="l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恒压冷却过程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---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冷却曲线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和自由度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4" grpId="0"/>
      <p:bldP spid="194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文本框 431105"/>
          <p:cNvSpPr txBox="1"/>
          <p:nvPr/>
        </p:nvSpPr>
        <p:spPr>
          <a:xfrm>
            <a:off x="1703388" y="260350"/>
            <a:ext cx="8964612" cy="6000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物质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液固平衡相图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如下，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形成的化合物。相图中的各相区已用数字标示。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）试写出各相区存在的相；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．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．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．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．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．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．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．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．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9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．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．   </a:t>
            </a:r>
            <a:r>
              <a:rPr lang="zh-CN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sz="2400" b="1" u="sng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何者是不稳定的化合物？将固态化合物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加热到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点所在的温度，化合物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会发生怎样的变化？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）熔融液从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点冷却至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点所在水平线所对应温度时，有什么新相析出？试计算系统处于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点所在水平线时的自由度。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）已知最低共熔点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的组成为                    ，化合物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的组成为                    ，将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100g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组成为                   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液态混合物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冷却使其温度刚要达到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点所在的水平线所对应温度时，析出的物质是什么？最多可得到多少克该物质？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）试在相图右侧温度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时间坐标中画出以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点为代表的系统的冷却曲线。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31107" name="直接连接符 431106"/>
          <p:cNvSpPr/>
          <p:nvPr/>
        </p:nvSpPr>
        <p:spPr>
          <a:xfrm>
            <a:off x="4511675" y="2420938"/>
            <a:ext cx="86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108" name="矩形 431107"/>
          <p:cNvSpPr/>
          <p:nvPr/>
        </p:nvSpPr>
        <p:spPr>
          <a:xfrm>
            <a:off x="1524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1109" name="对象 431108"/>
          <p:cNvGraphicFramePr/>
          <p:nvPr/>
        </p:nvGraphicFramePr>
        <p:xfrm>
          <a:off x="6240463" y="3941763"/>
          <a:ext cx="1295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" r:id="rId1" imgW="673100" imgH="228600" progId="Equation.3">
                  <p:embed/>
                </p:oleObj>
              </mc:Choice>
              <mc:Fallback>
                <p:oleObj name="" r:id="rId1" imgW="673100" imgH="228600" progId="Equation.3">
                  <p:embed/>
                  <p:pic>
                    <p:nvPicPr>
                      <p:cNvPr id="0" name="图片 36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40463" y="3941763"/>
                        <a:ext cx="129540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0" name="矩形 431109"/>
          <p:cNvSpPr/>
          <p:nvPr/>
        </p:nvSpPr>
        <p:spPr>
          <a:xfrm>
            <a:off x="1524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1111" name="对象 431110"/>
          <p:cNvGraphicFramePr/>
          <p:nvPr/>
        </p:nvGraphicFramePr>
        <p:xfrm>
          <a:off x="2208213" y="4292600"/>
          <a:ext cx="1368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" r:id="rId3" imgW="673100" imgH="228600" progId="Equation.3">
                  <p:embed/>
                </p:oleObj>
              </mc:Choice>
              <mc:Fallback>
                <p:oleObj name="" r:id="rId3" imgW="673100" imgH="228600" progId="Equation.3">
                  <p:embed/>
                  <p:pic>
                    <p:nvPicPr>
                      <p:cNvPr id="0" name="图片 36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8213" y="4292600"/>
                        <a:ext cx="13684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2" name="矩形 431111"/>
          <p:cNvSpPr/>
          <p:nvPr/>
        </p:nvSpPr>
        <p:spPr>
          <a:xfrm>
            <a:off x="1524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31113" name="对象 431112"/>
          <p:cNvGraphicFramePr/>
          <p:nvPr/>
        </p:nvGraphicFramePr>
        <p:xfrm>
          <a:off x="5808663" y="4292600"/>
          <a:ext cx="1295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" r:id="rId5" imgW="673100" imgH="228600" progId="Equation.3">
                  <p:embed/>
                </p:oleObj>
              </mc:Choice>
              <mc:Fallback>
                <p:oleObj name="" r:id="rId5" imgW="673100" imgH="228600" progId="Equation.3">
                  <p:embed/>
                  <p:pic>
                    <p:nvPicPr>
                      <p:cNvPr id="0" name="图片 36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08663" y="4292600"/>
                        <a:ext cx="129540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1186" name="图片 221185" descr="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6898"/>
          <a:stretch>
            <a:fillRect/>
          </a:stretch>
        </p:blipFill>
        <p:spPr>
          <a:xfrm>
            <a:off x="2400935" y="296545"/>
            <a:ext cx="7787640" cy="4589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1215" name="矩形 221214"/>
          <p:cNvSpPr/>
          <p:nvPr>
            <p:custDataLst>
              <p:tags r:id="rId3"/>
            </p:custDataLst>
          </p:nvPr>
        </p:nvSpPr>
        <p:spPr>
          <a:xfrm>
            <a:off x="4371975" y="567690"/>
            <a:ext cx="792163" cy="36830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p>
            <a:r>
              <a:rPr lang="en-US" altLang="zh-CN" b="1">
                <a:latin typeface="Times New Roman" panose="02020603050405020304" pitchFamily="18" charset="0"/>
              </a:rPr>
              <a:t>L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1195" name="对象 22119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756363" y="2898240"/>
          <a:ext cx="37909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" r:id="rId5" imgW="203200" imgH="228600" progId="Equation.3">
                  <p:embed/>
                </p:oleObj>
              </mc:Choice>
              <mc:Fallback>
                <p:oleObj name="" r:id="rId5" imgW="203200" imgH="228600" progId="Equation.3">
                  <p:embed/>
                  <p:pic>
                    <p:nvPicPr>
                      <p:cNvPr id="0" name="图片 36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6363" y="2898240"/>
                        <a:ext cx="37909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6" name="对象 22119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3508693" y="3174048"/>
          <a:ext cx="109389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" r:id="rId8" imgW="571500" imgH="241300" progId="Equation.3">
                  <p:embed/>
                </p:oleObj>
              </mc:Choice>
              <mc:Fallback>
                <p:oleObj name="" r:id="rId8" imgW="571500" imgH="241300" progId="Equation.3">
                  <p:embed/>
                  <p:pic>
                    <p:nvPicPr>
                      <p:cNvPr id="0" name="图片 369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8693" y="3174048"/>
                        <a:ext cx="109389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7" name="对象 22119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355787" y="3642143"/>
          <a:ext cx="114315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" r:id="rId11" imgW="596900" imgH="241300" progId="Equation.3">
                  <p:embed/>
                </p:oleObj>
              </mc:Choice>
              <mc:Fallback>
                <p:oleObj name="" r:id="rId11" imgW="596900" imgH="241300" progId="Equation.3">
                  <p:embed/>
                  <p:pic>
                    <p:nvPicPr>
                      <p:cNvPr id="0" name="图片 36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55787" y="3642143"/>
                        <a:ext cx="114315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8" name="对象 22119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498523" y="3174048"/>
          <a:ext cx="109389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" r:id="rId14" imgW="571500" imgH="241300" progId="Equation.3">
                  <p:embed/>
                </p:oleObj>
              </mc:Choice>
              <mc:Fallback>
                <p:oleObj name="" r:id="rId14" imgW="571500" imgH="241300" progId="Equation.3">
                  <p:embed/>
                  <p:pic>
                    <p:nvPicPr>
                      <p:cNvPr id="0" name="图片 369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98523" y="3174048"/>
                        <a:ext cx="109389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9" name="对象 221198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6851491" y="1809274"/>
          <a:ext cx="94565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3" name="" r:id="rId17" imgW="495300" imgH="241300" progId="Equation.3">
                  <p:embed/>
                </p:oleObj>
              </mc:Choice>
              <mc:Fallback>
                <p:oleObj name="" r:id="rId17" imgW="495300" imgH="241300" progId="Equation.3">
                  <p:embed/>
                  <p:pic>
                    <p:nvPicPr>
                      <p:cNvPr id="0" name="图片 369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51491" y="1809274"/>
                        <a:ext cx="94565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0" name="对象 221199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5118100" y="2550160"/>
          <a:ext cx="89682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4" name="" r:id="rId20" imgW="508000" imgH="241300" progId="Equation.3">
                  <p:embed/>
                </p:oleObj>
              </mc:Choice>
              <mc:Fallback>
                <p:oleObj name="" r:id="rId20" imgW="508000" imgH="241300" progId="Equation.3">
                  <p:embed/>
                  <p:pic>
                    <p:nvPicPr>
                      <p:cNvPr id="0" name="图片 369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18100" y="2550160"/>
                        <a:ext cx="89682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2" name="对象 22120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4133850" y="2042160"/>
          <a:ext cx="880110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5" name="" r:id="rId23" imgW="508000" imgH="241300" progId="Equation.3">
                  <p:embed/>
                </p:oleObj>
              </mc:Choice>
              <mc:Fallback>
                <p:oleObj name="" r:id="rId23" imgW="508000" imgH="241300" progId="Equation.3">
                  <p:embed/>
                  <p:pic>
                    <p:nvPicPr>
                      <p:cNvPr id="0" name="图片 369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33850" y="2042160"/>
                        <a:ext cx="880110" cy="424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5" name="对象 221204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3037840" y="2054860"/>
          <a:ext cx="75589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6" name="" r:id="rId25" imgW="457200" imgH="228600" progId="Equation.3">
                  <p:embed/>
                </p:oleObj>
              </mc:Choice>
              <mc:Fallback>
                <p:oleObj name="" r:id="rId25" imgW="457200" imgH="228600" progId="Equation.3">
                  <p:embed/>
                  <p:pic>
                    <p:nvPicPr>
                      <p:cNvPr id="0" name="图片 369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37840" y="2054860"/>
                        <a:ext cx="75589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6" name="对象 221205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8299768" y="893445"/>
          <a:ext cx="85015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7" name="" r:id="rId28" imgW="457200" imgH="228600" progId="Equation.3">
                  <p:embed/>
                </p:oleObj>
              </mc:Choice>
              <mc:Fallback>
                <p:oleObj name="" r:id="rId28" imgW="457200" imgH="228600" progId="Equation.3">
                  <p:embed/>
                  <p:pic>
                    <p:nvPicPr>
                      <p:cNvPr id="0" name="图片 368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299768" y="893445"/>
                        <a:ext cx="85015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7" name="文本框 221186"/>
          <p:cNvSpPr txBox="1"/>
          <p:nvPr>
            <p:custDataLst>
              <p:tags r:id="rId30"/>
            </p:custDataLst>
          </p:nvPr>
        </p:nvSpPr>
        <p:spPr>
          <a:xfrm>
            <a:off x="10088245" y="1133475"/>
            <a:ext cx="10287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b="1">
                <a:latin typeface="Times New Roman" panose="02020603050405020304" pitchFamily="18" charset="0"/>
              </a:rPr>
              <a:t>E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3</a:t>
            </a:r>
            <a:endParaRPr lang="en-US" altLang="zh-CN" sz="1800" b="1" baseline="-25000">
              <a:latin typeface="Times New Roman" panose="02020603050405020304" pitchFamily="18" charset="0"/>
            </a:endParaRPr>
          </a:p>
        </p:txBody>
      </p:sp>
      <p:sp>
        <p:nvSpPr>
          <p:cNvPr id="221211" name="矩形 221210"/>
          <p:cNvSpPr/>
          <p:nvPr/>
        </p:nvSpPr>
        <p:spPr>
          <a:xfrm>
            <a:off x="1536065" y="5183188"/>
            <a:ext cx="8782685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t" anchorCtr="0">
            <a:spAutoFit/>
          </a:bodyPr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，化合物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会分解生成纯固体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即        和液态混合物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L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21212" name="对象 221211"/>
          <p:cNvGraphicFramePr/>
          <p:nvPr/>
        </p:nvGraphicFramePr>
        <p:xfrm>
          <a:off x="7246303" y="5148263"/>
          <a:ext cx="4349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9" name="" r:id="rId31" imgW="203200" imgH="228600" progId="Equation.3">
                  <p:embed/>
                </p:oleObj>
              </mc:Choice>
              <mc:Fallback>
                <p:oleObj name="" r:id="rId31" imgW="203200" imgH="228600" progId="Equation.3">
                  <p:embed/>
                  <p:pic>
                    <p:nvPicPr>
                      <p:cNvPr id="0" name="图片 368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246303" y="5148263"/>
                        <a:ext cx="4349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3" name="直接连接符 221212"/>
          <p:cNvSpPr/>
          <p:nvPr/>
        </p:nvSpPr>
        <p:spPr>
          <a:xfrm>
            <a:off x="6773863" y="567690"/>
            <a:ext cx="0" cy="24120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>
            <a:prstShdw prst="shdw17" dist="17961" dir="2699999">
              <a:schemeClr val="tx1">
                <a:gamma/>
                <a:shade val="60000"/>
                <a:invGamma/>
              </a:schemeClr>
            </a:prstShdw>
          </a:effectLst>
        </p:spPr>
      </p:sp>
      <p:sp>
        <p:nvSpPr>
          <p:cNvPr id="221208" name="矩形 221207"/>
          <p:cNvSpPr/>
          <p:nvPr/>
        </p:nvSpPr>
        <p:spPr>
          <a:xfrm>
            <a:off x="1563688" y="6105208"/>
            <a:ext cx="87487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）化合物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新相析出。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21209" name="对象 221208"/>
          <p:cNvGraphicFramePr>
            <a:graphicFrameLocks noChangeAspect="1"/>
          </p:cNvGraphicFramePr>
          <p:nvPr/>
        </p:nvGraphicFramePr>
        <p:xfrm>
          <a:off x="5524500" y="6106795"/>
          <a:ext cx="252778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8" name="" r:id="rId33" imgW="1091565" imgH="203200" progId="Equation.3">
                  <p:embed/>
                </p:oleObj>
              </mc:Choice>
              <mc:Fallback>
                <p:oleObj name="" r:id="rId33" imgW="1091565" imgH="203200" progId="Equation.3">
                  <p:embed/>
                  <p:pic>
                    <p:nvPicPr>
                      <p:cNvPr id="0" name="图片 368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24500" y="6106795"/>
                        <a:ext cx="252778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15" grpId="0" bldLvl="0" animBg="1"/>
      <p:bldP spid="221211" grpId="0" animBg="1"/>
      <p:bldP spid="221211" grpId="1" animBg="1"/>
      <p:bldP spid="221208" grpId="0"/>
      <p:bldP spid="221208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211" name="图片 222210" descr="02"/>
          <p:cNvPicPr>
            <a:picLocks noChangeAspect="1"/>
          </p:cNvPicPr>
          <p:nvPr/>
        </p:nvPicPr>
        <p:blipFill>
          <a:blip r:embed="rId1"/>
          <a:srcRect r="21793"/>
          <a:stretch>
            <a:fillRect/>
          </a:stretch>
        </p:blipFill>
        <p:spPr>
          <a:xfrm>
            <a:off x="2279650" y="3214688"/>
            <a:ext cx="5114925" cy="3367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2212" name="矩形 222211"/>
          <p:cNvSpPr/>
          <p:nvPr/>
        </p:nvSpPr>
        <p:spPr>
          <a:xfrm>
            <a:off x="2495550" y="2490788"/>
            <a:ext cx="453707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）如图</a:t>
            </a:r>
            <a:endParaRPr lang="en-US" altLang="zh-CN" sz="2400" b="1" baseline="-250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2234" name="矩形 222233"/>
          <p:cNvSpPr/>
          <p:nvPr/>
        </p:nvSpPr>
        <p:spPr>
          <a:xfrm>
            <a:off x="2566988" y="258763"/>
            <a:ext cx="87487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）析出的物质是固体化合物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22238" name="对象 222237"/>
          <p:cNvGraphicFramePr/>
          <p:nvPr/>
        </p:nvGraphicFramePr>
        <p:xfrm>
          <a:off x="3287713" y="909638"/>
          <a:ext cx="9413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1" name="" r:id="rId2" imgW="482600" imgH="469900" progId="Equation.3">
                  <p:embed/>
                </p:oleObj>
              </mc:Choice>
              <mc:Fallback>
                <p:oleObj name="" r:id="rId2" imgW="482600" imgH="469900" progId="Equation.3">
                  <p:embed/>
                  <p:pic>
                    <p:nvPicPr>
                      <p:cNvPr id="0" name="图片 370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7713" y="909638"/>
                        <a:ext cx="941387" cy="947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39" name="对象 222238"/>
          <p:cNvGraphicFramePr/>
          <p:nvPr/>
        </p:nvGraphicFramePr>
        <p:xfrm>
          <a:off x="6167438" y="1125538"/>
          <a:ext cx="21050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" r:id="rId4" imgW="1078865" imgH="254000" progId="Equation.3">
                  <p:embed/>
                </p:oleObj>
              </mc:Choice>
              <mc:Fallback>
                <p:oleObj name="" r:id="rId4" imgW="1078865" imgH="254000" progId="Equation.3">
                  <p:embed/>
                  <p:pic>
                    <p:nvPicPr>
                      <p:cNvPr id="0" name="图片 36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67438" y="1125538"/>
                        <a:ext cx="2105025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0" name="对象 222239"/>
          <p:cNvGraphicFramePr/>
          <p:nvPr/>
        </p:nvGraphicFramePr>
        <p:xfrm>
          <a:off x="8804910" y="1125538"/>
          <a:ext cx="14366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" r:id="rId6" imgW="735965" imgH="254000" progId="Equation.3">
                  <p:embed/>
                </p:oleObj>
              </mc:Choice>
              <mc:Fallback>
                <p:oleObj name="" r:id="rId6" imgW="735965" imgH="254000" progId="Equation.3">
                  <p:embed/>
                  <p:pic>
                    <p:nvPicPr>
                      <p:cNvPr id="0" name="图片 36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04910" y="1125538"/>
                        <a:ext cx="1436688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2241" name="图片 222240" descr="02"/>
          <p:cNvPicPr>
            <a:picLocks noChangeAspect="1"/>
          </p:cNvPicPr>
          <p:nvPr/>
        </p:nvPicPr>
        <p:blipFill>
          <a:blip r:embed="rId1"/>
          <a:srcRect l="74364"/>
          <a:stretch>
            <a:fillRect/>
          </a:stretch>
        </p:blipFill>
        <p:spPr>
          <a:xfrm>
            <a:off x="7535863" y="3213100"/>
            <a:ext cx="2232025" cy="3382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2242" name="文本框 222241"/>
          <p:cNvSpPr txBox="1"/>
          <p:nvPr/>
        </p:nvSpPr>
        <p:spPr>
          <a:xfrm>
            <a:off x="3000375" y="4916488"/>
            <a:ext cx="3332163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0.2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2243" name="文本框 222242"/>
          <p:cNvSpPr txBox="1"/>
          <p:nvPr/>
        </p:nvSpPr>
        <p:spPr>
          <a:xfrm>
            <a:off x="3700463" y="4437063"/>
            <a:ext cx="3332162" cy="46037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0.4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2244" name="直接连接符 222243"/>
          <p:cNvSpPr/>
          <p:nvPr/>
        </p:nvSpPr>
        <p:spPr>
          <a:xfrm>
            <a:off x="3575050" y="3500438"/>
            <a:ext cx="0" cy="12969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>
            <a:prstShdw prst="shdw17" dist="17961" dir="2699999">
              <a:schemeClr val="tx1">
                <a:gamma/>
                <a:shade val="60000"/>
                <a:invGamma/>
              </a:schemeClr>
            </a:prstShdw>
          </a:effectLst>
        </p:spPr>
      </p:sp>
      <p:sp>
        <p:nvSpPr>
          <p:cNvPr id="222245" name="直接连接符 222244"/>
          <p:cNvSpPr/>
          <p:nvPr/>
        </p:nvSpPr>
        <p:spPr>
          <a:xfrm>
            <a:off x="4972050" y="3400425"/>
            <a:ext cx="0" cy="24479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>
            <a:prstShdw prst="shdw17" dist="17961" dir="2699999">
              <a:schemeClr val="tx1">
                <a:gamma/>
                <a:shade val="60000"/>
                <a:invGamma/>
              </a:schemeClr>
            </a:prstShdw>
          </a:effectLst>
        </p:spPr>
      </p:sp>
      <p:graphicFrame>
        <p:nvGraphicFramePr>
          <p:cNvPr id="222247" name="对象 222246"/>
          <p:cNvGraphicFramePr/>
          <p:nvPr/>
        </p:nvGraphicFramePr>
        <p:xfrm>
          <a:off x="3287713" y="3141663"/>
          <a:ext cx="1295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" r:id="rId8" imgW="673100" imgH="228600" progId="Equation.3">
                  <p:embed/>
                </p:oleObj>
              </mc:Choice>
              <mc:Fallback>
                <p:oleObj name="" r:id="rId8" imgW="673100" imgH="228600" progId="Equation.3">
                  <p:embed/>
                  <p:pic>
                    <p:nvPicPr>
                      <p:cNvPr id="0" name="图片 37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7713" y="3141663"/>
                        <a:ext cx="129540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48" name="对象 222247"/>
          <p:cNvGraphicFramePr/>
          <p:nvPr/>
        </p:nvGraphicFramePr>
        <p:xfrm>
          <a:off x="4224338" y="981075"/>
          <a:ext cx="141128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" r:id="rId10" imgW="723265" imgH="405765" progId="Equation.3">
                  <p:embed/>
                </p:oleObj>
              </mc:Choice>
              <mc:Fallback>
                <p:oleObj name="" r:id="rId10" imgW="723265" imgH="405765" progId="Equation.3">
                  <p:embed/>
                  <p:pic>
                    <p:nvPicPr>
                      <p:cNvPr id="0" name="图片 36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24338" y="981075"/>
                        <a:ext cx="1411287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27649"/>
          <p:cNvSpPr txBox="1"/>
          <p:nvPr/>
        </p:nvSpPr>
        <p:spPr>
          <a:xfrm>
            <a:off x="275590" y="212725"/>
            <a:ext cx="11523345" cy="147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图为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  系统在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101.325kPa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下的相图（大致形状），试指出各相区内存在的相（标明物质与相态），指出曲线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ab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cd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的含义。并请描述图中 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点的液态混合物在冷却过程中的相态变化，画出相应的冷却曲线。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7651" name="对象 27651"/>
          <p:cNvGraphicFramePr>
            <a:graphicFrameLocks noChangeAspect="1"/>
          </p:cNvGraphicFramePr>
          <p:nvPr/>
        </p:nvGraphicFramePr>
        <p:xfrm>
          <a:off x="2445703" y="331788"/>
          <a:ext cx="124310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738505" imgH="216535" progId="Equation.3">
                  <p:embed/>
                </p:oleObj>
              </mc:Choice>
              <mc:Fallback>
                <p:oleObj name="" r:id="rId1" imgW="738505" imgH="21653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5703" y="331788"/>
                        <a:ext cx="124310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8674"/>
          <p:cNvGrpSpPr/>
          <p:nvPr/>
        </p:nvGrpSpPr>
        <p:grpSpPr>
          <a:xfrm>
            <a:off x="385445" y="2180590"/>
            <a:ext cx="4066540" cy="3587115"/>
            <a:chOff x="0" y="0"/>
            <a:chExt cx="3265" cy="3062"/>
          </a:xfrm>
        </p:grpSpPr>
        <p:graphicFrame>
          <p:nvGraphicFramePr>
            <p:cNvPr id="28675" name="对象 28675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0" y="147"/>
            <a:ext cx="3265" cy="2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4" imgW="3391535" imgH="1923415" progId="">
                    <p:embed/>
                  </p:oleObj>
                </mc:Choice>
                <mc:Fallback>
                  <p:oleObj name="" r:id="rId4" imgW="3391535" imgH="1923415" progId="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5"/>
                        <a:srcRect t="3497" r="52007"/>
                        <a:stretch>
                          <a:fillRect/>
                        </a:stretch>
                      </p:blipFill>
                      <p:spPr>
                        <a:xfrm>
                          <a:off x="0" y="147"/>
                          <a:ext cx="3265" cy="29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6" name="矩形 28676"/>
            <p:cNvSpPr/>
            <p:nvPr>
              <p:custDataLst>
                <p:tags r:id="rId6"/>
              </p:custDataLst>
            </p:nvPr>
          </p:nvSpPr>
          <p:spPr>
            <a:xfrm>
              <a:off x="46" y="201"/>
              <a:ext cx="204" cy="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77" name="文本框 28677"/>
            <p:cNvSpPr txBox="1"/>
            <p:nvPr>
              <p:custDataLst>
                <p:tags r:id="rId7"/>
              </p:custDataLst>
            </p:nvPr>
          </p:nvSpPr>
          <p:spPr>
            <a:xfrm>
              <a:off x="1724" y="0"/>
              <a:ext cx="408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621530" y="2985770"/>
            <a:ext cx="6959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：溶液的凝固点随溶液中B含量增加而降低的曲线，或固体A的溶解度随温度变化的曲线。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i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cd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：溶液的凝固点随溶液中A含量增加而降低的曲线，或固体C</a:t>
            </a:r>
            <a:r>
              <a:rPr lang="zh-CN" altLang="en-US" sz="2400" b="1" baseline="-250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的溶解度随温度变化的曲线。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组合 29697"/>
          <p:cNvGrpSpPr/>
          <p:nvPr/>
        </p:nvGrpSpPr>
        <p:grpSpPr>
          <a:xfrm>
            <a:off x="2173288" y="0"/>
            <a:ext cx="8099425" cy="4752975"/>
            <a:chOff x="0" y="0"/>
            <a:chExt cx="5102" cy="2994"/>
          </a:xfrm>
        </p:grpSpPr>
        <p:grpSp>
          <p:nvGrpSpPr>
            <p:cNvPr id="29698" name="组合 29698"/>
            <p:cNvGrpSpPr/>
            <p:nvPr/>
          </p:nvGrpSpPr>
          <p:grpSpPr>
            <a:xfrm>
              <a:off x="0" y="262"/>
              <a:ext cx="5102" cy="2732"/>
              <a:chOff x="0" y="0"/>
              <a:chExt cx="5102" cy="2732"/>
            </a:xfrm>
          </p:grpSpPr>
          <p:graphicFrame>
            <p:nvGraphicFramePr>
              <p:cNvPr id="29699" name="对象 29699"/>
              <p:cNvGraphicFramePr>
                <a:graphicFrameLocks noChangeAspect="1"/>
              </p:cNvGraphicFramePr>
              <p:nvPr/>
            </p:nvGraphicFramePr>
            <p:xfrm>
              <a:off x="0" y="0"/>
              <a:ext cx="5102" cy="27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" r:id="rId1" imgW="3391535" imgH="1923415" progId="">
                      <p:embed/>
                    </p:oleObj>
                  </mc:Choice>
                  <mc:Fallback>
                    <p:oleObj name="" r:id="rId1" imgW="3391535" imgH="1923415" progId="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2"/>
                          <a:srcRect l="-890" t="4742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5102" cy="27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00" name="直接连接符 29700"/>
              <p:cNvSpPr/>
              <p:nvPr/>
            </p:nvSpPr>
            <p:spPr>
              <a:xfrm>
                <a:off x="1395" y="208"/>
                <a:ext cx="135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1" name="直接连接符 29701"/>
              <p:cNvSpPr/>
              <p:nvPr/>
            </p:nvSpPr>
            <p:spPr>
              <a:xfrm>
                <a:off x="2171" y="832"/>
                <a:ext cx="816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2" name="直接连接符 29702"/>
              <p:cNvSpPr/>
              <p:nvPr/>
            </p:nvSpPr>
            <p:spPr>
              <a:xfrm>
                <a:off x="1675" y="1312"/>
                <a:ext cx="2720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3" name="直接连接符 29703"/>
              <p:cNvSpPr/>
              <p:nvPr/>
            </p:nvSpPr>
            <p:spPr>
              <a:xfrm>
                <a:off x="1219" y="848"/>
                <a:ext cx="2264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4" name="直接连接符 29704"/>
              <p:cNvSpPr/>
              <p:nvPr/>
            </p:nvSpPr>
            <p:spPr>
              <a:xfrm flipH="1">
                <a:off x="1387" y="216"/>
                <a:ext cx="8" cy="1792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5" name="直接连接符 29705"/>
              <p:cNvSpPr/>
              <p:nvPr/>
            </p:nvSpPr>
            <p:spPr>
              <a:xfrm>
                <a:off x="1203" y="552"/>
                <a:ext cx="0" cy="140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6" name="直接连接符 29706"/>
              <p:cNvSpPr/>
              <p:nvPr/>
            </p:nvSpPr>
            <p:spPr>
              <a:xfrm>
                <a:off x="971" y="800"/>
                <a:ext cx="0" cy="112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7" name="直接连接符 29707"/>
              <p:cNvSpPr/>
              <p:nvPr/>
            </p:nvSpPr>
            <p:spPr>
              <a:xfrm>
                <a:off x="651" y="1000"/>
                <a:ext cx="0" cy="105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8" name="直接连接符 29708"/>
              <p:cNvSpPr/>
              <p:nvPr/>
            </p:nvSpPr>
            <p:spPr>
              <a:xfrm>
                <a:off x="971" y="1072"/>
                <a:ext cx="3088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9" name="直接连接符 29709"/>
              <p:cNvSpPr/>
              <p:nvPr/>
            </p:nvSpPr>
            <p:spPr>
              <a:xfrm>
                <a:off x="1147" y="1648"/>
                <a:ext cx="3752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0" name="直接连接符 29710"/>
              <p:cNvSpPr/>
              <p:nvPr/>
            </p:nvSpPr>
            <p:spPr>
              <a:xfrm>
                <a:off x="651" y="1512"/>
                <a:ext cx="4032" cy="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11" name="文本框 29711"/>
            <p:cNvSpPr txBox="1"/>
            <p:nvPr/>
          </p:nvSpPr>
          <p:spPr>
            <a:xfrm>
              <a:off x="2676" y="91"/>
              <a:ext cx="1905" cy="2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1           2           3         4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2" name="文本框 29712"/>
            <p:cNvSpPr txBox="1"/>
            <p:nvPr/>
          </p:nvSpPr>
          <p:spPr>
            <a:xfrm>
              <a:off x="1316" y="0"/>
              <a:ext cx="272" cy="2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3" name="矩形 29713"/>
            <p:cNvSpPr/>
            <p:nvPr/>
          </p:nvSpPr>
          <p:spPr>
            <a:xfrm>
              <a:off x="45" y="272"/>
              <a:ext cx="136" cy="18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9715" name="对象 29714"/>
          <p:cNvGraphicFramePr>
            <a:graphicFrameLocks noChangeAspect="1"/>
          </p:cNvGraphicFramePr>
          <p:nvPr/>
        </p:nvGraphicFramePr>
        <p:xfrm>
          <a:off x="1774825" y="5465763"/>
          <a:ext cx="8861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430395" imgH="241300" progId="Equation.3">
                  <p:embed/>
                </p:oleObj>
              </mc:Choice>
              <mc:Fallback>
                <p:oleObj name="" r:id="rId3" imgW="4430395" imgH="241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5465763"/>
                        <a:ext cx="88614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对象 29715"/>
          <p:cNvGraphicFramePr>
            <a:graphicFrameLocks noChangeAspect="1"/>
          </p:cNvGraphicFramePr>
          <p:nvPr/>
        </p:nvGraphicFramePr>
        <p:xfrm>
          <a:off x="1774825" y="5970588"/>
          <a:ext cx="5586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792730" imgH="241300" progId="Equation.3">
                  <p:embed/>
                </p:oleObj>
              </mc:Choice>
              <mc:Fallback>
                <p:oleObj name="" r:id="rId5" imgW="2792730" imgH="2413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4825" y="5970588"/>
                        <a:ext cx="55864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文本框 29716"/>
          <p:cNvSpPr txBox="1"/>
          <p:nvPr/>
        </p:nvSpPr>
        <p:spPr>
          <a:xfrm>
            <a:off x="1524000" y="5012373"/>
            <a:ext cx="9302750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点的液态混合物在冷却过程中所经历的相态变化依次为：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24577" descr="04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1610" y="163195"/>
            <a:ext cx="2138435" cy="2088000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rgbClr val="808080"/>
            </a:outerShdw>
          </a:effectLst>
        </p:spPr>
      </p:pic>
      <p:pic>
        <p:nvPicPr>
          <p:cNvPr id="19458" name="图片 24578" descr="04-01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5" y="139065"/>
            <a:ext cx="2210686" cy="2088000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rgbClr val="808080"/>
            </a:outerShdw>
          </a:effectLst>
        </p:spPr>
      </p:pic>
      <p:sp>
        <p:nvSpPr>
          <p:cNvPr id="24579" name="文本框 24579"/>
          <p:cNvSpPr txBox="1"/>
          <p:nvPr/>
        </p:nvSpPr>
        <p:spPr>
          <a:xfrm>
            <a:off x="183515" y="1043940"/>
            <a:ext cx="708025" cy="415417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二元系统的气液平衡相图</a:t>
            </a:r>
            <a:endParaRPr lang="zh-CN" altLang="en-US" sz="2400" b="1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9460" name="文本框 24580"/>
          <p:cNvSpPr txBox="1"/>
          <p:nvPr/>
        </p:nvSpPr>
        <p:spPr>
          <a:xfrm flipH="1">
            <a:off x="3696987" y="228332"/>
            <a:ext cx="45719" cy="163121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理想混合物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0483" name="文本框 25603"/>
          <p:cNvSpPr txBox="1"/>
          <p:nvPr/>
        </p:nvSpPr>
        <p:spPr>
          <a:xfrm>
            <a:off x="3564580" y="2159299"/>
            <a:ext cx="318135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一般正偏差系统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20481" name="图片 25601" descr="04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8" y="2318068"/>
            <a:ext cx="2234890" cy="2088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pic>
        <p:nvPicPr>
          <p:cNvPr id="20482" name="图片 25602" descr="04-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8" y="2366328"/>
            <a:ext cx="2146742" cy="2088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sp>
        <p:nvSpPr>
          <p:cNvPr id="21505" name="文本框 26625"/>
          <p:cNvSpPr txBox="1"/>
          <p:nvPr/>
        </p:nvSpPr>
        <p:spPr>
          <a:xfrm>
            <a:off x="3683456" y="4363587"/>
            <a:ext cx="45719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一般负偏差系统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4905" y="4413250"/>
            <a:ext cx="2303780" cy="2230755"/>
            <a:chOff x="662" y="2622"/>
            <a:chExt cx="3628" cy="3513"/>
          </a:xfrm>
        </p:grpSpPr>
        <p:sp>
          <p:nvSpPr>
            <p:cNvPr id="21506" name="矩形 26626"/>
            <p:cNvSpPr/>
            <p:nvPr/>
          </p:nvSpPr>
          <p:spPr>
            <a:xfrm>
              <a:off x="1223" y="2745"/>
              <a:ext cx="2478" cy="2830"/>
            </a:xfrm>
            <a:prstGeom prst="rect">
              <a:avLst/>
            </a:prstGeom>
            <a:solidFill>
              <a:srgbClr val="CCFFCC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任意多边形 26630"/>
            <p:cNvSpPr/>
            <p:nvPr/>
          </p:nvSpPr>
          <p:spPr>
            <a:xfrm>
              <a:off x="1196" y="3424"/>
              <a:ext cx="2493" cy="1555"/>
            </a:xfrm>
            <a:custGeom>
              <a:avLst/>
              <a:gdLst/>
              <a:ahLst/>
              <a:cxnLst/>
              <a:rect l="0" t="0" r="0" b="0"/>
              <a:pathLst>
                <a:path w="1932" h="1068">
                  <a:moveTo>
                    <a:pt x="0" y="1068"/>
                  </a:moveTo>
                  <a:cubicBezTo>
                    <a:pt x="457" y="923"/>
                    <a:pt x="914" y="778"/>
                    <a:pt x="1236" y="600"/>
                  </a:cubicBezTo>
                  <a:cubicBezTo>
                    <a:pt x="1558" y="422"/>
                    <a:pt x="1745" y="211"/>
                    <a:pt x="1932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511" name="任意多边形 26631"/>
            <p:cNvSpPr/>
            <p:nvPr/>
          </p:nvSpPr>
          <p:spPr>
            <a:xfrm>
              <a:off x="1211" y="3442"/>
              <a:ext cx="2478" cy="1555"/>
            </a:xfrm>
            <a:custGeom>
              <a:avLst/>
              <a:gdLst/>
              <a:ahLst/>
              <a:cxnLst/>
              <a:rect l="0" t="0" r="0" b="0"/>
              <a:pathLst>
                <a:path w="1920" h="1068">
                  <a:moveTo>
                    <a:pt x="0" y="1068"/>
                  </a:moveTo>
                  <a:cubicBezTo>
                    <a:pt x="476" y="1007"/>
                    <a:pt x="952" y="946"/>
                    <a:pt x="1272" y="768"/>
                  </a:cubicBezTo>
                  <a:cubicBezTo>
                    <a:pt x="1592" y="590"/>
                    <a:pt x="1812" y="128"/>
                    <a:pt x="1920" y="0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514" name="文本框 26634"/>
            <p:cNvSpPr txBox="1"/>
            <p:nvPr/>
          </p:nvSpPr>
          <p:spPr>
            <a:xfrm>
              <a:off x="1950" y="3327"/>
              <a:ext cx="50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L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16" name="文本框 26636"/>
            <p:cNvSpPr txBox="1"/>
            <p:nvPr/>
          </p:nvSpPr>
          <p:spPr>
            <a:xfrm>
              <a:off x="3017" y="2740"/>
              <a:ext cx="70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( )</a:t>
              </a:r>
              <a:r>
                <a:rPr lang="en-US" altLang="zh-CN" sz="1600" b="1" i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T</a:t>
              </a:r>
              <a:endParaRPr lang="en-US" altLang="zh-CN" sz="1600" b="1" i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18" name="文本框 26638"/>
            <p:cNvSpPr txBox="1"/>
            <p:nvPr/>
          </p:nvSpPr>
          <p:spPr>
            <a:xfrm>
              <a:off x="2884" y="4823"/>
              <a:ext cx="51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0" name="文本框 26640"/>
            <p:cNvSpPr txBox="1"/>
            <p:nvPr/>
          </p:nvSpPr>
          <p:spPr>
            <a:xfrm>
              <a:off x="844" y="2622"/>
              <a:ext cx="44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p</a:t>
              </a:r>
              <a:endParaRPr lang="en-US" altLang="zh-CN" sz="1600" b="1" i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2" name="文本框 26642"/>
            <p:cNvSpPr txBox="1"/>
            <p:nvPr/>
          </p:nvSpPr>
          <p:spPr>
            <a:xfrm>
              <a:off x="1749" y="5604"/>
              <a:ext cx="110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,  </a:t>
              </a: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y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4" name="文本框 26644"/>
            <p:cNvSpPr txBox="1"/>
            <p:nvPr/>
          </p:nvSpPr>
          <p:spPr>
            <a:xfrm>
              <a:off x="930" y="5545"/>
              <a:ext cx="51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6" name="文本框 26646"/>
            <p:cNvSpPr txBox="1"/>
            <p:nvPr/>
          </p:nvSpPr>
          <p:spPr>
            <a:xfrm>
              <a:off x="3385" y="5539"/>
              <a:ext cx="50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3" name="文本框 26653"/>
            <p:cNvSpPr txBox="1"/>
            <p:nvPr/>
          </p:nvSpPr>
          <p:spPr>
            <a:xfrm>
              <a:off x="662" y="4713"/>
              <a:ext cx="702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p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1600" b="1" baseline="30000">
                  <a:latin typeface="Times New Roman" panose="02020603050405020304" pitchFamily="18" charset="0"/>
                  <a:ea typeface="黑体" panose="02010609060101010101" pitchFamily="2" charset="-122"/>
                </a:rPr>
                <a:t>*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4" name="文本框 26654"/>
            <p:cNvSpPr txBox="1"/>
            <p:nvPr/>
          </p:nvSpPr>
          <p:spPr>
            <a:xfrm>
              <a:off x="3599" y="2967"/>
              <a:ext cx="69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p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r>
                <a:rPr lang="en-US" altLang="zh-CN" sz="1600" b="1" baseline="30000">
                  <a:latin typeface="Times New Roman" panose="02020603050405020304" pitchFamily="18" charset="0"/>
                  <a:ea typeface="黑体" panose="02010609060101010101" pitchFamily="2" charset="-122"/>
                </a:rPr>
                <a:t>*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7" name="文本框 26657"/>
            <p:cNvSpPr txBox="1"/>
            <p:nvPr/>
          </p:nvSpPr>
          <p:spPr>
            <a:xfrm>
              <a:off x="2314" y="4207"/>
              <a:ext cx="91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L+V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76040" y="4504690"/>
            <a:ext cx="2278380" cy="2230120"/>
            <a:chOff x="7325" y="2623"/>
            <a:chExt cx="3588" cy="3512"/>
          </a:xfrm>
        </p:grpSpPr>
        <p:sp>
          <p:nvSpPr>
            <p:cNvPr id="21507" name="矩形 26627"/>
            <p:cNvSpPr/>
            <p:nvPr/>
          </p:nvSpPr>
          <p:spPr>
            <a:xfrm>
              <a:off x="7792" y="2726"/>
              <a:ext cx="2629" cy="2838"/>
            </a:xfrm>
            <a:prstGeom prst="rect">
              <a:avLst/>
            </a:prstGeom>
            <a:solidFill>
              <a:srgbClr val="CCFFCC"/>
            </a:solidFill>
            <a:ln w="28575" cap="flat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2" name="任意多边形 26632"/>
            <p:cNvSpPr/>
            <p:nvPr/>
          </p:nvSpPr>
          <p:spPr>
            <a:xfrm>
              <a:off x="7792" y="3339"/>
              <a:ext cx="2645" cy="1629"/>
            </a:xfrm>
            <a:custGeom>
              <a:avLst/>
              <a:gdLst/>
              <a:ahLst/>
              <a:cxnLst/>
              <a:rect l="0" t="0" r="0" b="0"/>
              <a:pathLst>
                <a:path w="1932" h="1116">
                  <a:moveTo>
                    <a:pt x="0" y="0"/>
                  </a:moveTo>
                  <a:cubicBezTo>
                    <a:pt x="379" y="81"/>
                    <a:pt x="758" y="162"/>
                    <a:pt x="1080" y="348"/>
                  </a:cubicBezTo>
                  <a:cubicBezTo>
                    <a:pt x="1402" y="534"/>
                    <a:pt x="1667" y="825"/>
                    <a:pt x="1932" y="111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513" name="任意多边形 26633"/>
            <p:cNvSpPr/>
            <p:nvPr/>
          </p:nvSpPr>
          <p:spPr>
            <a:xfrm>
              <a:off x="7792" y="3374"/>
              <a:ext cx="2629" cy="1577"/>
            </a:xfrm>
            <a:custGeom>
              <a:avLst/>
              <a:gdLst/>
              <a:ahLst/>
              <a:cxnLst/>
              <a:rect l="0" t="0" r="0" b="0"/>
              <a:pathLst>
                <a:path w="1920" h="1080">
                  <a:moveTo>
                    <a:pt x="0" y="0"/>
                  </a:moveTo>
                  <a:cubicBezTo>
                    <a:pt x="386" y="156"/>
                    <a:pt x="772" y="312"/>
                    <a:pt x="1092" y="492"/>
                  </a:cubicBezTo>
                  <a:cubicBezTo>
                    <a:pt x="1412" y="672"/>
                    <a:pt x="1666" y="876"/>
                    <a:pt x="1920" y="108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1515" name="文本框 26635"/>
            <p:cNvSpPr txBox="1"/>
            <p:nvPr/>
          </p:nvSpPr>
          <p:spPr>
            <a:xfrm>
              <a:off x="8954" y="4434"/>
              <a:ext cx="50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L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17" name="文本框 26637"/>
            <p:cNvSpPr txBox="1"/>
            <p:nvPr/>
          </p:nvSpPr>
          <p:spPr>
            <a:xfrm>
              <a:off x="9724" y="2758"/>
              <a:ext cx="686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( )</a:t>
              </a:r>
              <a:r>
                <a:rPr lang="en-US" altLang="zh-CN" sz="1600" b="1" i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p</a:t>
              </a:r>
              <a:endParaRPr lang="en-US" altLang="zh-CN" sz="1600" b="1" i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19" name="文本框 26639"/>
            <p:cNvSpPr txBox="1"/>
            <p:nvPr/>
          </p:nvSpPr>
          <p:spPr>
            <a:xfrm>
              <a:off x="8744" y="2917"/>
              <a:ext cx="51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V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1" name="文本框 26641"/>
            <p:cNvSpPr txBox="1"/>
            <p:nvPr/>
          </p:nvSpPr>
          <p:spPr>
            <a:xfrm>
              <a:off x="7412" y="2623"/>
              <a:ext cx="377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t</a:t>
              </a:r>
              <a:endParaRPr lang="en-US" altLang="zh-CN" sz="1600" b="1" i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3" name="文本框 26643"/>
            <p:cNvSpPr txBox="1"/>
            <p:nvPr/>
          </p:nvSpPr>
          <p:spPr>
            <a:xfrm>
              <a:off x="8530" y="5604"/>
              <a:ext cx="110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,  </a:t>
              </a: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y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5" name="文本框 26645"/>
            <p:cNvSpPr txBox="1"/>
            <p:nvPr/>
          </p:nvSpPr>
          <p:spPr>
            <a:xfrm>
              <a:off x="7575" y="5484"/>
              <a:ext cx="519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27" name="文本框 26647"/>
            <p:cNvSpPr txBox="1"/>
            <p:nvPr/>
          </p:nvSpPr>
          <p:spPr>
            <a:xfrm>
              <a:off x="10152" y="5490"/>
              <a:ext cx="50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5" name="文本框 26655"/>
            <p:cNvSpPr txBox="1"/>
            <p:nvPr/>
          </p:nvSpPr>
          <p:spPr>
            <a:xfrm>
              <a:off x="7325" y="3091"/>
              <a:ext cx="6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t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A</a:t>
              </a:r>
              <a:r>
                <a:rPr lang="en-US" altLang="zh-CN" sz="1600" b="1" baseline="30000">
                  <a:latin typeface="Times New Roman" panose="02020603050405020304" pitchFamily="18" charset="0"/>
                  <a:ea typeface="黑体" panose="02010609060101010101" pitchFamily="2" charset="-122"/>
                </a:rPr>
                <a:t>*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6" name="文本框 26656"/>
            <p:cNvSpPr txBox="1"/>
            <p:nvPr/>
          </p:nvSpPr>
          <p:spPr>
            <a:xfrm>
              <a:off x="10293" y="4721"/>
              <a:ext cx="62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t</a:t>
              </a:r>
              <a:r>
                <a:rPr lang="en-US" altLang="zh-CN" sz="1600" b="1" baseline="-25000">
                  <a:latin typeface="Times New Roman" panose="02020603050405020304" pitchFamily="18" charset="0"/>
                  <a:ea typeface="黑体" panose="02010609060101010101" pitchFamily="2" charset="-122"/>
                </a:rPr>
                <a:t>B</a:t>
              </a:r>
              <a:r>
                <a:rPr lang="en-US" altLang="zh-CN" sz="1600" b="1" baseline="30000">
                  <a:latin typeface="Times New Roman" panose="02020603050405020304" pitchFamily="18" charset="0"/>
                  <a:ea typeface="黑体" panose="02010609060101010101" pitchFamily="2" charset="-122"/>
                </a:rPr>
                <a:t>*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538" name="文本框 26658"/>
            <p:cNvSpPr txBox="1"/>
            <p:nvPr/>
          </p:nvSpPr>
          <p:spPr>
            <a:xfrm>
              <a:off x="8839" y="3652"/>
              <a:ext cx="914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latin typeface="Times New Roman" panose="02020603050405020304" pitchFamily="18" charset="0"/>
                  <a:ea typeface="黑体" panose="02010609060101010101" pitchFamily="2" charset="-122"/>
                </a:rPr>
                <a:t>L+V</a:t>
              </a:r>
              <a:endParaRPr lang="en-US" altLang="zh-CN" sz="1600" b="1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5" name="圆角矩形 4"/>
          <p:cNvSpPr/>
          <p:nvPr/>
        </p:nvSpPr>
        <p:spPr>
          <a:xfrm>
            <a:off x="184150" y="937895"/>
            <a:ext cx="682625" cy="44018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23" name="文本框 9219"/>
          <p:cNvSpPr txBox="1"/>
          <p:nvPr/>
        </p:nvSpPr>
        <p:spPr>
          <a:xfrm>
            <a:off x="6251575" y="1592057"/>
            <a:ext cx="5768975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indent="0" algn="ctr"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恒温相图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42098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液相线</a:t>
            </a:r>
            <a:r>
              <a:rPr lang="zh-CN" altLang="en-US" sz="2000" b="1" dirty="0">
                <a:solidFill>
                  <a:srgbClr val="4A67FA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-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x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B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恒温下溶液的蒸气压或饱和蒸气的总压随液相组成的变化。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对理想混合物来说是直线。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042098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气相线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-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y</a:t>
            </a:r>
            <a:r>
              <a:rPr lang="en-US" altLang="zh-CN" sz="2000" b="1" baseline="-25000" dirty="0" err="1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B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恒温下溶液的蒸气压或饱和蒸气的总压随气相组成的变化。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marL="342900" indent="-342900" algn="just"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两线交点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* 和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*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,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饱和蒸汽压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6386" name="文本框 14338"/>
          <p:cNvSpPr txBox="1"/>
          <p:nvPr/>
        </p:nvSpPr>
        <p:spPr>
          <a:xfrm>
            <a:off x="6107430" y="4087400"/>
            <a:ext cx="611314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0" algn="ctr" fontAlgn="auto"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恒压相图</a:t>
            </a:r>
            <a:endParaRPr lang="zh-CN" altLang="en-US" sz="2000" b="1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l" fontAlgn="auto"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noProof="1">
                <a:solidFill>
                  <a:srgbClr val="042098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液相线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</a:t>
            </a:r>
            <a:r>
              <a:rPr lang="zh-CN" altLang="en-US" sz="2000" b="1" i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t–x</a:t>
            </a:r>
            <a:r>
              <a:rPr lang="zh-CN" altLang="en-US" sz="2000" b="1" baseline="-25000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泡点线</a:t>
            </a:r>
            <a:r>
              <a:rPr lang="en-US" altLang="zh-CN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lang="zh-CN" altLang="en-US" sz="20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沸点随液相组成的变化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lang="zh-CN" altLang="en-US" sz="20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l" fontAlgn="auto"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noProof="1">
                <a:solidFill>
                  <a:srgbClr val="042098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气相线</a:t>
            </a: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lang="zh-CN" altLang="en-US" sz="2000" b="1" i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t</a:t>
            </a:r>
            <a:r>
              <a:rPr lang="zh-CN" altLang="en-US" sz="2000" b="1" i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–</a:t>
            </a:r>
            <a:r>
              <a:rPr lang="zh-CN" altLang="en-US" sz="2000" b="1" i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y</a:t>
            </a:r>
            <a:r>
              <a:rPr lang="zh-CN" altLang="en-US" sz="2000" b="1" baseline="-25000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</a:t>
            </a:r>
            <a:r>
              <a:rPr lang="zh-CN" altLang="en-US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露点线</a:t>
            </a:r>
            <a:r>
              <a:rPr lang="en-US" altLang="zh-CN" sz="20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lang="zh-CN" altLang="en-US" sz="2000" b="1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饱和蒸气组成随温度的变化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  <a:endParaRPr lang="zh-CN" altLang="en-US" sz="20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algn="l" fontAlgn="auto">
              <a:lnSpc>
                <a:spcPct val="100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两线交点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t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* 和 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t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*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,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沸点</a:t>
            </a: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   </a:t>
            </a:r>
            <a:endParaRPr lang="zh-CN" altLang="en-US" sz="2000" b="1" noProof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226810" y="1592057"/>
            <a:ext cx="5793740" cy="40626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对象 30721"/>
          <p:cNvGraphicFramePr>
            <a:graphicFrameLocks noChangeAspect="1"/>
          </p:cNvGraphicFramePr>
          <p:nvPr/>
        </p:nvGraphicFramePr>
        <p:xfrm>
          <a:off x="1524000" y="5157788"/>
          <a:ext cx="8886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4443095" imgH="241300" progId="Equation.3">
                  <p:embed/>
                </p:oleObj>
              </mc:Choice>
              <mc:Fallback>
                <p:oleObj name="" r:id="rId1" imgW="4443095" imgH="241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5157788"/>
                        <a:ext cx="88868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30722"/>
          <p:cNvGraphicFramePr>
            <a:graphicFrameLocks noChangeAspect="1"/>
          </p:cNvGraphicFramePr>
          <p:nvPr/>
        </p:nvGraphicFramePr>
        <p:xfrm>
          <a:off x="1524000" y="5876925"/>
          <a:ext cx="54086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703830" imgH="241300" progId="Equation.3">
                  <p:embed/>
                </p:oleObj>
              </mc:Choice>
              <mc:Fallback>
                <p:oleObj name="" r:id="rId3" imgW="2703830" imgH="2413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5876925"/>
                        <a:ext cx="54086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0723"/>
          <p:cNvGraphicFramePr>
            <a:graphicFrameLocks noChangeAspect="1"/>
          </p:cNvGraphicFramePr>
          <p:nvPr/>
        </p:nvGraphicFramePr>
        <p:xfrm>
          <a:off x="2174875" y="415925"/>
          <a:ext cx="7667625" cy="434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3391535" imgH="1923415" progId="">
                  <p:embed/>
                </p:oleObj>
              </mc:Choice>
              <mc:Fallback>
                <p:oleObj name="" r:id="rId5" imgW="3391535" imgH="1923415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rcRect l="-890" t="4742"/>
                      <a:stretch>
                        <a:fillRect/>
                      </a:stretch>
                    </p:blipFill>
                    <p:spPr>
                      <a:xfrm>
                        <a:off x="2174875" y="415925"/>
                        <a:ext cx="7667625" cy="434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直接连接符 30724"/>
          <p:cNvSpPr/>
          <p:nvPr/>
        </p:nvSpPr>
        <p:spPr>
          <a:xfrm>
            <a:off x="4291013" y="746125"/>
            <a:ext cx="21463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直接连接符 30725"/>
          <p:cNvSpPr/>
          <p:nvPr/>
        </p:nvSpPr>
        <p:spPr>
          <a:xfrm>
            <a:off x="5476875" y="1736725"/>
            <a:ext cx="12954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7" name="直接连接符 30726"/>
          <p:cNvSpPr/>
          <p:nvPr/>
        </p:nvSpPr>
        <p:spPr>
          <a:xfrm>
            <a:off x="4689475" y="2498725"/>
            <a:ext cx="43180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8" name="直接连接符 30727"/>
          <p:cNvSpPr/>
          <p:nvPr/>
        </p:nvSpPr>
        <p:spPr>
          <a:xfrm>
            <a:off x="4108450" y="1762125"/>
            <a:ext cx="35941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直接连接符 30728"/>
          <p:cNvSpPr/>
          <p:nvPr/>
        </p:nvSpPr>
        <p:spPr>
          <a:xfrm flipH="1">
            <a:off x="4278313" y="758825"/>
            <a:ext cx="12700" cy="28448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直接连接符 30729"/>
          <p:cNvSpPr/>
          <p:nvPr/>
        </p:nvSpPr>
        <p:spPr>
          <a:xfrm>
            <a:off x="4083050" y="1292225"/>
            <a:ext cx="0" cy="22352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0" name="直接连接符 30730"/>
          <p:cNvSpPr/>
          <p:nvPr/>
        </p:nvSpPr>
        <p:spPr>
          <a:xfrm>
            <a:off x="3714750" y="1685925"/>
            <a:ext cx="0" cy="17780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1" name="直接连接符 30731"/>
          <p:cNvSpPr/>
          <p:nvPr/>
        </p:nvSpPr>
        <p:spPr>
          <a:xfrm>
            <a:off x="3206750" y="2003425"/>
            <a:ext cx="0" cy="16764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3" name="直接连接符 30732"/>
          <p:cNvSpPr/>
          <p:nvPr/>
        </p:nvSpPr>
        <p:spPr>
          <a:xfrm>
            <a:off x="3714750" y="2046288"/>
            <a:ext cx="49022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4" name="直接连接符 30733"/>
          <p:cNvSpPr/>
          <p:nvPr/>
        </p:nvSpPr>
        <p:spPr>
          <a:xfrm>
            <a:off x="3922713" y="3032125"/>
            <a:ext cx="59563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5" name="直接连接符 30734"/>
          <p:cNvSpPr/>
          <p:nvPr/>
        </p:nvSpPr>
        <p:spPr>
          <a:xfrm>
            <a:off x="3206750" y="2816225"/>
            <a:ext cx="6400800" cy="127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30735"/>
          <p:cNvSpPr txBox="1"/>
          <p:nvPr/>
        </p:nvSpPr>
        <p:spPr>
          <a:xfrm>
            <a:off x="6421438" y="144463"/>
            <a:ext cx="3024187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1           2           3         4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6" name="文本框 30736"/>
          <p:cNvSpPr txBox="1"/>
          <p:nvPr/>
        </p:nvSpPr>
        <p:spPr>
          <a:xfrm>
            <a:off x="4262438" y="0"/>
            <a:ext cx="431800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7" name="矩形 30737"/>
          <p:cNvSpPr/>
          <p:nvPr/>
        </p:nvSpPr>
        <p:spPr>
          <a:xfrm>
            <a:off x="2244725" y="431800"/>
            <a:ext cx="215900" cy="2873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对象 33793"/>
          <p:cNvGraphicFramePr>
            <a:graphicFrameLocks noChangeAspect="1"/>
          </p:cNvGraphicFramePr>
          <p:nvPr/>
        </p:nvGraphicFramePr>
        <p:xfrm>
          <a:off x="1885315" y="2211070"/>
          <a:ext cx="4477385" cy="464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685290" imgH="1749425" progId="">
                  <p:embed/>
                </p:oleObj>
              </mc:Choice>
              <mc:Fallback>
                <p:oleObj name="" r:id="rId1" imgW="1685290" imgH="1749425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85315" y="2211070"/>
                        <a:ext cx="4477385" cy="464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文本框 33794"/>
          <p:cNvSpPr txBox="1"/>
          <p:nvPr/>
        </p:nvSpPr>
        <p:spPr>
          <a:xfrm>
            <a:off x="1705610" y="4507548"/>
            <a:ext cx="487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80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796" name="文本框 33796"/>
          <p:cNvSpPr txBox="1"/>
          <p:nvPr/>
        </p:nvSpPr>
        <p:spPr>
          <a:xfrm>
            <a:off x="3982720" y="6027103"/>
            <a:ext cx="563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0.5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797" name="文本框 33797"/>
          <p:cNvSpPr txBox="1"/>
          <p:nvPr/>
        </p:nvSpPr>
        <p:spPr>
          <a:xfrm>
            <a:off x="3939540" y="3277553"/>
            <a:ext cx="640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100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798" name="文本框 33798"/>
          <p:cNvSpPr txBox="1"/>
          <p:nvPr/>
        </p:nvSpPr>
        <p:spPr>
          <a:xfrm>
            <a:off x="4964430" y="6013133"/>
            <a:ext cx="716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0.75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799" name="文本框 33799"/>
          <p:cNvSpPr txBox="1"/>
          <p:nvPr/>
        </p:nvSpPr>
        <p:spPr>
          <a:xfrm>
            <a:off x="6362383" y="3184843"/>
            <a:ext cx="6229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110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800" name="直接连接符 33800"/>
          <p:cNvSpPr/>
          <p:nvPr/>
        </p:nvSpPr>
        <p:spPr>
          <a:xfrm flipH="1">
            <a:off x="3600450" y="3185160"/>
            <a:ext cx="2419350" cy="0"/>
          </a:xfrm>
          <a:prstGeom prst="line">
            <a:avLst/>
          </a:prstGeom>
          <a:ln w="9525" cap="flat" cmpd="sng">
            <a:solidFill>
              <a:schemeClr val="bg2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1" name="文本框 33801"/>
          <p:cNvSpPr txBox="1"/>
          <p:nvPr/>
        </p:nvSpPr>
        <p:spPr>
          <a:xfrm>
            <a:off x="4546600" y="3109278"/>
            <a:ext cx="716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0.68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803" name="文本框 33803"/>
          <p:cNvSpPr txBox="1"/>
          <p:nvPr/>
        </p:nvSpPr>
        <p:spPr>
          <a:xfrm>
            <a:off x="2457450" y="4667568"/>
            <a:ext cx="716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0.18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804" name="文本框 33804"/>
          <p:cNvSpPr txBox="1"/>
          <p:nvPr/>
        </p:nvSpPr>
        <p:spPr>
          <a:xfrm>
            <a:off x="2686050" y="5448618"/>
            <a:ext cx="487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70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805" name="文本框 33805"/>
          <p:cNvSpPr txBox="1"/>
          <p:nvPr/>
        </p:nvSpPr>
        <p:spPr>
          <a:xfrm>
            <a:off x="4343400" y="4047173"/>
            <a:ext cx="716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0.54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806" name="文本框 33806"/>
          <p:cNvSpPr txBox="1"/>
          <p:nvPr/>
        </p:nvSpPr>
        <p:spPr>
          <a:xfrm>
            <a:off x="5328920" y="3818573"/>
            <a:ext cx="487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96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809" name="直接连接符 33809"/>
          <p:cNvSpPr/>
          <p:nvPr/>
        </p:nvSpPr>
        <p:spPr>
          <a:xfrm>
            <a:off x="5562600" y="2371090"/>
            <a:ext cx="0" cy="3024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10" name="文本框 33810"/>
          <p:cNvSpPr txBox="1"/>
          <p:nvPr/>
        </p:nvSpPr>
        <p:spPr>
          <a:xfrm>
            <a:off x="4964430" y="2339023"/>
            <a:ext cx="563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0.8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3812" name="对象 33811"/>
          <p:cNvGraphicFramePr>
            <a:graphicFrameLocks noChangeAspect="1"/>
          </p:cNvGraphicFramePr>
          <p:nvPr/>
        </p:nvGraphicFramePr>
        <p:xfrm>
          <a:off x="7951153" y="3109278"/>
          <a:ext cx="207962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16940" imgH="815340" progId="Equation.3">
                  <p:embed/>
                </p:oleObj>
              </mc:Choice>
              <mc:Fallback>
                <p:oleObj name="" r:id="rId3" imgW="916940" imgH="81534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1153" y="3109278"/>
                        <a:ext cx="2079625" cy="183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734300" y="2371090"/>
            <a:ext cx="34232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首先析出的是纯固体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endParaRPr lang="en-US" altLang="zh-CN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541020" y="90805"/>
            <a:ext cx="109035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思考题2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有两种物质A、B，其熔点分别为80℃、150℃,能形成稳定化合物AB（熔点为100℃)及不稳定化合物AB</a:t>
            </a:r>
            <a:r>
              <a:rPr lang="zh-CN" altLang="en-US" sz="2400" b="1" baseline="-250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，AB</a:t>
            </a:r>
            <a:r>
              <a:rPr lang="zh-CN" altLang="en-US" sz="2400" b="1" baseline="-2500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于110℃时分解，得到固体B及含B为0.68（摩尔分数，下同）的液态混合物。已知该系统有两个最低共熔点(0.18，70℃)，(0.54，96℃)。(1) 试画出该系统相图的大致形状；(2) 有1 mol含B 0.80的混合物冷却，问首先析出的物质是什么？最多可得到多少该物质？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33799"/>
          <p:cNvSpPr txBox="1"/>
          <p:nvPr>
            <p:custDataLst>
              <p:tags r:id="rId6"/>
            </p:custDataLst>
          </p:nvPr>
        </p:nvSpPr>
        <p:spPr>
          <a:xfrm>
            <a:off x="6365241" y="2028508"/>
            <a:ext cx="640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150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对象 35841"/>
          <p:cNvGraphicFramePr>
            <a:graphicFrameLocks noChangeAspect="1"/>
          </p:cNvGraphicFramePr>
          <p:nvPr/>
        </p:nvGraphicFramePr>
        <p:xfrm>
          <a:off x="2256949" y="4844415"/>
          <a:ext cx="7677785" cy="98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7134225" imgH="914400" progId="Word.Document.8">
                  <p:embed/>
                </p:oleObj>
              </mc:Choice>
              <mc:Fallback>
                <p:oleObj name="" r:id="rId1" imgW="7134225" imgH="914400" progId="Word.Document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6949" y="4844415"/>
                        <a:ext cx="7677785" cy="9817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2" name="图片 358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70" y="1657985"/>
            <a:ext cx="3169920" cy="293878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5843" name="文本框 99"/>
          <p:cNvSpPr txBox="1"/>
          <p:nvPr/>
        </p:nvSpPr>
        <p:spPr>
          <a:xfrm>
            <a:off x="2813050" y="6073458"/>
            <a:ext cx="5080000" cy="429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zh-CN" sz="2200" b="1">
                <a:latin typeface="Arial" panose="020B0604020202020204" pitchFamily="34" charset="0"/>
                <a:ea typeface="黑体" panose="02010609060101010101" pitchFamily="2" charset="-122"/>
              </a:rPr>
              <a:t>化合物 </a:t>
            </a:r>
            <a:r>
              <a:rPr lang="en-US" altLang="zh-CN" sz="2200" b="1">
                <a:latin typeface="Times New Roman" panose="02020603050405020304" pitchFamily="18" charset="0"/>
                <a:ea typeface="黑体" panose="02010609060101010101" pitchFamily="2" charset="-122"/>
              </a:rPr>
              <a:t>C </a:t>
            </a:r>
            <a:r>
              <a:rPr lang="zh-CN" altLang="zh-CN" sz="2200" b="1">
                <a:latin typeface="Arial" panose="020B0604020202020204" pitchFamily="34" charset="0"/>
                <a:ea typeface="黑体" panose="02010609060101010101" pitchFamily="2" charset="-122"/>
              </a:rPr>
              <a:t>析出，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5844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4845050" y="6054408"/>
            <a:ext cx="800100" cy="4476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5845" name="对象 2"/>
          <p:cNvGraphicFramePr>
            <a:graphicFrameLocks noChangeAspect="1"/>
          </p:cNvGraphicFramePr>
          <p:nvPr/>
        </p:nvGraphicFramePr>
        <p:xfrm>
          <a:off x="6167120" y="5821045"/>
          <a:ext cx="124209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622300" imgH="469900" progId="Equation.3">
                  <p:embed/>
                </p:oleObj>
              </mc:Choice>
              <mc:Fallback>
                <p:oleObj name="" r:id="rId5" imgW="622300" imgH="469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67120" y="5821045"/>
                        <a:ext cx="1242097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7" name="矩形 34817"/>
          <p:cNvSpPr/>
          <p:nvPr>
            <p:custDataLst>
              <p:tags r:id="rId7"/>
            </p:custDataLst>
          </p:nvPr>
        </p:nvSpPr>
        <p:spPr>
          <a:xfrm>
            <a:off x="300355" y="69850"/>
            <a:ext cx="11590020" cy="147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24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思考题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Sn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Ag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的二元液固平衡相图（大致形状）如图所示。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(1)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指出图中各相区的相；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熔融液从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点冷却到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点时，有什么新相析出？这时系统的自由度是多少？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2" charset="-122"/>
              </a:rPr>
              <a:t>(3)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当进一步冷却到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2" charset="-122"/>
              </a:rPr>
              <a:t>点时，系统两相物质的量之比如何表示？</a:t>
            </a:r>
            <a:endParaRPr lang="zh-CN" altLang="en-US" sz="24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图片 24577" descr="04-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68" y="1276350"/>
            <a:ext cx="3127579" cy="2880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pic>
        <p:nvPicPr>
          <p:cNvPr id="21506" name="图片 24578" descr="04-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43" y="1276033"/>
            <a:ext cx="2976966" cy="2880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sp>
        <p:nvSpPr>
          <p:cNvPr id="21507" name="文本框 24579"/>
          <p:cNvSpPr txBox="1"/>
          <p:nvPr/>
        </p:nvSpPr>
        <p:spPr>
          <a:xfrm>
            <a:off x="157480" y="251778"/>
            <a:ext cx="6056630" cy="8604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具有最低恒沸点的系统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正偏差非常强烈或两组分沸点相差不大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627" name="文本框 31747"/>
          <p:cNvSpPr txBox="1"/>
          <p:nvPr/>
        </p:nvSpPr>
        <p:spPr>
          <a:xfrm>
            <a:off x="6198870" y="251778"/>
            <a:ext cx="5923280" cy="8604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 anchorCtr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具有最高恒沸点的系统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负偏差非常强烈或两组分沸点相差不大</a:t>
            </a:r>
            <a:endParaRPr lang="zh-CN" altLang="en-US" sz="20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6625" name="图片 31745" descr="04-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335" y="1276350"/>
            <a:ext cx="2837228" cy="2880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pic>
        <p:nvPicPr>
          <p:cNvPr id="26626" name="图片 31746" descr="04-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565" y="1276033"/>
            <a:ext cx="2985776" cy="288000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</p:pic>
      <p:sp>
        <p:nvSpPr>
          <p:cNvPr id="22542" name="文本框 26636"/>
          <p:cNvSpPr txBox="1"/>
          <p:nvPr/>
        </p:nvSpPr>
        <p:spPr>
          <a:xfrm>
            <a:off x="873125" y="4273869"/>
            <a:ext cx="5873750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最低恒沸点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最低恒沸混合物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53" name="文本框 27657"/>
          <p:cNvSpPr txBox="1"/>
          <p:nvPr/>
        </p:nvSpPr>
        <p:spPr>
          <a:xfrm>
            <a:off x="873125" y="5334001"/>
            <a:ext cx="4886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恒沸点处的自由度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（设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为变量）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558" name="文本框 27654"/>
          <p:cNvSpPr txBox="1"/>
          <p:nvPr/>
        </p:nvSpPr>
        <p:spPr>
          <a:xfrm>
            <a:off x="1243330" y="6191409"/>
            <a:ext cx="3049588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= 2-2+2-1=1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3560" name="对象 27656"/>
          <p:cNvGraphicFramePr>
            <a:graphicFrameLocks noChangeAspect="1"/>
          </p:cNvGraphicFramePr>
          <p:nvPr/>
        </p:nvGraphicFramePr>
        <p:xfrm>
          <a:off x="2086293" y="4703128"/>
          <a:ext cx="120931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484505" imgH="203835" progId="Equation.3">
                  <p:embed/>
                </p:oleObj>
              </mc:Choice>
              <mc:Fallback>
                <p:oleObj name="" r:id="rId5" imgW="484505" imgH="20383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6293" y="4703128"/>
                        <a:ext cx="120931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对象 27660"/>
          <p:cNvGraphicFramePr>
            <a:graphicFrameLocks noChangeAspect="1"/>
          </p:cNvGraphicFramePr>
          <p:nvPr/>
        </p:nvGraphicFramePr>
        <p:xfrm>
          <a:off x="2343785" y="5819140"/>
          <a:ext cx="738667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419735" imgH="165100" progId="Equation.3">
                  <p:embed/>
                </p:oleObj>
              </mc:Choice>
              <mc:Fallback>
                <p:oleObj name="" r:id="rId7" imgW="419735" imgH="165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3785" y="5819140"/>
                        <a:ext cx="738667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文本框 33804"/>
          <p:cNvSpPr txBox="1"/>
          <p:nvPr/>
        </p:nvSpPr>
        <p:spPr>
          <a:xfrm>
            <a:off x="6756083" y="4272280"/>
            <a:ext cx="2660650" cy="3987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最高恒沸点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663" name="文本框 33807"/>
          <p:cNvSpPr txBox="1"/>
          <p:nvPr/>
        </p:nvSpPr>
        <p:spPr>
          <a:xfrm>
            <a:off x="8511411" y="4272280"/>
            <a:ext cx="2798762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最高恒沸混合物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8674" name="对象 33802"/>
          <p:cNvGraphicFramePr>
            <a:graphicFrameLocks noChangeAspect="1"/>
          </p:cNvGraphicFramePr>
          <p:nvPr/>
        </p:nvGraphicFramePr>
        <p:xfrm>
          <a:off x="8221980" y="4741863"/>
          <a:ext cx="119478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484505" imgH="203835" progId="Equation.3">
                  <p:embed/>
                </p:oleObj>
              </mc:Choice>
              <mc:Fallback>
                <p:oleObj name="" r:id="rId9" imgW="484505" imgH="20383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21980" y="4741863"/>
                        <a:ext cx="119478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文本框 33806"/>
          <p:cNvSpPr txBox="1"/>
          <p:nvPr/>
        </p:nvSpPr>
        <p:spPr>
          <a:xfrm>
            <a:off x="7053263" y="6190457"/>
            <a:ext cx="3549650" cy="4603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lvl="0" indent="0" algn="ctr" fontAlgn="base"/>
            <a:r>
              <a:rPr lang="en-US" altLang="zh-CN" sz="2400" b="1" i="1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400" b="1" strike="noStrike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= 2-2+2-1=1</a:t>
            </a:r>
            <a:endParaRPr lang="en-US" altLang="zh-CN" sz="2400" strike="noStrike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8681" name="文本框 27657"/>
          <p:cNvSpPr txBox="1"/>
          <p:nvPr/>
        </p:nvSpPr>
        <p:spPr>
          <a:xfrm>
            <a:off x="6703060" y="5360353"/>
            <a:ext cx="48863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恒沸点处的自由度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（设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为变量）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28682" name="对象 27660"/>
          <p:cNvGraphicFramePr>
            <a:graphicFrameLocks noChangeAspect="1"/>
          </p:cNvGraphicFramePr>
          <p:nvPr/>
        </p:nvGraphicFramePr>
        <p:xfrm>
          <a:off x="8319135" y="5832475"/>
          <a:ext cx="738667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419735" imgH="165100" progId="Equation.3">
                  <p:embed/>
                </p:oleObj>
              </mc:Choice>
              <mc:Fallback>
                <p:oleObj name="" r:id="rId11" imgW="419735" imgH="1651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9135" y="5832475"/>
                        <a:ext cx="738667" cy="28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013075" y="92710"/>
            <a:ext cx="6367780" cy="5861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5286" name="Picture 9" descr="04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1310" y="833120"/>
            <a:ext cx="3561189" cy="3384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25287" name="Picture 10" descr="04-22"/>
          <p:cNvPicPr/>
          <p:nvPr/>
        </p:nvPicPr>
        <p:blipFill>
          <a:blip r:embed="rId2"/>
          <a:stretch>
            <a:fillRect/>
          </a:stretch>
        </p:blipFill>
        <p:spPr>
          <a:xfrm>
            <a:off x="8014335" y="833120"/>
            <a:ext cx="3636000" cy="3384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25292" name="Text Box 15"/>
          <p:cNvSpPr txBox="1"/>
          <p:nvPr/>
        </p:nvSpPr>
        <p:spPr>
          <a:xfrm>
            <a:off x="8217684" y="2952751"/>
            <a:ext cx="34258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600" b="1" i="1">
                <a:latin typeface="Times New Roman" panose="02020603050405020304" pitchFamily="18" charset="0"/>
              </a:rPr>
              <a:t>D</a:t>
            </a:r>
            <a:endParaRPr lang="en-US" altLang="zh-CN" sz="1600" b="1" i="1">
              <a:latin typeface="Times New Roman" panose="02020603050405020304" pitchFamily="18" charset="0"/>
            </a:endParaRPr>
          </a:p>
        </p:txBody>
      </p:sp>
      <p:sp>
        <p:nvSpPr>
          <p:cNvPr id="225293" name="Text Box 16"/>
          <p:cNvSpPr txBox="1"/>
          <p:nvPr/>
        </p:nvSpPr>
        <p:spPr>
          <a:xfrm>
            <a:off x="11344032" y="2932749"/>
            <a:ext cx="2087562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1600" b="1" i="1" baseline="30000" dirty="0">
                <a:latin typeface="Times New Roman" panose="02020603050405020304" pitchFamily="18" charset="0"/>
              </a:rPr>
              <a:t>/</a:t>
            </a:r>
            <a:endParaRPr lang="en-US" altLang="zh-CN" sz="1600" b="1" i="1" baseline="30000" dirty="0">
              <a:latin typeface="Times New Roman" panose="02020603050405020304" pitchFamily="18" charset="0"/>
            </a:endParaRPr>
          </a:p>
        </p:txBody>
      </p:sp>
      <p:sp>
        <p:nvSpPr>
          <p:cNvPr id="225294" name="Text Box 2"/>
          <p:cNvSpPr txBox="1"/>
          <p:nvPr/>
        </p:nvSpPr>
        <p:spPr>
          <a:xfrm>
            <a:off x="3372803" y="179388"/>
            <a:ext cx="66960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两组分系统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气液液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平衡相图</a:t>
            </a: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2" charset="-122"/>
              </a:rPr>
              <a:t>---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恒压相图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2" charset="-122"/>
              <a:sym typeface="+mn-ea"/>
            </a:endParaRPr>
          </a:p>
        </p:txBody>
      </p:sp>
      <p:sp>
        <p:nvSpPr>
          <p:cNvPr id="225296" name="Text Box 7"/>
          <p:cNvSpPr txBox="1"/>
          <p:nvPr/>
        </p:nvSpPr>
        <p:spPr>
          <a:xfrm>
            <a:off x="4998720" y="4201160"/>
            <a:ext cx="20262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液相部分互溶   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" name="Text Box 2"/>
          <p:cNvSpPr txBox="1"/>
          <p:nvPr/>
        </p:nvSpPr>
        <p:spPr>
          <a:xfrm>
            <a:off x="5229860" y="4585970"/>
            <a:ext cx="17614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双塔流程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66530" y="4545965"/>
            <a:ext cx="25419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水蒸气蒸馏</a:t>
            </a:r>
            <a:endParaRPr lang="zh-CN" altLang="en-US" sz="20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8" name="图片 7170" descr="04-14"/>
          <p:cNvPicPr/>
          <p:nvPr/>
        </p:nvPicPr>
        <p:blipFill>
          <a:blip r:embed="rId3"/>
          <a:srcRect l="2409" t="309" r="-2409" b="-1174"/>
          <a:stretch>
            <a:fillRect/>
          </a:stretch>
        </p:blipFill>
        <p:spPr>
          <a:xfrm>
            <a:off x="559435" y="860425"/>
            <a:ext cx="3240000" cy="338400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</p:pic>
      <p:sp>
        <p:nvSpPr>
          <p:cNvPr id="7171" name="直接连接符 7171"/>
          <p:cNvSpPr/>
          <p:nvPr/>
        </p:nvSpPr>
        <p:spPr>
          <a:xfrm>
            <a:off x="1083310" y="2997835"/>
            <a:ext cx="2448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12" name="文本框 8212"/>
          <p:cNvSpPr txBox="1"/>
          <p:nvPr/>
        </p:nvSpPr>
        <p:spPr>
          <a:xfrm>
            <a:off x="1019810" y="4244975"/>
            <a:ext cx="2353310" cy="70675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noProof="1"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具有上部会溶点的液液平衡相图</a:t>
            </a:r>
            <a:endParaRPr lang="zh-CN" altLang="en-US" sz="2000" b="1" noProof="1">
              <a:latin typeface="Times New Roman" panose="02020603050405020304" pitchFamily="18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8198" name="文本框 8197"/>
          <p:cNvSpPr txBox="1"/>
          <p:nvPr/>
        </p:nvSpPr>
        <p:spPr>
          <a:xfrm>
            <a:off x="234315" y="5092065"/>
            <a:ext cx="389699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i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CK</a:t>
            </a:r>
            <a:r>
              <a:rPr lang="zh-CN" altLang="en-US" sz="2000" b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线</a:t>
            </a:r>
            <a:r>
              <a:rPr lang="en-US" altLang="zh-CN" sz="2000" b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, </a:t>
            </a:r>
            <a:r>
              <a:rPr lang="zh-CN" altLang="en-US" sz="2000" b="1" i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C</a:t>
            </a:r>
            <a:r>
              <a:rPr lang="en-US" altLang="zh-CN" sz="2000" b="1" i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'</a:t>
            </a:r>
            <a:r>
              <a:rPr lang="zh-CN" altLang="en-US" sz="2000" b="1" i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K</a:t>
            </a:r>
            <a:r>
              <a:rPr lang="zh-CN" altLang="en-US" sz="2000" b="1" noProof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</a:rPr>
              <a:t>线:  </a:t>
            </a:r>
            <a:r>
              <a:rPr lang="zh-CN" altLang="en-US" sz="2000" b="1" noProof="1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溶解度曲线，雾点线</a:t>
            </a:r>
            <a:endParaRPr lang="zh-CN" altLang="en-US" sz="2000" b="1" noProof="1">
              <a:effectLst/>
              <a:latin typeface="Times New Roman" panose="02020603050405020304" pitchFamily="18" charset="0"/>
              <a:ea typeface="黑体" panose="02010609060101010101" pitchFamily="2" charset="-122"/>
              <a:cs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D</a:t>
            </a:r>
            <a:r>
              <a:rPr lang="en-US" altLang="zh-CN" sz="20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 </a:t>
            </a:r>
            <a:r>
              <a:rPr lang="zh-CN" altLang="en-US" sz="20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D' 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线</a:t>
            </a:r>
            <a:r>
              <a:rPr lang="zh-CN" altLang="en-US" sz="2000" b="1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为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系线</a:t>
            </a:r>
            <a:r>
              <a:rPr lang="zh-CN" altLang="en-US" sz="2000" b="1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或联结线</a:t>
            </a:r>
            <a:r>
              <a:rPr lang="en-US" altLang="zh-CN" sz="2000" b="1"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相点</a:t>
            </a:r>
            <a:endParaRPr lang="zh-CN" altLang="en-US" sz="2000" b="1">
              <a:effectLst/>
              <a:latin typeface="Times New Roman" panose="02020603050405020304" pitchFamily="18" charset="0"/>
              <a:ea typeface="黑体" panose="02010609060101010101" pitchFamily="2" charset="-122"/>
              <a:cs typeface="+mn-ea"/>
              <a:sym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两相区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 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 </a:t>
            </a:r>
            <a:r>
              <a:rPr lang="zh-CN" altLang="en-US" sz="2000" b="1" i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f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黑体" panose="02010609060101010101" pitchFamily="2" charset="-122"/>
                <a:sym typeface="SymbolProp BT" pitchFamily="2" charset="2"/>
              </a:rPr>
              <a:t>=2-2+1=1  </a:t>
            </a:r>
            <a:endParaRPr lang="zh-CN" altLang="en-US" sz="2000" b="1" noProof="1"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1270" name="矩形 11269"/>
          <p:cNvSpPr/>
          <p:nvPr/>
        </p:nvSpPr>
        <p:spPr>
          <a:xfrm>
            <a:off x="4173855" y="5099050"/>
            <a:ext cx="3840480" cy="163258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0170" tIns="46990" rIns="90170" bIns="46990" anchor="t" anchorCtr="0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L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水相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L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醇相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  <a:cs typeface="+mn-ea"/>
                <a:sym typeface="+mn-ea"/>
              </a:rPr>
              <a:t>相点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DHD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'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三相线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+L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+V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三相线（设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为变量）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indent="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f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＝2－3＋2－0－0＝1    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04125" y="4908550"/>
            <a:ext cx="4598670" cy="201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A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液体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B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纯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液体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为纯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和纯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液体的沸点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三相线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+L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+V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0B14CF"/>
              </a:buClr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共沸点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液体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和液体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共存时，其沸点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t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H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比纯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、纯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的沸点都低。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1" name="Text Box 7"/>
          <p:cNvSpPr txBox="1"/>
          <p:nvPr/>
        </p:nvSpPr>
        <p:spPr>
          <a:xfrm>
            <a:off x="8123555" y="4212590"/>
            <a:ext cx="33597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液相完全不互溶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文本框 26625"/>
          <p:cNvSpPr txBox="1"/>
          <p:nvPr>
            <p:custDataLst>
              <p:tags r:id="rId4"/>
            </p:custDataLst>
          </p:nvPr>
        </p:nvSpPr>
        <p:spPr>
          <a:xfrm>
            <a:off x="9380855" y="69850"/>
            <a:ext cx="2660015" cy="7067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p>
            <a:pPr indent="0" algn="ctr" fontAlgn="auto">
              <a:spcBef>
                <a:spcPts val="0"/>
              </a:spcBef>
            </a:pPr>
            <a:r>
              <a:rPr lang="zh-CN" altLang="en-US" sz="2000" b="1" dirty="0">
                <a:solidFill>
                  <a:srgbClr val="0B14C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注：</a:t>
            </a:r>
            <a:r>
              <a:rPr lang="zh-CN" altLang="en-US" sz="2000" b="1" dirty="0">
                <a:solidFill>
                  <a:srgbClr val="0B14CF"/>
                </a:solidFill>
                <a:ea typeface="黑体" panose="02010609060101010101" pitchFamily="2" charset="-122"/>
              </a:rPr>
              <a:t>组合型</a:t>
            </a:r>
            <a:r>
              <a:rPr lang="zh-CN" altLang="en-US" sz="2000" b="1" dirty="0">
                <a:solidFill>
                  <a:srgbClr val="0B14C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相图，</a:t>
            </a:r>
            <a:endParaRPr lang="zh-CN" altLang="en-US" sz="2000" b="1" dirty="0">
              <a:solidFill>
                <a:srgbClr val="0B14C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indent="0" algn="ctr" fontAlgn="auto">
              <a:spcBef>
                <a:spcPts val="0"/>
              </a:spcBef>
            </a:pPr>
            <a:r>
              <a:rPr lang="zh-CN" altLang="en-US" sz="2000" b="1" dirty="0">
                <a:solidFill>
                  <a:srgbClr val="0B14C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具有三相线。</a:t>
            </a:r>
            <a:endParaRPr lang="zh-CN" altLang="en-US" sz="2000" b="1" dirty="0">
              <a:solidFill>
                <a:srgbClr val="0B14C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108065" y="5358130"/>
            <a:ext cx="3653790" cy="1377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84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90" y="1371036"/>
            <a:ext cx="2125980" cy="39192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Picture 9" descr="04-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478" y="1524218"/>
            <a:ext cx="3561189" cy="3384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cxnSp>
        <p:nvCxnSpPr>
          <p:cNvPr id="17" name="直接箭头连接符 16"/>
          <p:cNvCxnSpPr/>
          <p:nvPr/>
        </p:nvCxnSpPr>
        <p:spPr>
          <a:xfrm>
            <a:off x="6875478" y="1750676"/>
            <a:ext cx="3175750" cy="1872987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3335" descr="04-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14" y="2040886"/>
            <a:ext cx="3168650" cy="29194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3" name="文本框 13339"/>
          <p:cNvSpPr txBox="1"/>
          <p:nvPr/>
        </p:nvSpPr>
        <p:spPr>
          <a:xfrm>
            <a:off x="519455" y="5258909"/>
            <a:ext cx="4174473" cy="710451"/>
          </a:xfrm>
          <a:prstGeom prst="rect">
            <a:avLst/>
          </a:prstGeom>
          <a:noFill/>
          <a:ln w="9525">
            <a:noFill/>
          </a:ln>
        </p:spPr>
        <p:txBody>
          <a:bodyPr wrap="square" lIns="90170" tIns="46990" rIns="90170" bIns="46990" anchor="ctr" anchorCtr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通过两个精馏塔和一个油水分离器，可实现完全分离。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文本框 13336"/>
          <p:cNvSpPr txBox="1"/>
          <p:nvPr/>
        </p:nvSpPr>
        <p:spPr>
          <a:xfrm>
            <a:off x="1373597" y="1371036"/>
            <a:ext cx="1833880" cy="40267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lIns="90170" tIns="46990" rIns="90170" bIns="46990" anchor="ctr" anchorCtr="0">
            <a:spAutoFit/>
          </a:bodyPr>
          <a:lstStyle/>
          <a:p>
            <a:pPr algn="ctr"/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两塔流程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Text Box 7"/>
          <p:cNvSpPr txBox="1"/>
          <p:nvPr/>
        </p:nvSpPr>
        <p:spPr>
          <a:xfrm>
            <a:off x="4063365" y="377825"/>
            <a:ext cx="42767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液相部分互溶系统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水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A—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异丁醇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B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                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84836" y="1550621"/>
            <a:ext cx="1463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公共气相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22073" y="3071610"/>
            <a:ext cx="11534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醇相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27943" y="4373638"/>
            <a:ext cx="11534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水相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43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327242" y="5443736"/>
          <a:ext cx="327152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358900" imgH="495300" progId="Equation.3">
                  <p:embed/>
                </p:oleObj>
              </mc:Choice>
              <mc:Fallback>
                <p:oleObj name="" r:id="rId5" imgW="1358900" imgH="495300" progId="Equation.3">
                  <p:embed/>
                  <p:pic>
                    <p:nvPicPr>
                      <p:cNvPr id="0" name="对象 184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7242" y="5443736"/>
                        <a:ext cx="327152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/>
          <p:cNvSpPr/>
          <p:nvPr/>
        </p:nvSpPr>
        <p:spPr>
          <a:xfrm>
            <a:off x="5819775" y="5233670"/>
            <a:ext cx="2827655" cy="155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4857746" y="2028323"/>
            <a:ext cx="2733078" cy="2988000"/>
            <a:chOff x="975" y="2790"/>
            <a:chExt cx="7548" cy="6825"/>
          </a:xfrm>
        </p:grpSpPr>
        <p:pic>
          <p:nvPicPr>
            <p:cNvPr id="7" name="图片 16385" descr="04-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5" y="2790"/>
              <a:ext cx="7548" cy="682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8" name="组合 7"/>
            <p:cNvGrpSpPr/>
            <p:nvPr/>
          </p:nvGrpSpPr>
          <p:grpSpPr>
            <a:xfrm>
              <a:off x="7220" y="3978"/>
              <a:ext cx="120" cy="4407"/>
              <a:chOff x="0" y="0"/>
              <a:chExt cx="120" cy="4407"/>
            </a:xfrm>
          </p:grpSpPr>
          <p:sp>
            <p:nvSpPr>
              <p:cNvPr id="9" name="直接连接符 16392"/>
              <p:cNvSpPr/>
              <p:nvPr/>
            </p:nvSpPr>
            <p:spPr>
              <a:xfrm rot="10800000">
                <a:off x="60" y="0"/>
                <a:ext cx="1" cy="4350"/>
              </a:xfrm>
              <a:prstGeom prst="line">
                <a:avLst/>
              </a:prstGeom>
              <a:ln w="2857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sp>
          <p:sp>
            <p:nvSpPr>
              <p:cNvPr id="10" name="椭圆 16393"/>
              <p:cNvSpPr/>
              <p:nvPr/>
            </p:nvSpPr>
            <p:spPr>
              <a:xfrm>
                <a:off x="0" y="4287"/>
                <a:ext cx="120" cy="120"/>
              </a:xfrm>
              <a:prstGeom prst="ellipse">
                <a:avLst/>
              </a:prstGeom>
              <a:solidFill>
                <a:srgbClr val="993300"/>
              </a:soli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椭圆 16394"/>
              <p:cNvSpPr/>
              <p:nvPr/>
            </p:nvSpPr>
            <p:spPr>
              <a:xfrm>
                <a:off x="0" y="3360"/>
                <a:ext cx="120" cy="120"/>
              </a:xfrm>
              <a:prstGeom prst="ellipse">
                <a:avLst/>
              </a:prstGeom>
              <a:solidFill>
                <a:srgbClr val="993300"/>
              </a:soli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6395"/>
              <p:cNvSpPr/>
              <p:nvPr/>
            </p:nvSpPr>
            <p:spPr>
              <a:xfrm>
                <a:off x="0" y="900"/>
                <a:ext cx="120" cy="120"/>
              </a:xfrm>
              <a:prstGeom prst="ellipse">
                <a:avLst/>
              </a:prstGeom>
              <a:solidFill>
                <a:srgbClr val="993300"/>
              </a:solidFill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3" name="对话气泡: 矩形 12"/>
          <p:cNvSpPr/>
          <p:nvPr/>
        </p:nvSpPr>
        <p:spPr>
          <a:xfrm>
            <a:off x="8087328" y="1965260"/>
            <a:ext cx="2125979" cy="628547"/>
          </a:xfrm>
          <a:prstGeom prst="wedgeRectCallout">
            <a:avLst>
              <a:gd name="adj1" fmla="val -83617"/>
              <a:gd name="adj2" fmla="val 1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对象 18435"/>
          <p:cNvGraphicFramePr>
            <a:graphicFrameLocks noChangeAspect="1"/>
          </p:cNvGraphicFramePr>
          <p:nvPr/>
        </p:nvGraphicFramePr>
        <p:xfrm>
          <a:off x="8192044" y="1981809"/>
          <a:ext cx="1933142" cy="54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901700" imgH="254000" progId="Equation.3">
                  <p:embed/>
                </p:oleObj>
              </mc:Choice>
              <mc:Fallback>
                <p:oleObj name="" r:id="rId2" imgW="901700" imgH="254000" progId="Equation.3">
                  <p:embed/>
                  <p:pic>
                    <p:nvPicPr>
                      <p:cNvPr id="0" name="对象 184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2044" y="1981809"/>
                        <a:ext cx="1933142" cy="544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84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009" y="1487598"/>
            <a:ext cx="2125980" cy="391922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" name="对象 18434"/>
          <p:cNvGraphicFramePr>
            <a:graphicFrameLocks noChangeAspect="1"/>
          </p:cNvGraphicFramePr>
          <p:nvPr/>
        </p:nvGraphicFramePr>
        <p:xfrm>
          <a:off x="6445035" y="5348486"/>
          <a:ext cx="1467485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609600" imgH="228600" progId="Equation.3">
                  <p:embed/>
                </p:oleObj>
              </mc:Choice>
              <mc:Fallback>
                <p:oleObj name="" r:id="rId5" imgW="609600" imgH="228600" progId="Equation.3">
                  <p:embed/>
                  <p:pic>
                    <p:nvPicPr>
                      <p:cNvPr id="0" name="对象 184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5035" y="5348486"/>
                        <a:ext cx="1467485" cy="551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4381497" y="1991654"/>
            <a:ext cx="1656000" cy="208800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18434"/>
          <p:cNvGraphicFramePr>
            <a:graphicFrameLocks noChangeAspect="1"/>
          </p:cNvGraphicFramePr>
          <p:nvPr/>
        </p:nvGraphicFramePr>
        <p:xfrm>
          <a:off x="7741643" y="2822278"/>
          <a:ext cx="2195733" cy="102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002665" imgH="469900" progId="Equation.3">
                  <p:embed/>
                </p:oleObj>
              </mc:Choice>
              <mc:Fallback>
                <p:oleObj name="" r:id="rId7" imgW="1002665" imgH="469900" progId="Equation.3">
                  <p:embed/>
                  <p:pic>
                    <p:nvPicPr>
                      <p:cNvPr id="0" name="对象 184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41643" y="2822278"/>
                        <a:ext cx="2195733" cy="1029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7"/>
          <p:cNvSpPr txBox="1"/>
          <p:nvPr/>
        </p:nvSpPr>
        <p:spPr>
          <a:xfrm>
            <a:off x="4231039" y="333539"/>
            <a:ext cx="335978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液相完全不互溶系统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水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有机物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1843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6243422" y="6035556"/>
          <a:ext cx="204851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0" imgW="850900" imgH="254000" progId="Equation.3">
                  <p:embed/>
                </p:oleObj>
              </mc:Choice>
              <mc:Fallback>
                <p:oleObj name="" r:id="rId10" imgW="850900" imgH="254000" progId="Equation.3">
                  <p:embed/>
                  <p:pic>
                    <p:nvPicPr>
                      <p:cNvPr id="0" name="对象 1843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43422" y="6035556"/>
                        <a:ext cx="2048510" cy="612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框 1"/>
          <p:cNvSpPr txBox="1"/>
          <p:nvPr/>
        </p:nvSpPr>
        <p:spPr>
          <a:xfrm>
            <a:off x="2207895" y="405765"/>
            <a:ext cx="7647305" cy="524637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二元气液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和气液液平衡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相图规律总结：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恒压相图：气相线为露点，液相线为泡点（沸点），液液平衡曲线为溶解度（雾点）；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恒沸点处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’=1 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y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=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x</a:t>
            </a:r>
            <a:r>
              <a:rPr lang="en-US" altLang="zh-CN" sz="28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两平衡线之间为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两相区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，相态为两边相态的加和；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由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系线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（即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水平线）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确定相互平衡的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相点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  <a:sym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三相线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为水平线，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相态和组成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由与其相交的平衡线（即相点）确定，如气液液平衡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  <a:cs typeface="+mn-cs"/>
              <a:sym typeface="+mn-ea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纯物质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在相图中表现为垂直线（在两边坐标轴上），而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溶液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  <a:sym typeface="+mn-ea"/>
              </a:rPr>
              <a:t>表现为曲线（不与坐标轴重合）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125000"/>
              </a:lnSpc>
              <a:buClr>
                <a:srgbClr val="FF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液液平衡为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正偏差</a:t>
            </a:r>
            <a:r>
              <a:rPr lang="zh-CN" altLang="en-US" sz="2400" b="1" noProof="1"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系统。</a:t>
            </a:r>
            <a:endParaRPr lang="zh-CN" altLang="en-US" sz="2400" b="1" noProof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rcRect l="1240" t="28493" r="-1240" b="38263"/>
          <a:stretch>
            <a:fillRect/>
          </a:stretch>
        </p:blipFill>
        <p:spPr>
          <a:xfrm>
            <a:off x="4229735" y="5518785"/>
            <a:ext cx="4260850" cy="1232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COMMONDATA" val="eyJoZGlkIjoiNDZlMGU2MTkyNjcwYTdmZGFlZWI2MzVmZTRlZjJlNzUifQ=="/>
  <p:tag name="KSO_WPP_MARK_KEY" val="30ef10c2-f9c5-490a-8d32-f8e48c81b085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6183</Words>
  <Application>WPS 演示</Application>
  <PresentationFormat>宽屏</PresentationFormat>
  <Paragraphs>582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103</vt:i4>
      </vt:variant>
      <vt:variant>
        <vt:lpstr>幻灯片标题</vt:lpstr>
      </vt:variant>
      <vt:variant>
        <vt:i4>42</vt:i4>
      </vt:variant>
    </vt:vector>
  </HeadingPairs>
  <TitlesOfParts>
    <vt:vector size="158" baseType="lpstr">
      <vt:lpstr>Arial</vt:lpstr>
      <vt:lpstr>宋体</vt:lpstr>
      <vt:lpstr>Wingdings</vt:lpstr>
      <vt:lpstr>Wingdings</vt:lpstr>
      <vt:lpstr>Times New Roman</vt:lpstr>
      <vt:lpstr>黑体</vt:lpstr>
      <vt:lpstr>Symbol</vt:lpstr>
      <vt:lpstr>SymbolProp BT</vt:lpstr>
      <vt:lpstr>Segoe Print</vt:lpstr>
      <vt:lpstr>微软雅黑</vt:lpstr>
      <vt:lpstr>Arial Unicode MS</vt:lpstr>
      <vt:lpstr>Calibri</vt:lpstr>
      <vt:lpstr>Office 主题​​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CorelDRAW.Graphic.6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第四章总结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</cp:lastModifiedBy>
  <cp:revision>172</cp:revision>
  <dcterms:created xsi:type="dcterms:W3CDTF">2019-06-19T02:08:00Z</dcterms:created>
  <dcterms:modified xsi:type="dcterms:W3CDTF">2024-12-17T13:33:12Z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2052-11.8.2.12195</vt:lpwstr>
  </property>
  <property fmtid="{D5CDD505-2E9C-101B-9397-08002B2CF9AE}" pid="3" name="ICV">
    <vt:lpwstr>ABB12DDF9AD64D089AEBAE76B8DF2A6D</vt:lpwstr>
  </property>
</Properties>
</file>