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av" ContentType="audio/wav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26" r:id="rId2"/>
    <p:sldId id="514" r:id="rId3"/>
    <p:sldId id="433" r:id="rId4"/>
    <p:sldId id="434" r:id="rId5"/>
    <p:sldId id="435" r:id="rId6"/>
    <p:sldId id="436" r:id="rId7"/>
    <p:sldId id="437" r:id="rId8"/>
    <p:sldId id="439" r:id="rId9"/>
    <p:sldId id="286" r:id="rId10"/>
    <p:sldId id="362" r:id="rId11"/>
    <p:sldId id="363" r:id="rId12"/>
    <p:sldId id="264" r:id="rId13"/>
    <p:sldId id="265" r:id="rId14"/>
    <p:sldId id="266" r:id="rId15"/>
    <p:sldId id="267" r:id="rId16"/>
    <p:sldId id="268" r:id="rId17"/>
    <p:sldId id="269" r:id="rId18"/>
    <p:sldId id="361" r:id="rId19"/>
    <p:sldId id="335" r:id="rId20"/>
    <p:sldId id="336" r:id="rId21"/>
    <p:sldId id="337" r:id="rId22"/>
    <p:sldId id="339" r:id="rId23"/>
    <p:sldId id="340" r:id="rId24"/>
    <p:sldId id="341" r:id="rId25"/>
    <p:sldId id="342" r:id="rId26"/>
    <p:sldId id="343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7" r:id="rId35"/>
    <p:sldId id="278" r:id="rId36"/>
    <p:sldId id="474" r:id="rId37"/>
    <p:sldId id="475" r:id="rId38"/>
    <p:sldId id="476" r:id="rId39"/>
    <p:sldId id="492" r:id="rId40"/>
    <p:sldId id="493" r:id="rId41"/>
    <p:sldId id="494" r:id="rId42"/>
    <p:sldId id="495" r:id="rId43"/>
    <p:sldId id="484" r:id="rId44"/>
    <p:sldId id="485" r:id="rId45"/>
    <p:sldId id="487" r:id="rId46"/>
    <p:sldId id="488" r:id="rId47"/>
    <p:sldId id="489" r:id="rId48"/>
    <p:sldId id="490" r:id="rId49"/>
    <p:sldId id="491" r:id="rId50"/>
    <p:sldId id="296" r:id="rId51"/>
    <p:sldId id="298" r:id="rId52"/>
    <p:sldId id="299" r:id="rId53"/>
    <p:sldId id="302" r:id="rId54"/>
    <p:sldId id="508" r:id="rId55"/>
    <p:sldId id="509" r:id="rId56"/>
    <p:sldId id="358" r:id="rId57"/>
  </p:sldIdLst>
  <p:sldSz cx="9144000" cy="6858000" type="screen4x3"/>
  <p:notesSz cx="6858000" cy="9144000"/>
  <p:custDataLst>
    <p:tags r:id="rId5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11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gs" Target="tags/tag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9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2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96.wmf"/><Relationship Id="rId1" Type="http://schemas.openxmlformats.org/officeDocument/2006/relationships/image" Target="../media/image9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Relationship Id="rId4" Type="http://schemas.openxmlformats.org/officeDocument/2006/relationships/image" Target="../media/image4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algn="r" fontAlgn="base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algn="r" fontAlgn="base">
                <a:buNone/>
              </a:pPr>
              <a:t>‹#›</a:t>
            </a:fld>
            <a:endParaRPr lang="en-US" altLang="zh-CN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zh-CN" strike="noStrike" noProof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 indent="-285750"/>
            <a:r>
              <a:rPr lang="zh-CN" altLang="en-US" dirty="0"/>
              <a:t>第二级</a:t>
            </a:r>
          </a:p>
          <a:p>
            <a:pPr lvl="2" indent="-228600"/>
            <a:r>
              <a:rPr lang="zh-CN" altLang="en-US" dirty="0"/>
              <a:t>第三级</a:t>
            </a:r>
          </a:p>
          <a:p>
            <a:pPr lvl="3" indent="-228600"/>
            <a:r>
              <a:rPr lang="zh-CN" altLang="en-US" dirty="0"/>
              <a:t>第四级</a:t>
            </a:r>
          </a:p>
          <a:p>
            <a:pPr lvl="4" indent="-228600"/>
            <a:r>
              <a:rPr lang="zh-CN" altLang="en-US" dirty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buFont typeface="Arial" panose="020B0604020202020204" pitchFamily="34" charset="0"/>
              <a:buNone/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zh-CN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lvl="0" eaLnBrk="1" fontAlgn="base" hangingPunct="1">
                <a:buNone/>
              </a:pPr>
              <a:t>‹#›</a:t>
            </a:fld>
            <a:endParaRPr lang="zh-CN" altLang="zh-CN" strike="noStrike" noProof="1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5.wmf"/><Relationship Id="rId3" Type="http://schemas.openxmlformats.org/officeDocument/2006/relationships/image" Target="../media/image16.png"/><Relationship Id="rId7" Type="http://schemas.openxmlformats.org/officeDocument/2006/relationships/image" Target="../media/image12.wmf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4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Relationship Id="rId1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3.png"/><Relationship Id="rId3" Type="http://schemas.openxmlformats.org/officeDocument/2006/relationships/image" Target="../media/image16.png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0.wmf"/><Relationship Id="rId4" Type="http://schemas.openxmlformats.org/officeDocument/2006/relationships/image" Target="../media/image22.png"/><Relationship Id="rId9" Type="http://schemas.openxmlformats.org/officeDocument/2006/relationships/oleObject" Target="../embeddings/oleObject17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3.bin"/><Relationship Id="rId18" Type="http://schemas.openxmlformats.org/officeDocument/2006/relationships/image" Target="../media/image30.wmf"/><Relationship Id="rId3" Type="http://schemas.openxmlformats.org/officeDocument/2006/relationships/image" Target="../media/image31.png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4.bin"/><Relationship Id="rId10" Type="http://schemas.openxmlformats.org/officeDocument/2006/relationships/image" Target="../media/image26.wmf"/><Relationship Id="rId4" Type="http://schemas.openxmlformats.org/officeDocument/2006/relationships/image" Target="../media/image32.png"/><Relationship Id="rId9" Type="http://schemas.openxmlformats.org/officeDocument/2006/relationships/oleObject" Target="../embeddings/oleObject21.bin"/><Relationship Id="rId14" Type="http://schemas.openxmlformats.org/officeDocument/2006/relationships/image" Target="../media/image2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7.wmf"/><Relationship Id="rId3" Type="http://schemas.openxmlformats.org/officeDocument/2006/relationships/image" Target="../media/image39.png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5" Type="http://schemas.openxmlformats.org/officeDocument/2006/relationships/image" Target="../media/image38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5.wmf"/><Relationship Id="rId14" Type="http://schemas.openxmlformats.org/officeDocument/2006/relationships/oleObject" Target="../embeddings/oleObject3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image" Target="../media/image44.png"/><Relationship Id="rId7" Type="http://schemas.openxmlformats.org/officeDocument/2006/relationships/image" Target="../media/image41.wmf"/><Relationship Id="rId12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3.wmf"/><Relationship Id="rId5" Type="http://schemas.openxmlformats.org/officeDocument/2006/relationships/image" Target="../media/image40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42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13" Type="http://schemas.openxmlformats.org/officeDocument/2006/relationships/image" Target="../media/image50.wmf"/><Relationship Id="rId3" Type="http://schemas.openxmlformats.org/officeDocument/2006/relationships/image" Target="../media/image53.png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40.bin"/><Relationship Id="rId1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2.bin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5" Type="http://schemas.openxmlformats.org/officeDocument/2006/relationships/image" Target="../media/image51.w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8.wmf"/><Relationship Id="rId14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55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49.bin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48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51.bin"/><Relationship Id="rId4" Type="http://schemas.openxmlformats.org/officeDocument/2006/relationships/image" Target="../media/image67.wmf"/><Relationship Id="rId9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86.emf"/><Relationship Id="rId4" Type="http://schemas.openxmlformats.org/officeDocument/2006/relationships/oleObject" Target="../embeddings/oleObject53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88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tags" Target="../tags/tag3.xml"/><Relationship Id="rId7" Type="http://schemas.openxmlformats.org/officeDocument/2006/relationships/oleObject" Target="../embeddings/oleObject3.bin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90.wmf"/><Relationship Id="rId4" Type="http://schemas.openxmlformats.org/officeDocument/2006/relationships/oleObject" Target="../embeddings/oleObject56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jpe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92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9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96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95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98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97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00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99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3" Type="http://schemas.openxmlformats.org/officeDocument/2006/relationships/image" Target="../media/image110.png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07.wmf"/><Relationship Id="rId11" Type="http://schemas.openxmlformats.org/officeDocument/2006/relationships/image" Target="../media/image109.wmf"/><Relationship Id="rId5" Type="http://schemas.openxmlformats.org/officeDocument/2006/relationships/oleObject" Target="../embeddings/oleObject67.bin"/><Relationship Id="rId10" Type="http://schemas.openxmlformats.org/officeDocument/2006/relationships/oleObject" Target="../embeddings/oleObject69.bin"/><Relationship Id="rId4" Type="http://schemas.openxmlformats.org/officeDocument/2006/relationships/image" Target="../media/image111.png"/><Relationship Id="rId9" Type="http://schemas.openxmlformats.org/officeDocument/2006/relationships/image" Target="../media/image11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gi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tags" Target="../tags/tag5.xml"/><Relationship Id="rId7" Type="http://schemas.openxmlformats.org/officeDocument/2006/relationships/oleObject" Target="../embeddings/oleObject5.bin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tags" Target="../tags/tag30.xml"/><Relationship Id="rId21" Type="http://schemas.openxmlformats.org/officeDocument/2006/relationships/tags" Target="../tags/tag25.xml"/><Relationship Id="rId34" Type="http://schemas.openxmlformats.org/officeDocument/2006/relationships/tags" Target="../tags/tag38.xml"/><Relationship Id="rId42" Type="http://schemas.openxmlformats.org/officeDocument/2006/relationships/tags" Target="../tags/tag46.xml"/><Relationship Id="rId47" Type="http://schemas.openxmlformats.org/officeDocument/2006/relationships/tags" Target="../tags/tag51.xml"/><Relationship Id="rId50" Type="http://schemas.openxmlformats.org/officeDocument/2006/relationships/tags" Target="../tags/tag54.xml"/><Relationship Id="rId55" Type="http://schemas.openxmlformats.org/officeDocument/2006/relationships/tags" Target="../tags/tag59.xml"/><Relationship Id="rId63" Type="http://schemas.openxmlformats.org/officeDocument/2006/relationships/image" Target="../media/image9.wmf"/><Relationship Id="rId7" Type="http://schemas.openxmlformats.org/officeDocument/2006/relationships/tags" Target="../tags/tag11.xml"/><Relationship Id="rId2" Type="http://schemas.openxmlformats.org/officeDocument/2006/relationships/tags" Target="../tags/tag6.xml"/><Relationship Id="rId16" Type="http://schemas.openxmlformats.org/officeDocument/2006/relationships/tags" Target="../tags/tag20.xml"/><Relationship Id="rId29" Type="http://schemas.openxmlformats.org/officeDocument/2006/relationships/tags" Target="../tags/tag33.xml"/><Relationship Id="rId11" Type="http://schemas.openxmlformats.org/officeDocument/2006/relationships/tags" Target="../tags/tag15.xml"/><Relationship Id="rId24" Type="http://schemas.openxmlformats.org/officeDocument/2006/relationships/tags" Target="../tags/tag28.xml"/><Relationship Id="rId32" Type="http://schemas.openxmlformats.org/officeDocument/2006/relationships/tags" Target="../tags/tag36.xml"/><Relationship Id="rId37" Type="http://schemas.openxmlformats.org/officeDocument/2006/relationships/tags" Target="../tags/tag41.xml"/><Relationship Id="rId40" Type="http://schemas.openxmlformats.org/officeDocument/2006/relationships/tags" Target="../tags/tag44.xml"/><Relationship Id="rId45" Type="http://schemas.openxmlformats.org/officeDocument/2006/relationships/tags" Target="../tags/tag49.xml"/><Relationship Id="rId53" Type="http://schemas.openxmlformats.org/officeDocument/2006/relationships/tags" Target="../tags/tag57.xml"/><Relationship Id="rId58" Type="http://schemas.openxmlformats.org/officeDocument/2006/relationships/tags" Target="../tags/tag62.xml"/><Relationship Id="rId66" Type="http://schemas.openxmlformats.org/officeDocument/2006/relationships/image" Target="../media/image10.png"/><Relationship Id="rId5" Type="http://schemas.openxmlformats.org/officeDocument/2006/relationships/tags" Target="../tags/tag9.xml"/><Relationship Id="rId61" Type="http://schemas.openxmlformats.org/officeDocument/2006/relationships/image" Target="../media/image8.wmf"/><Relationship Id="rId19" Type="http://schemas.openxmlformats.org/officeDocument/2006/relationships/tags" Target="../tags/tag23.xml"/><Relationship Id="rId14" Type="http://schemas.openxmlformats.org/officeDocument/2006/relationships/tags" Target="../tags/tag18.xml"/><Relationship Id="rId22" Type="http://schemas.openxmlformats.org/officeDocument/2006/relationships/tags" Target="../tags/tag26.xml"/><Relationship Id="rId27" Type="http://schemas.openxmlformats.org/officeDocument/2006/relationships/tags" Target="../tags/tag31.xml"/><Relationship Id="rId30" Type="http://schemas.openxmlformats.org/officeDocument/2006/relationships/tags" Target="../tags/tag34.xml"/><Relationship Id="rId35" Type="http://schemas.openxmlformats.org/officeDocument/2006/relationships/tags" Target="../tags/tag39.xml"/><Relationship Id="rId43" Type="http://schemas.openxmlformats.org/officeDocument/2006/relationships/tags" Target="../tags/tag47.xml"/><Relationship Id="rId48" Type="http://schemas.openxmlformats.org/officeDocument/2006/relationships/tags" Target="../tags/tag52.xml"/><Relationship Id="rId56" Type="http://schemas.openxmlformats.org/officeDocument/2006/relationships/tags" Target="../tags/tag60.xml"/><Relationship Id="rId64" Type="http://schemas.openxmlformats.org/officeDocument/2006/relationships/oleObject" Target="../embeddings/oleObject8.bin"/><Relationship Id="rId8" Type="http://schemas.openxmlformats.org/officeDocument/2006/relationships/tags" Target="../tags/tag12.xml"/><Relationship Id="rId51" Type="http://schemas.openxmlformats.org/officeDocument/2006/relationships/tags" Target="../tags/tag55.xml"/><Relationship Id="rId3" Type="http://schemas.openxmlformats.org/officeDocument/2006/relationships/tags" Target="../tags/tag7.xml"/><Relationship Id="rId12" Type="http://schemas.openxmlformats.org/officeDocument/2006/relationships/tags" Target="../tags/tag16.xml"/><Relationship Id="rId17" Type="http://schemas.openxmlformats.org/officeDocument/2006/relationships/tags" Target="../tags/tag21.xml"/><Relationship Id="rId25" Type="http://schemas.openxmlformats.org/officeDocument/2006/relationships/tags" Target="../tags/tag29.xml"/><Relationship Id="rId33" Type="http://schemas.openxmlformats.org/officeDocument/2006/relationships/tags" Target="../tags/tag37.xml"/><Relationship Id="rId38" Type="http://schemas.openxmlformats.org/officeDocument/2006/relationships/tags" Target="../tags/tag42.xml"/><Relationship Id="rId46" Type="http://schemas.openxmlformats.org/officeDocument/2006/relationships/tags" Target="../tags/tag50.xml"/><Relationship Id="rId59" Type="http://schemas.openxmlformats.org/officeDocument/2006/relationships/slideLayout" Target="../slideLayouts/slideLayout2.xml"/><Relationship Id="rId20" Type="http://schemas.openxmlformats.org/officeDocument/2006/relationships/tags" Target="../tags/tag24.xml"/><Relationship Id="rId41" Type="http://schemas.openxmlformats.org/officeDocument/2006/relationships/tags" Target="../tags/tag45.xml"/><Relationship Id="rId54" Type="http://schemas.openxmlformats.org/officeDocument/2006/relationships/tags" Target="../tags/tag58.xml"/><Relationship Id="rId62" Type="http://schemas.openxmlformats.org/officeDocument/2006/relationships/oleObject" Target="../embeddings/oleObject7.bin"/><Relationship Id="rId1" Type="http://schemas.openxmlformats.org/officeDocument/2006/relationships/vmlDrawing" Target="../drawings/vmlDrawing4.vml"/><Relationship Id="rId6" Type="http://schemas.openxmlformats.org/officeDocument/2006/relationships/tags" Target="../tags/tag10.xml"/><Relationship Id="rId15" Type="http://schemas.openxmlformats.org/officeDocument/2006/relationships/tags" Target="../tags/tag19.xml"/><Relationship Id="rId23" Type="http://schemas.openxmlformats.org/officeDocument/2006/relationships/tags" Target="../tags/tag27.xml"/><Relationship Id="rId28" Type="http://schemas.openxmlformats.org/officeDocument/2006/relationships/tags" Target="../tags/tag32.xml"/><Relationship Id="rId36" Type="http://schemas.openxmlformats.org/officeDocument/2006/relationships/tags" Target="../tags/tag40.xml"/><Relationship Id="rId49" Type="http://schemas.openxmlformats.org/officeDocument/2006/relationships/tags" Target="../tags/tag53.xml"/><Relationship Id="rId57" Type="http://schemas.openxmlformats.org/officeDocument/2006/relationships/tags" Target="../tags/tag61.xml"/><Relationship Id="rId10" Type="http://schemas.openxmlformats.org/officeDocument/2006/relationships/tags" Target="../tags/tag14.xml"/><Relationship Id="rId31" Type="http://schemas.openxmlformats.org/officeDocument/2006/relationships/tags" Target="../tags/tag35.xml"/><Relationship Id="rId44" Type="http://schemas.openxmlformats.org/officeDocument/2006/relationships/tags" Target="../tags/tag48.xml"/><Relationship Id="rId52" Type="http://schemas.openxmlformats.org/officeDocument/2006/relationships/tags" Target="../tags/tag56.xml"/><Relationship Id="rId60" Type="http://schemas.openxmlformats.org/officeDocument/2006/relationships/oleObject" Target="../embeddings/oleObject6.bin"/><Relationship Id="rId65" Type="http://schemas.openxmlformats.org/officeDocument/2006/relationships/oleObject" Target="../embeddings/oleObject9.bin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3" Type="http://schemas.openxmlformats.org/officeDocument/2006/relationships/tags" Target="../tags/tag17.xml"/><Relationship Id="rId18" Type="http://schemas.openxmlformats.org/officeDocument/2006/relationships/tags" Target="../tags/tag22.xml"/><Relationship Id="rId39" Type="http://schemas.openxmlformats.org/officeDocument/2006/relationships/tags" Target="../tags/tag4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85800" y="1143000"/>
            <a:ext cx="7772400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sz="5400" b="1" i="0" u="none" strike="noStrike" kern="120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复        习</a:t>
            </a:r>
          </a:p>
        </p:txBody>
      </p:sp>
      <p:pic>
        <p:nvPicPr>
          <p:cNvPr id="2" name="Picture 3" descr="nYln_aem0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95738" y="2997200"/>
            <a:ext cx="1512887" cy="15128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ChangeArrowheads="1"/>
          </p:cNvSpPr>
          <p:nvPr/>
        </p:nvSpPr>
        <p:spPr bwMode="auto">
          <a:xfrm>
            <a:off x="250825" y="1195388"/>
            <a:ext cx="2819400" cy="5619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设置过高，</a:t>
            </a:r>
          </a:p>
        </p:txBody>
      </p:sp>
      <p:sp>
        <p:nvSpPr>
          <p:cNvPr id="176131" name="Rectangle 3"/>
          <p:cNvSpPr>
            <a:spLocks noChangeArrowheads="1"/>
          </p:cNvSpPr>
          <p:nvPr/>
        </p:nvSpPr>
        <p:spPr bwMode="auto">
          <a:xfrm>
            <a:off x="250825" y="1966913"/>
            <a:ext cx="2667000" cy="15017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晶体管进入饱和区工作，造成饱和失真。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1267" name="Group 4"/>
          <p:cNvGrpSpPr/>
          <p:nvPr/>
        </p:nvGrpSpPr>
        <p:grpSpPr>
          <a:xfrm>
            <a:off x="3937000" y="1833563"/>
            <a:ext cx="3394075" cy="762000"/>
            <a:chOff x="436" y="960"/>
            <a:chExt cx="2138" cy="480"/>
          </a:xfrm>
        </p:grpSpPr>
        <p:sp>
          <p:nvSpPr>
            <p:cNvPr id="11268" name="Line 5"/>
            <p:cNvSpPr/>
            <p:nvPr/>
          </p:nvSpPr>
          <p:spPr>
            <a:xfrm>
              <a:off x="436" y="960"/>
              <a:ext cx="1052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1269" name="Line 6"/>
            <p:cNvSpPr/>
            <p:nvPr/>
          </p:nvSpPr>
          <p:spPr>
            <a:xfrm>
              <a:off x="440" y="1440"/>
              <a:ext cx="2134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1270" name="Group 7"/>
          <p:cNvGrpSpPr/>
          <p:nvPr/>
        </p:nvGrpSpPr>
        <p:grpSpPr>
          <a:xfrm>
            <a:off x="5645150" y="1833563"/>
            <a:ext cx="800100" cy="3352800"/>
            <a:chOff x="1512" y="960"/>
            <a:chExt cx="504" cy="2112"/>
          </a:xfrm>
        </p:grpSpPr>
        <p:sp>
          <p:nvSpPr>
            <p:cNvPr id="11271" name="Line 8"/>
            <p:cNvSpPr/>
            <p:nvPr/>
          </p:nvSpPr>
          <p:spPr>
            <a:xfrm>
              <a:off x="1512" y="960"/>
              <a:ext cx="0" cy="204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1272" name="Line 9"/>
            <p:cNvSpPr/>
            <p:nvPr/>
          </p:nvSpPr>
          <p:spPr>
            <a:xfrm>
              <a:off x="2016" y="1461"/>
              <a:ext cx="0" cy="161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1273" name="Group 10"/>
          <p:cNvGrpSpPr/>
          <p:nvPr/>
        </p:nvGrpSpPr>
        <p:grpSpPr>
          <a:xfrm>
            <a:off x="6008688" y="2117725"/>
            <a:ext cx="893762" cy="554038"/>
            <a:chOff x="1741" y="1139"/>
            <a:chExt cx="563" cy="349"/>
          </a:xfrm>
        </p:grpSpPr>
        <p:grpSp>
          <p:nvGrpSpPr>
            <p:cNvPr id="11274" name="Group 11"/>
            <p:cNvGrpSpPr/>
            <p:nvPr/>
          </p:nvGrpSpPr>
          <p:grpSpPr>
            <a:xfrm>
              <a:off x="1987" y="1139"/>
              <a:ext cx="317" cy="349"/>
              <a:chOff x="1987" y="1139"/>
              <a:chExt cx="317" cy="349"/>
            </a:xfrm>
          </p:grpSpPr>
          <p:sp>
            <p:nvSpPr>
              <p:cNvPr id="11275" name="Rectangle 12"/>
              <p:cNvSpPr/>
              <p:nvPr/>
            </p:nvSpPr>
            <p:spPr>
              <a:xfrm>
                <a:off x="1987" y="1139"/>
                <a:ext cx="31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  <a:endParaRPr lang="en-US" altLang="zh-CN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276" name="Oval 13"/>
              <p:cNvSpPr/>
              <p:nvPr/>
            </p:nvSpPr>
            <p:spPr>
              <a:xfrm>
                <a:off x="1992" y="1404"/>
                <a:ext cx="72" cy="84"/>
              </a:xfrm>
              <a:prstGeom prst="ellipse">
                <a:avLst/>
              </a:prstGeom>
              <a:solidFill>
                <a:srgbClr val="FF33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277" name="Line 14"/>
            <p:cNvSpPr/>
            <p:nvPr/>
          </p:nvSpPr>
          <p:spPr>
            <a:xfrm flipH="1" flipV="1">
              <a:off x="1741" y="1275"/>
              <a:ext cx="227" cy="165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none" w="med" len="med"/>
            </a:ln>
          </p:spPr>
        </p:sp>
      </p:grpSp>
      <p:grpSp>
        <p:nvGrpSpPr>
          <p:cNvPr id="11278" name="Group 15"/>
          <p:cNvGrpSpPr/>
          <p:nvPr/>
        </p:nvGrpSpPr>
        <p:grpSpPr>
          <a:xfrm>
            <a:off x="5622925" y="4117975"/>
            <a:ext cx="1277938" cy="915988"/>
            <a:chOff x="1498" y="2399"/>
            <a:chExt cx="805" cy="577"/>
          </a:xfrm>
        </p:grpSpPr>
        <p:sp>
          <p:nvSpPr>
            <p:cNvPr id="11279" name="Freeform 16"/>
            <p:cNvSpPr/>
            <p:nvPr/>
          </p:nvSpPr>
          <p:spPr>
            <a:xfrm>
              <a:off x="1498" y="2399"/>
              <a:ext cx="228" cy="288"/>
            </a:xfrm>
            <a:custGeom>
              <a:avLst/>
              <a:gdLst/>
              <a:ahLst/>
              <a:cxnLst>
                <a:cxn ang="0">
                  <a:pos x="228" y="0"/>
                </a:cxn>
                <a:cxn ang="0">
                  <a:pos x="144" y="24"/>
                </a:cxn>
                <a:cxn ang="0">
                  <a:pos x="70" y="49"/>
                </a:cxn>
                <a:cxn ang="0">
                  <a:pos x="9" y="78"/>
                </a:cxn>
                <a:cxn ang="0">
                  <a:pos x="9" y="97"/>
                </a:cxn>
                <a:cxn ang="0">
                  <a:pos x="9" y="126"/>
                </a:cxn>
                <a:cxn ang="0">
                  <a:pos x="0" y="129"/>
                </a:cxn>
                <a:cxn ang="0">
                  <a:pos x="6" y="142"/>
                </a:cxn>
                <a:cxn ang="0">
                  <a:pos x="9" y="155"/>
                </a:cxn>
                <a:cxn ang="0">
                  <a:pos x="6" y="180"/>
                </a:cxn>
                <a:cxn ang="0">
                  <a:pos x="7" y="215"/>
                </a:cxn>
                <a:cxn ang="0">
                  <a:pos x="70" y="239"/>
                </a:cxn>
                <a:cxn ang="0">
                  <a:pos x="149" y="264"/>
                </a:cxn>
                <a:cxn ang="0">
                  <a:pos x="228" y="288"/>
                </a:cxn>
              </a:cxnLst>
              <a:rect l="0" t="0" r="0" b="0"/>
              <a:pathLst>
                <a:path w="228" h="288">
                  <a:moveTo>
                    <a:pt x="228" y="0"/>
                  </a:moveTo>
                  <a:lnTo>
                    <a:pt x="144" y="24"/>
                  </a:lnTo>
                  <a:lnTo>
                    <a:pt x="70" y="49"/>
                  </a:lnTo>
                  <a:lnTo>
                    <a:pt x="9" y="78"/>
                  </a:lnTo>
                  <a:lnTo>
                    <a:pt x="9" y="97"/>
                  </a:lnTo>
                  <a:lnTo>
                    <a:pt x="9" y="126"/>
                  </a:lnTo>
                  <a:lnTo>
                    <a:pt x="0" y="129"/>
                  </a:lnTo>
                  <a:lnTo>
                    <a:pt x="6" y="142"/>
                  </a:lnTo>
                  <a:lnTo>
                    <a:pt x="9" y="155"/>
                  </a:lnTo>
                  <a:lnTo>
                    <a:pt x="6" y="180"/>
                  </a:lnTo>
                  <a:lnTo>
                    <a:pt x="7" y="215"/>
                  </a:lnTo>
                  <a:lnTo>
                    <a:pt x="70" y="239"/>
                  </a:lnTo>
                  <a:lnTo>
                    <a:pt x="149" y="264"/>
                  </a:lnTo>
                  <a:lnTo>
                    <a:pt x="228" y="288"/>
                  </a:lnTo>
                </a:path>
              </a:pathLst>
            </a:custGeom>
            <a:noFill/>
            <a:ln w="38100" cap="rnd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0" name="Freeform 17"/>
            <p:cNvSpPr/>
            <p:nvPr/>
          </p:nvSpPr>
          <p:spPr>
            <a:xfrm rot="5400000" flipH="1">
              <a:off x="1718" y="2686"/>
              <a:ext cx="288" cy="288"/>
            </a:xfrm>
            <a:custGeom>
              <a:avLst/>
              <a:gdLst/>
              <a:ahLst/>
              <a:cxnLst>
                <a:cxn ang="0">
                  <a:pos x="0" y="84"/>
                </a:cxn>
                <a:cxn ang="0">
                  <a:pos x="2" y="61"/>
                </a:cxn>
                <a:cxn ang="0">
                  <a:pos x="4" y="42"/>
                </a:cxn>
                <a:cxn ang="0">
                  <a:pos x="6" y="25"/>
                </a:cxn>
                <a:cxn ang="0">
                  <a:pos x="8" y="10"/>
                </a:cxn>
                <a:cxn ang="0">
                  <a:pos x="10" y="3"/>
                </a:cxn>
                <a:cxn ang="0">
                  <a:pos x="12" y="0"/>
                </a:cxn>
                <a:cxn ang="0">
                  <a:pos x="14" y="3"/>
                </a:cxn>
                <a:cxn ang="0">
                  <a:pos x="16" y="10"/>
                </a:cxn>
                <a:cxn ang="0">
                  <a:pos x="18" y="25"/>
                </a:cxn>
                <a:cxn ang="0">
                  <a:pos x="20" y="42"/>
                </a:cxn>
                <a:cxn ang="0">
                  <a:pos x="22" y="63"/>
                </a:cxn>
                <a:cxn ang="0">
                  <a:pos x="24" y="84"/>
                </a:cxn>
              </a:cxnLst>
              <a:rect l="0" t="0" r="0" b="0"/>
              <a:pathLst>
                <a:path w="659" h="433">
                  <a:moveTo>
                    <a:pt x="0" y="432"/>
                  </a:moveTo>
                  <a:lnTo>
                    <a:pt x="56" y="314"/>
                  </a:lnTo>
                  <a:lnTo>
                    <a:pt x="111" y="212"/>
                  </a:lnTo>
                  <a:lnTo>
                    <a:pt x="167" y="124"/>
                  </a:lnTo>
                  <a:lnTo>
                    <a:pt x="222" y="51"/>
                  </a:lnTo>
                  <a:lnTo>
                    <a:pt x="269" y="14"/>
                  </a:lnTo>
                  <a:lnTo>
                    <a:pt x="324" y="0"/>
                  </a:lnTo>
                  <a:lnTo>
                    <a:pt x="380" y="14"/>
                  </a:lnTo>
                  <a:lnTo>
                    <a:pt x="436" y="51"/>
                  </a:lnTo>
                  <a:lnTo>
                    <a:pt x="491" y="124"/>
                  </a:lnTo>
                  <a:lnTo>
                    <a:pt x="547" y="212"/>
                  </a:lnTo>
                  <a:lnTo>
                    <a:pt x="603" y="322"/>
                  </a:lnTo>
                  <a:lnTo>
                    <a:pt x="658" y="432"/>
                  </a:lnTo>
                </a:path>
              </a:pathLst>
            </a:custGeom>
            <a:noFill/>
            <a:ln w="38100" cap="rnd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1" name="Rectangle 18"/>
            <p:cNvSpPr/>
            <p:nvPr/>
          </p:nvSpPr>
          <p:spPr>
            <a:xfrm>
              <a:off x="2016" y="2688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b="1" baseline="-25000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11282" name="Group 19"/>
          <p:cNvGrpSpPr/>
          <p:nvPr/>
        </p:nvGrpSpPr>
        <p:grpSpPr>
          <a:xfrm>
            <a:off x="3951288" y="1817688"/>
            <a:ext cx="914400" cy="784225"/>
            <a:chOff x="445" y="950"/>
            <a:chExt cx="576" cy="539"/>
          </a:xfrm>
        </p:grpSpPr>
        <p:sp>
          <p:nvSpPr>
            <p:cNvPr id="11283" name="Freeform 20"/>
            <p:cNvSpPr/>
            <p:nvPr/>
          </p:nvSpPr>
          <p:spPr>
            <a:xfrm>
              <a:off x="445" y="950"/>
              <a:ext cx="288" cy="217"/>
            </a:xfrm>
            <a:custGeom>
              <a:avLst/>
              <a:gdLst/>
              <a:ahLst/>
              <a:cxnLst>
                <a:cxn ang="0">
                  <a:pos x="0" y="217"/>
                </a:cxn>
                <a:cxn ang="0">
                  <a:pos x="24" y="136"/>
                </a:cxn>
                <a:cxn ang="0">
                  <a:pos x="49" y="65"/>
                </a:cxn>
                <a:cxn ang="0">
                  <a:pos x="73" y="4"/>
                </a:cxn>
                <a:cxn ang="0">
                  <a:pos x="107" y="3"/>
                </a:cxn>
                <a:cxn ang="0">
                  <a:pos x="121" y="3"/>
                </a:cxn>
                <a:cxn ang="0">
                  <a:pos x="133" y="3"/>
                </a:cxn>
                <a:cxn ang="0">
                  <a:pos x="165" y="5"/>
                </a:cxn>
                <a:cxn ang="0">
                  <a:pos x="196" y="0"/>
                </a:cxn>
                <a:cxn ang="0">
                  <a:pos x="213" y="8"/>
                </a:cxn>
                <a:cxn ang="0">
                  <a:pos x="215" y="4"/>
                </a:cxn>
                <a:cxn ang="0">
                  <a:pos x="239" y="65"/>
                </a:cxn>
                <a:cxn ang="0">
                  <a:pos x="264" y="141"/>
                </a:cxn>
                <a:cxn ang="0">
                  <a:pos x="288" y="217"/>
                </a:cxn>
              </a:cxnLst>
              <a:rect l="0" t="0" r="0" b="0"/>
              <a:pathLst>
                <a:path w="288" h="217">
                  <a:moveTo>
                    <a:pt x="0" y="217"/>
                  </a:moveTo>
                  <a:lnTo>
                    <a:pt x="24" y="136"/>
                  </a:lnTo>
                  <a:lnTo>
                    <a:pt x="49" y="65"/>
                  </a:lnTo>
                  <a:lnTo>
                    <a:pt x="73" y="4"/>
                  </a:lnTo>
                  <a:lnTo>
                    <a:pt x="107" y="3"/>
                  </a:lnTo>
                  <a:lnTo>
                    <a:pt x="121" y="3"/>
                  </a:lnTo>
                  <a:lnTo>
                    <a:pt x="133" y="3"/>
                  </a:lnTo>
                  <a:lnTo>
                    <a:pt x="165" y="5"/>
                  </a:lnTo>
                  <a:lnTo>
                    <a:pt x="196" y="0"/>
                  </a:lnTo>
                  <a:lnTo>
                    <a:pt x="213" y="8"/>
                  </a:lnTo>
                  <a:lnTo>
                    <a:pt x="215" y="4"/>
                  </a:lnTo>
                  <a:lnTo>
                    <a:pt x="239" y="65"/>
                  </a:lnTo>
                  <a:lnTo>
                    <a:pt x="264" y="141"/>
                  </a:lnTo>
                  <a:lnTo>
                    <a:pt x="288" y="217"/>
                  </a:lnTo>
                </a:path>
              </a:pathLst>
            </a:custGeom>
            <a:noFill/>
            <a:ln w="38100" cap="rnd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84" name="Freeform 21"/>
            <p:cNvSpPr/>
            <p:nvPr/>
          </p:nvSpPr>
          <p:spPr>
            <a:xfrm flipH="1" flipV="1">
              <a:off x="733" y="1167"/>
              <a:ext cx="288" cy="322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2" y="96"/>
                </a:cxn>
                <a:cxn ang="0">
                  <a:pos x="4" y="65"/>
                </a:cxn>
                <a:cxn ang="0">
                  <a:pos x="6" y="38"/>
                </a:cxn>
                <a:cxn ang="0">
                  <a:pos x="8" y="16"/>
                </a:cxn>
                <a:cxn ang="0">
                  <a:pos x="10" y="4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6" y="16"/>
                </a:cxn>
                <a:cxn ang="0">
                  <a:pos x="18" y="38"/>
                </a:cxn>
                <a:cxn ang="0">
                  <a:pos x="20" y="65"/>
                </a:cxn>
                <a:cxn ang="0">
                  <a:pos x="22" y="98"/>
                </a:cxn>
                <a:cxn ang="0">
                  <a:pos x="24" y="132"/>
                </a:cxn>
              </a:cxnLst>
              <a:rect l="0" t="0" r="0" b="0"/>
              <a:pathLst>
                <a:path w="659" h="433">
                  <a:moveTo>
                    <a:pt x="0" y="432"/>
                  </a:moveTo>
                  <a:lnTo>
                    <a:pt x="56" y="314"/>
                  </a:lnTo>
                  <a:lnTo>
                    <a:pt x="111" y="212"/>
                  </a:lnTo>
                  <a:lnTo>
                    <a:pt x="167" y="124"/>
                  </a:lnTo>
                  <a:lnTo>
                    <a:pt x="222" y="51"/>
                  </a:lnTo>
                  <a:lnTo>
                    <a:pt x="269" y="14"/>
                  </a:lnTo>
                  <a:lnTo>
                    <a:pt x="324" y="0"/>
                  </a:lnTo>
                  <a:lnTo>
                    <a:pt x="380" y="14"/>
                  </a:lnTo>
                  <a:lnTo>
                    <a:pt x="436" y="51"/>
                  </a:lnTo>
                  <a:lnTo>
                    <a:pt x="491" y="124"/>
                  </a:lnTo>
                  <a:lnTo>
                    <a:pt x="547" y="212"/>
                  </a:lnTo>
                  <a:lnTo>
                    <a:pt x="603" y="322"/>
                  </a:lnTo>
                  <a:lnTo>
                    <a:pt x="658" y="432"/>
                  </a:lnTo>
                </a:path>
              </a:pathLst>
            </a:custGeom>
            <a:noFill/>
            <a:ln w="38100" cap="rnd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76150" name="Rectangle 22"/>
          <p:cNvSpPr>
            <a:spLocks noChangeArrowheads="1"/>
          </p:cNvSpPr>
          <p:nvPr/>
        </p:nvSpPr>
        <p:spPr bwMode="auto">
          <a:xfrm>
            <a:off x="323850" y="3998913"/>
            <a:ext cx="2667000" cy="15144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适当减小基极电流可消除饱和失真。</a:t>
            </a:r>
          </a:p>
        </p:txBody>
      </p:sp>
      <p:grpSp>
        <p:nvGrpSpPr>
          <p:cNvPr id="11286" name="Group 23"/>
          <p:cNvGrpSpPr/>
          <p:nvPr/>
        </p:nvGrpSpPr>
        <p:grpSpPr>
          <a:xfrm>
            <a:off x="3625850" y="908050"/>
            <a:ext cx="4679950" cy="4659313"/>
            <a:chOff x="2284" y="1097"/>
            <a:chExt cx="2948" cy="2935"/>
          </a:xfrm>
        </p:grpSpPr>
        <p:grpSp>
          <p:nvGrpSpPr>
            <p:cNvPr id="11287" name="Group 24"/>
            <p:cNvGrpSpPr/>
            <p:nvPr/>
          </p:nvGrpSpPr>
          <p:grpSpPr>
            <a:xfrm>
              <a:off x="3384" y="3504"/>
              <a:ext cx="430" cy="336"/>
              <a:chOff x="3384" y="3504"/>
              <a:chExt cx="430" cy="336"/>
            </a:xfrm>
          </p:grpSpPr>
          <p:sp>
            <p:nvSpPr>
              <p:cNvPr id="11288" name="Line 25"/>
              <p:cNvSpPr/>
              <p:nvPr/>
            </p:nvSpPr>
            <p:spPr>
              <a:xfrm>
                <a:off x="3456" y="3840"/>
                <a:ext cx="288" cy="0"/>
              </a:xfrm>
              <a:prstGeom prst="line">
                <a:avLst/>
              </a:prstGeom>
              <a:ln w="19050" cap="flat" cmpd="sng">
                <a:solidFill>
                  <a:srgbClr val="FF0000"/>
                </a:solidFill>
                <a:prstDash val="solid"/>
                <a:round/>
                <a:headEnd type="arrow" w="med" len="med"/>
                <a:tailEnd type="arrow" w="med" len="med"/>
              </a:ln>
            </p:spPr>
          </p:sp>
          <p:sp>
            <p:nvSpPr>
              <p:cNvPr id="11289" name="Rectangle 26"/>
              <p:cNvSpPr/>
              <p:nvPr/>
            </p:nvSpPr>
            <p:spPr>
              <a:xfrm>
                <a:off x="3384" y="3504"/>
                <a:ext cx="430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b="1" baseline="-250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CE</a:t>
                </a:r>
              </a:p>
            </p:txBody>
          </p:sp>
        </p:grpSp>
        <p:grpSp>
          <p:nvGrpSpPr>
            <p:cNvPr id="11290" name="Group 27"/>
            <p:cNvGrpSpPr/>
            <p:nvPr/>
          </p:nvGrpSpPr>
          <p:grpSpPr>
            <a:xfrm>
              <a:off x="2284" y="1097"/>
              <a:ext cx="2948" cy="2935"/>
              <a:chOff x="2284" y="1097"/>
              <a:chExt cx="2948" cy="2935"/>
            </a:xfrm>
          </p:grpSpPr>
          <p:sp>
            <p:nvSpPr>
              <p:cNvPr id="11291" name="Freeform 28"/>
              <p:cNvSpPr/>
              <p:nvPr/>
            </p:nvSpPr>
            <p:spPr>
              <a:xfrm>
                <a:off x="3451" y="2717"/>
                <a:ext cx="1288" cy="88"/>
              </a:xfrm>
              <a:custGeom>
                <a:avLst/>
                <a:gdLst/>
                <a:ahLst/>
                <a:cxnLst>
                  <a:cxn ang="0">
                    <a:pos x="2" y="27"/>
                  </a:cxn>
                  <a:cxn ang="0">
                    <a:pos x="6" y="19"/>
                  </a:cxn>
                  <a:cxn ang="0">
                    <a:pos x="37" y="5"/>
                  </a:cxn>
                  <a:cxn ang="0">
                    <a:pos x="202" y="0"/>
                  </a:cxn>
                </a:cxnLst>
                <a:rect l="0" t="0" r="0" b="0"/>
                <a:pathLst>
                  <a:path w="2387" h="131">
                    <a:moveTo>
                      <a:pt x="19" y="131"/>
                    </a:moveTo>
                    <a:cubicBezTo>
                      <a:pt x="27" y="125"/>
                      <a:pt x="0" y="113"/>
                      <a:pt x="69" y="95"/>
                    </a:cubicBezTo>
                    <a:cubicBezTo>
                      <a:pt x="138" y="77"/>
                      <a:pt x="45" y="40"/>
                      <a:pt x="431" y="24"/>
                    </a:cubicBezTo>
                    <a:cubicBezTo>
                      <a:pt x="817" y="8"/>
                      <a:pt x="1980" y="5"/>
                      <a:pt x="2387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2" name="Freeform 29"/>
              <p:cNvSpPr/>
              <p:nvPr/>
            </p:nvSpPr>
            <p:spPr>
              <a:xfrm>
                <a:off x="3461" y="2465"/>
                <a:ext cx="1246" cy="341"/>
              </a:xfrm>
              <a:custGeom>
                <a:avLst/>
                <a:gdLst/>
                <a:ahLst/>
                <a:cxnLst>
                  <a:cxn ang="0">
                    <a:pos x="0" y="106"/>
                  </a:cxn>
                  <a:cxn ang="0">
                    <a:pos x="1" y="66"/>
                  </a:cxn>
                  <a:cxn ang="0">
                    <a:pos x="4" y="58"/>
                  </a:cxn>
                  <a:cxn ang="0">
                    <a:pos x="15" y="33"/>
                  </a:cxn>
                  <a:cxn ang="0">
                    <a:pos x="29" y="15"/>
                  </a:cxn>
                  <a:cxn ang="0">
                    <a:pos x="64" y="10"/>
                  </a:cxn>
                  <a:cxn ang="0">
                    <a:pos x="196" y="0"/>
                  </a:cxn>
                </a:cxnLst>
                <a:rect l="0" t="0" r="0" b="0"/>
                <a:pathLst>
                  <a:path w="2308" h="504">
                    <a:moveTo>
                      <a:pt x="0" y="504"/>
                    </a:moveTo>
                    <a:cubicBezTo>
                      <a:pt x="3" y="472"/>
                      <a:pt x="6" y="352"/>
                      <a:pt x="15" y="314"/>
                    </a:cubicBezTo>
                    <a:cubicBezTo>
                      <a:pt x="24" y="276"/>
                      <a:pt x="26" y="302"/>
                      <a:pt x="52" y="276"/>
                    </a:cubicBezTo>
                    <a:cubicBezTo>
                      <a:pt x="78" y="250"/>
                      <a:pt x="124" y="190"/>
                      <a:pt x="172" y="156"/>
                    </a:cubicBezTo>
                    <a:cubicBezTo>
                      <a:pt x="220" y="122"/>
                      <a:pt x="244" y="90"/>
                      <a:pt x="340" y="72"/>
                    </a:cubicBezTo>
                    <a:cubicBezTo>
                      <a:pt x="436" y="54"/>
                      <a:pt x="420" y="60"/>
                      <a:pt x="748" y="48"/>
                    </a:cubicBezTo>
                    <a:cubicBezTo>
                      <a:pt x="1076" y="36"/>
                      <a:pt x="1983" y="10"/>
                      <a:pt x="2308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3" name="Freeform 30"/>
              <p:cNvSpPr/>
              <p:nvPr/>
            </p:nvSpPr>
            <p:spPr>
              <a:xfrm>
                <a:off x="3460" y="2164"/>
                <a:ext cx="1240" cy="642"/>
              </a:xfrm>
              <a:custGeom>
                <a:avLst/>
                <a:gdLst/>
                <a:ahLst/>
                <a:cxnLst>
                  <a:cxn ang="0">
                    <a:pos x="0" y="200"/>
                  </a:cxn>
                  <a:cxn ang="0">
                    <a:pos x="5" y="86"/>
                  </a:cxn>
                  <a:cxn ang="0">
                    <a:pos x="18" y="33"/>
                  </a:cxn>
                  <a:cxn ang="0">
                    <a:pos x="35" y="15"/>
                  </a:cxn>
                  <a:cxn ang="0">
                    <a:pos x="102" y="2"/>
                  </a:cxn>
                  <a:cxn ang="0">
                    <a:pos x="195" y="0"/>
                  </a:cxn>
                </a:cxnLst>
                <a:rect l="0" t="0" r="0" b="0"/>
                <a:pathLst>
                  <a:path w="2299" h="948">
                    <a:moveTo>
                      <a:pt x="0" y="948"/>
                    </a:moveTo>
                    <a:cubicBezTo>
                      <a:pt x="9" y="858"/>
                      <a:pt x="20" y="540"/>
                      <a:pt x="55" y="408"/>
                    </a:cubicBezTo>
                    <a:cubicBezTo>
                      <a:pt x="90" y="276"/>
                      <a:pt x="151" y="212"/>
                      <a:pt x="211" y="156"/>
                    </a:cubicBezTo>
                    <a:cubicBezTo>
                      <a:pt x="271" y="100"/>
                      <a:pt x="247" y="93"/>
                      <a:pt x="413" y="69"/>
                    </a:cubicBezTo>
                    <a:cubicBezTo>
                      <a:pt x="579" y="45"/>
                      <a:pt x="893" y="23"/>
                      <a:pt x="1207" y="12"/>
                    </a:cubicBezTo>
                    <a:cubicBezTo>
                      <a:pt x="1521" y="1"/>
                      <a:pt x="2072" y="2"/>
                      <a:pt x="2299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4" name="Freeform 31"/>
              <p:cNvSpPr/>
              <p:nvPr/>
            </p:nvSpPr>
            <p:spPr>
              <a:xfrm>
                <a:off x="3461" y="1571"/>
                <a:ext cx="1200" cy="1211"/>
              </a:xfrm>
              <a:custGeom>
                <a:avLst/>
                <a:gdLst/>
                <a:ahLst/>
                <a:cxnLst>
                  <a:cxn ang="0">
                    <a:pos x="0" y="376"/>
                  </a:cxn>
                  <a:cxn ang="0">
                    <a:pos x="8" y="158"/>
                  </a:cxn>
                  <a:cxn ang="0">
                    <a:pos x="9" y="66"/>
                  </a:cxn>
                  <a:cxn ang="0">
                    <a:pos x="18" y="26"/>
                  </a:cxn>
                  <a:cxn ang="0">
                    <a:pos x="54" y="7"/>
                  </a:cxn>
                  <a:cxn ang="0">
                    <a:pos x="188" y="0"/>
                  </a:cxn>
                </a:cxnLst>
                <a:rect l="0" t="0" r="0" b="0"/>
                <a:pathLst>
                  <a:path w="2224" h="1788">
                    <a:moveTo>
                      <a:pt x="0" y="1788"/>
                    </a:moveTo>
                    <a:cubicBezTo>
                      <a:pt x="15" y="1616"/>
                      <a:pt x="70" y="1000"/>
                      <a:pt x="89" y="754"/>
                    </a:cubicBezTo>
                    <a:cubicBezTo>
                      <a:pt x="108" y="508"/>
                      <a:pt x="92" y="417"/>
                      <a:pt x="112" y="312"/>
                    </a:cubicBezTo>
                    <a:cubicBezTo>
                      <a:pt x="132" y="207"/>
                      <a:pt x="121" y="171"/>
                      <a:pt x="209" y="125"/>
                    </a:cubicBezTo>
                    <a:cubicBezTo>
                      <a:pt x="297" y="79"/>
                      <a:pt x="304" y="57"/>
                      <a:pt x="640" y="36"/>
                    </a:cubicBezTo>
                    <a:cubicBezTo>
                      <a:pt x="976" y="15"/>
                      <a:pt x="1894" y="8"/>
                      <a:pt x="2224" y="0"/>
                    </a:cubicBez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295" name="Rectangle 32"/>
              <p:cNvSpPr/>
              <p:nvPr/>
            </p:nvSpPr>
            <p:spPr>
              <a:xfrm>
                <a:off x="5047" y="2515"/>
                <a:ext cx="114" cy="24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endParaRPr lang="zh-CN" altLang="zh-CN" sz="2800" b="1" baseline="-25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296" name="Line 33"/>
              <p:cNvSpPr/>
              <p:nvPr/>
            </p:nvSpPr>
            <p:spPr>
              <a:xfrm flipH="1">
                <a:off x="2462" y="1872"/>
                <a:ext cx="1330" cy="14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97" name="Line 34"/>
              <p:cNvSpPr/>
              <p:nvPr/>
            </p:nvSpPr>
            <p:spPr>
              <a:xfrm flipH="1">
                <a:off x="3772" y="1872"/>
                <a:ext cx="15" cy="1920"/>
              </a:xfrm>
              <a:prstGeom prst="line">
                <a:avLst/>
              </a:prstGeom>
              <a:ln w="19050" cap="flat" cmpd="sng">
                <a:solidFill>
                  <a:srgbClr val="0000FF"/>
                </a:solidFill>
                <a:prstDash val="sysDot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98" name="Rectangle 35"/>
              <p:cNvSpPr/>
              <p:nvPr/>
            </p:nvSpPr>
            <p:spPr>
              <a:xfrm>
                <a:off x="3772" y="1606"/>
                <a:ext cx="25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</a:p>
            </p:txBody>
          </p:sp>
          <p:sp>
            <p:nvSpPr>
              <p:cNvPr id="11299" name="Text Box 36"/>
              <p:cNvSpPr txBox="1"/>
              <p:nvPr/>
            </p:nvSpPr>
            <p:spPr>
              <a:xfrm>
                <a:off x="4540" y="3048"/>
                <a:ext cx="692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 anchor="ctr" anchorCtr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CE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/V</a:t>
                </a:r>
              </a:p>
            </p:txBody>
          </p:sp>
          <p:sp>
            <p:nvSpPr>
              <p:cNvPr id="11300" name="Line 37"/>
              <p:cNvSpPr/>
              <p:nvPr/>
            </p:nvSpPr>
            <p:spPr>
              <a:xfrm rot="-5400000">
                <a:off x="4262" y="2303"/>
                <a:ext cx="0" cy="158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11301" name="Line 38"/>
              <p:cNvSpPr/>
              <p:nvPr/>
            </p:nvSpPr>
            <p:spPr>
              <a:xfrm flipH="1">
                <a:off x="3467" y="3094"/>
                <a:ext cx="0" cy="864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11302" name="Text Box 39"/>
              <p:cNvSpPr txBox="1"/>
              <p:nvPr/>
            </p:nvSpPr>
            <p:spPr>
              <a:xfrm>
                <a:off x="3273" y="3744"/>
                <a:ext cx="167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303" name="Line 40"/>
              <p:cNvSpPr/>
              <p:nvPr/>
            </p:nvSpPr>
            <p:spPr>
              <a:xfrm>
                <a:off x="3772" y="3096"/>
                <a:ext cx="0" cy="864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04" name="Line 41"/>
              <p:cNvSpPr/>
              <p:nvPr/>
            </p:nvSpPr>
            <p:spPr>
              <a:xfrm flipV="1">
                <a:off x="2477" y="1882"/>
                <a:ext cx="768" cy="0"/>
              </a:xfrm>
              <a:prstGeom prst="line">
                <a:avLst/>
              </a:prstGeom>
              <a:ln w="28575" cap="flat" cmpd="sng">
                <a:solidFill>
                  <a:srgbClr val="FF0000"/>
                </a:solidFill>
                <a:prstDash val="dash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05" name="Rectangle 42"/>
              <p:cNvSpPr/>
              <p:nvPr/>
            </p:nvSpPr>
            <p:spPr>
              <a:xfrm>
                <a:off x="3086" y="2784"/>
                <a:ext cx="16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endParaRPr lang="en-US" altLang="zh-CN" b="1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11306" name="Text Box 43"/>
              <p:cNvSpPr txBox="1"/>
              <p:nvPr/>
            </p:nvSpPr>
            <p:spPr>
              <a:xfrm>
                <a:off x="2468" y="1248"/>
                <a:ext cx="666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 anchor="ctr" anchorCtr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/mA</a:t>
                </a:r>
              </a:p>
            </p:txBody>
          </p:sp>
          <p:sp>
            <p:nvSpPr>
              <p:cNvPr id="11307" name="Line 44"/>
              <p:cNvSpPr/>
              <p:nvPr/>
            </p:nvSpPr>
            <p:spPr>
              <a:xfrm>
                <a:off x="2487" y="2832"/>
                <a:ext cx="720" cy="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sp>
            <p:nvSpPr>
              <p:cNvPr id="11308" name="Line 45"/>
              <p:cNvSpPr/>
              <p:nvPr/>
            </p:nvSpPr>
            <p:spPr>
              <a:xfrm flipV="1">
                <a:off x="2485" y="1418"/>
                <a:ext cx="0" cy="1421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sm" len="med"/>
              </a:ln>
            </p:spPr>
          </p:sp>
          <p:grpSp>
            <p:nvGrpSpPr>
              <p:cNvPr id="11309" name="Group 46"/>
              <p:cNvGrpSpPr/>
              <p:nvPr/>
            </p:nvGrpSpPr>
            <p:grpSpPr>
              <a:xfrm>
                <a:off x="3129" y="1872"/>
                <a:ext cx="281" cy="960"/>
                <a:chOff x="1147" y="1344"/>
                <a:chExt cx="281" cy="672"/>
              </a:xfrm>
            </p:grpSpPr>
            <p:sp>
              <p:nvSpPr>
                <p:cNvPr id="11310" name="Rectangle 47"/>
                <p:cNvSpPr/>
                <p:nvPr/>
              </p:nvSpPr>
              <p:spPr>
                <a:xfrm>
                  <a:off x="1147" y="1550"/>
                  <a:ext cx="281" cy="201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lIns="90000" tIns="46800" rIns="90000" bIns="46800" anchor="ctr" anchorCtr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i="1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r>
                    <a:rPr lang="en-US" altLang="zh-CN" b="1" baseline="-25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C</a:t>
                  </a:r>
                </a:p>
              </p:txBody>
            </p:sp>
            <p:sp>
              <p:nvSpPr>
                <p:cNvPr id="11311" name="Line 48"/>
                <p:cNvSpPr/>
                <p:nvPr/>
              </p:nvSpPr>
              <p:spPr>
                <a:xfrm>
                  <a:off x="1152" y="1344"/>
                  <a:ext cx="0" cy="672"/>
                </a:xfrm>
                <a:prstGeom prst="line">
                  <a:avLst/>
                </a:prstGeom>
                <a:ln w="19050" cap="flat" cmpd="sng">
                  <a:solidFill>
                    <a:srgbClr val="FF0000"/>
                  </a:solidFill>
                  <a:prstDash val="solid"/>
                  <a:round/>
                  <a:headEnd type="arrow" w="med" len="med"/>
                  <a:tailEnd type="arrow" w="med" len="med"/>
                </a:ln>
              </p:spPr>
            </p:sp>
          </p:grpSp>
          <p:sp>
            <p:nvSpPr>
              <p:cNvPr id="11312" name="Line 49"/>
              <p:cNvSpPr/>
              <p:nvPr/>
            </p:nvSpPr>
            <p:spPr>
              <a:xfrm>
                <a:off x="3436" y="1584"/>
                <a:ext cx="1392" cy="1248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13" name="Text Box 50"/>
              <p:cNvSpPr txBox="1"/>
              <p:nvPr/>
            </p:nvSpPr>
            <p:spPr>
              <a:xfrm>
                <a:off x="3470" y="1097"/>
                <a:ext cx="781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lIns="90000" tIns="46800" rIns="90000" bIns="46800" anchor="ctr" anchorCtr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C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/mA</a:t>
                </a:r>
              </a:p>
            </p:txBody>
          </p:sp>
          <p:sp>
            <p:nvSpPr>
              <p:cNvPr id="11314" name="Line 51"/>
              <p:cNvSpPr/>
              <p:nvPr/>
            </p:nvSpPr>
            <p:spPr>
              <a:xfrm flipV="1">
                <a:off x="3446" y="1174"/>
                <a:ext cx="0" cy="1680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med"/>
              </a:ln>
            </p:spPr>
          </p:sp>
          <p:sp>
            <p:nvSpPr>
              <p:cNvPr id="11315" name="Rectangle 52"/>
              <p:cNvSpPr/>
              <p:nvPr/>
            </p:nvSpPr>
            <p:spPr>
              <a:xfrm>
                <a:off x="4636" y="2784"/>
                <a:ext cx="590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u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CE</a:t>
                </a:r>
                <a:r>
                  <a:rPr lang="en-US" altLang="zh-CN" b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/V</a:t>
                </a:r>
              </a:p>
            </p:txBody>
          </p:sp>
          <p:sp>
            <p:nvSpPr>
              <p:cNvPr id="11316" name="Line 53"/>
              <p:cNvSpPr/>
              <p:nvPr/>
            </p:nvSpPr>
            <p:spPr>
              <a:xfrm>
                <a:off x="3422" y="2830"/>
                <a:ext cx="1728" cy="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sm" len="med"/>
              </a:ln>
            </p:spPr>
          </p:sp>
          <p:sp>
            <p:nvSpPr>
              <p:cNvPr id="11317" name="Text Box 54"/>
              <p:cNvSpPr txBox="1"/>
              <p:nvPr/>
            </p:nvSpPr>
            <p:spPr>
              <a:xfrm>
                <a:off x="3253" y="2736"/>
                <a:ext cx="23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11318" name="Text Box 55"/>
              <p:cNvSpPr txBox="1"/>
              <p:nvPr/>
            </p:nvSpPr>
            <p:spPr>
              <a:xfrm>
                <a:off x="3278" y="2966"/>
                <a:ext cx="23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11319" name="Text Box 56"/>
              <p:cNvSpPr txBox="1"/>
              <p:nvPr/>
            </p:nvSpPr>
            <p:spPr>
              <a:xfrm>
                <a:off x="2284" y="2726"/>
                <a:ext cx="232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r>
                  <a:rPr lang="en-US" altLang="zh-CN" sz="20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O</a:t>
                </a:r>
              </a:p>
            </p:txBody>
          </p:sp>
          <p:sp>
            <p:nvSpPr>
              <p:cNvPr id="11320" name="Freeform 57"/>
              <p:cNvSpPr/>
              <p:nvPr/>
            </p:nvSpPr>
            <p:spPr>
              <a:xfrm>
                <a:off x="3461" y="1848"/>
                <a:ext cx="1220" cy="934"/>
              </a:xfrm>
              <a:custGeom>
                <a:avLst/>
                <a:gdLst/>
                <a:ahLst/>
                <a:cxnLst>
                  <a:cxn ang="0">
                    <a:pos x="0" y="290"/>
                  </a:cxn>
                  <a:cxn ang="0">
                    <a:pos x="6" y="110"/>
                  </a:cxn>
                  <a:cxn ang="0">
                    <a:pos x="13" y="33"/>
                  </a:cxn>
                  <a:cxn ang="0">
                    <a:pos x="41" y="11"/>
                  </a:cxn>
                  <a:cxn ang="0">
                    <a:pos x="192" y="0"/>
                  </a:cxn>
                </a:cxnLst>
                <a:rect l="0" t="0" r="0" b="0"/>
                <a:pathLst>
                  <a:path w="2260" h="1380">
                    <a:moveTo>
                      <a:pt x="0" y="1380"/>
                    </a:moveTo>
                    <a:cubicBezTo>
                      <a:pt x="12" y="1237"/>
                      <a:pt x="48" y="729"/>
                      <a:pt x="73" y="525"/>
                    </a:cubicBezTo>
                    <a:cubicBezTo>
                      <a:pt x="99" y="321"/>
                      <a:pt x="86" y="236"/>
                      <a:pt x="155" y="157"/>
                    </a:cubicBezTo>
                    <a:cubicBezTo>
                      <a:pt x="223" y="77"/>
                      <a:pt x="132" y="76"/>
                      <a:pt x="483" y="50"/>
                    </a:cubicBezTo>
                    <a:cubicBezTo>
                      <a:pt x="834" y="24"/>
                      <a:pt x="1890" y="10"/>
                      <a:pt x="2260" y="0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med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21" name="Oval 58"/>
              <p:cNvSpPr/>
              <p:nvPr/>
            </p:nvSpPr>
            <p:spPr>
              <a:xfrm>
                <a:off x="3746" y="1846"/>
                <a:ext cx="72" cy="84"/>
              </a:xfrm>
              <a:prstGeom prst="ellipse">
                <a:avLst/>
              </a:prstGeom>
              <a:solidFill>
                <a:schemeClr val="tx1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11322" name="Group 59"/>
          <p:cNvGrpSpPr/>
          <p:nvPr/>
        </p:nvGrpSpPr>
        <p:grpSpPr>
          <a:xfrm>
            <a:off x="5572125" y="1335088"/>
            <a:ext cx="528638" cy="882650"/>
            <a:chOff x="1680" y="836"/>
            <a:chExt cx="333" cy="556"/>
          </a:xfrm>
        </p:grpSpPr>
        <p:grpSp>
          <p:nvGrpSpPr>
            <p:cNvPr id="11323" name="Group 60"/>
            <p:cNvGrpSpPr/>
            <p:nvPr/>
          </p:nvGrpSpPr>
          <p:grpSpPr>
            <a:xfrm>
              <a:off x="1680" y="836"/>
              <a:ext cx="333" cy="356"/>
              <a:chOff x="1808" y="1340"/>
              <a:chExt cx="333" cy="356"/>
            </a:xfrm>
          </p:grpSpPr>
          <p:sp>
            <p:nvSpPr>
              <p:cNvPr id="11324" name="Rectangle 61"/>
              <p:cNvSpPr/>
              <p:nvPr/>
            </p:nvSpPr>
            <p:spPr>
              <a:xfrm>
                <a:off x="1824" y="1340"/>
                <a:ext cx="317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90000" tIns="46800" rIns="90000" bIns="46800" anchor="ctr" anchorCtr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endParaRPr lang="en-US" altLang="zh-CN" b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325" name="Oval 62"/>
              <p:cNvSpPr/>
              <p:nvPr/>
            </p:nvSpPr>
            <p:spPr>
              <a:xfrm>
                <a:off x="1808" y="1612"/>
                <a:ext cx="72" cy="84"/>
              </a:xfrm>
              <a:prstGeom prst="ellipse">
                <a:avLst/>
              </a:prstGeom>
              <a:solidFill>
                <a:srgbClr val="FF3300"/>
              </a:solidFill>
              <a:ln w="127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1326" name="Line 63"/>
            <p:cNvSpPr/>
            <p:nvPr/>
          </p:nvSpPr>
          <p:spPr>
            <a:xfrm flipH="1" flipV="1">
              <a:off x="1687" y="1229"/>
              <a:ext cx="185" cy="163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</p:spPr>
        </p:sp>
      </p:grpSp>
      <p:sp>
        <p:nvSpPr>
          <p:cNvPr id="176193" name="Text Box 65"/>
          <p:cNvSpPr txBox="1">
            <a:spLocks noChangeArrowheads="1"/>
          </p:cNvSpPr>
          <p:nvPr/>
        </p:nvSpPr>
        <p:spPr bwMode="auto">
          <a:xfrm>
            <a:off x="5102225" y="5805488"/>
            <a:ext cx="3195638" cy="45720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algn="ctr" defTabSz="914400">
              <a:buClrTx/>
              <a:buSzTx/>
              <a:defRPr/>
            </a:pP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注意：此时</a:t>
            </a:r>
            <a:r>
              <a:rPr kumimoji="1" lang="en-US" altLang="zh-CN" b="1" i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b="1" kern="1200" cap="none" spc="0" normalizeH="0" baseline="-2500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</a:t>
            </a:r>
            <a:r>
              <a:rPr kumimoji="1" lang="zh-CN" altLang="en-US" b="1" kern="1200" cap="none" spc="0" normalizeH="0" baseline="0" noProof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不会失真</a:t>
            </a:r>
          </a:p>
        </p:txBody>
      </p:sp>
      <p:sp>
        <p:nvSpPr>
          <p:cNvPr id="11328" name="矩形 64"/>
          <p:cNvSpPr/>
          <p:nvPr/>
        </p:nvSpPr>
        <p:spPr>
          <a:xfrm>
            <a:off x="1428750" y="285750"/>
            <a:ext cx="6429375" cy="461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静态工作点选择不当，将引起输出失真。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6121400" y="620713"/>
            <a:ext cx="3022600" cy="5619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设置过低，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6084888" y="1412875"/>
            <a:ext cx="2895600" cy="1501775"/>
          </a:xfrm>
          <a:prstGeom prst="rect">
            <a:avLst/>
          </a:prstGeom>
          <a:noFill/>
          <a:ln w="38100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晶体管进入截止区工作，造成截止失真。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6300788" y="4724400"/>
            <a:ext cx="2590800" cy="1514475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适当增加基极电流可消除失真。</a:t>
            </a:r>
          </a:p>
        </p:txBody>
      </p:sp>
      <p:grpSp>
        <p:nvGrpSpPr>
          <p:cNvPr id="12292" name="Group 5"/>
          <p:cNvGrpSpPr/>
          <p:nvPr/>
        </p:nvGrpSpPr>
        <p:grpSpPr>
          <a:xfrm>
            <a:off x="5064125" y="3089275"/>
            <a:ext cx="338138" cy="1676400"/>
            <a:chOff x="4368" y="1776"/>
            <a:chExt cx="213" cy="1056"/>
          </a:xfrm>
        </p:grpSpPr>
        <p:sp>
          <p:nvSpPr>
            <p:cNvPr id="12293" name="Line 6"/>
            <p:cNvSpPr/>
            <p:nvPr/>
          </p:nvSpPr>
          <p:spPr>
            <a:xfrm>
              <a:off x="4368" y="2064"/>
              <a:ext cx="0" cy="76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2294" name="Line 7"/>
            <p:cNvSpPr/>
            <p:nvPr/>
          </p:nvSpPr>
          <p:spPr>
            <a:xfrm flipH="1">
              <a:off x="4581" y="1776"/>
              <a:ext cx="0" cy="768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2295" name="Group 8"/>
          <p:cNvGrpSpPr/>
          <p:nvPr/>
        </p:nvGrpSpPr>
        <p:grpSpPr>
          <a:xfrm>
            <a:off x="1898650" y="3089275"/>
            <a:ext cx="3470275" cy="457200"/>
            <a:chOff x="2374" y="1776"/>
            <a:chExt cx="2186" cy="288"/>
          </a:xfrm>
        </p:grpSpPr>
        <p:sp>
          <p:nvSpPr>
            <p:cNvPr id="12296" name="Line 9"/>
            <p:cNvSpPr/>
            <p:nvPr/>
          </p:nvSpPr>
          <p:spPr>
            <a:xfrm>
              <a:off x="2374" y="1776"/>
              <a:ext cx="2186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2297" name="Line 10"/>
            <p:cNvSpPr/>
            <p:nvPr/>
          </p:nvSpPr>
          <p:spPr>
            <a:xfrm>
              <a:off x="2736" y="2064"/>
              <a:ext cx="1619" cy="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2298" name="Group 11"/>
          <p:cNvGrpSpPr/>
          <p:nvPr/>
        </p:nvGrpSpPr>
        <p:grpSpPr>
          <a:xfrm>
            <a:off x="5086350" y="4024313"/>
            <a:ext cx="684213" cy="931862"/>
            <a:chOff x="4698" y="2269"/>
            <a:chExt cx="355" cy="587"/>
          </a:xfrm>
        </p:grpSpPr>
        <p:sp>
          <p:nvSpPr>
            <p:cNvPr id="12299" name="Text Box 12"/>
            <p:cNvSpPr txBox="1"/>
            <p:nvPr/>
          </p:nvSpPr>
          <p:spPr>
            <a:xfrm>
              <a:off x="4841" y="2419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b="1" baseline="-25000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b="1" baseline="-25000" dirty="0">
                <a:solidFill>
                  <a:srgbClr val="000099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pSp>
          <p:nvGrpSpPr>
            <p:cNvPr id="12300" name="Group 13"/>
            <p:cNvGrpSpPr/>
            <p:nvPr/>
          </p:nvGrpSpPr>
          <p:grpSpPr>
            <a:xfrm>
              <a:off x="4698" y="2269"/>
              <a:ext cx="150" cy="587"/>
              <a:chOff x="3678" y="3347"/>
              <a:chExt cx="147" cy="423"/>
            </a:xfrm>
          </p:grpSpPr>
          <p:sp>
            <p:nvSpPr>
              <p:cNvPr id="12301" name="Freeform 14"/>
              <p:cNvSpPr/>
              <p:nvPr/>
            </p:nvSpPr>
            <p:spPr>
              <a:xfrm rot="5400000" flipV="1">
                <a:off x="3610" y="3613"/>
                <a:ext cx="222" cy="8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1"/>
                  </a:cxn>
                </a:cxnLst>
                <a:rect l="0" t="0" r="0" b="0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302" name="Freeform 15"/>
              <p:cNvSpPr/>
              <p:nvPr/>
            </p:nvSpPr>
            <p:spPr>
              <a:xfrm rot="-5400000" flipH="1" flipV="1">
                <a:off x="3668" y="3412"/>
                <a:ext cx="222" cy="89"/>
              </a:xfrm>
              <a:custGeom>
                <a:avLst/>
                <a:gdLst/>
                <a:ahLst/>
                <a:cxnLst>
                  <a:cxn ang="0">
                    <a:pos x="0" y="1"/>
                  </a:cxn>
                  <a:cxn ang="0">
                    <a:pos x="0" y="1"/>
                  </a:cxn>
                  <a:cxn ang="0">
                    <a:pos x="1" y="0"/>
                  </a:cxn>
                  <a:cxn ang="0">
                    <a:pos x="2" y="0"/>
                  </a:cxn>
                  <a:cxn ang="0">
                    <a:pos x="2" y="0"/>
                  </a:cxn>
                  <a:cxn ang="0">
                    <a:pos x="3" y="0"/>
                  </a:cxn>
                  <a:cxn ang="0">
                    <a:pos x="3" y="1"/>
                  </a:cxn>
                </a:cxnLst>
                <a:rect l="0" t="0" r="0" b="0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000099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2303" name="Group 16"/>
          <p:cNvGrpSpPr/>
          <p:nvPr/>
        </p:nvGrpSpPr>
        <p:grpSpPr>
          <a:xfrm>
            <a:off x="1936750" y="4002088"/>
            <a:ext cx="917575" cy="971550"/>
            <a:chOff x="2398" y="2351"/>
            <a:chExt cx="578" cy="612"/>
          </a:xfrm>
        </p:grpSpPr>
        <p:sp>
          <p:nvSpPr>
            <p:cNvPr id="12304" name="Freeform 17"/>
            <p:cNvSpPr/>
            <p:nvPr/>
          </p:nvSpPr>
          <p:spPr>
            <a:xfrm flipH="1" flipV="1">
              <a:off x="2607" y="2675"/>
              <a:ext cx="100" cy="288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5" y="24"/>
                </a:cxn>
                <a:cxn ang="0">
                  <a:pos x="3" y="49"/>
                </a:cxn>
                <a:cxn ang="0">
                  <a:pos x="0" y="78"/>
                </a:cxn>
                <a:cxn ang="0">
                  <a:pos x="0" y="97"/>
                </a:cxn>
                <a:cxn ang="0">
                  <a:pos x="0" y="126"/>
                </a:cxn>
                <a:cxn ang="0">
                  <a:pos x="0" y="129"/>
                </a:cxn>
                <a:cxn ang="0">
                  <a:pos x="0" y="142"/>
                </a:cxn>
                <a:cxn ang="0">
                  <a:pos x="0" y="155"/>
                </a:cxn>
                <a:cxn ang="0">
                  <a:pos x="0" y="180"/>
                </a:cxn>
                <a:cxn ang="0">
                  <a:pos x="0" y="215"/>
                </a:cxn>
                <a:cxn ang="0">
                  <a:pos x="3" y="239"/>
                </a:cxn>
                <a:cxn ang="0">
                  <a:pos x="6" y="264"/>
                </a:cxn>
                <a:cxn ang="0">
                  <a:pos x="8" y="288"/>
                </a:cxn>
              </a:cxnLst>
              <a:rect l="0" t="0" r="0" b="0"/>
              <a:pathLst>
                <a:path w="228" h="288">
                  <a:moveTo>
                    <a:pt x="228" y="0"/>
                  </a:moveTo>
                  <a:lnTo>
                    <a:pt x="144" y="24"/>
                  </a:lnTo>
                  <a:lnTo>
                    <a:pt x="70" y="49"/>
                  </a:lnTo>
                  <a:lnTo>
                    <a:pt x="9" y="78"/>
                  </a:lnTo>
                  <a:lnTo>
                    <a:pt x="9" y="97"/>
                  </a:lnTo>
                  <a:lnTo>
                    <a:pt x="9" y="126"/>
                  </a:lnTo>
                  <a:lnTo>
                    <a:pt x="0" y="129"/>
                  </a:lnTo>
                  <a:lnTo>
                    <a:pt x="6" y="142"/>
                  </a:lnTo>
                  <a:lnTo>
                    <a:pt x="9" y="155"/>
                  </a:lnTo>
                  <a:lnTo>
                    <a:pt x="6" y="180"/>
                  </a:lnTo>
                  <a:lnTo>
                    <a:pt x="7" y="215"/>
                  </a:lnTo>
                  <a:lnTo>
                    <a:pt x="70" y="239"/>
                  </a:lnTo>
                  <a:lnTo>
                    <a:pt x="149" y="264"/>
                  </a:lnTo>
                  <a:lnTo>
                    <a:pt x="228" y="288"/>
                  </a:lnTo>
                </a:path>
              </a:pathLst>
            </a:custGeom>
            <a:noFill/>
            <a:ln w="38100" cap="rnd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5" name="Freeform 18"/>
            <p:cNvSpPr/>
            <p:nvPr/>
          </p:nvSpPr>
          <p:spPr>
            <a:xfrm rot="5400000" flipV="1">
              <a:off x="2347" y="2400"/>
              <a:ext cx="311" cy="211"/>
            </a:xfrm>
            <a:custGeom>
              <a:avLst/>
              <a:gdLst/>
              <a:ahLst/>
              <a:cxnLst>
                <a:cxn ang="0">
                  <a:pos x="0" y="24"/>
                </a:cxn>
                <a:cxn ang="0">
                  <a:pos x="3" y="18"/>
                </a:cxn>
                <a:cxn ang="0">
                  <a:pos x="6" y="12"/>
                </a:cxn>
                <a:cxn ang="0">
                  <a:pos x="8" y="7"/>
                </a:cxn>
                <a:cxn ang="0">
                  <a:pos x="11" y="3"/>
                </a:cxn>
                <a:cxn ang="0">
                  <a:pos x="13" y="0"/>
                </a:cxn>
                <a:cxn ang="0">
                  <a:pos x="16" y="0"/>
                </a:cxn>
                <a:cxn ang="0">
                  <a:pos x="19" y="0"/>
                </a:cxn>
                <a:cxn ang="0">
                  <a:pos x="22" y="3"/>
                </a:cxn>
                <a:cxn ang="0">
                  <a:pos x="24" y="7"/>
                </a:cxn>
                <a:cxn ang="0">
                  <a:pos x="27" y="12"/>
                </a:cxn>
                <a:cxn ang="0">
                  <a:pos x="30" y="19"/>
                </a:cxn>
                <a:cxn ang="0">
                  <a:pos x="33" y="24"/>
                </a:cxn>
              </a:cxnLst>
              <a:rect l="0" t="0" r="0" b="0"/>
              <a:pathLst>
                <a:path w="659" h="433">
                  <a:moveTo>
                    <a:pt x="0" y="432"/>
                  </a:moveTo>
                  <a:lnTo>
                    <a:pt x="56" y="314"/>
                  </a:lnTo>
                  <a:lnTo>
                    <a:pt x="111" y="212"/>
                  </a:lnTo>
                  <a:lnTo>
                    <a:pt x="167" y="124"/>
                  </a:lnTo>
                  <a:lnTo>
                    <a:pt x="222" y="51"/>
                  </a:lnTo>
                  <a:lnTo>
                    <a:pt x="269" y="14"/>
                  </a:lnTo>
                  <a:lnTo>
                    <a:pt x="324" y="0"/>
                  </a:lnTo>
                  <a:lnTo>
                    <a:pt x="380" y="14"/>
                  </a:lnTo>
                  <a:lnTo>
                    <a:pt x="436" y="51"/>
                  </a:lnTo>
                  <a:lnTo>
                    <a:pt x="491" y="124"/>
                  </a:lnTo>
                  <a:lnTo>
                    <a:pt x="547" y="212"/>
                  </a:lnTo>
                  <a:lnTo>
                    <a:pt x="603" y="322"/>
                  </a:lnTo>
                  <a:lnTo>
                    <a:pt x="658" y="432"/>
                  </a:lnTo>
                </a:path>
              </a:pathLst>
            </a:custGeom>
            <a:noFill/>
            <a:ln w="38100" cap="rnd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06" name="Rectangle 19"/>
            <p:cNvSpPr/>
            <p:nvPr/>
          </p:nvSpPr>
          <p:spPr>
            <a:xfrm>
              <a:off x="2689" y="2640"/>
              <a:ext cx="28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b="1" baseline="-25000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</p:grpSp>
      <p:grpSp>
        <p:nvGrpSpPr>
          <p:cNvPr id="12307" name="Group 20"/>
          <p:cNvGrpSpPr/>
          <p:nvPr/>
        </p:nvGrpSpPr>
        <p:grpSpPr>
          <a:xfrm>
            <a:off x="1939925" y="3089275"/>
            <a:ext cx="465138" cy="1752600"/>
            <a:chOff x="2400" y="1776"/>
            <a:chExt cx="293" cy="1104"/>
          </a:xfrm>
        </p:grpSpPr>
        <p:sp>
          <p:nvSpPr>
            <p:cNvPr id="12308" name="Line 21"/>
            <p:cNvSpPr/>
            <p:nvPr/>
          </p:nvSpPr>
          <p:spPr>
            <a:xfrm>
              <a:off x="2693" y="1997"/>
              <a:ext cx="0" cy="883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2309" name="Line 22"/>
            <p:cNvSpPr/>
            <p:nvPr/>
          </p:nvSpPr>
          <p:spPr>
            <a:xfrm flipH="1">
              <a:off x="2400" y="1776"/>
              <a:ext cx="0" cy="720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</p:grpSp>
      <p:grpSp>
        <p:nvGrpSpPr>
          <p:cNvPr id="12310" name="Group 23"/>
          <p:cNvGrpSpPr/>
          <p:nvPr/>
        </p:nvGrpSpPr>
        <p:grpSpPr>
          <a:xfrm>
            <a:off x="34925" y="838200"/>
            <a:ext cx="7162800" cy="4689475"/>
            <a:chOff x="1200" y="358"/>
            <a:chExt cx="4512" cy="2954"/>
          </a:xfrm>
        </p:grpSpPr>
        <p:sp>
          <p:nvSpPr>
            <p:cNvPr id="12311" name="Rectangle 24"/>
            <p:cNvSpPr/>
            <p:nvPr/>
          </p:nvSpPr>
          <p:spPr>
            <a:xfrm>
              <a:off x="3003" y="1795"/>
              <a:ext cx="114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12" name="Line 25"/>
            <p:cNvSpPr/>
            <p:nvPr/>
          </p:nvSpPr>
          <p:spPr>
            <a:xfrm flipV="1">
              <a:off x="2640" y="1961"/>
              <a:ext cx="1865" cy="7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2313" name="Rectangle 26"/>
            <p:cNvSpPr/>
            <p:nvPr/>
          </p:nvSpPr>
          <p:spPr>
            <a:xfrm>
              <a:off x="3890" y="2016"/>
              <a:ext cx="1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sz="2800" b="1" i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14" name="Line 27"/>
            <p:cNvSpPr/>
            <p:nvPr/>
          </p:nvSpPr>
          <p:spPr>
            <a:xfrm flipV="1">
              <a:off x="3266" y="918"/>
              <a:ext cx="0" cy="1177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2315" name="Text Box 28"/>
            <p:cNvSpPr txBox="1"/>
            <p:nvPr/>
          </p:nvSpPr>
          <p:spPr>
            <a:xfrm>
              <a:off x="3270" y="777"/>
              <a:ext cx="55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2800" b="1" baseline="-25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316" name="Line 29"/>
            <p:cNvSpPr/>
            <p:nvPr/>
          </p:nvSpPr>
          <p:spPr>
            <a:xfrm flipV="1">
              <a:off x="3266" y="2089"/>
              <a:ext cx="783" cy="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2317" name="Line 30"/>
            <p:cNvSpPr/>
            <p:nvPr/>
          </p:nvSpPr>
          <p:spPr>
            <a:xfrm>
              <a:off x="3266" y="1968"/>
              <a:ext cx="652" cy="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2318" name="Line 31"/>
            <p:cNvSpPr/>
            <p:nvPr/>
          </p:nvSpPr>
          <p:spPr>
            <a:xfrm flipV="1">
              <a:off x="4210" y="528"/>
              <a:ext cx="0" cy="15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</p:sp>
        <p:sp>
          <p:nvSpPr>
            <p:cNvPr id="12319" name="Text Box 32"/>
            <p:cNvSpPr txBox="1"/>
            <p:nvPr/>
          </p:nvSpPr>
          <p:spPr>
            <a:xfrm>
              <a:off x="4210" y="403"/>
              <a:ext cx="67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="1" baseline="-25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B</a:t>
              </a: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</a:t>
              </a: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12320" name="Line 33"/>
            <p:cNvSpPr/>
            <p:nvPr/>
          </p:nvSpPr>
          <p:spPr>
            <a:xfrm>
              <a:off x="4194" y="2098"/>
              <a:ext cx="1287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</p:sp>
        <p:sp>
          <p:nvSpPr>
            <p:cNvPr id="12321" name="Text Box 34"/>
            <p:cNvSpPr txBox="1"/>
            <p:nvPr/>
          </p:nvSpPr>
          <p:spPr>
            <a:xfrm>
              <a:off x="4992" y="2041"/>
              <a:ext cx="58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BE</a:t>
              </a: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/V</a:t>
              </a:r>
            </a:p>
          </p:txBody>
        </p:sp>
        <p:sp>
          <p:nvSpPr>
            <p:cNvPr id="12322" name="Freeform 35"/>
            <p:cNvSpPr/>
            <p:nvPr/>
          </p:nvSpPr>
          <p:spPr>
            <a:xfrm>
              <a:off x="4202" y="745"/>
              <a:ext cx="550" cy="1341"/>
            </a:xfrm>
            <a:custGeom>
              <a:avLst/>
              <a:gdLst/>
              <a:ahLst/>
              <a:cxnLst>
                <a:cxn ang="0">
                  <a:pos x="0" y="1341"/>
                </a:cxn>
                <a:cxn ang="0">
                  <a:pos x="106" y="1311"/>
                </a:cxn>
                <a:cxn ang="0">
                  <a:pos x="177" y="1193"/>
                </a:cxn>
                <a:cxn ang="0">
                  <a:pos x="264" y="770"/>
                </a:cxn>
                <a:cxn ang="0">
                  <a:pos x="332" y="0"/>
                </a:cxn>
              </a:cxnLst>
              <a:rect l="0" t="0" r="0" b="0"/>
              <a:pathLst>
                <a:path w="651" h="1341">
                  <a:moveTo>
                    <a:pt x="0" y="1341"/>
                  </a:moveTo>
                  <a:cubicBezTo>
                    <a:pt x="74" y="1338"/>
                    <a:pt x="149" y="1336"/>
                    <a:pt x="207" y="1311"/>
                  </a:cubicBezTo>
                  <a:cubicBezTo>
                    <a:pt x="265" y="1286"/>
                    <a:pt x="296" y="1283"/>
                    <a:pt x="348" y="1193"/>
                  </a:cubicBezTo>
                  <a:cubicBezTo>
                    <a:pt x="400" y="1103"/>
                    <a:pt x="468" y="969"/>
                    <a:pt x="518" y="770"/>
                  </a:cubicBezTo>
                  <a:cubicBezTo>
                    <a:pt x="568" y="571"/>
                    <a:pt x="629" y="128"/>
                    <a:pt x="651" y="0"/>
                  </a:cubicBezTo>
                </a:path>
              </a:pathLst>
            </a:custGeom>
            <a:noFill/>
            <a:ln w="38100" cap="flat" cmpd="sng">
              <a:solidFill>
                <a:srgbClr val="FF33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23" name="Line 36"/>
            <p:cNvSpPr/>
            <p:nvPr/>
          </p:nvSpPr>
          <p:spPr>
            <a:xfrm flipH="1">
              <a:off x="4464" y="2016"/>
              <a:ext cx="0" cy="1056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2324" name="Line 37"/>
            <p:cNvSpPr/>
            <p:nvPr/>
          </p:nvSpPr>
          <p:spPr>
            <a:xfrm flipH="1">
              <a:off x="4464" y="2353"/>
              <a:ext cx="0" cy="71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2325" name="Line 38"/>
            <p:cNvSpPr/>
            <p:nvPr/>
          </p:nvSpPr>
          <p:spPr>
            <a:xfrm>
              <a:off x="4204" y="2352"/>
              <a:ext cx="0" cy="91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2326" name="Line 39"/>
            <p:cNvSpPr/>
            <p:nvPr/>
          </p:nvSpPr>
          <p:spPr>
            <a:xfrm>
              <a:off x="4210" y="2368"/>
              <a:ext cx="1240" cy="1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2327" name="Text Box 40"/>
            <p:cNvSpPr txBox="1"/>
            <p:nvPr/>
          </p:nvSpPr>
          <p:spPr>
            <a:xfrm>
              <a:off x="4022" y="3024"/>
              <a:ext cx="16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28" name="Rectangle 41"/>
            <p:cNvSpPr/>
            <p:nvPr/>
          </p:nvSpPr>
          <p:spPr>
            <a:xfrm>
              <a:off x="4848" y="2328"/>
              <a:ext cx="8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BE</a:t>
              </a: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/V</a:t>
              </a:r>
            </a:p>
          </p:txBody>
        </p:sp>
        <p:sp>
          <p:nvSpPr>
            <p:cNvPr id="12329" name="Rectangle 42"/>
            <p:cNvSpPr/>
            <p:nvPr/>
          </p:nvSpPr>
          <p:spPr>
            <a:xfrm>
              <a:off x="4224" y="2976"/>
              <a:ext cx="42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BE</a:t>
              </a:r>
            </a:p>
          </p:txBody>
        </p:sp>
        <p:sp>
          <p:nvSpPr>
            <p:cNvPr id="12330" name="Line 43"/>
            <p:cNvSpPr/>
            <p:nvPr/>
          </p:nvSpPr>
          <p:spPr>
            <a:xfrm>
              <a:off x="4222" y="2976"/>
              <a:ext cx="242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</p:sp>
        <p:sp>
          <p:nvSpPr>
            <p:cNvPr id="12331" name="Oval 44"/>
            <p:cNvSpPr/>
            <p:nvPr/>
          </p:nvSpPr>
          <p:spPr>
            <a:xfrm>
              <a:off x="4416" y="1949"/>
              <a:ext cx="82" cy="75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0000" tIns="46800" rIns="90000" bIns="46800" anchor="ctr" anchorCtr="0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32" name="Text Box 45"/>
            <p:cNvSpPr txBox="1"/>
            <p:nvPr/>
          </p:nvSpPr>
          <p:spPr>
            <a:xfrm>
              <a:off x="4018" y="1968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2333" name="Text Box 46"/>
            <p:cNvSpPr txBox="1"/>
            <p:nvPr/>
          </p:nvSpPr>
          <p:spPr>
            <a:xfrm>
              <a:off x="3080" y="1968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2334" name="Text Box 47"/>
            <p:cNvSpPr txBox="1"/>
            <p:nvPr/>
          </p:nvSpPr>
          <p:spPr>
            <a:xfrm>
              <a:off x="4018" y="2198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2335" name="Rectangle 48"/>
            <p:cNvSpPr/>
            <p:nvPr/>
          </p:nvSpPr>
          <p:spPr>
            <a:xfrm>
              <a:off x="4307" y="1680"/>
              <a:ext cx="253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2336" name="Line 49"/>
            <p:cNvSpPr/>
            <p:nvPr/>
          </p:nvSpPr>
          <p:spPr>
            <a:xfrm>
              <a:off x="2613" y="1937"/>
              <a:ext cx="0" cy="1231"/>
            </a:xfrm>
            <a:prstGeom prst="line">
              <a:avLst/>
            </a:prstGeom>
            <a:ln w="19050" cap="flat" cmpd="sng">
              <a:solidFill>
                <a:srgbClr val="0000FF"/>
              </a:solidFill>
              <a:prstDash val="sysDot"/>
              <a:round/>
              <a:headEnd type="none" w="med" len="med"/>
              <a:tailEnd type="none" w="med" len="med"/>
            </a:ln>
          </p:spPr>
        </p:sp>
        <p:sp>
          <p:nvSpPr>
            <p:cNvPr id="12337" name="Freeform 50"/>
            <p:cNvSpPr/>
            <p:nvPr/>
          </p:nvSpPr>
          <p:spPr>
            <a:xfrm>
              <a:off x="1398" y="2016"/>
              <a:ext cx="1434" cy="50"/>
            </a:xfrm>
            <a:custGeom>
              <a:avLst/>
              <a:gdLst/>
              <a:ahLst/>
              <a:cxnLst>
                <a:cxn ang="0">
                  <a:pos x="2" y="3"/>
                </a:cxn>
                <a:cxn ang="0">
                  <a:pos x="9" y="2"/>
                </a:cxn>
                <a:cxn ang="0">
                  <a:pos x="56" y="0"/>
                </a:cxn>
                <a:cxn ang="0">
                  <a:pos x="311" y="0"/>
                </a:cxn>
              </a:cxnLst>
              <a:rect l="0" t="0" r="0" b="0"/>
              <a:pathLst>
                <a:path w="2387" h="131">
                  <a:moveTo>
                    <a:pt x="19" y="131"/>
                  </a:moveTo>
                  <a:cubicBezTo>
                    <a:pt x="27" y="125"/>
                    <a:pt x="0" y="113"/>
                    <a:pt x="69" y="95"/>
                  </a:cubicBezTo>
                  <a:cubicBezTo>
                    <a:pt x="138" y="77"/>
                    <a:pt x="45" y="40"/>
                    <a:pt x="431" y="24"/>
                  </a:cubicBezTo>
                  <a:cubicBezTo>
                    <a:pt x="817" y="8"/>
                    <a:pt x="1980" y="5"/>
                    <a:pt x="2387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8" name="Freeform 51"/>
            <p:cNvSpPr/>
            <p:nvPr/>
          </p:nvSpPr>
          <p:spPr>
            <a:xfrm>
              <a:off x="1408" y="1757"/>
              <a:ext cx="1246" cy="310"/>
            </a:xfrm>
            <a:custGeom>
              <a:avLst/>
              <a:gdLst/>
              <a:ahLst/>
              <a:cxnLst>
                <a:cxn ang="0">
                  <a:pos x="0" y="72"/>
                </a:cxn>
                <a:cxn ang="0">
                  <a:pos x="1" y="45"/>
                </a:cxn>
                <a:cxn ang="0">
                  <a:pos x="4" y="40"/>
                </a:cxn>
                <a:cxn ang="0">
                  <a:pos x="15" y="22"/>
                </a:cxn>
                <a:cxn ang="0">
                  <a:pos x="29" y="10"/>
                </a:cxn>
                <a:cxn ang="0">
                  <a:pos x="64" y="7"/>
                </a:cxn>
                <a:cxn ang="0">
                  <a:pos x="196" y="0"/>
                </a:cxn>
              </a:cxnLst>
              <a:rect l="0" t="0" r="0" b="0"/>
              <a:pathLst>
                <a:path w="2308" h="504">
                  <a:moveTo>
                    <a:pt x="0" y="504"/>
                  </a:moveTo>
                  <a:cubicBezTo>
                    <a:pt x="3" y="472"/>
                    <a:pt x="6" y="352"/>
                    <a:pt x="15" y="314"/>
                  </a:cubicBezTo>
                  <a:cubicBezTo>
                    <a:pt x="24" y="276"/>
                    <a:pt x="26" y="302"/>
                    <a:pt x="52" y="276"/>
                  </a:cubicBezTo>
                  <a:cubicBezTo>
                    <a:pt x="78" y="250"/>
                    <a:pt x="124" y="190"/>
                    <a:pt x="172" y="156"/>
                  </a:cubicBezTo>
                  <a:cubicBezTo>
                    <a:pt x="220" y="122"/>
                    <a:pt x="244" y="90"/>
                    <a:pt x="340" y="72"/>
                  </a:cubicBezTo>
                  <a:cubicBezTo>
                    <a:pt x="436" y="54"/>
                    <a:pt x="420" y="60"/>
                    <a:pt x="748" y="48"/>
                  </a:cubicBezTo>
                  <a:cubicBezTo>
                    <a:pt x="1076" y="36"/>
                    <a:pt x="1983" y="10"/>
                    <a:pt x="2308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39" name="Freeform 52"/>
            <p:cNvSpPr/>
            <p:nvPr/>
          </p:nvSpPr>
          <p:spPr>
            <a:xfrm>
              <a:off x="1407" y="1469"/>
              <a:ext cx="1240" cy="598"/>
            </a:xfrm>
            <a:custGeom>
              <a:avLst/>
              <a:gdLst/>
              <a:ahLst/>
              <a:cxnLst>
                <a:cxn ang="0">
                  <a:pos x="0" y="150"/>
                </a:cxn>
                <a:cxn ang="0">
                  <a:pos x="5" y="64"/>
                </a:cxn>
                <a:cxn ang="0">
                  <a:pos x="18" y="25"/>
                </a:cxn>
                <a:cxn ang="0">
                  <a:pos x="35" y="11"/>
                </a:cxn>
                <a:cxn ang="0">
                  <a:pos x="102" y="2"/>
                </a:cxn>
                <a:cxn ang="0">
                  <a:pos x="195" y="0"/>
                </a:cxn>
              </a:cxnLst>
              <a:rect l="0" t="0" r="0" b="0"/>
              <a:pathLst>
                <a:path w="2299" h="948">
                  <a:moveTo>
                    <a:pt x="0" y="948"/>
                  </a:moveTo>
                  <a:cubicBezTo>
                    <a:pt x="9" y="858"/>
                    <a:pt x="20" y="540"/>
                    <a:pt x="55" y="408"/>
                  </a:cubicBezTo>
                  <a:cubicBezTo>
                    <a:pt x="90" y="276"/>
                    <a:pt x="151" y="212"/>
                    <a:pt x="211" y="156"/>
                  </a:cubicBezTo>
                  <a:cubicBezTo>
                    <a:pt x="271" y="100"/>
                    <a:pt x="247" y="93"/>
                    <a:pt x="413" y="69"/>
                  </a:cubicBezTo>
                  <a:cubicBezTo>
                    <a:pt x="579" y="45"/>
                    <a:pt x="893" y="23"/>
                    <a:pt x="1207" y="12"/>
                  </a:cubicBezTo>
                  <a:cubicBezTo>
                    <a:pt x="1521" y="1"/>
                    <a:pt x="2072" y="2"/>
                    <a:pt x="2299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0" name="Freeform 53"/>
            <p:cNvSpPr/>
            <p:nvPr/>
          </p:nvSpPr>
          <p:spPr>
            <a:xfrm>
              <a:off x="1408" y="1109"/>
              <a:ext cx="1220" cy="934"/>
            </a:xfrm>
            <a:custGeom>
              <a:avLst/>
              <a:gdLst/>
              <a:ahLst/>
              <a:cxnLst>
                <a:cxn ang="0">
                  <a:pos x="0" y="290"/>
                </a:cxn>
                <a:cxn ang="0">
                  <a:pos x="6" y="110"/>
                </a:cxn>
                <a:cxn ang="0">
                  <a:pos x="13" y="33"/>
                </a:cxn>
                <a:cxn ang="0">
                  <a:pos x="41" y="11"/>
                </a:cxn>
                <a:cxn ang="0">
                  <a:pos x="192" y="0"/>
                </a:cxn>
              </a:cxnLst>
              <a:rect l="0" t="0" r="0" b="0"/>
              <a:pathLst>
                <a:path w="2260" h="1380">
                  <a:moveTo>
                    <a:pt x="0" y="1380"/>
                  </a:moveTo>
                  <a:cubicBezTo>
                    <a:pt x="12" y="1237"/>
                    <a:pt x="48" y="729"/>
                    <a:pt x="73" y="525"/>
                  </a:cubicBezTo>
                  <a:cubicBezTo>
                    <a:pt x="99" y="321"/>
                    <a:pt x="86" y="236"/>
                    <a:pt x="155" y="157"/>
                  </a:cubicBezTo>
                  <a:cubicBezTo>
                    <a:pt x="223" y="77"/>
                    <a:pt x="132" y="76"/>
                    <a:pt x="483" y="50"/>
                  </a:cubicBezTo>
                  <a:cubicBezTo>
                    <a:pt x="834" y="24"/>
                    <a:pt x="1890" y="10"/>
                    <a:pt x="226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1" name="Freeform 54"/>
            <p:cNvSpPr/>
            <p:nvPr/>
          </p:nvSpPr>
          <p:spPr>
            <a:xfrm>
              <a:off x="1408" y="832"/>
              <a:ext cx="1200" cy="1211"/>
            </a:xfrm>
            <a:custGeom>
              <a:avLst/>
              <a:gdLst/>
              <a:ahLst/>
              <a:cxnLst>
                <a:cxn ang="0">
                  <a:pos x="0" y="376"/>
                </a:cxn>
                <a:cxn ang="0">
                  <a:pos x="8" y="158"/>
                </a:cxn>
                <a:cxn ang="0">
                  <a:pos x="9" y="66"/>
                </a:cxn>
                <a:cxn ang="0">
                  <a:pos x="18" y="26"/>
                </a:cxn>
                <a:cxn ang="0">
                  <a:pos x="54" y="7"/>
                </a:cxn>
                <a:cxn ang="0">
                  <a:pos x="188" y="0"/>
                </a:cxn>
              </a:cxnLst>
              <a:rect l="0" t="0" r="0" b="0"/>
              <a:pathLst>
                <a:path w="2224" h="1788">
                  <a:moveTo>
                    <a:pt x="0" y="1788"/>
                  </a:moveTo>
                  <a:cubicBezTo>
                    <a:pt x="15" y="1616"/>
                    <a:pt x="70" y="1000"/>
                    <a:pt x="89" y="754"/>
                  </a:cubicBezTo>
                  <a:cubicBezTo>
                    <a:pt x="108" y="508"/>
                    <a:pt x="92" y="417"/>
                    <a:pt x="112" y="312"/>
                  </a:cubicBezTo>
                  <a:cubicBezTo>
                    <a:pt x="132" y="207"/>
                    <a:pt x="121" y="171"/>
                    <a:pt x="209" y="125"/>
                  </a:cubicBezTo>
                  <a:cubicBezTo>
                    <a:pt x="297" y="79"/>
                    <a:pt x="304" y="57"/>
                    <a:pt x="640" y="36"/>
                  </a:cubicBezTo>
                  <a:cubicBezTo>
                    <a:pt x="976" y="15"/>
                    <a:pt x="1894" y="8"/>
                    <a:pt x="2224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med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42" name="Rectangle 55"/>
            <p:cNvSpPr/>
            <p:nvPr/>
          </p:nvSpPr>
          <p:spPr>
            <a:xfrm>
              <a:off x="2994" y="1776"/>
              <a:ext cx="114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0000" tIns="46800" rIns="90000" bIns="4680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endParaRPr lang="zh-CN" altLang="zh-CN" sz="2800" b="1" baseline="-25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43" name="Rectangle 56"/>
            <p:cNvSpPr/>
            <p:nvPr/>
          </p:nvSpPr>
          <p:spPr>
            <a:xfrm>
              <a:off x="2592" y="1680"/>
              <a:ext cx="3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FF33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</a:p>
          </p:txBody>
        </p:sp>
        <p:sp>
          <p:nvSpPr>
            <p:cNvPr id="12344" name="Text Box 57"/>
            <p:cNvSpPr txBox="1"/>
            <p:nvPr/>
          </p:nvSpPr>
          <p:spPr>
            <a:xfrm>
              <a:off x="2620" y="2309"/>
              <a:ext cx="69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CE</a:t>
              </a: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/V</a:t>
              </a:r>
            </a:p>
          </p:txBody>
        </p:sp>
        <p:sp>
          <p:nvSpPr>
            <p:cNvPr id="12345" name="Line 58"/>
            <p:cNvSpPr/>
            <p:nvPr/>
          </p:nvSpPr>
          <p:spPr>
            <a:xfrm rot="-5400000">
              <a:off x="2209" y="1564"/>
              <a:ext cx="0" cy="158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2346" name="Line 59"/>
            <p:cNvSpPr/>
            <p:nvPr/>
          </p:nvSpPr>
          <p:spPr>
            <a:xfrm flipH="1">
              <a:off x="1414" y="2355"/>
              <a:ext cx="0" cy="864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med"/>
            </a:ln>
          </p:spPr>
        </p:sp>
        <p:sp>
          <p:nvSpPr>
            <p:cNvPr id="12347" name="Text Box 60"/>
            <p:cNvSpPr txBox="1"/>
            <p:nvPr/>
          </p:nvSpPr>
          <p:spPr>
            <a:xfrm>
              <a:off x="1220" y="3005"/>
              <a:ext cx="167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endParaRPr lang="en-US" altLang="zh-CN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2348" name="Line 61"/>
            <p:cNvSpPr/>
            <p:nvPr/>
          </p:nvSpPr>
          <p:spPr>
            <a:xfrm>
              <a:off x="2618" y="2352"/>
              <a:ext cx="0" cy="720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2349" name="Line 62"/>
            <p:cNvSpPr/>
            <p:nvPr/>
          </p:nvSpPr>
          <p:spPr>
            <a:xfrm>
              <a:off x="1383" y="845"/>
              <a:ext cx="1392" cy="124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2350" name="Text Box 63"/>
            <p:cNvSpPr txBox="1"/>
            <p:nvPr/>
          </p:nvSpPr>
          <p:spPr>
            <a:xfrm>
              <a:off x="1417" y="358"/>
              <a:ext cx="781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b="1" baseline="-25000" dirty="0">
                  <a:solidFill>
                    <a:schemeClr val="tx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/mA</a:t>
              </a:r>
            </a:p>
          </p:txBody>
        </p:sp>
        <p:sp>
          <p:nvSpPr>
            <p:cNvPr id="12351" name="Line 64"/>
            <p:cNvSpPr/>
            <p:nvPr/>
          </p:nvSpPr>
          <p:spPr>
            <a:xfrm flipV="1">
              <a:off x="1393" y="435"/>
              <a:ext cx="0" cy="16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</p:sp>
        <p:sp>
          <p:nvSpPr>
            <p:cNvPr id="12352" name="Rectangle 65"/>
            <p:cNvSpPr/>
            <p:nvPr/>
          </p:nvSpPr>
          <p:spPr>
            <a:xfrm>
              <a:off x="2583" y="2045"/>
              <a:ext cx="59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lIns="90000" tIns="46800" rIns="90000" bIns="4680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CE</a:t>
              </a:r>
              <a:r>
                <a:rPr lang="en-US" altLang="zh-CN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/V</a:t>
              </a:r>
            </a:p>
          </p:txBody>
        </p:sp>
        <p:sp>
          <p:nvSpPr>
            <p:cNvPr id="12353" name="Line 66"/>
            <p:cNvSpPr/>
            <p:nvPr/>
          </p:nvSpPr>
          <p:spPr>
            <a:xfrm>
              <a:off x="1369" y="2091"/>
              <a:ext cx="1728" cy="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sm" len="med"/>
            </a:ln>
          </p:spPr>
        </p:sp>
        <p:sp>
          <p:nvSpPr>
            <p:cNvPr id="12354" name="Oval 67"/>
            <p:cNvSpPr/>
            <p:nvPr/>
          </p:nvSpPr>
          <p:spPr>
            <a:xfrm>
              <a:off x="2592" y="1920"/>
              <a:ext cx="72" cy="84"/>
            </a:xfrm>
            <a:prstGeom prst="ellipse">
              <a:avLst/>
            </a:prstGeom>
            <a:solidFill>
              <a:schemeClr val="tx1"/>
            </a:solidFill>
            <a:ln w="127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lIns="90000" tIns="46800" rIns="90000" bIns="46800" anchor="ctr" anchorCtr="0">
              <a:spAutoFit/>
            </a:bodyPr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355" name="Text Box 68"/>
            <p:cNvSpPr txBox="1"/>
            <p:nvPr/>
          </p:nvSpPr>
          <p:spPr>
            <a:xfrm>
              <a:off x="1200" y="1997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2356" name="Text Box 69"/>
            <p:cNvSpPr txBox="1"/>
            <p:nvPr/>
          </p:nvSpPr>
          <p:spPr>
            <a:xfrm>
              <a:off x="1225" y="2227"/>
              <a:ext cx="23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12357" name="Line 70"/>
            <p:cNvSpPr/>
            <p:nvPr/>
          </p:nvSpPr>
          <p:spPr>
            <a:xfrm>
              <a:off x="1403" y="3101"/>
              <a:ext cx="1189" cy="0"/>
            </a:xfrm>
            <a:prstGeom prst="line">
              <a:avLst/>
            </a:prstGeom>
            <a:ln w="19050" cap="flat" cmpd="sng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</p:spPr>
        </p:sp>
        <p:sp>
          <p:nvSpPr>
            <p:cNvPr id="12358" name="Rectangle 71"/>
            <p:cNvSpPr/>
            <p:nvPr/>
          </p:nvSpPr>
          <p:spPr>
            <a:xfrm>
              <a:off x="1776" y="2784"/>
              <a:ext cx="44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lIns="90000" tIns="46800" rIns="90000" bIns="46800" anchor="ctr" anchorCtr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CE</a:t>
              </a:r>
            </a:p>
          </p:txBody>
        </p:sp>
      </p:grpSp>
      <p:grpSp>
        <p:nvGrpSpPr>
          <p:cNvPr id="12359" name="Group 72"/>
          <p:cNvGrpSpPr/>
          <p:nvPr/>
        </p:nvGrpSpPr>
        <p:grpSpPr>
          <a:xfrm flipH="1" flipV="1">
            <a:off x="3333750" y="3089275"/>
            <a:ext cx="914400" cy="457200"/>
            <a:chOff x="445" y="950"/>
            <a:chExt cx="576" cy="539"/>
          </a:xfrm>
        </p:grpSpPr>
        <p:sp>
          <p:nvSpPr>
            <p:cNvPr id="12360" name="Freeform 73"/>
            <p:cNvSpPr/>
            <p:nvPr/>
          </p:nvSpPr>
          <p:spPr>
            <a:xfrm>
              <a:off x="445" y="950"/>
              <a:ext cx="288" cy="217"/>
            </a:xfrm>
            <a:custGeom>
              <a:avLst/>
              <a:gdLst/>
              <a:ahLst/>
              <a:cxnLst>
                <a:cxn ang="0">
                  <a:pos x="0" y="217"/>
                </a:cxn>
                <a:cxn ang="0">
                  <a:pos x="24" y="136"/>
                </a:cxn>
                <a:cxn ang="0">
                  <a:pos x="49" y="65"/>
                </a:cxn>
                <a:cxn ang="0">
                  <a:pos x="73" y="4"/>
                </a:cxn>
                <a:cxn ang="0">
                  <a:pos x="107" y="3"/>
                </a:cxn>
                <a:cxn ang="0">
                  <a:pos x="121" y="3"/>
                </a:cxn>
                <a:cxn ang="0">
                  <a:pos x="133" y="3"/>
                </a:cxn>
                <a:cxn ang="0">
                  <a:pos x="165" y="5"/>
                </a:cxn>
                <a:cxn ang="0">
                  <a:pos x="196" y="0"/>
                </a:cxn>
                <a:cxn ang="0">
                  <a:pos x="213" y="8"/>
                </a:cxn>
                <a:cxn ang="0">
                  <a:pos x="215" y="4"/>
                </a:cxn>
                <a:cxn ang="0">
                  <a:pos x="239" y="65"/>
                </a:cxn>
                <a:cxn ang="0">
                  <a:pos x="264" y="141"/>
                </a:cxn>
                <a:cxn ang="0">
                  <a:pos x="288" y="217"/>
                </a:cxn>
              </a:cxnLst>
              <a:rect l="0" t="0" r="0" b="0"/>
              <a:pathLst>
                <a:path w="288" h="217">
                  <a:moveTo>
                    <a:pt x="0" y="217"/>
                  </a:moveTo>
                  <a:lnTo>
                    <a:pt x="24" y="136"/>
                  </a:lnTo>
                  <a:lnTo>
                    <a:pt x="49" y="65"/>
                  </a:lnTo>
                  <a:lnTo>
                    <a:pt x="73" y="4"/>
                  </a:lnTo>
                  <a:lnTo>
                    <a:pt x="107" y="3"/>
                  </a:lnTo>
                  <a:lnTo>
                    <a:pt x="121" y="3"/>
                  </a:lnTo>
                  <a:lnTo>
                    <a:pt x="133" y="3"/>
                  </a:lnTo>
                  <a:lnTo>
                    <a:pt x="165" y="5"/>
                  </a:lnTo>
                  <a:lnTo>
                    <a:pt x="196" y="0"/>
                  </a:lnTo>
                  <a:lnTo>
                    <a:pt x="213" y="8"/>
                  </a:lnTo>
                  <a:lnTo>
                    <a:pt x="215" y="4"/>
                  </a:lnTo>
                  <a:lnTo>
                    <a:pt x="239" y="65"/>
                  </a:lnTo>
                  <a:lnTo>
                    <a:pt x="264" y="141"/>
                  </a:lnTo>
                  <a:lnTo>
                    <a:pt x="288" y="217"/>
                  </a:lnTo>
                </a:path>
              </a:pathLst>
            </a:custGeom>
            <a:noFill/>
            <a:ln w="381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61" name="Freeform 74"/>
            <p:cNvSpPr/>
            <p:nvPr/>
          </p:nvSpPr>
          <p:spPr>
            <a:xfrm flipH="1" flipV="1">
              <a:off x="733" y="1167"/>
              <a:ext cx="288" cy="322"/>
            </a:xfrm>
            <a:custGeom>
              <a:avLst/>
              <a:gdLst/>
              <a:ahLst/>
              <a:cxnLst>
                <a:cxn ang="0">
                  <a:pos x="0" y="132"/>
                </a:cxn>
                <a:cxn ang="0">
                  <a:pos x="2" y="96"/>
                </a:cxn>
                <a:cxn ang="0">
                  <a:pos x="4" y="65"/>
                </a:cxn>
                <a:cxn ang="0">
                  <a:pos x="6" y="38"/>
                </a:cxn>
                <a:cxn ang="0">
                  <a:pos x="8" y="16"/>
                </a:cxn>
                <a:cxn ang="0">
                  <a:pos x="10" y="4"/>
                </a:cxn>
                <a:cxn ang="0">
                  <a:pos x="12" y="0"/>
                </a:cxn>
                <a:cxn ang="0">
                  <a:pos x="14" y="4"/>
                </a:cxn>
                <a:cxn ang="0">
                  <a:pos x="16" y="16"/>
                </a:cxn>
                <a:cxn ang="0">
                  <a:pos x="18" y="38"/>
                </a:cxn>
                <a:cxn ang="0">
                  <a:pos x="20" y="65"/>
                </a:cxn>
                <a:cxn ang="0">
                  <a:pos x="22" y="98"/>
                </a:cxn>
                <a:cxn ang="0">
                  <a:pos x="24" y="132"/>
                </a:cxn>
              </a:cxnLst>
              <a:rect l="0" t="0" r="0" b="0"/>
              <a:pathLst>
                <a:path w="659" h="433">
                  <a:moveTo>
                    <a:pt x="0" y="432"/>
                  </a:moveTo>
                  <a:lnTo>
                    <a:pt x="56" y="314"/>
                  </a:lnTo>
                  <a:lnTo>
                    <a:pt x="111" y="212"/>
                  </a:lnTo>
                  <a:lnTo>
                    <a:pt x="167" y="124"/>
                  </a:lnTo>
                  <a:lnTo>
                    <a:pt x="222" y="51"/>
                  </a:lnTo>
                  <a:lnTo>
                    <a:pt x="269" y="14"/>
                  </a:lnTo>
                  <a:lnTo>
                    <a:pt x="324" y="0"/>
                  </a:lnTo>
                  <a:lnTo>
                    <a:pt x="380" y="14"/>
                  </a:lnTo>
                  <a:lnTo>
                    <a:pt x="436" y="51"/>
                  </a:lnTo>
                  <a:lnTo>
                    <a:pt x="491" y="124"/>
                  </a:lnTo>
                  <a:lnTo>
                    <a:pt x="547" y="212"/>
                  </a:lnTo>
                  <a:lnTo>
                    <a:pt x="603" y="322"/>
                  </a:lnTo>
                  <a:lnTo>
                    <a:pt x="658" y="432"/>
                  </a:lnTo>
                </a:path>
              </a:pathLst>
            </a:custGeom>
            <a:noFill/>
            <a:ln w="38100" cap="rnd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0" y="0"/>
            <a:ext cx="5562600" cy="47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．固定偏置电路（共发射极放大电路）</a:t>
            </a:r>
            <a:r>
              <a:rPr kumimoji="0" lang="zh-CN" sz="25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4" name="Rectangle 3"/>
          <p:cNvSpPr/>
          <p:nvPr/>
        </p:nvSpPr>
        <p:spPr>
          <a:xfrm>
            <a:off x="2971800" y="20812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3315" name="Picture 4" descr="第八章图"/>
          <p:cNvPicPr>
            <a:picLocks noChangeAspect="1"/>
          </p:cNvPicPr>
          <p:nvPr/>
        </p:nvPicPr>
        <p:blipFill>
          <a:blip r:embed="rId3" cstate="print"/>
          <a:srcRect l="8304" t="9782" r="22743" b="12447"/>
          <a:stretch>
            <a:fillRect/>
          </a:stretch>
        </p:blipFill>
        <p:spPr>
          <a:xfrm>
            <a:off x="468313" y="549275"/>
            <a:ext cx="4032250" cy="33956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Rectangle 5"/>
          <p:cNvSpPr/>
          <p:nvPr/>
        </p:nvSpPr>
        <p:spPr>
          <a:xfrm>
            <a:off x="3676650" y="26050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7" name="Rectangle 6"/>
          <p:cNvSpPr/>
          <p:nvPr/>
        </p:nvSpPr>
        <p:spPr>
          <a:xfrm>
            <a:off x="3143250" y="32099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318" name="Object 7"/>
          <p:cNvGraphicFramePr>
            <a:graphicFrameLocks/>
          </p:cNvGraphicFramePr>
          <p:nvPr/>
        </p:nvGraphicFramePr>
        <p:xfrm>
          <a:off x="0" y="4365625"/>
          <a:ext cx="3276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1" r:id="rId4" imgW="1686904" imgH="266353" progId="">
                  <p:embed/>
                </p:oleObj>
              </mc:Choice>
              <mc:Fallback>
                <p:oleObj r:id="rId4" imgW="1686904" imgH="266353" progId="">
                  <p:embed/>
                  <p:pic>
                    <p:nvPicPr>
                      <p:cNvPr id="0" name="Picture 5" descr="image1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65625"/>
                        <a:ext cx="3276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Object 8"/>
          <p:cNvGraphicFramePr>
            <a:graphicFrameLocks/>
          </p:cNvGraphicFramePr>
          <p:nvPr/>
        </p:nvGraphicFramePr>
        <p:xfrm>
          <a:off x="3276600" y="4292600"/>
          <a:ext cx="5743575" cy="804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2" r:id="rId6" imgW="3694097" imgH="533169" progId="">
                  <p:embed/>
                </p:oleObj>
              </mc:Choice>
              <mc:Fallback>
                <p:oleObj r:id="rId6" imgW="3694097" imgH="533169" progId="">
                  <p:embed/>
                  <p:pic>
                    <p:nvPicPr>
                      <p:cNvPr id="0" name="Picture 4" descr="image1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292600"/>
                        <a:ext cx="5743575" cy="804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9"/>
          <p:cNvGraphicFramePr>
            <a:graphicFrameLocks/>
          </p:cNvGraphicFramePr>
          <p:nvPr/>
        </p:nvGraphicFramePr>
        <p:xfrm>
          <a:off x="268288" y="5516563"/>
          <a:ext cx="65357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3" r:id="rId8" imgW="3414818" imgH="291973" progId="">
                  <p:embed/>
                </p:oleObj>
              </mc:Choice>
              <mc:Fallback>
                <p:oleObj r:id="rId8" imgW="3414818" imgH="291973" progId="">
                  <p:embed/>
                  <p:pic>
                    <p:nvPicPr>
                      <p:cNvPr id="0" name="Picture 3" descr="image1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88" y="5516563"/>
                        <a:ext cx="653573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10"/>
          <p:cNvGraphicFramePr>
            <a:graphicFrameLocks/>
          </p:cNvGraphicFramePr>
          <p:nvPr/>
        </p:nvGraphicFramePr>
        <p:xfrm>
          <a:off x="0" y="5013325"/>
          <a:ext cx="3495675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4" r:id="rId10" imgW="1686904" imgH="266353" progId="">
                  <p:embed/>
                </p:oleObj>
              </mc:Choice>
              <mc:Fallback>
                <p:oleObj r:id="rId10" imgW="1686904" imgH="266353" progId="">
                  <p:embed/>
                  <p:pic>
                    <p:nvPicPr>
                      <p:cNvPr id="0" name="Picture 2" descr="image1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013325"/>
                        <a:ext cx="3495675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11"/>
          <p:cNvGraphicFramePr>
            <a:graphicFrameLocks/>
          </p:cNvGraphicFramePr>
          <p:nvPr/>
        </p:nvGraphicFramePr>
        <p:xfrm>
          <a:off x="0" y="6313488"/>
          <a:ext cx="6192838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25" r:id="rId12" imgW="3031353" imgH="266353" progId="">
                  <p:embed/>
                </p:oleObj>
              </mc:Choice>
              <mc:Fallback>
                <p:oleObj r:id="rId12" imgW="3031353" imgH="266353" progId="">
                  <p:embed/>
                  <p:pic>
                    <p:nvPicPr>
                      <p:cNvPr id="0" name="Picture 1" descr="image14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13488"/>
                        <a:ext cx="6192838" cy="544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3" name="Picture 12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5076825" y="692150"/>
            <a:ext cx="3476625" cy="3086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7" name="Picture 2" descr="第八章图"/>
          <p:cNvPicPr>
            <a:picLocks noChangeAspect="1"/>
          </p:cNvPicPr>
          <p:nvPr/>
        </p:nvPicPr>
        <p:blipFill>
          <a:blip r:embed="rId3" cstate="print"/>
          <a:srcRect l="8304" t="9782" r="22743" b="12447"/>
          <a:stretch>
            <a:fillRect/>
          </a:stretch>
        </p:blipFill>
        <p:spPr>
          <a:xfrm>
            <a:off x="5867400" y="3455988"/>
            <a:ext cx="3276600" cy="32131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3"/>
          <p:cNvSpPr/>
          <p:nvPr/>
        </p:nvSpPr>
        <p:spPr>
          <a:xfrm>
            <a:off x="3038475" y="27336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5364" name="Picture 4" descr="幻灯片3"/>
          <p:cNvPicPr>
            <a:picLocks noChangeAspect="1"/>
          </p:cNvPicPr>
          <p:nvPr/>
        </p:nvPicPr>
        <p:blipFill>
          <a:blip r:embed="rId4" cstate="print"/>
          <a:srcRect l="8304" t="12360" r="13358" b="31493"/>
          <a:stretch>
            <a:fillRect/>
          </a:stretch>
        </p:blipFill>
        <p:spPr>
          <a:xfrm>
            <a:off x="214313" y="0"/>
            <a:ext cx="4643437" cy="2752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0" name="Rectangle 5"/>
          <p:cNvSpPr/>
          <p:nvPr/>
        </p:nvSpPr>
        <p:spPr>
          <a:xfrm>
            <a:off x="3143250" y="25860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41" name="Rectangle 7"/>
          <p:cNvSpPr/>
          <p:nvPr/>
        </p:nvSpPr>
        <p:spPr>
          <a:xfrm>
            <a:off x="3105150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368" name="Object 8"/>
          <p:cNvGraphicFramePr>
            <a:graphicFrameLocks/>
          </p:cNvGraphicFramePr>
          <p:nvPr/>
        </p:nvGraphicFramePr>
        <p:xfrm>
          <a:off x="-1905" y="2997200"/>
          <a:ext cx="677291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3" r:id="rId5" imgW="3784320" imgH="520560" progId="">
                  <p:embed/>
                </p:oleObj>
              </mc:Choice>
              <mc:Fallback>
                <p:oleObj r:id="rId5" imgW="3784320" imgH="520560" progId="">
                  <p:embed/>
                  <p:pic>
                    <p:nvPicPr>
                      <p:cNvPr id="0" name="Picture 4" descr="image1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905" y="2997200"/>
                        <a:ext cx="677291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9" name="Object 9"/>
          <p:cNvGraphicFramePr>
            <a:graphicFrameLocks/>
          </p:cNvGraphicFramePr>
          <p:nvPr/>
        </p:nvGraphicFramePr>
        <p:xfrm>
          <a:off x="-12700" y="3644900"/>
          <a:ext cx="5864225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4" r:id="rId7" imgW="2995900" imgH="799753" progId="">
                  <p:embed/>
                </p:oleObj>
              </mc:Choice>
              <mc:Fallback>
                <p:oleObj r:id="rId7" imgW="2995900" imgH="799753" progId="">
                  <p:embed/>
                  <p:pic>
                    <p:nvPicPr>
                      <p:cNvPr id="0" name="Picture 3" descr="image1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2700" y="3644900"/>
                        <a:ext cx="5864225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10"/>
          <p:cNvGraphicFramePr>
            <a:graphicFrameLocks/>
          </p:cNvGraphicFramePr>
          <p:nvPr/>
        </p:nvGraphicFramePr>
        <p:xfrm>
          <a:off x="285750" y="5429250"/>
          <a:ext cx="4729163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5" r:id="rId9" imgW="2971800" imgH="609600" progId="">
                  <p:embed/>
                </p:oleObj>
              </mc:Choice>
              <mc:Fallback>
                <p:oleObj r:id="rId9" imgW="2971800" imgH="609600" progId="">
                  <p:embed/>
                  <p:pic>
                    <p:nvPicPr>
                      <p:cNvPr id="0" name="Picture 2" descr="image1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750" y="5429250"/>
                        <a:ext cx="4729163" cy="966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11"/>
          <p:cNvGraphicFramePr>
            <a:graphicFrameLocks/>
          </p:cNvGraphicFramePr>
          <p:nvPr/>
        </p:nvGraphicFramePr>
        <p:xfrm>
          <a:off x="220663" y="4800600"/>
          <a:ext cx="2260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16" r:id="rId11" imgW="1155199" imgH="253890" progId="">
                  <p:embed/>
                </p:oleObj>
              </mc:Choice>
              <mc:Fallback>
                <p:oleObj r:id="rId11" imgW="1155199" imgH="253890" progId="">
                  <p:embed/>
                  <p:pic>
                    <p:nvPicPr>
                      <p:cNvPr id="0" name="Picture 1" descr="image2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663" y="4800600"/>
                        <a:ext cx="22606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Line 12"/>
          <p:cNvSpPr/>
          <p:nvPr/>
        </p:nvSpPr>
        <p:spPr>
          <a:xfrm>
            <a:off x="107950" y="2852738"/>
            <a:ext cx="882015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sp>
      <p:pic>
        <p:nvPicPr>
          <p:cNvPr id="15" name="Picture 6" descr="幻灯片4"/>
          <p:cNvPicPr>
            <a:picLocks noChangeAspect="1"/>
          </p:cNvPicPr>
          <p:nvPr/>
        </p:nvPicPr>
        <p:blipFill>
          <a:blip r:embed="rId13" cstate="print"/>
          <a:srcRect l="17328" t="17368" r="11191" b="26346"/>
          <a:stretch>
            <a:fillRect/>
          </a:stretch>
        </p:blipFill>
        <p:spPr>
          <a:xfrm>
            <a:off x="4429125" y="0"/>
            <a:ext cx="4572000" cy="2705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2" descr="幻灯片7"/>
          <p:cNvPicPr>
            <a:picLocks noChangeAspect="1"/>
          </p:cNvPicPr>
          <p:nvPr/>
        </p:nvPicPr>
        <p:blipFill>
          <a:blip r:embed="rId3" cstate="print"/>
          <a:srcRect l="30325" t="9782" r="13356" b="17465"/>
          <a:stretch>
            <a:fillRect/>
          </a:stretch>
        </p:blipFill>
        <p:spPr>
          <a:xfrm>
            <a:off x="5364163" y="115888"/>
            <a:ext cx="3779837" cy="3817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-36512" y="115888"/>
            <a:ext cx="6019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2 </a:t>
            </a: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分压偏置电路</a:t>
            </a:r>
            <a:endParaRPr kumimoji="0" lang="zh-CN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4"/>
          <p:cNvSpPr/>
          <p:nvPr/>
        </p:nvSpPr>
        <p:spPr>
          <a:xfrm>
            <a:off x="2628900" y="19907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5364" name="Picture 5" descr="幻灯片6"/>
          <p:cNvPicPr>
            <a:picLocks noChangeAspect="1"/>
          </p:cNvPicPr>
          <p:nvPr/>
        </p:nvPicPr>
        <p:blipFill>
          <a:blip r:embed="rId4" cstate="print"/>
          <a:srcRect l="12996" t="9686" r="13358" b="17677"/>
          <a:stretch>
            <a:fillRect/>
          </a:stretch>
        </p:blipFill>
        <p:spPr>
          <a:xfrm>
            <a:off x="0" y="620713"/>
            <a:ext cx="4572000" cy="338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5" name="Rectangle 6"/>
          <p:cNvSpPr/>
          <p:nvPr/>
        </p:nvSpPr>
        <p:spPr>
          <a:xfrm>
            <a:off x="3086100" y="19907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1" name="Rectangle 7"/>
          <p:cNvSpPr/>
          <p:nvPr/>
        </p:nvSpPr>
        <p:spPr>
          <a:xfrm>
            <a:off x="179388" y="4124325"/>
            <a:ext cx="5270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endParaRPr lang="zh-CN" altLang="en-US" sz="4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92" name="Object 8"/>
          <p:cNvGraphicFramePr>
            <a:graphicFrameLocks/>
          </p:cNvGraphicFramePr>
          <p:nvPr/>
        </p:nvGraphicFramePr>
        <p:xfrm>
          <a:off x="611188" y="3933825"/>
          <a:ext cx="78311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9" r:id="rId5" imgW="4481155" imgH="533169" progId="">
                  <p:embed/>
                </p:oleObj>
              </mc:Choice>
              <mc:Fallback>
                <p:oleObj r:id="rId5" imgW="4481155" imgH="533169" progId="">
                  <p:embed/>
                  <p:pic>
                    <p:nvPicPr>
                      <p:cNvPr id="0" name="Picture 7" descr="image2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933825"/>
                        <a:ext cx="783113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Object 9"/>
          <p:cNvGraphicFramePr>
            <a:graphicFrameLocks/>
          </p:cNvGraphicFramePr>
          <p:nvPr/>
        </p:nvGraphicFramePr>
        <p:xfrm>
          <a:off x="250825" y="4941888"/>
          <a:ext cx="50419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0" r:id="rId7" imgW="2057400" imgH="228600" progId="">
                  <p:embed/>
                </p:oleObj>
              </mc:Choice>
              <mc:Fallback>
                <p:oleObj r:id="rId7" imgW="2057400" imgH="228600" progId="">
                  <p:embed/>
                  <p:pic>
                    <p:nvPicPr>
                      <p:cNvPr id="0" name="Picture 6" descr="image2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941888"/>
                        <a:ext cx="50419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Object 10"/>
          <p:cNvGraphicFramePr>
            <a:graphicFrameLocks/>
          </p:cNvGraphicFramePr>
          <p:nvPr/>
        </p:nvGraphicFramePr>
        <p:xfrm>
          <a:off x="5724525" y="4714875"/>
          <a:ext cx="3348038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1" r:id="rId9" imgW="1384901" imgH="393871" progId="">
                  <p:embed/>
                </p:oleObj>
              </mc:Choice>
              <mc:Fallback>
                <p:oleObj r:id="rId9" imgW="1384901" imgH="393871" progId="">
                  <p:embed/>
                  <p:pic>
                    <p:nvPicPr>
                      <p:cNvPr id="0" name="Picture 5" descr="image26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4714875"/>
                        <a:ext cx="3348038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1"/>
          <p:cNvGraphicFramePr>
            <a:graphicFrameLocks/>
          </p:cNvGraphicFramePr>
          <p:nvPr/>
        </p:nvGraphicFramePr>
        <p:xfrm>
          <a:off x="249238" y="5486400"/>
          <a:ext cx="216217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2" r:id="rId11" imgW="889000" imgH="215900" progId="">
                  <p:embed/>
                </p:oleObj>
              </mc:Choice>
              <mc:Fallback>
                <p:oleObj r:id="rId11" imgW="889000" imgH="215900" progId="">
                  <p:embed/>
                  <p:pic>
                    <p:nvPicPr>
                      <p:cNvPr id="0" name="Picture 4" descr="image27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5486400"/>
                        <a:ext cx="216217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6" name="Object 12"/>
          <p:cNvGraphicFramePr>
            <a:graphicFrameLocks/>
          </p:cNvGraphicFramePr>
          <p:nvPr/>
        </p:nvGraphicFramePr>
        <p:xfrm>
          <a:off x="3059113" y="5373688"/>
          <a:ext cx="360045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3" r:id="rId13" imgW="1612900" imgH="393700" progId="">
                  <p:embed/>
                </p:oleObj>
              </mc:Choice>
              <mc:Fallback>
                <p:oleObj r:id="rId13" imgW="1612900" imgH="393700" progId="">
                  <p:embed/>
                  <p:pic>
                    <p:nvPicPr>
                      <p:cNvPr id="0" name="Picture 3" descr="image28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373688"/>
                        <a:ext cx="360045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7" name="Object 13"/>
          <p:cNvGraphicFramePr>
            <a:graphicFrameLocks/>
          </p:cNvGraphicFramePr>
          <p:nvPr/>
        </p:nvGraphicFramePr>
        <p:xfrm>
          <a:off x="0" y="6238875"/>
          <a:ext cx="3170238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4" r:id="rId15" imgW="1168907" imgH="228699" progId="">
                  <p:embed/>
                </p:oleObj>
              </mc:Choice>
              <mc:Fallback>
                <p:oleObj r:id="rId15" imgW="1168907" imgH="228699" progId="">
                  <p:embed/>
                  <p:pic>
                    <p:nvPicPr>
                      <p:cNvPr id="0" name="Picture 2" descr="image29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238875"/>
                        <a:ext cx="3170238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Object 14"/>
          <p:cNvGraphicFramePr>
            <a:graphicFrameLocks/>
          </p:cNvGraphicFramePr>
          <p:nvPr/>
        </p:nvGraphicFramePr>
        <p:xfrm>
          <a:off x="3563938" y="6308725"/>
          <a:ext cx="4999037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5" r:id="rId17" imgW="2550486" imgH="253780" progId="">
                  <p:embed/>
                </p:oleObj>
              </mc:Choice>
              <mc:Fallback>
                <p:oleObj r:id="rId17" imgW="2550486" imgH="253780" progId="">
                  <p:embed/>
                  <p:pic>
                    <p:nvPicPr>
                      <p:cNvPr id="0" name="Picture 1" descr="image30"/>
                      <p:cNvPicPr>
                        <a:picLocks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6308725"/>
                        <a:ext cx="4999037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/>
          <p:nvPr/>
        </p:nvSpPr>
        <p:spPr>
          <a:xfrm>
            <a:off x="2971800" y="24669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6386" name="Picture 3" descr="第八章图"/>
          <p:cNvPicPr>
            <a:picLocks noChangeAspect="1"/>
          </p:cNvPicPr>
          <p:nvPr/>
        </p:nvPicPr>
        <p:blipFill>
          <a:blip r:embed="rId3" cstate="print"/>
          <a:srcRect l="19495" t="17302" r="19856" b="33995"/>
          <a:stretch>
            <a:fillRect/>
          </a:stretch>
        </p:blipFill>
        <p:spPr>
          <a:xfrm>
            <a:off x="0" y="214313"/>
            <a:ext cx="5219700" cy="258921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6388" name="Object 5"/>
          <p:cNvGraphicFramePr>
            <a:graphicFrameLocks/>
          </p:cNvGraphicFramePr>
          <p:nvPr/>
        </p:nvGraphicFramePr>
        <p:xfrm>
          <a:off x="213043" y="3987959"/>
          <a:ext cx="5574665" cy="925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9" r:id="rId4" imgW="3314520" imgH="545760" progId="">
                  <p:embed/>
                </p:oleObj>
              </mc:Choice>
              <mc:Fallback>
                <p:oleObj r:id="rId4" imgW="3314520" imgH="545760" progId="">
                  <p:embed/>
                  <p:pic>
                    <p:nvPicPr>
                      <p:cNvPr id="0" name="Picture 6" descr="image33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043" y="3987959"/>
                        <a:ext cx="5574665" cy="925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/>
          </p:cNvGraphicFramePr>
          <p:nvPr/>
        </p:nvGraphicFramePr>
        <p:xfrm>
          <a:off x="214313" y="4973638"/>
          <a:ext cx="2428875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0" r:id="rId6" imgW="927503" imgH="228699" progId="">
                  <p:embed/>
                </p:oleObj>
              </mc:Choice>
              <mc:Fallback>
                <p:oleObj r:id="rId6" imgW="927503" imgH="228699" progId="">
                  <p:embed/>
                  <p:pic>
                    <p:nvPicPr>
                      <p:cNvPr id="0" name="Picture 5" descr="image34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4973638"/>
                        <a:ext cx="2428875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Rectangle 7"/>
          <p:cNvSpPr/>
          <p:nvPr/>
        </p:nvSpPr>
        <p:spPr>
          <a:xfrm>
            <a:off x="3132138" y="32131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416" name="Object 8"/>
          <p:cNvGraphicFramePr>
            <a:graphicFrameLocks/>
          </p:cNvGraphicFramePr>
          <p:nvPr/>
        </p:nvGraphicFramePr>
        <p:xfrm>
          <a:off x="214313" y="5715000"/>
          <a:ext cx="5786437" cy="919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1" r:id="rId8" imgW="2882900" imgH="457200" progId="">
                  <p:embed/>
                </p:oleObj>
              </mc:Choice>
              <mc:Fallback>
                <p:oleObj r:id="rId8" imgW="2882900" imgH="457200" progId="">
                  <p:embed/>
                  <p:pic>
                    <p:nvPicPr>
                      <p:cNvPr id="0" name="Picture 4" descr="image35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13" y="5715000"/>
                        <a:ext cx="5786437" cy="919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2" name="Rectangle 9"/>
          <p:cNvSpPr/>
          <p:nvPr/>
        </p:nvSpPr>
        <p:spPr>
          <a:xfrm>
            <a:off x="468313" y="42957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418" name="Object 10"/>
          <p:cNvGraphicFramePr>
            <a:graphicFrameLocks/>
          </p:cNvGraphicFramePr>
          <p:nvPr/>
        </p:nvGraphicFramePr>
        <p:xfrm>
          <a:off x="6143943" y="2071688"/>
          <a:ext cx="279019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2" r:id="rId10" imgW="1549080" imgH="914400" progId="">
                  <p:embed/>
                </p:oleObj>
              </mc:Choice>
              <mc:Fallback>
                <p:oleObj r:id="rId10" imgW="1549080" imgH="914400" progId="">
                  <p:embed/>
                  <p:pic>
                    <p:nvPicPr>
                      <p:cNvPr id="0" name="Picture 3" descr="image36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943" y="2071688"/>
                        <a:ext cx="2790190" cy="164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11"/>
          <p:cNvSpPr/>
          <p:nvPr/>
        </p:nvSpPr>
        <p:spPr>
          <a:xfrm>
            <a:off x="250825" y="42211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7420" name="Object 12"/>
          <p:cNvGraphicFramePr>
            <a:graphicFrameLocks/>
          </p:cNvGraphicFramePr>
          <p:nvPr/>
        </p:nvGraphicFramePr>
        <p:xfrm>
          <a:off x="6286500" y="214313"/>
          <a:ext cx="195262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3" r:id="rId12" imgW="863600" imgH="393700" progId="">
                  <p:embed/>
                </p:oleObj>
              </mc:Choice>
              <mc:Fallback>
                <p:oleObj r:id="rId12" imgW="863600" imgH="393700" progId="">
                  <p:embed/>
                  <p:pic>
                    <p:nvPicPr>
                      <p:cNvPr id="0" name="Picture 2" descr="image37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214313"/>
                        <a:ext cx="1952625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Object 13"/>
          <p:cNvGraphicFramePr>
            <a:graphicFrameLocks/>
          </p:cNvGraphicFramePr>
          <p:nvPr/>
        </p:nvGraphicFramePr>
        <p:xfrm>
          <a:off x="6286500" y="1214438"/>
          <a:ext cx="2201863" cy="874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4" r:id="rId14" imgW="990600" imgH="393700" progId="">
                  <p:embed/>
                </p:oleObj>
              </mc:Choice>
              <mc:Fallback>
                <p:oleObj r:id="rId14" imgW="990600" imgH="393700" progId="">
                  <p:embed/>
                  <p:pic>
                    <p:nvPicPr>
                      <p:cNvPr id="0" name="Picture 1" descr="image38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6500" y="1214438"/>
                        <a:ext cx="2201863" cy="874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7" name="Group 70"/>
          <p:cNvGrpSpPr/>
          <p:nvPr/>
        </p:nvGrpSpPr>
        <p:grpSpPr>
          <a:xfrm>
            <a:off x="6500813" y="3929063"/>
            <a:ext cx="1933575" cy="2465387"/>
            <a:chOff x="4542" y="2104"/>
            <a:chExt cx="1218" cy="1553"/>
          </a:xfrm>
        </p:grpSpPr>
        <p:grpSp>
          <p:nvGrpSpPr>
            <p:cNvPr id="16398" name="Group 71"/>
            <p:cNvGrpSpPr/>
            <p:nvPr/>
          </p:nvGrpSpPr>
          <p:grpSpPr>
            <a:xfrm>
              <a:off x="4830" y="2363"/>
              <a:ext cx="720" cy="1106"/>
              <a:chOff x="4464" y="1152"/>
              <a:chExt cx="768" cy="1344"/>
            </a:xfrm>
          </p:grpSpPr>
          <p:sp>
            <p:nvSpPr>
              <p:cNvPr id="16399" name="Oval 72"/>
              <p:cNvSpPr/>
              <p:nvPr/>
            </p:nvSpPr>
            <p:spPr>
              <a:xfrm>
                <a:off x="4464" y="1920"/>
                <a:ext cx="288" cy="288"/>
              </a:xfrm>
              <a:prstGeom prst="ellipse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0" name="Line 73"/>
              <p:cNvSpPr/>
              <p:nvPr/>
            </p:nvSpPr>
            <p:spPr>
              <a:xfrm>
                <a:off x="4608" y="1632"/>
                <a:ext cx="0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01" name="Line 74"/>
              <p:cNvSpPr/>
              <p:nvPr/>
            </p:nvSpPr>
            <p:spPr>
              <a:xfrm>
                <a:off x="4608" y="2208"/>
                <a:ext cx="0" cy="28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02" name="Rectangle 75"/>
              <p:cNvSpPr/>
              <p:nvPr/>
            </p:nvSpPr>
            <p:spPr>
              <a:xfrm>
                <a:off x="4560" y="1344"/>
                <a:ext cx="96" cy="288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3" name="Line 76"/>
              <p:cNvSpPr/>
              <p:nvPr/>
            </p:nvSpPr>
            <p:spPr>
              <a:xfrm>
                <a:off x="4608" y="1152"/>
                <a:ext cx="0" cy="19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04" name="Line 77"/>
              <p:cNvSpPr/>
              <p:nvPr/>
            </p:nvSpPr>
            <p:spPr>
              <a:xfrm>
                <a:off x="4608" y="1152"/>
                <a:ext cx="57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05" name="Line 78"/>
              <p:cNvSpPr/>
              <p:nvPr/>
            </p:nvSpPr>
            <p:spPr>
              <a:xfrm>
                <a:off x="5184" y="1152"/>
                <a:ext cx="0" cy="3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06" name="Rectangle 79"/>
              <p:cNvSpPr/>
              <p:nvPr/>
            </p:nvSpPr>
            <p:spPr>
              <a:xfrm>
                <a:off x="5136" y="1536"/>
                <a:ext cx="96" cy="336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6407" name="Line 80"/>
              <p:cNvSpPr/>
              <p:nvPr/>
            </p:nvSpPr>
            <p:spPr>
              <a:xfrm>
                <a:off x="5184" y="1872"/>
                <a:ext cx="0" cy="62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6408" name="Line 81"/>
              <p:cNvSpPr/>
              <p:nvPr/>
            </p:nvSpPr>
            <p:spPr>
              <a:xfrm>
                <a:off x="4608" y="2496"/>
                <a:ext cx="57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16409" name="Text Box 82"/>
            <p:cNvSpPr txBox="1"/>
            <p:nvPr/>
          </p:nvSpPr>
          <p:spPr>
            <a:xfrm>
              <a:off x="5540" y="2531"/>
              <a:ext cx="22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6410" name="Line 83"/>
            <p:cNvSpPr/>
            <p:nvPr/>
          </p:nvSpPr>
          <p:spPr>
            <a:xfrm>
              <a:off x="5310" y="2217"/>
              <a:ext cx="0" cy="1440"/>
            </a:xfrm>
            <a:prstGeom prst="line">
              <a:avLst/>
            </a:prstGeom>
            <a:ln w="38100" cap="flat" cmpd="sng">
              <a:solidFill>
                <a:srgbClr val="0066FF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16411" name="Text Box 84"/>
            <p:cNvSpPr txBox="1"/>
            <p:nvPr/>
          </p:nvSpPr>
          <p:spPr>
            <a:xfrm>
              <a:off x="4580" y="2462"/>
              <a:ext cx="29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12" name="Text Box 85"/>
            <p:cNvSpPr txBox="1"/>
            <p:nvPr/>
          </p:nvSpPr>
          <p:spPr>
            <a:xfrm>
              <a:off x="4542" y="2904"/>
              <a:ext cx="272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Ù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  <p:sp>
          <p:nvSpPr>
            <p:cNvPr id="16413" name="Rectangle 86"/>
            <p:cNvSpPr/>
            <p:nvPr/>
          </p:nvSpPr>
          <p:spPr>
            <a:xfrm>
              <a:off x="5057" y="2704"/>
              <a:ext cx="261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Ù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6414" name="Line 87"/>
            <p:cNvSpPr/>
            <p:nvPr/>
          </p:nvSpPr>
          <p:spPr>
            <a:xfrm>
              <a:off x="5118" y="2313"/>
              <a:ext cx="336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16415" name="Text Box 88"/>
            <p:cNvSpPr txBox="1"/>
            <p:nvPr/>
          </p:nvSpPr>
          <p:spPr>
            <a:xfrm>
              <a:off x="4939" y="2104"/>
              <a:ext cx="207" cy="25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Ì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</a:p>
          </p:txBody>
        </p:sp>
        <p:sp>
          <p:nvSpPr>
            <p:cNvPr id="16416" name="Line 89"/>
            <p:cNvSpPr/>
            <p:nvPr/>
          </p:nvSpPr>
          <p:spPr>
            <a:xfrm>
              <a:off x="4964" y="2985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417" name="Rectangle 90"/>
            <p:cNvSpPr/>
            <p:nvPr/>
          </p:nvSpPr>
          <p:spPr>
            <a:xfrm>
              <a:off x="4742" y="2750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6418" name="Rectangle 91"/>
            <p:cNvSpPr/>
            <p:nvPr/>
          </p:nvSpPr>
          <p:spPr>
            <a:xfrm>
              <a:off x="4740" y="3203"/>
              <a:ext cx="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</a:p>
          </p:txBody>
        </p:sp>
        <p:sp>
          <p:nvSpPr>
            <p:cNvPr id="16419" name="Rectangle 92"/>
            <p:cNvSpPr/>
            <p:nvPr/>
          </p:nvSpPr>
          <p:spPr>
            <a:xfrm>
              <a:off x="5057" y="2341"/>
              <a:ext cx="2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</a:p>
          </p:txBody>
        </p:sp>
        <p:sp>
          <p:nvSpPr>
            <p:cNvPr id="16420" name="Rectangle 93"/>
            <p:cNvSpPr/>
            <p:nvPr/>
          </p:nvSpPr>
          <p:spPr>
            <a:xfrm>
              <a:off x="5102" y="3187"/>
              <a:ext cx="1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</a:p>
          </p:txBody>
        </p:sp>
      </p:grpSp>
      <p:cxnSp>
        <p:nvCxnSpPr>
          <p:cNvPr id="16421" name="直接连接符 40"/>
          <p:cNvCxnSpPr/>
          <p:nvPr/>
        </p:nvCxnSpPr>
        <p:spPr>
          <a:xfrm rot="-5400000" flipH="1">
            <a:off x="2892425" y="3463925"/>
            <a:ext cx="6286500" cy="73025"/>
          </a:xfrm>
          <a:prstGeom prst="line">
            <a:avLst/>
          </a:prstGeom>
          <a:ln w="9525" cap="flat" cmpd="sng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144463" y="188913"/>
            <a:ext cx="4572000" cy="4730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3 </a:t>
            </a: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射极输出器（射极跟随器）</a:t>
            </a:r>
            <a:r>
              <a:rPr kumimoji="0" lang="zh-CN" sz="25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sz="48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0" name="Rectangle 3"/>
          <p:cNvSpPr/>
          <p:nvPr/>
        </p:nvSpPr>
        <p:spPr>
          <a:xfrm>
            <a:off x="3257550" y="2362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7411" name="Picture 4" descr="幻灯片10"/>
          <p:cNvPicPr>
            <a:picLocks noChangeAspect="1"/>
          </p:cNvPicPr>
          <p:nvPr/>
        </p:nvPicPr>
        <p:blipFill>
          <a:blip r:embed="rId3" cstate="print"/>
          <a:srcRect l="12996" t="9782" r="19856" b="17465"/>
          <a:stretch>
            <a:fillRect/>
          </a:stretch>
        </p:blipFill>
        <p:spPr>
          <a:xfrm>
            <a:off x="250825" y="765175"/>
            <a:ext cx="4119563" cy="33432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2" name="Rectangle 5"/>
          <p:cNvSpPr/>
          <p:nvPr/>
        </p:nvSpPr>
        <p:spPr>
          <a:xfrm>
            <a:off x="3657600" y="2538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3" name="Rectangle 6"/>
          <p:cNvSpPr/>
          <p:nvPr/>
        </p:nvSpPr>
        <p:spPr>
          <a:xfrm>
            <a:off x="3786188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39" name="Object 7"/>
          <p:cNvGraphicFramePr>
            <a:graphicFrameLocks/>
          </p:cNvGraphicFramePr>
          <p:nvPr/>
        </p:nvGraphicFramePr>
        <p:xfrm>
          <a:off x="571500" y="4286250"/>
          <a:ext cx="37465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5" r:id="rId4" imgW="2168876" imgH="266353" progId="">
                  <p:embed/>
                </p:oleObj>
              </mc:Choice>
              <mc:Fallback>
                <p:oleObj r:id="rId4" imgW="2168876" imgH="266353" progId="">
                  <p:embed/>
                  <p:pic>
                    <p:nvPicPr>
                      <p:cNvPr id="0" name="Picture 4" descr="image40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4286250"/>
                        <a:ext cx="37465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Rectangle 8"/>
          <p:cNvSpPr/>
          <p:nvPr/>
        </p:nvSpPr>
        <p:spPr>
          <a:xfrm>
            <a:off x="2971800" y="32051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41" name="Object 9"/>
          <p:cNvGraphicFramePr>
            <a:graphicFrameLocks/>
          </p:cNvGraphicFramePr>
          <p:nvPr/>
        </p:nvGraphicFramePr>
        <p:xfrm>
          <a:off x="500063" y="4786313"/>
          <a:ext cx="603408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6" r:id="rId6" imgW="4151098" imgH="533169" progId="">
                  <p:embed/>
                </p:oleObj>
              </mc:Choice>
              <mc:Fallback>
                <p:oleObj r:id="rId6" imgW="4151098" imgH="533169" progId="">
                  <p:embed/>
                  <p:pic>
                    <p:nvPicPr>
                      <p:cNvPr id="0" name="Picture 3" descr="image41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786313"/>
                        <a:ext cx="603408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Rectangle 10"/>
          <p:cNvSpPr/>
          <p:nvPr/>
        </p:nvSpPr>
        <p:spPr>
          <a:xfrm>
            <a:off x="369570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43" name="Object 11"/>
          <p:cNvGraphicFramePr>
            <a:graphicFrameLocks/>
          </p:cNvGraphicFramePr>
          <p:nvPr/>
        </p:nvGraphicFramePr>
        <p:xfrm>
          <a:off x="468313" y="5703888"/>
          <a:ext cx="4103687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7" r:id="rId8" imgW="2371812" imgH="266353" progId="">
                  <p:embed/>
                </p:oleObj>
              </mc:Choice>
              <mc:Fallback>
                <p:oleObj r:id="rId8" imgW="2371812" imgH="266353" progId="">
                  <p:embed/>
                  <p:pic>
                    <p:nvPicPr>
                      <p:cNvPr id="0" name="Picture 2" descr="image42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703888"/>
                        <a:ext cx="4103687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Rectangle 12"/>
          <p:cNvSpPr/>
          <p:nvPr/>
        </p:nvSpPr>
        <p:spPr>
          <a:xfrm>
            <a:off x="3276600" y="29241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45" name="Object 13"/>
          <p:cNvGraphicFramePr>
            <a:graphicFrameLocks/>
          </p:cNvGraphicFramePr>
          <p:nvPr/>
        </p:nvGraphicFramePr>
        <p:xfrm>
          <a:off x="395288" y="6297613"/>
          <a:ext cx="7319962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8" r:id="rId10" imgW="4363119" imgH="266353" progId="">
                  <p:embed/>
                </p:oleObj>
              </mc:Choice>
              <mc:Fallback>
                <p:oleObj r:id="rId10" imgW="4363119" imgH="266353" progId="">
                  <p:embed/>
                  <p:pic>
                    <p:nvPicPr>
                      <p:cNvPr id="0" name="Picture 1" descr="image43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6297613"/>
                        <a:ext cx="7319962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21" name="Picture 14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5618163" y="692150"/>
            <a:ext cx="3057525" cy="29146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7422" name="Group 15"/>
          <p:cNvGrpSpPr/>
          <p:nvPr/>
        </p:nvGrpSpPr>
        <p:grpSpPr>
          <a:xfrm>
            <a:off x="7812088" y="3284538"/>
            <a:ext cx="360362" cy="288925"/>
            <a:chOff x="0" y="0"/>
            <a:chExt cx="227" cy="182"/>
          </a:xfrm>
        </p:grpSpPr>
        <p:sp>
          <p:nvSpPr>
            <p:cNvPr id="17423" name="Line 16"/>
            <p:cNvSpPr/>
            <p:nvPr/>
          </p:nvSpPr>
          <p:spPr>
            <a:xfrm>
              <a:off x="136" y="0"/>
              <a:ext cx="0" cy="18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7424" name="Line 17"/>
            <p:cNvSpPr/>
            <p:nvPr/>
          </p:nvSpPr>
          <p:spPr>
            <a:xfrm>
              <a:off x="0" y="182"/>
              <a:ext cx="227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/>
          <p:nvPr/>
        </p:nvSpPr>
        <p:spPr>
          <a:xfrm>
            <a:off x="2743200" y="22860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8434" name="Picture 3" descr="第八章图"/>
          <p:cNvPicPr>
            <a:picLocks noChangeAspect="1"/>
          </p:cNvPicPr>
          <p:nvPr/>
        </p:nvPicPr>
        <p:blipFill>
          <a:blip r:embed="rId3" cstate="print"/>
          <a:srcRect l="8664" t="4723" r="13358" b="30103"/>
          <a:stretch>
            <a:fillRect/>
          </a:stretch>
        </p:blipFill>
        <p:spPr>
          <a:xfrm>
            <a:off x="3563938" y="12700"/>
            <a:ext cx="5580062" cy="3487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Rectangle 4"/>
          <p:cNvSpPr/>
          <p:nvPr/>
        </p:nvSpPr>
        <p:spPr>
          <a:xfrm>
            <a:off x="3767138" y="33099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6" name="Rectangle 5"/>
          <p:cNvSpPr/>
          <p:nvPr/>
        </p:nvSpPr>
        <p:spPr>
          <a:xfrm>
            <a:off x="409575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7" name="Rectangle 6"/>
          <p:cNvSpPr/>
          <p:nvPr/>
        </p:nvSpPr>
        <p:spPr>
          <a:xfrm>
            <a:off x="4343400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63" name="Object 7"/>
          <p:cNvGraphicFramePr>
            <a:graphicFrameLocks/>
          </p:cNvGraphicFramePr>
          <p:nvPr/>
        </p:nvGraphicFramePr>
        <p:xfrm>
          <a:off x="179388" y="2492375"/>
          <a:ext cx="3549650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1" r:id="rId4" imgW="2056507" imgH="545863" progId="">
                  <p:embed/>
                </p:oleObj>
              </mc:Choice>
              <mc:Fallback>
                <p:oleObj r:id="rId4" imgW="2056507" imgH="545863" progId="">
                  <p:embed/>
                  <p:pic>
                    <p:nvPicPr>
                      <p:cNvPr id="0" name="Picture 7" descr="image4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2492375"/>
                        <a:ext cx="3549650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Rectangle 8"/>
          <p:cNvSpPr/>
          <p:nvPr/>
        </p:nvSpPr>
        <p:spPr>
          <a:xfrm>
            <a:off x="4262438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0" name="Rectangle 9"/>
          <p:cNvSpPr/>
          <p:nvPr/>
        </p:nvSpPr>
        <p:spPr>
          <a:xfrm>
            <a:off x="4095750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1" name="Rectangle 10"/>
          <p:cNvSpPr/>
          <p:nvPr/>
        </p:nvSpPr>
        <p:spPr>
          <a:xfrm>
            <a:off x="3586163" y="321468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42" name="Rectangle 11"/>
          <p:cNvSpPr/>
          <p:nvPr/>
        </p:nvSpPr>
        <p:spPr>
          <a:xfrm>
            <a:off x="3576638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68" name="Object 12"/>
          <p:cNvGraphicFramePr>
            <a:graphicFrameLocks/>
          </p:cNvGraphicFramePr>
          <p:nvPr/>
        </p:nvGraphicFramePr>
        <p:xfrm>
          <a:off x="228600" y="5486400"/>
          <a:ext cx="756126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2" r:id="rId6" imgW="4582711" imgH="583947" progId="">
                  <p:embed/>
                </p:oleObj>
              </mc:Choice>
              <mc:Fallback>
                <p:oleObj r:id="rId6" imgW="4582711" imgH="583947" progId="">
                  <p:embed/>
                  <p:pic>
                    <p:nvPicPr>
                      <p:cNvPr id="0" name="Picture 6" descr="image47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486400"/>
                        <a:ext cx="756126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Rectangle 13"/>
          <p:cNvSpPr/>
          <p:nvPr/>
        </p:nvSpPr>
        <p:spPr>
          <a:xfrm>
            <a:off x="3776663" y="3200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9470" name="Object 14"/>
          <p:cNvGraphicFramePr>
            <a:graphicFrameLocks/>
          </p:cNvGraphicFramePr>
          <p:nvPr/>
        </p:nvGraphicFramePr>
        <p:xfrm>
          <a:off x="323850" y="333375"/>
          <a:ext cx="936625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3" r:id="rId8" imgW="584200" imgH="546100" progId="">
                  <p:embed/>
                </p:oleObj>
              </mc:Choice>
              <mc:Fallback>
                <p:oleObj r:id="rId8" imgW="584200" imgH="546100" progId="">
                  <p:embed/>
                  <p:pic>
                    <p:nvPicPr>
                      <p:cNvPr id="0" name="Picture 5" descr="image48"/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33375"/>
                        <a:ext cx="936625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Object 15"/>
          <p:cNvGraphicFramePr>
            <a:graphicFrameLocks/>
          </p:cNvGraphicFramePr>
          <p:nvPr/>
        </p:nvGraphicFramePr>
        <p:xfrm>
          <a:off x="250825" y="1846263"/>
          <a:ext cx="1179513" cy="83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4" r:id="rId10" imgW="774700" imgH="546100" progId="">
                  <p:embed/>
                </p:oleObj>
              </mc:Choice>
              <mc:Fallback>
                <p:oleObj r:id="rId10" imgW="774700" imgH="546100" progId="">
                  <p:embed/>
                  <p:pic>
                    <p:nvPicPr>
                      <p:cNvPr id="0" name="Picture 4" descr="image49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846263"/>
                        <a:ext cx="1179513" cy="83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Object 16"/>
          <p:cNvGraphicFramePr>
            <a:graphicFrameLocks/>
          </p:cNvGraphicFramePr>
          <p:nvPr/>
        </p:nvGraphicFramePr>
        <p:xfrm>
          <a:off x="250825" y="1198563"/>
          <a:ext cx="149066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5" r:id="rId12" imgW="977476" imgH="406224" progId="">
                  <p:embed/>
                </p:oleObj>
              </mc:Choice>
              <mc:Fallback>
                <p:oleObj r:id="rId12" imgW="977476" imgH="406224" progId="">
                  <p:embed/>
                  <p:pic>
                    <p:nvPicPr>
                      <p:cNvPr id="0" name="Picture 3" descr="image50"/>
                      <p:cNvPicPr>
                        <a:picLocks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198563"/>
                        <a:ext cx="1490663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3" name="Object 17"/>
          <p:cNvGraphicFramePr>
            <a:graphicFrameLocks/>
          </p:cNvGraphicFramePr>
          <p:nvPr/>
        </p:nvGraphicFramePr>
        <p:xfrm>
          <a:off x="304800" y="3505200"/>
          <a:ext cx="5329238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6" r:id="rId14" imgW="2069202" imgH="393529" progId="">
                  <p:embed/>
                </p:oleObj>
              </mc:Choice>
              <mc:Fallback>
                <p:oleObj r:id="rId14" imgW="2069202" imgH="393529" progId="">
                  <p:embed/>
                  <p:pic>
                    <p:nvPicPr>
                      <p:cNvPr id="0" name="Picture 2" descr="image51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505200"/>
                        <a:ext cx="5329238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4" name="Object 18"/>
          <p:cNvGraphicFramePr>
            <a:graphicFrameLocks/>
          </p:cNvGraphicFramePr>
          <p:nvPr/>
        </p:nvGraphicFramePr>
        <p:xfrm>
          <a:off x="228600" y="4419600"/>
          <a:ext cx="12239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7" r:id="rId16" imgW="457399" imgH="381165" progId="">
                  <p:embed/>
                </p:oleObj>
              </mc:Choice>
              <mc:Fallback>
                <p:oleObj r:id="rId16" imgW="457399" imgH="381165" progId="">
                  <p:embed/>
                  <p:pic>
                    <p:nvPicPr>
                      <p:cNvPr id="0" name="Picture 1" descr="image52"/>
                      <p:cNvPicPr>
                        <a:picLocks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4419600"/>
                        <a:ext cx="122396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Text Box 2"/>
          <p:cNvSpPr txBox="1">
            <a:spLocks noChangeArrowheads="1"/>
          </p:cNvSpPr>
          <p:nvPr/>
        </p:nvSpPr>
        <p:spPr bwMode="auto">
          <a:xfrm>
            <a:off x="2700338" y="476250"/>
            <a:ext cx="4113213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射极输出器的主要特点为</a:t>
            </a:r>
          </a:p>
        </p:txBody>
      </p:sp>
      <p:pic>
        <p:nvPicPr>
          <p:cNvPr id="19458" name="Picture 3" descr="BD04924_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7200" y="381000"/>
            <a:ext cx="903288" cy="1219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3780" name="AutoShape 4" descr="25%"/>
          <p:cNvSpPr>
            <a:spLocks noChangeArrowheads="1"/>
          </p:cNvSpPr>
          <p:nvPr/>
        </p:nvSpPr>
        <p:spPr bwMode="auto">
          <a:xfrm>
            <a:off x="2700338" y="1196975"/>
            <a:ext cx="4178300" cy="4675188"/>
          </a:xfrm>
          <a:prstGeom prst="horizontalScroll">
            <a:avLst>
              <a:gd name="adj" fmla="val 12500"/>
            </a:avLst>
          </a:prstGeom>
          <a:pattFill prst="pct25">
            <a:fgClr>
              <a:srgbClr val="FFCCCC"/>
            </a:fgClr>
            <a:bgClr>
              <a:srgbClr val="FFFFFF"/>
            </a:bgClr>
          </a:pattFill>
          <a:ln w="38100">
            <a:solidFill>
              <a:srgbClr val="006600"/>
            </a:solidFill>
            <a:round/>
          </a:ln>
          <a:effectLst/>
        </p:spPr>
        <p:txBody>
          <a:bodyPr lIns="90000" tIns="46800" rIns="90000" bIns="46800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电压倍数接近于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但恒小于</a:t>
            </a:r>
            <a:r>
              <a:rPr kumimoji="1" lang="en-US" altLang="zh-CN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输入电阻高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输出电阻低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57250" y="2357438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三相交流电路</a:t>
            </a:r>
            <a:endParaRPr kumimoji="0" lang="zh-CN" sz="4400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67043" y="-9906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0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二极管及晶闸管电路</a:t>
            </a:r>
          </a:p>
        </p:txBody>
      </p:sp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467043" y="1196975"/>
            <a:ext cx="8523288" cy="538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sz="3200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概念：</a:t>
            </a:r>
          </a:p>
          <a:p>
            <a:pPr marR="0" defTabSz="914400">
              <a:buClrTx/>
              <a:buSzTx/>
              <a:defRPr/>
            </a:pPr>
            <a:endParaRPr kumimoji="0" lang="zh-CN" sz="3200" b="1" kern="1200" cap="none" spc="0" normalizeH="0" baseline="0" noProof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zh-CN" altLang="zh-CN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  </a:t>
            </a:r>
            <a:r>
              <a:rPr lang="zh-CN" sz="2800" b="1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二极管的结构及</a:t>
            </a:r>
            <a:r>
              <a:rPr lang="zh-CN" altLang="zh-CN" sz="2800" b="1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PN</a:t>
            </a:r>
            <a:r>
              <a:rPr lang="zh-CN" sz="2800" b="1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结的特性</a:t>
            </a:r>
          </a:p>
          <a:p>
            <a:pPr marR="0" defTabSz="914400">
              <a:buClrTx/>
              <a:buSzTx/>
              <a:defRPr/>
            </a:pPr>
            <a:r>
              <a:rPr kumimoji="0" lang="zh-CN" altLang="zh-CN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 半波整流，桥式全波整流工作原理，波形图，输出电压，电流平均值计算，二极管的选择</a:t>
            </a:r>
          </a:p>
          <a:p>
            <a:pPr marR="0" defTabSz="914400">
              <a:buClrTx/>
              <a:buSzTx/>
              <a:defRPr/>
            </a:pPr>
            <a:r>
              <a:rPr kumimoji="0" lang="zh-CN" altLang="zh-CN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  滤波电路的工作原理，输出电压电流平均值的计算</a:t>
            </a:r>
          </a:p>
          <a:p>
            <a:pPr marR="0" defTabSz="914400">
              <a:buClrTx/>
              <a:buSzTx/>
              <a:defRPr/>
            </a:pPr>
            <a:r>
              <a:rPr kumimoji="0" lang="zh-CN" altLang="zh-CN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  </a:t>
            </a:r>
            <a:r>
              <a:rPr lang="zh-CN" sz="2800" b="1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稳压管的特性、</a:t>
            </a:r>
            <a:r>
              <a:rPr kumimoji="0" lang="zh-CN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稳压电路工作原理</a:t>
            </a:r>
          </a:p>
          <a:p>
            <a:pPr marR="0" defTabSz="914400">
              <a:buClrTx/>
              <a:buSzTx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5.</a:t>
            </a:r>
            <a:r>
              <a:rPr lang="zh-CN" sz="2800" b="1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晶闸管的结构及导通和截止条件</a:t>
            </a:r>
          </a:p>
          <a:p>
            <a:pPr>
              <a:defRPr/>
            </a:pPr>
            <a:r>
              <a:rPr lang="en-US" altLang="zh-CN" sz="2800" b="1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6.</a:t>
            </a:r>
            <a:r>
              <a:rPr lang="zh-CN" altLang="en-US" sz="2800" b="1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可控的</a:t>
            </a:r>
            <a:r>
              <a:rPr lang="zh-CN" altLang="zh-CN" sz="2800" b="1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半波</a:t>
            </a:r>
            <a:r>
              <a:rPr lang="zh-CN" altLang="zh-CN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全波</a:t>
            </a:r>
            <a:r>
              <a:rPr lang="zh-CN" altLang="zh-CN" sz="2800" b="1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整流工作原理，波形图，输出电压，电流平均值计算</a:t>
            </a:r>
          </a:p>
          <a:p>
            <a:pPr marR="0" defTabSz="914400">
              <a:buClrTx/>
              <a:buSzTx/>
              <a:defRPr/>
            </a:pPr>
            <a:r>
              <a:rPr lang="en-US" altLang="zh-CN" sz="2800" b="1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7.</a:t>
            </a:r>
            <a:r>
              <a:rPr lang="zh-CN" altLang="en-US" sz="2800" b="1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交流调压的</a:t>
            </a:r>
            <a:r>
              <a:rPr lang="zh-CN" altLang="zh-CN" sz="2800" b="1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工作原理，波形图</a:t>
            </a:r>
            <a:endParaRPr kumimoji="0" lang="zh-CN" sz="2800" b="1" kern="1200" cap="none" spc="0" normalizeH="0" baseline="0" noProof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endParaRPr kumimoji="0" lang="zh-CN" altLang="zh-CN" sz="2800" b="1" kern="1200" cap="none" spc="0" normalizeH="0" baseline="0" noProof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ChangeArrowheads="1"/>
          </p:cNvSpPr>
          <p:nvPr/>
        </p:nvSpPr>
        <p:spPr bwMode="auto">
          <a:xfrm>
            <a:off x="611188" y="1484313"/>
            <a:ext cx="7924800" cy="1384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对称三相电源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是由三个同频率、等幅值、初相角依次落后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120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/>
                <a:ea typeface="宋体" panose="02010600030101010101" pitchFamily="2" charset="-122"/>
                <a:cs typeface="+mn-cs"/>
              </a:rPr>
              <a:t>º</a:t>
            </a: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的正弦电压构成。</a:t>
            </a:r>
            <a:endParaRPr kumimoji="0" lang="zh-CN" sz="5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468313" y="3141663"/>
            <a:ext cx="8351838" cy="10779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对称三相负载</a:t>
            </a:r>
            <a:r>
              <a:rPr kumimoji="0" 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：</a:t>
            </a:r>
            <a:endParaRPr kumimoji="0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r>
              <a:rPr kumimoji="0" lang="zh-CN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=Z</a:t>
            </a:r>
            <a:r>
              <a:rPr kumimoji="0" lang="zh-CN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=Z</a:t>
            </a:r>
            <a:r>
              <a:rPr kumimoji="0" lang="zh-CN" altLang="zh-CN" sz="28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（大小相等，性质相同）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3975100" y="374650"/>
            <a:ext cx="189230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sz="2800" b="1" kern="1200" cap="none" spc="0" normalizeH="0" baseline="0" noProof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概   念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ChangeArrowheads="1"/>
          </p:cNvSpPr>
          <p:nvPr/>
        </p:nvSpPr>
        <p:spPr bwMode="auto">
          <a:xfrm>
            <a:off x="0" y="1066800"/>
            <a:ext cx="9144000" cy="3784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</a:t>
            </a: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若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r>
              <a:rPr kumimoji="0" lang="zh-CN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=Z</a:t>
            </a:r>
            <a:r>
              <a:rPr kumimoji="0" lang="zh-CN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=Z</a:t>
            </a:r>
            <a:r>
              <a:rPr kumimoji="0" lang="zh-CN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（大小相等，性质相同）是对称三相负载，相量图求解或复数求解结果，中线电流等于零，可以省去中线，变成三相三线制，         。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）除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</a:t>
            </a:r>
            <a:r>
              <a:rPr kumimoji="0" lang="zh-CN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=Z</a:t>
            </a:r>
            <a:r>
              <a:rPr kumimoji="0" lang="zh-CN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=Z</a:t>
            </a:r>
            <a:r>
              <a:rPr kumimoji="0" lang="zh-CN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外，皆是不对称三相负载，相量图求解或复数求解结果，中线电流不一定等于零，必须设中线，即常说的三相四线制，每相负载的电压都是</a:t>
            </a:r>
            <a:r>
              <a:rPr kumimoji="0" lang="zh-CN" altLang="zh-CN" sz="24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  <a:r>
              <a:rPr kumimoji="0" lang="zh-CN" altLang="zh-CN" sz="2400" b="1" i="0" u="none" strike="noStrike" kern="120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）当三相负载不对称，且又无中线时，可先用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支路电流</a:t>
            </a:r>
            <a:r>
              <a:rPr kumimoji="0" 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法求取各负载中的电流。 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843213" y="260350"/>
            <a:ext cx="33845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三相负载的星形接法</a:t>
            </a:r>
          </a:p>
        </p:txBody>
      </p:sp>
      <p:sp>
        <p:nvSpPr>
          <p:cNvPr id="2" name="Rectangle 4"/>
          <p:cNvSpPr/>
          <p:nvPr/>
        </p:nvSpPr>
        <p:spPr>
          <a:xfrm>
            <a:off x="3890963" y="30051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557" name="Object 6"/>
          <p:cNvGraphicFramePr>
            <a:graphicFrameLocks/>
          </p:cNvGraphicFramePr>
          <p:nvPr/>
        </p:nvGraphicFramePr>
        <p:xfrm>
          <a:off x="1258888" y="1844675"/>
          <a:ext cx="1357312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5" r:id="rId3" imgW="901700" imgH="292100" progId="">
                  <p:embed/>
                </p:oleObj>
              </mc:Choice>
              <mc:Fallback>
                <p:oleObj r:id="rId3" imgW="901700" imgH="292100" progId="">
                  <p:embed/>
                  <p:pic>
                    <p:nvPicPr>
                      <p:cNvPr id="0" name="Picture 2" descr="image5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44675"/>
                        <a:ext cx="1357312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7"/>
          <p:cNvGraphicFramePr>
            <a:graphicFrameLocks/>
          </p:cNvGraphicFramePr>
          <p:nvPr/>
        </p:nvGraphicFramePr>
        <p:xfrm>
          <a:off x="7380288" y="260350"/>
          <a:ext cx="1152525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26" r:id="rId5" imgW="596641" imgH="253890" progId="">
                  <p:embed/>
                </p:oleObj>
              </mc:Choice>
              <mc:Fallback>
                <p:oleObj r:id="rId5" imgW="596641" imgH="253890" progId="">
                  <p:embed/>
                  <p:pic>
                    <p:nvPicPr>
                      <p:cNvPr id="0" name="Picture 1" descr="image5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0288" y="260350"/>
                        <a:ext cx="1152525" cy="4905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010400" cy="533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小   结</a:t>
            </a:r>
          </a:p>
        </p:txBody>
      </p:sp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2051050" y="549275"/>
            <a:ext cx="5105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三相负载中各电压和电流的关系</a:t>
            </a:r>
          </a:p>
        </p:txBody>
      </p:sp>
      <p:grpSp>
        <p:nvGrpSpPr>
          <p:cNvPr id="2" name="Group 4"/>
          <p:cNvGrpSpPr/>
          <p:nvPr/>
        </p:nvGrpSpPr>
        <p:grpSpPr>
          <a:xfrm>
            <a:off x="323850" y="1052513"/>
            <a:ext cx="8362950" cy="5576887"/>
            <a:chOff x="0" y="0"/>
            <a:chExt cx="4561" cy="2832"/>
          </a:xfrm>
        </p:grpSpPr>
        <p:grpSp>
          <p:nvGrpSpPr>
            <p:cNvPr id="24580" name="Group 5"/>
            <p:cNvGrpSpPr/>
            <p:nvPr/>
          </p:nvGrpSpPr>
          <p:grpSpPr>
            <a:xfrm>
              <a:off x="3" y="3"/>
              <a:ext cx="4555" cy="2826"/>
              <a:chOff x="0" y="0"/>
              <a:chExt cx="4555" cy="2826"/>
            </a:xfrm>
          </p:grpSpPr>
          <p:grpSp>
            <p:nvGrpSpPr>
              <p:cNvPr id="24581" name="Group 6"/>
              <p:cNvGrpSpPr/>
              <p:nvPr/>
            </p:nvGrpSpPr>
            <p:grpSpPr>
              <a:xfrm>
                <a:off x="0" y="0"/>
                <a:ext cx="1086" cy="884"/>
                <a:chOff x="0" y="0"/>
                <a:chExt cx="1086" cy="884"/>
              </a:xfrm>
            </p:grpSpPr>
            <p:sp>
              <p:nvSpPr>
                <p:cNvPr id="24583" name="Rectangle 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00" cy="8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负载接法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" name="Rectangle 8"/>
                <p:cNvSpPr/>
                <p:nvPr/>
              </p:nvSpPr>
              <p:spPr>
                <a:xfrm>
                  <a:off x="0" y="0"/>
                  <a:ext cx="1086" cy="88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584" name="Group 9"/>
              <p:cNvGrpSpPr/>
              <p:nvPr/>
            </p:nvGrpSpPr>
            <p:grpSpPr>
              <a:xfrm>
                <a:off x="1086" y="0"/>
                <a:ext cx="1684" cy="442"/>
                <a:chOff x="0" y="0"/>
                <a:chExt cx="1684" cy="442"/>
              </a:xfrm>
            </p:grpSpPr>
            <p:sp>
              <p:nvSpPr>
                <p:cNvPr id="24586" name="Rectangle 1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597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电      压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4" name="Rectangle 11"/>
                <p:cNvSpPr/>
                <p:nvPr/>
              </p:nvSpPr>
              <p:spPr>
                <a:xfrm>
                  <a:off x="0" y="0"/>
                  <a:ext cx="1684" cy="44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587" name="Group 12"/>
              <p:cNvGrpSpPr/>
              <p:nvPr/>
            </p:nvGrpSpPr>
            <p:grpSpPr>
              <a:xfrm>
                <a:off x="2770" y="0"/>
                <a:ext cx="1785" cy="442"/>
                <a:chOff x="0" y="0"/>
                <a:chExt cx="1785" cy="442"/>
              </a:xfrm>
            </p:grpSpPr>
            <p:sp>
              <p:nvSpPr>
                <p:cNvPr id="24589" name="Rectangle 1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699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电         流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" name="Rectangle 14"/>
                <p:cNvSpPr/>
                <p:nvPr/>
              </p:nvSpPr>
              <p:spPr>
                <a:xfrm>
                  <a:off x="0" y="0"/>
                  <a:ext cx="1785" cy="44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590" name="Group 15"/>
              <p:cNvGrpSpPr/>
              <p:nvPr/>
            </p:nvGrpSpPr>
            <p:grpSpPr>
              <a:xfrm>
                <a:off x="1086" y="442"/>
                <a:ext cx="734" cy="442"/>
                <a:chOff x="0" y="0"/>
                <a:chExt cx="734" cy="442"/>
              </a:xfrm>
            </p:grpSpPr>
            <p:sp>
              <p:nvSpPr>
                <p:cNvPr id="24592" name="Rectangle 1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45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对称负载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" name="Rectangle 17"/>
                <p:cNvSpPr/>
                <p:nvPr/>
              </p:nvSpPr>
              <p:spPr>
                <a:xfrm>
                  <a:off x="0" y="0"/>
                  <a:ext cx="734" cy="44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593" name="Group 18"/>
              <p:cNvGrpSpPr/>
              <p:nvPr/>
            </p:nvGrpSpPr>
            <p:grpSpPr>
              <a:xfrm>
                <a:off x="1820" y="442"/>
                <a:ext cx="950" cy="442"/>
                <a:chOff x="0" y="0"/>
                <a:chExt cx="950" cy="442"/>
              </a:xfrm>
            </p:grpSpPr>
            <p:sp>
              <p:nvSpPr>
                <p:cNvPr id="24595" name="Rectangle 1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864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不对称负载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" name="Rectangle 20"/>
                <p:cNvSpPr/>
                <p:nvPr/>
              </p:nvSpPr>
              <p:spPr>
                <a:xfrm>
                  <a:off x="0" y="0"/>
                  <a:ext cx="950" cy="44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596" name="Group 21"/>
              <p:cNvGrpSpPr/>
              <p:nvPr/>
            </p:nvGrpSpPr>
            <p:grpSpPr>
              <a:xfrm>
                <a:off x="2770" y="442"/>
                <a:ext cx="763" cy="442"/>
                <a:chOff x="0" y="0"/>
                <a:chExt cx="763" cy="442"/>
              </a:xfrm>
            </p:grpSpPr>
            <p:sp>
              <p:nvSpPr>
                <p:cNvPr id="24598" name="Rectangle 2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74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对称负载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8" name="Rectangle 23"/>
                <p:cNvSpPr/>
                <p:nvPr/>
              </p:nvSpPr>
              <p:spPr>
                <a:xfrm>
                  <a:off x="0" y="0"/>
                  <a:ext cx="763" cy="44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599" name="Group 24"/>
              <p:cNvGrpSpPr/>
              <p:nvPr/>
            </p:nvGrpSpPr>
            <p:grpSpPr>
              <a:xfrm>
                <a:off x="3533" y="442"/>
                <a:ext cx="1022" cy="442"/>
                <a:chOff x="0" y="0"/>
                <a:chExt cx="1022" cy="442"/>
              </a:xfrm>
            </p:grpSpPr>
            <p:sp>
              <p:nvSpPr>
                <p:cNvPr id="24601" name="Rectangle 2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36" cy="442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不对称负载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Rectangle 26"/>
                <p:cNvSpPr/>
                <p:nvPr/>
              </p:nvSpPr>
              <p:spPr>
                <a:xfrm>
                  <a:off x="0" y="0"/>
                  <a:ext cx="1022" cy="442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602" name="Group 27"/>
              <p:cNvGrpSpPr/>
              <p:nvPr/>
            </p:nvGrpSpPr>
            <p:grpSpPr>
              <a:xfrm>
                <a:off x="0" y="884"/>
                <a:ext cx="492" cy="1346"/>
                <a:chOff x="0" y="0"/>
                <a:chExt cx="492" cy="1346"/>
              </a:xfrm>
            </p:grpSpPr>
            <p:sp>
              <p:nvSpPr>
                <p:cNvPr id="24604" name="Rectangle 2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403" cy="134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星形</a:t>
                  </a:r>
                  <a:r>
                    <a:rPr kumimoji="0" lang="zh-CN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Y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" name="Rectangle 29"/>
                <p:cNvSpPr/>
                <p:nvPr/>
              </p:nvSpPr>
              <p:spPr>
                <a:xfrm>
                  <a:off x="0" y="0"/>
                  <a:ext cx="492" cy="13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605" name="Group 30"/>
              <p:cNvGrpSpPr/>
              <p:nvPr/>
            </p:nvGrpSpPr>
            <p:grpSpPr>
              <a:xfrm>
                <a:off x="492" y="884"/>
                <a:ext cx="594" cy="750"/>
                <a:chOff x="0" y="0"/>
                <a:chExt cx="594" cy="750"/>
              </a:xfrm>
            </p:grpSpPr>
            <p:sp>
              <p:nvSpPr>
                <p:cNvPr id="24607" name="Rectangle 3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08" cy="7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有中线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" name="Rectangle 32"/>
                <p:cNvSpPr/>
                <p:nvPr/>
              </p:nvSpPr>
              <p:spPr>
                <a:xfrm>
                  <a:off x="0" y="0"/>
                  <a:ext cx="594" cy="75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608" name="Group 33"/>
              <p:cNvGrpSpPr/>
              <p:nvPr/>
            </p:nvGrpSpPr>
            <p:grpSpPr>
              <a:xfrm>
                <a:off x="1086" y="884"/>
                <a:ext cx="734" cy="750"/>
                <a:chOff x="0" y="0"/>
                <a:chExt cx="734" cy="750"/>
              </a:xfrm>
            </p:grpSpPr>
            <p:sp>
              <p:nvSpPr>
                <p:cNvPr id="24610" name="Rectangle 3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45" cy="7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U</a:t>
                  </a:r>
                  <a:r>
                    <a:rPr kumimoji="0" lang="zh-CN" altLang="zh-CN" sz="2000" b="1" i="0" u="none" strike="noStrike" kern="1200" cap="none" spc="0" normalizeH="0" baseline="-3000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L</a:t>
                  </a:r>
                  <a:r>
                    <a:rPr kumimoji="0" lang="zh-CN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=</a:t>
                  </a:r>
                  <a:r>
                    <a:rPr kumimoji="0" lang="zh-CN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</a:t>
                  </a:r>
                  <a:r>
                    <a:rPr kumimoji="0" lang="zh-CN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  <a:r>
                    <a:rPr kumimoji="0" lang="zh-CN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U</a:t>
                  </a:r>
                  <a:r>
                    <a:rPr kumimoji="0" lang="zh-CN" altLang="zh-CN" sz="2000" b="1" i="0" u="none" strike="noStrike" kern="1200" cap="none" spc="0" normalizeH="0" baseline="-3000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P</a:t>
                  </a: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2" name="Rectangle 35"/>
                <p:cNvSpPr/>
                <p:nvPr/>
              </p:nvSpPr>
              <p:spPr>
                <a:xfrm>
                  <a:off x="0" y="0"/>
                  <a:ext cx="734" cy="75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611" name="Group 36"/>
              <p:cNvGrpSpPr/>
              <p:nvPr/>
            </p:nvGrpSpPr>
            <p:grpSpPr>
              <a:xfrm>
                <a:off x="1820" y="884"/>
                <a:ext cx="950" cy="750"/>
                <a:chOff x="0" y="0"/>
                <a:chExt cx="950" cy="750"/>
              </a:xfrm>
            </p:grpSpPr>
            <p:sp>
              <p:nvSpPr>
                <p:cNvPr id="24613" name="Rectangle 3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864" cy="7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U</a:t>
                  </a:r>
                  <a:r>
                    <a:rPr kumimoji="0" lang="zh-CN" altLang="zh-CN" sz="2000" b="1" i="0" u="none" strike="noStrike" kern="1200" cap="none" spc="0" normalizeH="0" baseline="-3000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L</a:t>
                  </a:r>
                  <a:r>
                    <a:rPr kumimoji="0" 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＝</a:t>
                  </a:r>
                  <a:r>
                    <a:rPr kumimoji="0" 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</a:t>
                  </a:r>
                  <a:r>
                    <a:rPr kumimoji="0" lang="zh-CN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  <a:r>
                    <a:rPr kumimoji="0" lang="zh-CN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U</a:t>
                  </a:r>
                  <a:r>
                    <a:rPr kumimoji="0" lang="zh-CN" altLang="zh-CN" sz="2000" b="1" i="0" u="none" strike="noStrike" kern="1200" cap="none" spc="0" normalizeH="0" baseline="-3000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P</a:t>
                  </a: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3" name="Rectangle 38"/>
                <p:cNvSpPr/>
                <p:nvPr/>
              </p:nvSpPr>
              <p:spPr>
                <a:xfrm>
                  <a:off x="0" y="0"/>
                  <a:ext cx="950" cy="75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614" name="Group 39"/>
              <p:cNvGrpSpPr/>
              <p:nvPr/>
            </p:nvGrpSpPr>
            <p:grpSpPr>
              <a:xfrm>
                <a:off x="2770" y="884"/>
                <a:ext cx="763" cy="750"/>
                <a:chOff x="0" y="0"/>
                <a:chExt cx="763" cy="750"/>
              </a:xfrm>
            </p:grpSpPr>
            <p:sp>
              <p:nvSpPr>
                <p:cNvPr id="24616" name="Rectangle 4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74" cy="7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r>
                    <a:rPr kumimoji="0" lang="zh-CN" altLang="zh-CN" sz="2000" b="1" i="0" u="none" strike="noStrike" kern="1200" cap="none" spc="0" normalizeH="0" baseline="-3000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L</a:t>
                  </a:r>
                  <a:r>
                    <a:rPr kumimoji="0" 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＝</a:t>
                  </a:r>
                  <a:r>
                    <a:rPr kumimoji="0" lang="zh-CN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r>
                    <a:rPr kumimoji="0" lang="zh-CN" altLang="zh-CN" sz="2000" b="1" i="0" u="none" strike="noStrike" kern="1200" cap="none" spc="0" normalizeH="0" baseline="-3000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P</a:t>
                  </a:r>
                </a:p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r>
                    <a:rPr kumimoji="0" lang="zh-CN" altLang="zh-CN" sz="2000" b="1" i="0" u="none" strike="noStrike" kern="1200" cap="none" spc="0" normalizeH="0" baseline="-3000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  <a:r>
                    <a:rPr kumimoji="0" 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＝</a:t>
                  </a:r>
                  <a:r>
                    <a:rPr kumimoji="0" lang="zh-CN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O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4" name="Rectangle 41"/>
                <p:cNvSpPr/>
                <p:nvPr/>
              </p:nvSpPr>
              <p:spPr>
                <a:xfrm>
                  <a:off x="0" y="0"/>
                  <a:ext cx="763" cy="75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617" name="Group 42"/>
              <p:cNvGrpSpPr/>
              <p:nvPr/>
            </p:nvGrpSpPr>
            <p:grpSpPr>
              <a:xfrm>
                <a:off x="3533" y="884"/>
                <a:ext cx="1022" cy="750"/>
                <a:chOff x="0" y="0"/>
                <a:chExt cx="1022" cy="750"/>
              </a:xfrm>
            </p:grpSpPr>
            <p:sp>
              <p:nvSpPr>
                <p:cNvPr id="24619" name="Rectangle 4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36" cy="751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r>
                    <a:rPr kumimoji="0" lang="zh-CN" altLang="zh-CN" sz="2000" b="1" i="0" u="none" strike="noStrike" kern="1200" cap="none" spc="0" normalizeH="0" baseline="-3000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L</a:t>
                  </a:r>
                  <a:r>
                    <a:rPr kumimoji="0" 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＝</a:t>
                  </a:r>
                  <a:r>
                    <a:rPr kumimoji="0" lang="zh-CN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r>
                    <a:rPr kumimoji="0" lang="zh-CN" altLang="zh-CN" sz="2000" b="1" i="0" u="none" strike="noStrike" kern="1200" cap="none" spc="0" normalizeH="0" baseline="-3000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P</a:t>
                  </a:r>
                </a:p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线相电流不对称</a:t>
                  </a:r>
                  <a:r>
                    <a:rPr kumimoji="0" lang="zh-CN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r>
                    <a:rPr kumimoji="0" lang="zh-CN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  <a:r>
                    <a:rPr kumimoji="0" lang="zh-CN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≠O</a:t>
                  </a:r>
                </a:p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5" name="Rectangle 44"/>
                <p:cNvSpPr/>
                <p:nvPr/>
              </p:nvSpPr>
              <p:spPr>
                <a:xfrm>
                  <a:off x="0" y="0"/>
                  <a:ext cx="1022" cy="75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620" name="Group 45"/>
              <p:cNvGrpSpPr/>
              <p:nvPr/>
            </p:nvGrpSpPr>
            <p:grpSpPr>
              <a:xfrm>
                <a:off x="492" y="1634"/>
                <a:ext cx="594" cy="596"/>
                <a:chOff x="0" y="0"/>
                <a:chExt cx="594" cy="596"/>
              </a:xfrm>
            </p:grpSpPr>
            <p:sp>
              <p:nvSpPr>
                <p:cNvPr id="24622" name="Rectangle 46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508" cy="5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无中线</a:t>
                  </a: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6" name="Rectangle 47"/>
                <p:cNvSpPr/>
                <p:nvPr/>
              </p:nvSpPr>
              <p:spPr>
                <a:xfrm>
                  <a:off x="0" y="0"/>
                  <a:ext cx="594" cy="59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623" name="Group 48"/>
              <p:cNvGrpSpPr/>
              <p:nvPr/>
            </p:nvGrpSpPr>
            <p:grpSpPr>
              <a:xfrm>
                <a:off x="1086" y="1634"/>
                <a:ext cx="734" cy="596"/>
                <a:chOff x="0" y="0"/>
                <a:chExt cx="734" cy="596"/>
              </a:xfrm>
            </p:grpSpPr>
            <p:sp>
              <p:nvSpPr>
                <p:cNvPr id="24625" name="Rectangle 49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45" cy="5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U</a:t>
                  </a:r>
                  <a:r>
                    <a:rPr kumimoji="0" lang="zh-CN" altLang="zh-CN" sz="2000" b="1" i="0" u="none" strike="noStrike" kern="1200" cap="none" spc="0" normalizeH="0" baseline="-3000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L</a:t>
                  </a:r>
                  <a:r>
                    <a:rPr kumimoji="0" lang="zh-CN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=</a:t>
                  </a:r>
                  <a:r>
                    <a:rPr kumimoji="0" lang="zh-CN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</a:t>
                  </a:r>
                  <a:r>
                    <a:rPr kumimoji="0" lang="zh-CN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  <a:r>
                    <a:rPr kumimoji="0" lang="zh-CN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U</a:t>
                  </a:r>
                  <a:r>
                    <a:rPr kumimoji="0" lang="zh-CN" altLang="zh-CN" sz="2000" b="1" i="0" u="none" strike="noStrike" kern="1200" cap="none" spc="0" normalizeH="0" baseline="-3000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宋体" panose="02010600030101010101" pitchFamily="2" charset="-122"/>
                      <a:ea typeface="宋体" panose="02010600030101010101" pitchFamily="2" charset="-122"/>
                      <a:cs typeface="+mn-cs"/>
                      <a:sym typeface="Symbol" panose="05050102010706020507" pitchFamily="18" charset="2"/>
                    </a:rPr>
                    <a:t>P</a:t>
                  </a: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17" name="Rectangle 50"/>
                <p:cNvSpPr/>
                <p:nvPr/>
              </p:nvSpPr>
              <p:spPr>
                <a:xfrm>
                  <a:off x="0" y="0"/>
                  <a:ext cx="734" cy="59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626" name="Group 51"/>
              <p:cNvGrpSpPr/>
              <p:nvPr/>
            </p:nvGrpSpPr>
            <p:grpSpPr>
              <a:xfrm>
                <a:off x="1820" y="1634"/>
                <a:ext cx="950" cy="596"/>
                <a:chOff x="0" y="0"/>
                <a:chExt cx="950" cy="596"/>
              </a:xfrm>
            </p:grpSpPr>
            <p:sp>
              <p:nvSpPr>
                <p:cNvPr id="24628" name="Rectangle 52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864" cy="5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sz="18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相电压不对称</a:t>
                  </a:r>
                </a:p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18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8" name="Rectangle 53"/>
                <p:cNvSpPr/>
                <p:nvPr/>
              </p:nvSpPr>
              <p:spPr>
                <a:xfrm>
                  <a:off x="0" y="0"/>
                  <a:ext cx="950" cy="59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629" name="Group 54"/>
              <p:cNvGrpSpPr/>
              <p:nvPr/>
            </p:nvGrpSpPr>
            <p:grpSpPr>
              <a:xfrm>
                <a:off x="2770" y="1634"/>
                <a:ext cx="763" cy="596"/>
                <a:chOff x="0" y="0"/>
                <a:chExt cx="763" cy="596"/>
              </a:xfrm>
            </p:grpSpPr>
            <p:sp>
              <p:nvSpPr>
                <p:cNvPr id="24631" name="Rectangle 55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74" cy="5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r>
                    <a:rPr kumimoji="0" lang="zh-CN" altLang="zh-CN" sz="2000" b="1" i="0" u="none" strike="noStrike" kern="1200" cap="none" spc="0" normalizeH="0" baseline="-3000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L</a:t>
                  </a:r>
                  <a:r>
                    <a:rPr kumimoji="0" 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＝</a:t>
                  </a:r>
                  <a:r>
                    <a:rPr kumimoji="0" lang="zh-CN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r>
                    <a:rPr kumimoji="0" lang="zh-CN" altLang="zh-CN" sz="2000" b="1" i="0" u="none" strike="noStrike" kern="1200" cap="none" spc="0" normalizeH="0" baseline="-3000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P</a:t>
                  </a: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" name="Rectangle 56"/>
                <p:cNvSpPr/>
                <p:nvPr/>
              </p:nvSpPr>
              <p:spPr>
                <a:xfrm>
                  <a:off x="0" y="0"/>
                  <a:ext cx="763" cy="59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632" name="Group 57"/>
              <p:cNvGrpSpPr/>
              <p:nvPr/>
            </p:nvGrpSpPr>
            <p:grpSpPr>
              <a:xfrm>
                <a:off x="3533" y="1634"/>
                <a:ext cx="1022" cy="596"/>
                <a:chOff x="0" y="0"/>
                <a:chExt cx="1022" cy="596"/>
              </a:xfrm>
            </p:grpSpPr>
            <p:sp>
              <p:nvSpPr>
                <p:cNvPr id="24634" name="Rectangle 58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36" cy="5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/>
                <a:lstStyle/>
                <a:p>
                  <a:pPr marL="0" marR="0" lvl="0" indent="0" algn="just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r>
                    <a:rPr kumimoji="0" lang="zh-CN" altLang="zh-CN" sz="2000" b="1" i="0" u="none" strike="noStrike" kern="1200" cap="none" spc="0" normalizeH="0" baseline="-3000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L</a:t>
                  </a:r>
                  <a:r>
                    <a:rPr kumimoji="0" 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＝</a:t>
                  </a:r>
                  <a:r>
                    <a:rPr kumimoji="0" lang="zh-CN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r>
                    <a:rPr kumimoji="0" lang="zh-CN" altLang="zh-CN" sz="2000" b="1" i="0" u="none" strike="noStrike" kern="1200" cap="none" spc="0" normalizeH="0" baseline="-3000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P</a:t>
                  </a: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r>
                    <a:rPr kumimoji="0" 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线相电流不对称 </a:t>
                  </a:r>
                  <a:r>
                    <a:rPr kumimoji="0" lang="zh-CN" altLang="zh-CN" sz="2000" b="1" i="1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r>
                    <a:rPr kumimoji="0" lang="zh-CN" altLang="zh-CN" sz="2000" b="1" i="0" u="none" strike="noStrike" kern="1200" cap="none" spc="0" normalizeH="0" baseline="-2500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  <a:r>
                    <a:rPr kumimoji="0" lang="zh-CN" altLang="zh-CN" sz="2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tx1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≠O </a:t>
                  </a:r>
                </a:p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" name="Rectangle 59"/>
                <p:cNvSpPr/>
                <p:nvPr/>
              </p:nvSpPr>
              <p:spPr>
                <a:xfrm>
                  <a:off x="0" y="0"/>
                  <a:ext cx="1022" cy="59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635" name="Group 60"/>
              <p:cNvGrpSpPr/>
              <p:nvPr/>
            </p:nvGrpSpPr>
            <p:grpSpPr>
              <a:xfrm>
                <a:off x="0" y="2230"/>
                <a:ext cx="1086" cy="596"/>
                <a:chOff x="0" y="0"/>
                <a:chExt cx="1086" cy="596"/>
              </a:xfrm>
            </p:grpSpPr>
            <p:sp>
              <p:nvSpPr>
                <p:cNvPr id="24637" name="Rectangle 61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000" cy="5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" name="Rectangle 62"/>
                <p:cNvSpPr/>
                <p:nvPr/>
              </p:nvSpPr>
              <p:spPr>
                <a:xfrm>
                  <a:off x="0" y="0"/>
                  <a:ext cx="1086" cy="59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638" name="Group 63"/>
              <p:cNvGrpSpPr/>
              <p:nvPr/>
            </p:nvGrpSpPr>
            <p:grpSpPr>
              <a:xfrm>
                <a:off x="1086" y="2230"/>
                <a:ext cx="734" cy="596"/>
                <a:chOff x="0" y="0"/>
                <a:chExt cx="734" cy="596"/>
              </a:xfrm>
            </p:grpSpPr>
            <p:sp>
              <p:nvSpPr>
                <p:cNvPr id="24640" name="Rectangle 64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45" cy="5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" name="Rectangle 65"/>
                <p:cNvSpPr/>
                <p:nvPr/>
              </p:nvSpPr>
              <p:spPr>
                <a:xfrm>
                  <a:off x="0" y="0"/>
                  <a:ext cx="734" cy="59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641" name="Group 66"/>
              <p:cNvGrpSpPr/>
              <p:nvPr/>
            </p:nvGrpSpPr>
            <p:grpSpPr>
              <a:xfrm>
                <a:off x="1820" y="2230"/>
                <a:ext cx="950" cy="596"/>
                <a:chOff x="0" y="0"/>
                <a:chExt cx="950" cy="596"/>
              </a:xfrm>
            </p:grpSpPr>
            <p:sp>
              <p:nvSpPr>
                <p:cNvPr id="24643" name="Rectangle 67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864" cy="5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3" name="Rectangle 68"/>
                <p:cNvSpPr/>
                <p:nvPr/>
              </p:nvSpPr>
              <p:spPr>
                <a:xfrm>
                  <a:off x="0" y="0"/>
                  <a:ext cx="950" cy="59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644" name="Group 69"/>
              <p:cNvGrpSpPr/>
              <p:nvPr/>
            </p:nvGrpSpPr>
            <p:grpSpPr>
              <a:xfrm>
                <a:off x="2770" y="2230"/>
                <a:ext cx="763" cy="596"/>
                <a:chOff x="0" y="0"/>
                <a:chExt cx="763" cy="596"/>
              </a:xfrm>
            </p:grpSpPr>
            <p:sp>
              <p:nvSpPr>
                <p:cNvPr id="24646" name="Rectangle 70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674" cy="5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  <a:sym typeface="Symbol" panose="05050102010706020507" pitchFamily="18" charset="2"/>
                  </a:endParaRPr>
                </a:p>
              </p:txBody>
            </p:sp>
            <p:sp>
              <p:nvSpPr>
                <p:cNvPr id="24" name="Rectangle 71"/>
                <p:cNvSpPr/>
                <p:nvPr/>
              </p:nvSpPr>
              <p:spPr>
                <a:xfrm>
                  <a:off x="0" y="0"/>
                  <a:ext cx="763" cy="59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24647" name="Group 72"/>
              <p:cNvGrpSpPr/>
              <p:nvPr/>
            </p:nvGrpSpPr>
            <p:grpSpPr>
              <a:xfrm>
                <a:off x="3533" y="2230"/>
                <a:ext cx="1022" cy="596"/>
                <a:chOff x="0" y="0"/>
                <a:chExt cx="1022" cy="596"/>
              </a:xfrm>
            </p:grpSpPr>
            <p:sp>
              <p:nvSpPr>
                <p:cNvPr id="24649" name="Rectangle 73"/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36" cy="596"/>
                </a:xfrm>
                <a:prstGeom prst="rect">
                  <a:avLst/>
                </a:prstGeom>
                <a:noFill/>
                <a:ln w="9525">
                  <a:noFill/>
                  <a:miter lim="800000"/>
                </a:ln>
                <a:effectLst/>
              </p:spPr>
              <p:txBody>
                <a:bodyPr anchor="ctr"/>
                <a:lstStyle/>
                <a:p>
                  <a:pPr marL="0" marR="0" lvl="0" indent="0" algn="just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zh-CN" sz="2000" b="1" i="0" u="none" strike="noStrike" kern="12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5" name="Rectangle 74"/>
                <p:cNvSpPr/>
                <p:nvPr/>
              </p:nvSpPr>
              <p:spPr>
                <a:xfrm>
                  <a:off x="0" y="0"/>
                  <a:ext cx="1022" cy="59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 anchorCtr="0"/>
                <a:lstStyle/>
                <a:p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24650" name="Rectangle 75"/>
            <p:cNvSpPr/>
            <p:nvPr/>
          </p:nvSpPr>
          <p:spPr>
            <a:xfrm>
              <a:off x="0" y="0"/>
              <a:ext cx="4561" cy="2832"/>
            </a:xfrm>
            <a:prstGeom prst="rect">
              <a:avLst/>
            </a:prstGeom>
            <a:noFill/>
            <a:ln w="11112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/>
          <p:nvPr/>
        </p:nvSpPr>
        <p:spPr>
          <a:xfrm>
            <a:off x="2900363" y="33147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02" name="Object 3"/>
          <p:cNvGraphicFramePr>
            <a:graphicFrameLocks/>
          </p:cNvGraphicFramePr>
          <p:nvPr/>
        </p:nvGraphicFramePr>
        <p:xfrm>
          <a:off x="533400" y="2819400"/>
          <a:ext cx="7234238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r:id="rId3" imgW="3340100" imgH="228600" progId="Equations">
                  <p:embed/>
                </p:oleObj>
              </mc:Choice>
              <mc:Fallback>
                <p:oleObj r:id="rId3" imgW="3340100" imgH="228600" progId="Equations">
                  <p:embed/>
                  <p:pic>
                    <p:nvPicPr>
                      <p:cNvPr id="0" name="Picture 5" descr="image5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819400"/>
                        <a:ext cx="7234238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4"/>
          <p:cNvGraphicFramePr>
            <a:graphicFrameLocks/>
          </p:cNvGraphicFramePr>
          <p:nvPr/>
        </p:nvGraphicFramePr>
        <p:xfrm>
          <a:off x="546100" y="1981200"/>
          <a:ext cx="668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r:id="rId5" imgW="3340100" imgH="228600" progId="">
                  <p:embed/>
                </p:oleObj>
              </mc:Choice>
              <mc:Fallback>
                <p:oleObj r:id="rId5" imgW="3340100" imgH="228600" progId="">
                  <p:embed/>
                  <p:pic>
                    <p:nvPicPr>
                      <p:cNvPr id="0" name="Picture 4" descr="image5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6100" y="1981200"/>
                        <a:ext cx="668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81000" y="1219200"/>
            <a:ext cx="7010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）三相负载总功率等于三相功率之和，即</a:t>
            </a:r>
            <a:endParaRPr kumimoji="0" lang="zh-CN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3581400" y="252413"/>
            <a:ext cx="1606550" cy="5191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三相功率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33400" y="3657600"/>
            <a:ext cx="525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三相对称负载的功率</a:t>
            </a:r>
            <a:endParaRPr kumimoji="0" lang="zh-CN" sz="4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3919538" y="3300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08" name="Object 9"/>
          <p:cNvGraphicFramePr>
            <a:graphicFrameLocks/>
          </p:cNvGraphicFramePr>
          <p:nvPr/>
        </p:nvGraphicFramePr>
        <p:xfrm>
          <a:off x="609600" y="4267200"/>
          <a:ext cx="2786063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r:id="rId7" imgW="1308100" imgH="254000" progId="">
                  <p:embed/>
                </p:oleObj>
              </mc:Choice>
              <mc:Fallback>
                <p:oleObj r:id="rId7" imgW="1308100" imgH="254000" progId="">
                  <p:embed/>
                  <p:pic>
                    <p:nvPicPr>
                      <p:cNvPr id="0" name="Picture 3" descr="image5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267200"/>
                        <a:ext cx="2786063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Rectangle 10"/>
          <p:cNvSpPr/>
          <p:nvPr/>
        </p:nvSpPr>
        <p:spPr>
          <a:xfrm>
            <a:off x="3867150" y="3300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10" name="Object 11"/>
          <p:cNvGraphicFramePr>
            <a:graphicFrameLocks/>
          </p:cNvGraphicFramePr>
          <p:nvPr/>
        </p:nvGraphicFramePr>
        <p:xfrm>
          <a:off x="3975100" y="4343400"/>
          <a:ext cx="273685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r:id="rId9" imgW="1396394" imgH="253890" progId="">
                  <p:embed/>
                </p:oleObj>
              </mc:Choice>
              <mc:Fallback>
                <p:oleObj r:id="rId9" imgW="1396394" imgH="253890" progId="">
                  <p:embed/>
                  <p:pic>
                    <p:nvPicPr>
                      <p:cNvPr id="0" name="Picture 2" descr="image59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5100" y="4343400"/>
                        <a:ext cx="2736850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Rectangle 12"/>
          <p:cNvSpPr/>
          <p:nvPr/>
        </p:nvSpPr>
        <p:spPr>
          <a:xfrm>
            <a:off x="4057650" y="3300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12" name="Object 13"/>
          <p:cNvGraphicFramePr>
            <a:graphicFrameLocks/>
          </p:cNvGraphicFramePr>
          <p:nvPr/>
        </p:nvGraphicFramePr>
        <p:xfrm>
          <a:off x="622300" y="5029200"/>
          <a:ext cx="2108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r:id="rId11" imgW="1015559" imgH="253890" progId="">
                  <p:embed/>
                </p:oleObj>
              </mc:Choice>
              <mc:Fallback>
                <p:oleObj r:id="rId11" imgW="1015559" imgH="253890" progId="">
                  <p:embed/>
                  <p:pic>
                    <p:nvPicPr>
                      <p:cNvPr id="0" name="Picture 1" descr="image60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5029200"/>
                        <a:ext cx="2108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188" y="2276475"/>
            <a:ext cx="7559675" cy="35702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6626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900" y="412750"/>
            <a:ext cx="8604250" cy="1576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7" name="矩形 5"/>
          <p:cNvSpPr/>
          <p:nvPr/>
        </p:nvSpPr>
        <p:spPr>
          <a:xfrm>
            <a:off x="4572000" y="2214563"/>
            <a:ext cx="3643313" cy="371475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771775" y="4122738"/>
            <a:ext cx="3384550" cy="26908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7650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7088" y="476250"/>
            <a:ext cx="7489825" cy="36623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/>
          <p:nvPr/>
        </p:nvSpPr>
        <p:spPr>
          <a:xfrm>
            <a:off x="1371600" y="381000"/>
            <a:ext cx="533400" cy="5334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867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2988" y="836613"/>
            <a:ext cx="4233862" cy="46196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9250" y="836613"/>
            <a:ext cx="5715000" cy="9144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0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单相交流电路</a:t>
            </a:r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857250" y="2143125"/>
            <a:ext cx="7500938" cy="22463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sz="2800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概念：</a:t>
            </a:r>
          </a:p>
          <a:p>
            <a:pPr marR="0" defTabSz="914400">
              <a:buClrTx/>
              <a:buSzTx/>
              <a:defRPr/>
            </a:pPr>
            <a:endParaRPr kumimoji="0" lang="zh-CN" sz="2800" b="1" kern="1200" cap="none" spc="0" normalizeH="0" baseline="0" noProof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zh-CN" sz="2800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功率因数的定义</a:t>
            </a:r>
            <a:r>
              <a:rPr kumimoji="0" lang="zh-CN" altLang="en-US" sz="2800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sz="2800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提高功率因数的意义和方法</a:t>
            </a:r>
            <a:endParaRPr kumimoji="0" lang="en-US" altLang="zh-CN" sz="2800" b="1" kern="1200" cap="none" spc="0" normalizeH="0" baseline="0" noProof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endParaRPr kumimoji="0" lang="zh-CN" sz="2800" b="1" kern="1200" cap="none" spc="0" normalizeH="0" baseline="0" noProof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zh-CN" sz="2800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电压三角形、阻抗三角形和功率三角形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76200" y="457200"/>
            <a:ext cx="9067800" cy="1800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已知电路及参数，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u 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=27.72    sin</a:t>
            </a:r>
            <a:r>
              <a:rPr kumimoji="0" lang="zh-CN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ωt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V</a:t>
            </a:r>
            <a:r>
              <a:rPr kumimoji="0" 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，试求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              及               ；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）求电路的</a:t>
            </a:r>
            <a:r>
              <a:rPr kumimoji="0" lang="zh-CN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sz="28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zh-CN" sz="28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）画出相量图。</a:t>
            </a:r>
            <a:endParaRPr kumimoji="0" lang="zh-CN" sz="54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Object 3"/>
          <p:cNvGraphicFramePr>
            <a:graphicFrameLocks/>
          </p:cNvGraphicFramePr>
          <p:nvPr/>
        </p:nvGraphicFramePr>
        <p:xfrm>
          <a:off x="4195763" y="463550"/>
          <a:ext cx="52863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r:id="rId3" imgW="241405" imgH="215994" progId="Equations">
                  <p:embed/>
                </p:oleObj>
              </mc:Choice>
              <mc:Fallback>
                <p:oleObj r:id="rId3" imgW="241405" imgH="215994" progId="Equations">
                  <p:embed/>
                  <p:pic>
                    <p:nvPicPr>
                      <p:cNvPr id="0" name="Picture 3" descr="image66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5763" y="463550"/>
                        <a:ext cx="52863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4"/>
          <p:cNvGraphicFramePr>
            <a:graphicFrameLocks/>
          </p:cNvGraphicFramePr>
          <p:nvPr/>
        </p:nvGraphicFramePr>
        <p:xfrm>
          <a:off x="2828925" y="906463"/>
          <a:ext cx="1209675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r:id="rId5" imgW="597159" imgH="228699" progId="Equations">
                  <p:embed/>
                </p:oleObj>
              </mc:Choice>
              <mc:Fallback>
                <p:oleObj r:id="rId5" imgW="597159" imgH="228699" progId="Equations">
                  <p:embed/>
                  <p:pic>
                    <p:nvPicPr>
                      <p:cNvPr id="0" name="Picture 2" descr="image67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8925" y="906463"/>
                        <a:ext cx="1209675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5"/>
          <p:cNvGraphicFramePr>
            <a:graphicFrameLocks/>
          </p:cNvGraphicFramePr>
          <p:nvPr/>
        </p:nvGraphicFramePr>
        <p:xfrm>
          <a:off x="982663" y="838200"/>
          <a:ext cx="12096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r:id="rId7" imgW="495300" imgH="228600" progId="Equations">
                  <p:embed/>
                </p:oleObj>
              </mc:Choice>
              <mc:Fallback>
                <p:oleObj r:id="rId7" imgW="495300" imgH="228600" progId="Equations">
                  <p:embed/>
                  <p:pic>
                    <p:nvPicPr>
                      <p:cNvPr id="0" name="Picture 1" descr="image68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838200"/>
                        <a:ext cx="1209675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25" name="Picture 6" descr="幻灯片6"/>
          <p:cNvPicPr>
            <a:picLocks noChangeAspect="1"/>
          </p:cNvPicPr>
          <p:nvPr/>
        </p:nvPicPr>
        <p:blipFill>
          <a:blip r:embed="rId9" cstate="print"/>
          <a:srcRect t="3561" r="47717" b="57182"/>
          <a:stretch>
            <a:fillRect/>
          </a:stretch>
        </p:blipFill>
        <p:spPr>
          <a:xfrm>
            <a:off x="1571625" y="3000375"/>
            <a:ext cx="4525963" cy="25542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5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23850" y="260350"/>
            <a:ext cx="8496300" cy="10255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6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825" y="1484313"/>
            <a:ext cx="8424863" cy="37401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1747" name="Picture 4" descr="幻灯片6"/>
          <p:cNvPicPr>
            <a:picLocks noChangeAspect="1"/>
          </p:cNvPicPr>
          <p:nvPr/>
        </p:nvPicPr>
        <p:blipFill>
          <a:blip r:embed="rId4" cstate="print"/>
          <a:srcRect t="3561" r="47717" b="57182"/>
          <a:stretch>
            <a:fillRect/>
          </a:stretch>
        </p:blipFill>
        <p:spPr>
          <a:xfrm>
            <a:off x="5130800" y="4591050"/>
            <a:ext cx="4013200" cy="2266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/>
              <a:pPr lvl="0" algn="r" eaLnBrk="1" hangingPunct="1">
                <a:buNone/>
              </a:pPr>
              <a:t>3</a:t>
            </a:fld>
            <a:endParaRPr lang="en-US" altLang="zh-CN" sz="1400" dirty="0"/>
          </a:p>
        </p:txBody>
      </p:sp>
      <p:grpSp>
        <p:nvGrpSpPr>
          <p:cNvPr id="5126" name="Group 4"/>
          <p:cNvGrpSpPr/>
          <p:nvPr/>
        </p:nvGrpSpPr>
        <p:grpSpPr>
          <a:xfrm>
            <a:off x="2268538" y="549275"/>
            <a:ext cx="4973637" cy="3167063"/>
            <a:chOff x="576" y="1194"/>
            <a:chExt cx="3133" cy="1995"/>
          </a:xfrm>
        </p:grpSpPr>
        <p:sp>
          <p:nvSpPr>
            <p:cNvPr id="5129" name="Line 5"/>
            <p:cNvSpPr/>
            <p:nvPr/>
          </p:nvSpPr>
          <p:spPr>
            <a:xfrm>
              <a:off x="954" y="1694"/>
              <a:ext cx="576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0" name="Oval 6"/>
            <p:cNvSpPr/>
            <p:nvPr/>
          </p:nvSpPr>
          <p:spPr>
            <a:xfrm>
              <a:off x="904" y="1668"/>
              <a:ext cx="48" cy="4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31" name="Line 7"/>
            <p:cNvSpPr/>
            <p:nvPr/>
          </p:nvSpPr>
          <p:spPr>
            <a:xfrm>
              <a:off x="954" y="2942"/>
              <a:ext cx="576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2" name="Oval 8"/>
            <p:cNvSpPr/>
            <p:nvPr/>
          </p:nvSpPr>
          <p:spPr>
            <a:xfrm>
              <a:off x="904" y="2916"/>
              <a:ext cx="48" cy="4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33" name="Freeform 9"/>
            <p:cNvSpPr/>
            <p:nvPr/>
          </p:nvSpPr>
          <p:spPr>
            <a:xfrm>
              <a:off x="1517" y="1956"/>
              <a:ext cx="48" cy="720"/>
            </a:xfrm>
            <a:custGeom>
              <a:avLst/>
              <a:gdLst>
                <a:gd name="txL" fmla="*/ 0 w 48"/>
                <a:gd name="txT" fmla="*/ 0 h 768"/>
                <a:gd name="txR" fmla="*/ 48 w 48"/>
                <a:gd name="txB" fmla="*/ 768 h 768"/>
              </a:gdLst>
              <a:ahLst/>
              <a:cxnLst>
                <a:cxn ang="0">
                  <a:pos x="0" y="0"/>
                </a:cxn>
                <a:cxn ang="0">
                  <a:pos x="48" y="90"/>
                </a:cxn>
                <a:cxn ang="0">
                  <a:pos x="0" y="180"/>
                </a:cxn>
                <a:cxn ang="0">
                  <a:pos x="48" y="270"/>
                </a:cxn>
                <a:cxn ang="0">
                  <a:pos x="0" y="360"/>
                </a:cxn>
                <a:cxn ang="0">
                  <a:pos x="48" y="450"/>
                </a:cxn>
                <a:cxn ang="0">
                  <a:pos x="0" y="540"/>
                </a:cxn>
                <a:cxn ang="0">
                  <a:pos x="48" y="630"/>
                </a:cxn>
                <a:cxn ang="0">
                  <a:pos x="0" y="720"/>
                </a:cxn>
              </a:cxnLst>
              <a:rect l="txL" t="txT" r="txR" b="txB"/>
              <a:pathLst>
                <a:path w="48" h="768">
                  <a:moveTo>
                    <a:pt x="0" y="0"/>
                  </a:moveTo>
                  <a:cubicBezTo>
                    <a:pt x="24" y="32"/>
                    <a:pt x="48" y="64"/>
                    <a:pt x="48" y="96"/>
                  </a:cubicBezTo>
                  <a:cubicBezTo>
                    <a:pt x="48" y="128"/>
                    <a:pt x="0" y="160"/>
                    <a:pt x="0" y="192"/>
                  </a:cubicBezTo>
                  <a:cubicBezTo>
                    <a:pt x="0" y="224"/>
                    <a:pt x="48" y="256"/>
                    <a:pt x="48" y="288"/>
                  </a:cubicBezTo>
                  <a:cubicBezTo>
                    <a:pt x="48" y="320"/>
                    <a:pt x="0" y="352"/>
                    <a:pt x="0" y="384"/>
                  </a:cubicBezTo>
                  <a:cubicBezTo>
                    <a:pt x="0" y="416"/>
                    <a:pt x="48" y="448"/>
                    <a:pt x="48" y="480"/>
                  </a:cubicBezTo>
                  <a:cubicBezTo>
                    <a:pt x="48" y="512"/>
                    <a:pt x="0" y="544"/>
                    <a:pt x="0" y="576"/>
                  </a:cubicBezTo>
                  <a:cubicBezTo>
                    <a:pt x="0" y="608"/>
                    <a:pt x="48" y="640"/>
                    <a:pt x="48" y="672"/>
                  </a:cubicBezTo>
                  <a:cubicBezTo>
                    <a:pt x="48" y="704"/>
                    <a:pt x="8" y="752"/>
                    <a:pt x="0" y="768"/>
                  </a:cubicBez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Freeform 10"/>
            <p:cNvSpPr/>
            <p:nvPr/>
          </p:nvSpPr>
          <p:spPr>
            <a:xfrm flipH="1">
              <a:off x="1731" y="1956"/>
              <a:ext cx="48" cy="720"/>
            </a:xfrm>
            <a:custGeom>
              <a:avLst/>
              <a:gdLst>
                <a:gd name="txL" fmla="*/ 0 w 48"/>
                <a:gd name="txT" fmla="*/ 0 h 768"/>
                <a:gd name="txR" fmla="*/ 48 w 48"/>
                <a:gd name="txB" fmla="*/ 768 h 768"/>
              </a:gdLst>
              <a:ahLst/>
              <a:cxnLst>
                <a:cxn ang="0">
                  <a:pos x="0" y="0"/>
                </a:cxn>
                <a:cxn ang="0">
                  <a:pos x="48" y="90"/>
                </a:cxn>
                <a:cxn ang="0">
                  <a:pos x="0" y="180"/>
                </a:cxn>
                <a:cxn ang="0">
                  <a:pos x="48" y="270"/>
                </a:cxn>
                <a:cxn ang="0">
                  <a:pos x="0" y="360"/>
                </a:cxn>
                <a:cxn ang="0">
                  <a:pos x="48" y="450"/>
                </a:cxn>
                <a:cxn ang="0">
                  <a:pos x="0" y="540"/>
                </a:cxn>
                <a:cxn ang="0">
                  <a:pos x="48" y="630"/>
                </a:cxn>
                <a:cxn ang="0">
                  <a:pos x="0" y="720"/>
                </a:cxn>
              </a:cxnLst>
              <a:rect l="txL" t="txT" r="txR" b="txB"/>
              <a:pathLst>
                <a:path w="48" h="768">
                  <a:moveTo>
                    <a:pt x="0" y="0"/>
                  </a:moveTo>
                  <a:cubicBezTo>
                    <a:pt x="24" y="32"/>
                    <a:pt x="48" y="64"/>
                    <a:pt x="48" y="96"/>
                  </a:cubicBezTo>
                  <a:cubicBezTo>
                    <a:pt x="48" y="128"/>
                    <a:pt x="0" y="160"/>
                    <a:pt x="0" y="192"/>
                  </a:cubicBezTo>
                  <a:cubicBezTo>
                    <a:pt x="0" y="224"/>
                    <a:pt x="48" y="256"/>
                    <a:pt x="48" y="288"/>
                  </a:cubicBezTo>
                  <a:cubicBezTo>
                    <a:pt x="48" y="320"/>
                    <a:pt x="0" y="352"/>
                    <a:pt x="0" y="384"/>
                  </a:cubicBezTo>
                  <a:cubicBezTo>
                    <a:pt x="0" y="416"/>
                    <a:pt x="48" y="448"/>
                    <a:pt x="48" y="480"/>
                  </a:cubicBezTo>
                  <a:cubicBezTo>
                    <a:pt x="48" y="512"/>
                    <a:pt x="0" y="544"/>
                    <a:pt x="0" y="576"/>
                  </a:cubicBezTo>
                  <a:cubicBezTo>
                    <a:pt x="0" y="608"/>
                    <a:pt x="48" y="640"/>
                    <a:pt x="48" y="672"/>
                  </a:cubicBezTo>
                  <a:cubicBezTo>
                    <a:pt x="48" y="704"/>
                    <a:pt x="8" y="752"/>
                    <a:pt x="0" y="768"/>
                  </a:cubicBezTo>
                </a:path>
              </a:pathLst>
            </a:custGeom>
            <a:noFill/>
            <a:ln w="3810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Line 11"/>
            <p:cNvSpPr/>
            <p:nvPr/>
          </p:nvSpPr>
          <p:spPr>
            <a:xfrm>
              <a:off x="1652" y="1812"/>
              <a:ext cx="0" cy="1008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6" name="Line 12"/>
            <p:cNvSpPr/>
            <p:nvPr/>
          </p:nvSpPr>
          <p:spPr>
            <a:xfrm>
              <a:off x="1779" y="1694"/>
              <a:ext cx="1326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7" name="Line 13"/>
            <p:cNvSpPr/>
            <p:nvPr/>
          </p:nvSpPr>
          <p:spPr>
            <a:xfrm flipV="1">
              <a:off x="1770" y="2939"/>
              <a:ext cx="1335" cy="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5138" name="Group 14"/>
            <p:cNvGrpSpPr/>
            <p:nvPr/>
          </p:nvGrpSpPr>
          <p:grpSpPr>
            <a:xfrm>
              <a:off x="588" y="2011"/>
              <a:ext cx="702" cy="399"/>
              <a:chOff x="1089" y="2072"/>
              <a:chExt cx="702" cy="399"/>
            </a:xfrm>
          </p:grpSpPr>
          <p:sp>
            <p:nvSpPr>
              <p:cNvPr id="5161" name="Line 15"/>
              <p:cNvSpPr/>
              <p:nvPr/>
            </p:nvSpPr>
            <p:spPr>
              <a:xfrm flipV="1">
                <a:off x="1089" y="2072"/>
                <a:ext cx="0" cy="399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162" name="Line 16"/>
              <p:cNvSpPr/>
              <p:nvPr/>
            </p:nvSpPr>
            <p:spPr>
              <a:xfrm>
                <a:off x="1089" y="2471"/>
                <a:ext cx="702" cy="0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5139" name="Freeform 17"/>
            <p:cNvSpPr>
              <a:spLocks noChangeAspect="1"/>
            </p:cNvSpPr>
            <p:nvPr/>
          </p:nvSpPr>
          <p:spPr>
            <a:xfrm>
              <a:off x="586" y="2209"/>
              <a:ext cx="509" cy="376"/>
            </a:xfrm>
            <a:custGeom>
              <a:avLst/>
              <a:gdLst>
                <a:gd name="txL" fmla="*/ 0 w 1932"/>
                <a:gd name="txT" fmla="*/ 0 h 753"/>
                <a:gd name="txR" fmla="*/ 1932 w 1932"/>
                <a:gd name="txB" fmla="*/ 753 h 753"/>
              </a:gdLst>
              <a:ahLst/>
              <a:cxnLst>
                <a:cxn ang="0">
                  <a:pos x="0" y="188"/>
                </a:cxn>
                <a:cxn ang="0">
                  <a:pos x="130" y="1"/>
                </a:cxn>
                <a:cxn ang="0">
                  <a:pos x="253" y="182"/>
                </a:cxn>
                <a:cxn ang="0">
                  <a:pos x="385" y="375"/>
                </a:cxn>
                <a:cxn ang="0">
                  <a:pos x="509" y="188"/>
                </a:cxn>
              </a:cxnLst>
              <a:rect l="txL" t="txT" r="txR" b="txB"/>
              <a:pathLst>
                <a:path w="1932" h="753">
                  <a:moveTo>
                    <a:pt x="0" y="376"/>
                  </a:moveTo>
                  <a:cubicBezTo>
                    <a:pt x="166" y="190"/>
                    <a:pt x="332" y="4"/>
                    <a:pt x="492" y="2"/>
                  </a:cubicBezTo>
                  <a:cubicBezTo>
                    <a:pt x="652" y="0"/>
                    <a:pt x="798" y="239"/>
                    <a:pt x="960" y="364"/>
                  </a:cubicBezTo>
                  <a:cubicBezTo>
                    <a:pt x="1122" y="489"/>
                    <a:pt x="1301" y="749"/>
                    <a:pt x="1463" y="751"/>
                  </a:cubicBezTo>
                  <a:cubicBezTo>
                    <a:pt x="1625" y="753"/>
                    <a:pt x="1854" y="439"/>
                    <a:pt x="1932" y="376"/>
                  </a:cubicBezTo>
                </a:path>
              </a:pathLst>
            </a:custGeom>
            <a:noFill/>
            <a:ln w="28575" cap="flat" cmpd="sng">
              <a:solidFill>
                <a:srgbClr val="CC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Text Box 18"/>
            <p:cNvSpPr txBox="1"/>
            <p:nvPr/>
          </p:nvSpPr>
          <p:spPr>
            <a:xfrm>
              <a:off x="576" y="1881"/>
              <a:ext cx="354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41" name="Text Box 19"/>
            <p:cNvSpPr txBox="1"/>
            <p:nvPr/>
          </p:nvSpPr>
          <p:spPr>
            <a:xfrm>
              <a:off x="1801" y="1952"/>
              <a:ext cx="354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42" name="Line 20"/>
            <p:cNvSpPr/>
            <p:nvPr/>
          </p:nvSpPr>
          <p:spPr>
            <a:xfrm>
              <a:off x="1517" y="1691"/>
              <a:ext cx="0" cy="2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3" name="Line 21"/>
            <p:cNvSpPr/>
            <p:nvPr/>
          </p:nvSpPr>
          <p:spPr>
            <a:xfrm>
              <a:off x="1517" y="2676"/>
              <a:ext cx="0" cy="2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4" name="Line 22"/>
            <p:cNvSpPr/>
            <p:nvPr/>
          </p:nvSpPr>
          <p:spPr>
            <a:xfrm>
              <a:off x="1779" y="1693"/>
              <a:ext cx="0" cy="2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5" name="Line 23"/>
            <p:cNvSpPr/>
            <p:nvPr/>
          </p:nvSpPr>
          <p:spPr>
            <a:xfrm>
              <a:off x="1779" y="2676"/>
              <a:ext cx="0" cy="2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6" name="Line 24"/>
            <p:cNvSpPr/>
            <p:nvPr/>
          </p:nvSpPr>
          <p:spPr>
            <a:xfrm>
              <a:off x="3093" y="1691"/>
              <a:ext cx="6" cy="125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47" name="Line 25"/>
            <p:cNvSpPr/>
            <p:nvPr/>
          </p:nvSpPr>
          <p:spPr>
            <a:xfrm>
              <a:off x="3297" y="2132"/>
              <a:ext cx="0" cy="418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48" name="Line 26"/>
            <p:cNvSpPr/>
            <p:nvPr/>
          </p:nvSpPr>
          <p:spPr>
            <a:xfrm>
              <a:off x="1454" y="2004"/>
              <a:ext cx="0" cy="67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49" name="Line 27"/>
            <p:cNvSpPr/>
            <p:nvPr/>
          </p:nvSpPr>
          <p:spPr>
            <a:xfrm>
              <a:off x="1838" y="2004"/>
              <a:ext cx="0" cy="672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150" name="Text Box 28"/>
            <p:cNvSpPr txBox="1"/>
            <p:nvPr/>
          </p:nvSpPr>
          <p:spPr>
            <a:xfrm>
              <a:off x="1156" y="1902"/>
              <a:ext cx="354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endParaRPr lang="zh-CN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151" name="Text Box 29"/>
            <p:cNvSpPr txBox="1"/>
            <p:nvPr/>
          </p:nvSpPr>
          <p:spPr>
            <a:xfrm>
              <a:off x="1732" y="1422"/>
              <a:ext cx="228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</a:p>
          </p:txBody>
        </p:sp>
        <p:sp>
          <p:nvSpPr>
            <p:cNvPr id="5152" name="Text Box 30"/>
            <p:cNvSpPr txBox="1"/>
            <p:nvPr/>
          </p:nvSpPr>
          <p:spPr>
            <a:xfrm>
              <a:off x="1531" y="1287"/>
              <a:ext cx="265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</a:p>
          </p:txBody>
        </p:sp>
        <p:sp>
          <p:nvSpPr>
            <p:cNvPr id="5153" name="Text Box 31"/>
            <p:cNvSpPr txBox="1"/>
            <p:nvPr/>
          </p:nvSpPr>
          <p:spPr>
            <a:xfrm>
              <a:off x="1732" y="2862"/>
              <a:ext cx="241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</a:p>
          </p:txBody>
        </p:sp>
        <p:sp>
          <p:nvSpPr>
            <p:cNvPr id="5154" name="Text Box 32"/>
            <p:cNvSpPr txBox="1"/>
            <p:nvPr/>
          </p:nvSpPr>
          <p:spPr>
            <a:xfrm>
              <a:off x="2394" y="1194"/>
              <a:ext cx="354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D</a:t>
              </a:r>
            </a:p>
          </p:txBody>
        </p:sp>
        <p:sp>
          <p:nvSpPr>
            <p:cNvPr id="5155" name="Text Box 33"/>
            <p:cNvSpPr txBox="1"/>
            <p:nvPr/>
          </p:nvSpPr>
          <p:spPr>
            <a:xfrm>
              <a:off x="2610" y="2103"/>
              <a:ext cx="637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L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5156" name="Group 34"/>
            <p:cNvGrpSpPr/>
            <p:nvPr/>
          </p:nvGrpSpPr>
          <p:grpSpPr>
            <a:xfrm flipH="1">
              <a:off x="2385" y="1549"/>
              <a:ext cx="206" cy="292"/>
              <a:chOff x="2793" y="1735"/>
              <a:chExt cx="206" cy="292"/>
            </a:xfrm>
          </p:grpSpPr>
          <p:sp>
            <p:nvSpPr>
              <p:cNvPr id="5159" name="AutoShape 35"/>
              <p:cNvSpPr/>
              <p:nvPr/>
            </p:nvSpPr>
            <p:spPr>
              <a:xfrm rot="-5400000">
                <a:off x="2759" y="1787"/>
                <a:ext cx="288" cy="192"/>
              </a:xfrm>
              <a:prstGeom prst="triangle">
                <a:avLst>
                  <a:gd name="adj" fmla="val 50000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160" name="Line 36"/>
              <p:cNvSpPr/>
              <p:nvPr/>
            </p:nvSpPr>
            <p:spPr>
              <a:xfrm rot="-5400000">
                <a:off x="2648" y="1880"/>
                <a:ext cx="29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5157" name="Rectangle 37"/>
            <p:cNvSpPr/>
            <p:nvPr/>
          </p:nvSpPr>
          <p:spPr>
            <a:xfrm>
              <a:off x="3039" y="2103"/>
              <a:ext cx="117" cy="387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158" name="Text Box 38"/>
            <p:cNvSpPr txBox="1"/>
            <p:nvPr/>
          </p:nvSpPr>
          <p:spPr>
            <a:xfrm>
              <a:off x="3355" y="2103"/>
              <a:ext cx="354" cy="327"/>
            </a:xfrm>
            <a:prstGeom prst="rect">
              <a:avLst/>
            </a:prstGeom>
            <a:noFill/>
            <a:ln w="2857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aphicFrame>
        <p:nvGraphicFramePr>
          <p:cNvPr id="5124" name="Object 41"/>
          <p:cNvGraphicFramePr>
            <a:graphicFrameLocks/>
          </p:cNvGraphicFramePr>
          <p:nvPr/>
        </p:nvGraphicFramePr>
        <p:xfrm>
          <a:off x="5508625" y="5013325"/>
          <a:ext cx="19399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r:id="rId3" imgW="837836" imgH="241195" progId="Equations">
                  <p:embed/>
                </p:oleObj>
              </mc:Choice>
              <mc:Fallback>
                <p:oleObj r:id="rId3" imgW="837836" imgH="241195" progId="Equations">
                  <p:embed/>
                  <p:pic>
                    <p:nvPicPr>
                      <p:cNvPr id="0" name="Picture 11" descr="image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013325"/>
                        <a:ext cx="19399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Text Box 42"/>
          <p:cNvSpPr txBox="1"/>
          <p:nvPr/>
        </p:nvSpPr>
        <p:spPr>
          <a:xfrm>
            <a:off x="5795963" y="3789363"/>
            <a:ext cx="14573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8" name="Rectangle 43"/>
          <p:cNvSpPr/>
          <p:nvPr/>
        </p:nvSpPr>
        <p:spPr>
          <a:xfrm>
            <a:off x="0" y="0"/>
            <a:ext cx="3448050" cy="5794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单相半波整流电路</a:t>
            </a:r>
          </a:p>
        </p:txBody>
      </p:sp>
      <p:sp>
        <p:nvSpPr>
          <p:cNvPr id="2" name="Text Box 42"/>
          <p:cNvSpPr txBox="1"/>
          <p:nvPr/>
        </p:nvSpPr>
        <p:spPr>
          <a:xfrm>
            <a:off x="1509395" y="5045075"/>
            <a:ext cx="25927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=0.45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</a:p>
        </p:txBody>
      </p:sp>
      <p:sp>
        <p:nvSpPr>
          <p:cNvPr id="3" name="Text Box 42"/>
          <p:cNvSpPr txBox="1"/>
          <p:nvPr/>
        </p:nvSpPr>
        <p:spPr>
          <a:xfrm>
            <a:off x="1384300" y="3884295"/>
            <a:ext cx="25927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=0.45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69" name="Picture 2" descr="幻灯片6"/>
          <p:cNvPicPr>
            <a:picLocks noChangeAspect="1"/>
          </p:cNvPicPr>
          <p:nvPr/>
        </p:nvPicPr>
        <p:blipFill>
          <a:blip r:embed="rId2" cstate="print"/>
          <a:srcRect t="3561" r="47717" b="57182"/>
          <a:stretch>
            <a:fillRect/>
          </a:stretch>
        </p:blipFill>
        <p:spPr>
          <a:xfrm>
            <a:off x="611188" y="4535488"/>
            <a:ext cx="4114800" cy="23225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0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825" y="260350"/>
            <a:ext cx="7632700" cy="2047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2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750" y="2781300"/>
            <a:ext cx="5329238" cy="654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3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68313" y="3500438"/>
            <a:ext cx="5327650" cy="595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4" name="Picture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39750" y="4221163"/>
            <a:ext cx="3600450" cy="5191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2775" name="Picture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219700" y="4221163"/>
            <a:ext cx="3527425" cy="24971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107950"/>
            <a:ext cx="6300788" cy="11874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已知电路及参数，通过</a:t>
            </a:r>
            <a:r>
              <a:rPr kumimoji="0" lang="zh-CN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zh-CN" sz="2400" b="1" i="0" u="none" strike="noStrike" kern="1200" cap="none" spc="0" normalizeH="0" baseline="-30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的电流为</a:t>
            </a: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4A</a:t>
            </a: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，试求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）总电流</a:t>
            </a:r>
            <a:r>
              <a:rPr kumimoji="0" lang="zh-CN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 </a:t>
            </a: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及总电压</a:t>
            </a:r>
            <a:r>
              <a:rPr kumimoji="0" lang="zh-CN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）求电路的</a:t>
            </a:r>
            <a:r>
              <a:rPr kumimoji="0" lang="zh-CN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zh-CN" altLang="zh-CN" sz="24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</a:p>
        </p:txBody>
      </p:sp>
      <p:sp>
        <p:nvSpPr>
          <p:cNvPr id="2" name="Rectangle 3"/>
          <p:cNvSpPr/>
          <p:nvPr/>
        </p:nvSpPr>
        <p:spPr>
          <a:xfrm>
            <a:off x="0" y="4724400"/>
            <a:ext cx="87630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 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此题属于已知分（电流）求总（电流、电压）的类型</a:t>
            </a:r>
            <a:endParaRPr lang="zh-CN" altLang="en-US" sz="4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3795" name="Picture 4" descr="幻灯片8"/>
          <p:cNvPicPr>
            <a:picLocks noChangeAspect="1"/>
          </p:cNvPicPr>
          <p:nvPr/>
        </p:nvPicPr>
        <p:blipFill>
          <a:blip r:embed="rId2" cstate="print"/>
          <a:srcRect t="2646" r="45354" b="53322"/>
          <a:stretch>
            <a:fillRect/>
          </a:stretch>
        </p:blipFill>
        <p:spPr>
          <a:xfrm>
            <a:off x="457200" y="1524000"/>
            <a:ext cx="4953000" cy="29876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7" name="Picture 2" descr="幻灯片8"/>
          <p:cNvPicPr>
            <a:picLocks noChangeAspect="1"/>
          </p:cNvPicPr>
          <p:nvPr/>
        </p:nvPicPr>
        <p:blipFill>
          <a:blip r:embed="rId2" cstate="print"/>
          <a:srcRect t="2646" r="45354" b="53322"/>
          <a:stretch>
            <a:fillRect/>
          </a:stretch>
        </p:blipFill>
        <p:spPr>
          <a:xfrm>
            <a:off x="4876800" y="4605338"/>
            <a:ext cx="3733800" cy="22526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19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9750" y="1341438"/>
            <a:ext cx="4248150" cy="863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0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39750" y="2205038"/>
            <a:ext cx="8135938" cy="1171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1" name="Picture 5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11188" y="3500438"/>
            <a:ext cx="1081087" cy="4873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4822" name="Picture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55650" y="4076700"/>
            <a:ext cx="5688013" cy="552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Picture 7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39750" y="404813"/>
            <a:ext cx="6985000" cy="8429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1" name="Picture 2" descr="幻灯片8"/>
          <p:cNvPicPr>
            <a:picLocks noChangeAspect="1"/>
          </p:cNvPicPr>
          <p:nvPr/>
        </p:nvPicPr>
        <p:blipFill>
          <a:blip r:embed="rId2" cstate="print"/>
          <a:srcRect t="2646" r="45354" b="53322"/>
          <a:stretch>
            <a:fillRect/>
          </a:stretch>
        </p:blipFill>
        <p:spPr>
          <a:xfrm>
            <a:off x="2268538" y="3860800"/>
            <a:ext cx="4114800" cy="24828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3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900" y="260350"/>
            <a:ext cx="8928100" cy="11445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4" name="Picture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8313" y="1700213"/>
            <a:ext cx="7920037" cy="1327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323850" y="404813"/>
            <a:ext cx="8280400" cy="10064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日光灯与白炽灯并联的电路，图中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为灯管电阻，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kumimoji="0" lang="zh-CN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</a:t>
            </a:r>
            <a:r>
              <a:rPr kumimoji="0" 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为镇流器感抗，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zh-CN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为白炽灯电阻，已知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U=220V</a:t>
            </a:r>
            <a:r>
              <a:rPr kumimoji="0" 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，镇流器内阻不计，灯管功率为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40W</a:t>
            </a:r>
            <a:r>
              <a:rPr kumimoji="0" 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，功率因数为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0.5</a:t>
            </a:r>
            <a:r>
              <a:rPr kumimoji="0" 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；白炽灯功率为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60W</a:t>
            </a:r>
            <a:r>
              <a:rPr kumimoji="0" 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。求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altLang="zh-CN" sz="2000" b="1" i="0" u="none" strike="noStrike" kern="1200" cap="none" spc="0" normalizeH="0" baseline="-2500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及总的功率因数。</a:t>
            </a:r>
          </a:p>
        </p:txBody>
      </p:sp>
      <p:sp>
        <p:nvSpPr>
          <p:cNvPr id="2" name="Rectangle 3"/>
          <p:cNvSpPr/>
          <p:nvPr/>
        </p:nvSpPr>
        <p:spPr>
          <a:xfrm>
            <a:off x="0" y="27003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7891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900" y="1773238"/>
            <a:ext cx="8820150" cy="339883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7892" name="Object 5"/>
          <p:cNvGraphicFramePr>
            <a:graphicFrameLocks/>
          </p:cNvGraphicFramePr>
          <p:nvPr/>
        </p:nvGraphicFramePr>
        <p:xfrm>
          <a:off x="6156325" y="4221163"/>
          <a:ext cx="2735263" cy="200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r:id="rId4" imgW="1171707" imgH="858105" progId="">
                  <p:embed/>
                </p:oleObj>
              </mc:Choice>
              <mc:Fallback>
                <p:oleObj r:id="rId4" imgW="1171707" imgH="858105" progId="">
                  <p:embed/>
                  <p:pic>
                    <p:nvPicPr>
                      <p:cNvPr id="0" name="Picture 1" descr="image86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221163"/>
                        <a:ext cx="2735263" cy="200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4213" y="1412875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0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直流电路分析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文本框 3076"/>
          <p:cNvSpPr txBox="1"/>
          <p:nvPr/>
        </p:nvSpPr>
        <p:spPr>
          <a:xfrm>
            <a:off x="468313" y="1628775"/>
            <a:ext cx="8280400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在分析与计算电路时，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任意选定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一个方向作为电流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电压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的正方向，称为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参考方向。</a:t>
            </a:r>
          </a:p>
        </p:txBody>
      </p:sp>
      <p:sp>
        <p:nvSpPr>
          <p:cNvPr id="3078" name="文本框 3077"/>
          <p:cNvSpPr txBox="1"/>
          <p:nvPr/>
        </p:nvSpPr>
        <p:spPr>
          <a:xfrm>
            <a:off x="209550" y="5175250"/>
            <a:ext cx="8934450" cy="1066800"/>
          </a:xfrm>
          <a:prstGeom prst="rect">
            <a:avLst/>
          </a:prstGeom>
          <a:noFill/>
          <a:ln w="38100">
            <a:noFill/>
          </a:ln>
        </p:spPr>
        <p:txBody>
          <a:bodyPr anchor="ctr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所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选定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的电流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电压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正方向（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参考方向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）不一定与电流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电压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的实际方向一致。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79" name="文本框 3078"/>
          <p:cNvSpPr txBox="1"/>
          <p:nvPr/>
        </p:nvSpPr>
        <p:spPr>
          <a:xfrm>
            <a:off x="0" y="3141663"/>
            <a:ext cx="9467850" cy="1554162"/>
          </a:xfrm>
          <a:prstGeom prst="rect">
            <a:avLst/>
          </a:prstGeom>
          <a:noFill/>
          <a:ln w="38100">
            <a:noFill/>
          </a:ln>
        </p:spPr>
        <p:txBody>
          <a:bodyPr anchor="ctr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 sz="3200" b="1" dirty="0">
                <a:latin typeface="楷体_GB2312" pitchFamily="49" charset="-122"/>
                <a:ea typeface="楷体_GB2312" pitchFamily="49" charset="-122"/>
              </a:rPr>
              <a:t>   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根据所</a:t>
            </a:r>
            <a:r>
              <a:rPr lang="zh-CN" altLang="en-US" sz="32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选定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的电流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(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电压</a:t>
            </a:r>
            <a:r>
              <a:rPr lang="en-US" altLang="zh-CN" sz="3200" b="1">
                <a:latin typeface="楷体_GB2312" pitchFamily="49" charset="-122"/>
                <a:ea typeface="楷体_GB2312" pitchFamily="49" charset="-122"/>
              </a:rPr>
              <a:t>)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正方向（</a:t>
            </a:r>
            <a:r>
              <a:rPr lang="zh-CN" altLang="en-US" sz="3200" b="1" dirty="0">
                <a:solidFill>
                  <a:srgbClr val="0000FF"/>
                </a:solidFill>
                <a:latin typeface="楷体_GB2312" pitchFamily="49" charset="-122"/>
                <a:ea typeface="楷体_GB2312" pitchFamily="49" charset="-122"/>
              </a:rPr>
              <a:t>参考方向</a:t>
            </a: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）， 对电路进行分析与计算。确定电路的工作状态，计算电路中的电流值、电压值。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081" name="矩形 3080"/>
          <p:cNvSpPr/>
          <p:nvPr/>
        </p:nvSpPr>
        <p:spPr>
          <a:xfrm>
            <a:off x="468313" y="981075"/>
            <a:ext cx="2019300" cy="6413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参考方向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矩形 4099"/>
          <p:cNvSpPr/>
          <p:nvPr/>
        </p:nvSpPr>
        <p:spPr>
          <a:xfrm>
            <a:off x="106363" y="1371600"/>
            <a:ext cx="8950325" cy="676275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(1) </a:t>
            </a:r>
            <a:r>
              <a:rPr lang="zh-CN" altLang="en-US" sz="3200" b="1" dirty="0">
                <a:latin typeface="Times New Roman" panose="02020603050405020304" pitchFamily="18" charset="0"/>
              </a:rPr>
              <a:t>在解题前先设定一个正方向，作为参考方向；</a:t>
            </a:r>
          </a:p>
        </p:txBody>
      </p:sp>
      <p:sp>
        <p:nvSpPr>
          <p:cNvPr id="4101" name="文本框 4100"/>
          <p:cNvSpPr txBox="1"/>
          <p:nvPr/>
        </p:nvSpPr>
        <p:spPr>
          <a:xfrm>
            <a:off x="1733550" y="419100"/>
            <a:ext cx="6065838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/>
            <a:r>
              <a:rPr lang="zh-CN" altLang="en-US" sz="36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确定实际方向的解决方法</a:t>
            </a:r>
            <a:endParaRPr lang="zh-CN" altLang="en-US" sz="4800" b="1">
              <a:solidFill>
                <a:srgbClr val="FF000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4102" name="文本框 4101"/>
          <p:cNvSpPr txBox="1"/>
          <p:nvPr/>
        </p:nvSpPr>
        <p:spPr>
          <a:xfrm>
            <a:off x="23813" y="3695700"/>
            <a:ext cx="9394825" cy="1844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(3) </a:t>
            </a:r>
            <a:r>
              <a:rPr lang="zh-CN" altLang="en-US" sz="3200" b="1" dirty="0">
                <a:latin typeface="Times New Roman" panose="02020603050405020304" pitchFamily="18" charset="0"/>
              </a:rPr>
              <a:t>根据计算结果确定实际方向：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 若计算结果为正，则实际方向与假设方向一致；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 若计算结果为负，则实际方向与假设方向相反。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103" name="文本框 4102"/>
          <p:cNvSpPr txBox="1"/>
          <p:nvPr/>
        </p:nvSpPr>
        <p:spPr>
          <a:xfrm>
            <a:off x="73025" y="2265363"/>
            <a:ext cx="8926513" cy="12604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3200" b="1">
                <a:latin typeface="Times New Roman" panose="02020603050405020304" pitchFamily="18" charset="0"/>
              </a:rPr>
              <a:t>(2) </a:t>
            </a:r>
            <a:r>
              <a:rPr lang="zh-CN" altLang="en-US" sz="3200" b="1" dirty="0">
                <a:latin typeface="Times New Roman" panose="02020603050405020304" pitchFamily="18" charset="0"/>
              </a:rPr>
              <a:t>根据电路的定律、定理，列出物理量间相互关</a:t>
            </a:r>
          </a:p>
          <a:p>
            <a:pPr eaLnBrk="0" hangingPunct="0">
              <a:lnSpc>
                <a:spcPct val="120000"/>
              </a:lnSpc>
            </a:pPr>
            <a:r>
              <a:rPr lang="zh-CN" altLang="en-US" sz="3200" b="1" dirty="0">
                <a:latin typeface="Times New Roman" panose="02020603050405020304" pitchFamily="18" charset="0"/>
              </a:rPr>
              <a:t>      系的代数表达式进行计算。</a:t>
            </a:r>
            <a:endParaRPr lang="zh-CN" altLang="en-US" sz="32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文本框 5123"/>
          <p:cNvSpPr txBox="1"/>
          <p:nvPr/>
        </p:nvSpPr>
        <p:spPr>
          <a:xfrm>
            <a:off x="-38100" y="831850"/>
            <a:ext cx="9182100" cy="6048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20000"/>
              </a:lnSpc>
            </a:pPr>
            <a:r>
              <a:rPr lang="en-US" altLang="zh-CN" sz="2800" b="1" dirty="0">
                <a:latin typeface="宋体" panose="02010600030101010101" pitchFamily="2" charset="-122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</a:rPr>
              <a:t>在 </a:t>
            </a:r>
            <a:r>
              <a:rPr lang="en-US" altLang="zh-CN" sz="2800" b="1" i="1">
                <a:latin typeface="Times New Roman" panose="02020603050405020304" pitchFamily="18" charset="0"/>
              </a:rPr>
              <a:t>U</a:t>
            </a:r>
            <a:r>
              <a:rPr lang="zh-CN" altLang="en-US" sz="2800" b="1" i="1">
                <a:latin typeface="Times New Roman" panose="02020603050405020304" pitchFamily="18" charset="0"/>
              </a:rPr>
              <a:t>、 </a:t>
            </a:r>
            <a:r>
              <a:rPr lang="en-US" altLang="zh-CN" sz="2800" b="1" i="1">
                <a:latin typeface="Times New Roman" panose="02020603050405020304" pitchFamily="18" charset="0"/>
              </a:rPr>
              <a:t>I </a:t>
            </a:r>
            <a:r>
              <a:rPr lang="zh-CN" altLang="en-US" sz="2800" b="1" dirty="0">
                <a:latin typeface="Times New Roman" panose="02020603050405020304" pitchFamily="18" charset="0"/>
              </a:rPr>
              <a:t>参考</a:t>
            </a:r>
            <a:r>
              <a:rPr lang="zh-CN" altLang="en-US" sz="2800" b="1" dirty="0">
                <a:latin typeface="宋体" panose="02010600030101010101" pitchFamily="2" charset="-122"/>
              </a:rPr>
              <a:t>方向选择一致</a:t>
            </a:r>
            <a:r>
              <a:rPr lang="en-US" altLang="zh-CN" sz="2800" b="1">
                <a:latin typeface="宋体" panose="02010600030101010101" pitchFamily="2" charset="-122"/>
              </a:rPr>
              <a:t>(</a:t>
            </a:r>
            <a:r>
              <a:rPr lang="zh-CN" altLang="en-US" sz="2800" b="1" dirty="0">
                <a:latin typeface="宋体" panose="02010600030101010101" pitchFamily="2" charset="-122"/>
              </a:rPr>
              <a:t>关联参考方向</a:t>
            </a:r>
            <a:r>
              <a:rPr lang="en-US" altLang="zh-CN" sz="2800" b="1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的前提下，</a:t>
            </a:r>
            <a:r>
              <a:rPr lang="zh-CN" altLang="en-US" sz="2800" b="1" dirty="0">
                <a:solidFill>
                  <a:srgbClr val="9900CC"/>
                </a:solidFill>
                <a:latin typeface="宋体" panose="02010600030101010101" pitchFamily="2" charset="-122"/>
              </a:rPr>
              <a:t>    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5125" name="文本框 5124"/>
          <p:cNvSpPr txBox="1"/>
          <p:nvPr/>
        </p:nvSpPr>
        <p:spPr>
          <a:xfrm>
            <a:off x="2882900" y="2943225"/>
            <a:ext cx="2641600" cy="8731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吸收功率”</a:t>
            </a:r>
          </a:p>
          <a:p>
            <a:pPr algn="ctr" eaLnBrk="0" hangingPunct="0">
              <a:lnSpc>
                <a:spcPct val="8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  （负载）</a:t>
            </a:r>
            <a:endParaRPr lang="zh-CN" altLang="en-US" sz="32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126" name="文本框 5125"/>
          <p:cNvSpPr txBox="1"/>
          <p:nvPr/>
        </p:nvSpPr>
        <p:spPr>
          <a:xfrm>
            <a:off x="2778125" y="5440363"/>
            <a:ext cx="2641600" cy="8731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“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发出功率”</a:t>
            </a:r>
          </a:p>
          <a:p>
            <a:pPr algn="ctr" eaLnBrk="0" hangingPunct="0">
              <a:lnSpc>
                <a:spcPct val="80000"/>
              </a:lnSpc>
            </a:pP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</a:rPr>
              <a:t> （电源）</a:t>
            </a:r>
            <a:endParaRPr lang="zh-CN" altLang="en-US" sz="3200" b="1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127" name="矩形 5126"/>
          <p:cNvSpPr/>
          <p:nvPr/>
        </p:nvSpPr>
        <p:spPr>
          <a:xfrm>
            <a:off x="2800350" y="1920875"/>
            <a:ext cx="2574925" cy="650875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CN" sz="3600" b="1" i="1">
                <a:solidFill>
                  <a:srgbClr val="FF0033"/>
                </a:solidFill>
                <a:latin typeface="Times New Roman" panose="02020603050405020304" pitchFamily="18" charset="0"/>
              </a:rPr>
              <a:t>P </a:t>
            </a:r>
            <a:r>
              <a:rPr lang="en-US" altLang="zh-CN" sz="3600" b="1">
                <a:solidFill>
                  <a:srgbClr val="FF0033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sz="3600" b="1" i="1">
                <a:solidFill>
                  <a:srgbClr val="FF0033"/>
                </a:solidFill>
                <a:latin typeface="Times New Roman" panose="02020603050405020304" pitchFamily="18" charset="0"/>
              </a:rPr>
              <a:t> UI </a:t>
            </a:r>
            <a:r>
              <a:rPr lang="en-US" altLang="zh-CN" sz="3600" b="1">
                <a:solidFill>
                  <a:srgbClr val="FF0033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3600" b="1" i="1">
                <a:solidFill>
                  <a:srgbClr val="FF0033"/>
                </a:solidFill>
                <a:latin typeface="Times New Roman" panose="02020603050405020304" pitchFamily="18" charset="0"/>
              </a:rPr>
              <a:t> 0</a:t>
            </a:r>
          </a:p>
        </p:txBody>
      </p:sp>
      <p:sp>
        <p:nvSpPr>
          <p:cNvPr id="5128" name="矩形 5127"/>
          <p:cNvSpPr/>
          <p:nvPr/>
        </p:nvSpPr>
        <p:spPr>
          <a:xfrm>
            <a:off x="2649538" y="4422775"/>
            <a:ext cx="2178050" cy="650875"/>
          </a:xfrm>
          <a:prstGeom prst="rect">
            <a:avLst/>
          </a:prstGeom>
          <a:noFill/>
          <a:ln w="9525" cap="flat" cmpd="sng">
            <a:solidFill>
              <a:srgbClr val="00CC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3600" b="1" i="1">
                <a:solidFill>
                  <a:srgbClr val="FF0033"/>
                </a:solidFill>
                <a:latin typeface="Times New Roman" panose="02020603050405020304" pitchFamily="18" charset="0"/>
              </a:rPr>
              <a:t>P = UI </a:t>
            </a:r>
            <a:r>
              <a:rPr lang="en-US" altLang="zh-CN" sz="3600" b="1">
                <a:solidFill>
                  <a:srgbClr val="FF0033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</a:t>
            </a:r>
            <a:r>
              <a:rPr lang="en-US" altLang="zh-CN" sz="3600" b="1">
                <a:solidFill>
                  <a:srgbClr val="FF0033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600" b="1" i="1">
                <a:solidFill>
                  <a:srgbClr val="FF0033"/>
                </a:solidFill>
                <a:latin typeface="Times New Roman" panose="02020603050405020304" pitchFamily="18" charset="0"/>
              </a:rPr>
              <a:t>0</a:t>
            </a:r>
          </a:p>
        </p:txBody>
      </p:sp>
      <p:grpSp>
        <p:nvGrpSpPr>
          <p:cNvPr id="5129" name="组合 5128"/>
          <p:cNvGrpSpPr/>
          <p:nvPr/>
        </p:nvGrpSpPr>
        <p:grpSpPr>
          <a:xfrm>
            <a:off x="552450" y="2209800"/>
            <a:ext cx="1577975" cy="1768475"/>
            <a:chOff x="348" y="1392"/>
            <a:chExt cx="994" cy="1114"/>
          </a:xfrm>
        </p:grpSpPr>
        <p:sp>
          <p:nvSpPr>
            <p:cNvPr id="5130" name="文本框 5129"/>
            <p:cNvSpPr txBox="1"/>
            <p:nvPr/>
          </p:nvSpPr>
          <p:spPr>
            <a:xfrm>
              <a:off x="860" y="1392"/>
              <a:ext cx="203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I</a:t>
              </a:r>
            </a:p>
          </p:txBody>
        </p:sp>
        <p:sp>
          <p:nvSpPr>
            <p:cNvPr id="5131" name="直接连接符 5130"/>
            <p:cNvSpPr/>
            <p:nvPr/>
          </p:nvSpPr>
          <p:spPr>
            <a:xfrm flipH="1">
              <a:off x="935" y="1698"/>
              <a:ext cx="278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132" name="直接连接符 5131"/>
            <p:cNvSpPr/>
            <p:nvPr/>
          </p:nvSpPr>
          <p:spPr>
            <a:xfrm>
              <a:off x="601" y="1698"/>
              <a:ext cx="389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sm" len="sm"/>
              <a:tailEnd type="arrow" w="med" len="med"/>
            </a:ln>
          </p:spPr>
        </p:sp>
        <p:sp>
          <p:nvSpPr>
            <p:cNvPr id="5133" name="直接连接符 5132"/>
            <p:cNvSpPr/>
            <p:nvPr/>
          </p:nvSpPr>
          <p:spPr>
            <a:xfrm>
              <a:off x="613" y="1874"/>
              <a:ext cx="0" cy="4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sm" len="sm"/>
              <a:tailEnd type="arrow" w="med" len="med"/>
            </a:ln>
          </p:spPr>
        </p:sp>
        <p:sp>
          <p:nvSpPr>
            <p:cNvPr id="5134" name="直接连接符 5133"/>
            <p:cNvSpPr/>
            <p:nvPr/>
          </p:nvSpPr>
          <p:spPr>
            <a:xfrm flipH="1">
              <a:off x="601" y="2415"/>
              <a:ext cx="612" cy="0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5135" name="文本框 5134"/>
            <p:cNvSpPr txBox="1"/>
            <p:nvPr/>
          </p:nvSpPr>
          <p:spPr>
            <a:xfrm>
              <a:off x="677" y="1891"/>
              <a:ext cx="27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800" b="1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U</a:t>
              </a:r>
            </a:p>
          </p:txBody>
        </p:sp>
        <p:sp>
          <p:nvSpPr>
            <p:cNvPr id="5136" name="文本框 5135"/>
            <p:cNvSpPr txBox="1"/>
            <p:nvPr/>
          </p:nvSpPr>
          <p:spPr>
            <a:xfrm>
              <a:off x="380" y="1488"/>
              <a:ext cx="22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800" b="1" i="1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5137" name="文本框 5136"/>
            <p:cNvSpPr txBox="1"/>
            <p:nvPr/>
          </p:nvSpPr>
          <p:spPr>
            <a:xfrm>
              <a:off x="348" y="2179"/>
              <a:ext cx="22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800" b="1" i="1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5138" name="直接连接符 5137"/>
            <p:cNvSpPr/>
            <p:nvPr/>
          </p:nvSpPr>
          <p:spPr>
            <a:xfrm>
              <a:off x="1209" y="1694"/>
              <a:ext cx="0" cy="722"/>
            </a:xfrm>
            <a:prstGeom prst="line">
              <a:avLst/>
            </a:prstGeom>
            <a:ln w="38100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39" name="矩形 5138"/>
            <p:cNvSpPr/>
            <p:nvPr/>
          </p:nvSpPr>
          <p:spPr>
            <a:xfrm>
              <a:off x="1076" y="1829"/>
              <a:ext cx="266" cy="389"/>
            </a:xfrm>
            <a:prstGeom prst="rect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40" name="文本框 5139"/>
          <p:cNvSpPr txBox="1"/>
          <p:nvPr/>
        </p:nvSpPr>
        <p:spPr>
          <a:xfrm>
            <a:off x="5484813" y="1787525"/>
            <a:ext cx="3546475" cy="1554163"/>
          </a:xfrm>
          <a:prstGeom prst="rect">
            <a:avLst/>
          </a:prstGeom>
          <a:noFill/>
          <a:ln w="38100">
            <a:noFill/>
          </a:ln>
        </p:spPr>
        <p:txBody>
          <a:bodyPr anchor="ctr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电压电流的实际方向都与参考方向相同或相反。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41" name="文本框 5140"/>
          <p:cNvSpPr txBox="1"/>
          <p:nvPr/>
        </p:nvSpPr>
        <p:spPr>
          <a:xfrm>
            <a:off x="5332413" y="4378325"/>
            <a:ext cx="3546475" cy="1554163"/>
          </a:xfrm>
          <a:prstGeom prst="rect">
            <a:avLst/>
          </a:prstGeom>
          <a:noFill/>
          <a:ln w="38100">
            <a:noFill/>
          </a:ln>
        </p:spPr>
        <p:txBody>
          <a:bodyPr anchor="ctr" anchorCtr="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3200" b="1" dirty="0">
                <a:latin typeface="楷体_GB2312" pitchFamily="49" charset="-122"/>
                <a:ea typeface="楷体_GB2312" pitchFamily="49" charset="-122"/>
              </a:rPr>
              <a:t>电压电流的实际方向与参考方向一个相同一个相反。</a:t>
            </a:r>
            <a:endParaRPr lang="zh-CN" altLang="en-US" sz="32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142" name="文本框 5141"/>
          <p:cNvSpPr txBox="1"/>
          <p:nvPr/>
        </p:nvSpPr>
        <p:spPr>
          <a:xfrm>
            <a:off x="250825" y="115888"/>
            <a:ext cx="54006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Arial" panose="020B0604020202020204" pitchFamily="34" charset="0"/>
                <a:ea typeface="楷体_GB2312" pitchFamily="49" charset="-122"/>
              </a:rPr>
              <a:t>电源与负载的判断准则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1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1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1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1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1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i="0" dirty="0"/>
              <a:pPr lvl="0" algn="r">
                <a:buSzTx/>
              </a:pPr>
              <a:t>39</a:t>
            </a:fld>
            <a:endParaRPr lang="zh-CN" altLang="en-US" sz="1400" b="0" i="0" dirty="0"/>
          </a:p>
        </p:txBody>
      </p:sp>
      <p:graphicFrame>
        <p:nvGraphicFramePr>
          <p:cNvPr id="81922" name="Object 2"/>
          <p:cNvGraphicFramePr>
            <a:graphicFrameLocks/>
          </p:cNvGraphicFramePr>
          <p:nvPr/>
        </p:nvGraphicFramePr>
        <p:xfrm>
          <a:off x="3419475" y="260350"/>
          <a:ext cx="1774825" cy="203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3" r:id="rId3" imgW="495300" imgH="482600" progId="">
                  <p:embed/>
                </p:oleObj>
              </mc:Choice>
              <mc:Fallback>
                <p:oleObj r:id="rId3" imgW="495300" imgH="482600" progId="">
                  <p:embed/>
                  <p:pic>
                    <p:nvPicPr>
                      <p:cNvPr id="0" name="Picture 2" descr="image8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260350"/>
                        <a:ext cx="1774825" cy="20383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3" name="Object 3"/>
          <p:cNvGraphicFramePr>
            <a:graphicFrameLocks/>
          </p:cNvGraphicFramePr>
          <p:nvPr/>
        </p:nvGraphicFramePr>
        <p:xfrm>
          <a:off x="3336925" y="4700588"/>
          <a:ext cx="1974850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4" r:id="rId5" imgW="533400" imgH="457200" progId="">
                  <p:embed/>
                </p:oleObj>
              </mc:Choice>
              <mc:Fallback>
                <p:oleObj r:id="rId5" imgW="533400" imgH="457200" progId="">
                  <p:embed/>
                  <p:pic>
                    <p:nvPicPr>
                      <p:cNvPr id="0" name="Picture 1" descr="image8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6925" y="4700588"/>
                        <a:ext cx="1974850" cy="1885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24" name="AutoShape 4"/>
          <p:cNvSpPr/>
          <p:nvPr/>
        </p:nvSpPr>
        <p:spPr>
          <a:xfrm>
            <a:off x="2867025" y="2589213"/>
            <a:ext cx="2509838" cy="581025"/>
          </a:xfrm>
          <a:prstGeom prst="curvedDownArrow">
            <a:avLst>
              <a:gd name="adj1" fmla="val 86393"/>
              <a:gd name="adj2" fmla="val 172786"/>
              <a:gd name="adj3" fmla="val 33314"/>
            </a:avLst>
          </a:prstGeom>
          <a:solidFill>
            <a:srgbClr val="99FFFF"/>
          </a:solidFill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5" name="AutoShape 5"/>
          <p:cNvSpPr/>
          <p:nvPr/>
        </p:nvSpPr>
        <p:spPr>
          <a:xfrm flipH="1">
            <a:off x="2857500" y="3817938"/>
            <a:ext cx="2395538" cy="657225"/>
          </a:xfrm>
          <a:prstGeom prst="curvedUpArrow">
            <a:avLst>
              <a:gd name="adj1" fmla="val 72730"/>
              <a:gd name="adj2" fmla="val 145797"/>
              <a:gd name="adj3" fmla="val 33314"/>
            </a:avLst>
          </a:prstGeom>
          <a:solidFill>
            <a:srgbClr val="FFFF66"/>
          </a:solidFill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6" name="Text Box 6"/>
          <p:cNvSpPr txBox="1"/>
          <p:nvPr/>
        </p:nvSpPr>
        <p:spPr>
          <a:xfrm>
            <a:off x="2063750" y="2244725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1927" name="Oval 7"/>
          <p:cNvSpPr/>
          <p:nvPr/>
        </p:nvSpPr>
        <p:spPr>
          <a:xfrm>
            <a:off x="463550" y="3568700"/>
            <a:ext cx="457200" cy="473075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28" name="Line 8"/>
          <p:cNvSpPr/>
          <p:nvPr/>
        </p:nvSpPr>
        <p:spPr>
          <a:xfrm flipH="1">
            <a:off x="692150" y="3486150"/>
            <a:ext cx="0" cy="83820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29" name="Rectangle 9"/>
          <p:cNvSpPr/>
          <p:nvPr/>
        </p:nvSpPr>
        <p:spPr>
          <a:xfrm>
            <a:off x="0" y="3810000"/>
            <a:ext cx="625475" cy="57943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lstStyle/>
          <a:p>
            <a:pPr eaLnBrk="0" hangingPunct="0"/>
            <a:r>
              <a:rPr lang="en-US" altLang="zh-CN" sz="320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200" baseline="-2500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3200" baseline="-25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30" name="Rectangle 10"/>
          <p:cNvSpPr/>
          <p:nvPr/>
        </p:nvSpPr>
        <p:spPr>
          <a:xfrm>
            <a:off x="690563" y="3257550"/>
            <a:ext cx="458787" cy="57943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lstStyle/>
          <a:p>
            <a:pPr eaLnBrk="0" hangingPunct="0"/>
            <a:r>
              <a:rPr lang="en-US" altLang="zh-CN" sz="3200" b="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81931" name="Rectangle 11"/>
          <p:cNvSpPr/>
          <p:nvPr/>
        </p:nvSpPr>
        <p:spPr>
          <a:xfrm>
            <a:off x="730250" y="3810000"/>
            <a:ext cx="319088" cy="57943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lstStyle/>
          <a:p>
            <a:pPr eaLnBrk="0" hangingPunct="0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81932" name="Line 12"/>
          <p:cNvSpPr/>
          <p:nvPr/>
        </p:nvSpPr>
        <p:spPr>
          <a:xfrm>
            <a:off x="692150" y="2495550"/>
            <a:ext cx="0" cy="1204913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3" name="Rectangle 13"/>
          <p:cNvSpPr/>
          <p:nvPr/>
        </p:nvSpPr>
        <p:spPr>
          <a:xfrm>
            <a:off x="606425" y="2760663"/>
            <a:ext cx="192088" cy="54927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34" name="Line 14"/>
          <p:cNvSpPr/>
          <p:nvPr/>
        </p:nvSpPr>
        <p:spPr>
          <a:xfrm>
            <a:off x="692150" y="2495550"/>
            <a:ext cx="1258888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5" name="Line 15"/>
          <p:cNvSpPr/>
          <p:nvPr/>
        </p:nvSpPr>
        <p:spPr>
          <a:xfrm>
            <a:off x="692150" y="4324350"/>
            <a:ext cx="1258888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36" name="Text Box 16"/>
          <p:cNvSpPr txBox="1"/>
          <p:nvPr/>
        </p:nvSpPr>
        <p:spPr>
          <a:xfrm>
            <a:off x="2071688" y="3895725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1937" name="Line 17"/>
          <p:cNvSpPr/>
          <p:nvPr/>
        </p:nvSpPr>
        <p:spPr>
          <a:xfrm>
            <a:off x="1130300" y="2293938"/>
            <a:ext cx="630238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1938" name="Text Box 18"/>
          <p:cNvSpPr txBox="1"/>
          <p:nvPr/>
        </p:nvSpPr>
        <p:spPr>
          <a:xfrm>
            <a:off x="768350" y="1901825"/>
            <a:ext cx="3429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320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81939" name="Text Box 19"/>
          <p:cNvSpPr txBox="1"/>
          <p:nvPr/>
        </p:nvSpPr>
        <p:spPr>
          <a:xfrm>
            <a:off x="1884363" y="3046413"/>
            <a:ext cx="7588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320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200" i="0" baseline="-2500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endParaRPr lang="en-US" altLang="zh-CN" sz="3200" i="0" dirty="0">
              <a:solidFill>
                <a:srgbClr val="FF00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0" name="Text Box 20"/>
          <p:cNvSpPr txBox="1"/>
          <p:nvPr/>
        </p:nvSpPr>
        <p:spPr>
          <a:xfrm>
            <a:off x="25400" y="2778125"/>
            <a:ext cx="557213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3200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1" name="Text Box 21"/>
          <p:cNvSpPr txBox="1"/>
          <p:nvPr/>
        </p:nvSpPr>
        <p:spPr>
          <a:xfrm>
            <a:off x="428625" y="1116013"/>
            <a:ext cx="1408113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zh-CN" altLang="en-US" sz="3200" i="0" dirty="0">
                <a:solidFill>
                  <a:srgbClr val="FF0033"/>
                </a:solidFill>
                <a:latin typeface="Times New Roman" panose="02020603050405020304" pitchFamily="18" charset="0"/>
                <a:ea typeface="楷体_GB2312"/>
              </a:rPr>
              <a:t>电压源</a:t>
            </a:r>
          </a:p>
        </p:txBody>
      </p:sp>
      <p:sp>
        <p:nvSpPr>
          <p:cNvPr id="81942" name="Text Box 22"/>
          <p:cNvSpPr txBox="1"/>
          <p:nvPr/>
        </p:nvSpPr>
        <p:spPr>
          <a:xfrm>
            <a:off x="6310313" y="1287463"/>
            <a:ext cx="1408112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zh-CN" altLang="en-US" sz="3200" i="0" dirty="0">
                <a:solidFill>
                  <a:srgbClr val="FF0033"/>
                </a:solidFill>
                <a:latin typeface="Times New Roman" panose="02020603050405020304" pitchFamily="18" charset="0"/>
                <a:ea typeface="楷体_GB2312"/>
              </a:rPr>
              <a:t>电流源</a:t>
            </a:r>
            <a:endParaRPr lang="zh-CN" altLang="en-US" sz="3200" dirty="0">
              <a:solidFill>
                <a:srgbClr val="FF0033"/>
              </a:solidFill>
              <a:latin typeface="Times New Roman" panose="02020603050405020304" pitchFamily="18" charset="0"/>
              <a:ea typeface="楷体_GB2312"/>
            </a:endParaRPr>
          </a:p>
        </p:txBody>
      </p:sp>
      <p:sp>
        <p:nvSpPr>
          <p:cNvPr id="81943" name="Text Box 23"/>
          <p:cNvSpPr txBox="1"/>
          <p:nvPr/>
        </p:nvSpPr>
        <p:spPr>
          <a:xfrm>
            <a:off x="7989888" y="2973388"/>
            <a:ext cx="758825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320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200" i="0" baseline="-2500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endParaRPr lang="en-US" altLang="zh-CN" sz="3200" i="0" dirty="0">
              <a:solidFill>
                <a:srgbClr val="FF00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4" name="Oval 24"/>
          <p:cNvSpPr/>
          <p:nvPr/>
        </p:nvSpPr>
        <p:spPr>
          <a:xfrm>
            <a:off x="5954713" y="3230563"/>
            <a:ext cx="530225" cy="528637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5" name="Line 25"/>
          <p:cNvSpPr/>
          <p:nvPr/>
        </p:nvSpPr>
        <p:spPr>
          <a:xfrm>
            <a:off x="5954713" y="3494088"/>
            <a:ext cx="530225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46" name="Line 26"/>
          <p:cNvSpPr/>
          <p:nvPr/>
        </p:nvSpPr>
        <p:spPr>
          <a:xfrm flipV="1">
            <a:off x="6219825" y="2703513"/>
            <a:ext cx="0" cy="52705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47" name="Line 27"/>
          <p:cNvSpPr/>
          <p:nvPr/>
        </p:nvSpPr>
        <p:spPr>
          <a:xfrm flipV="1">
            <a:off x="6219825" y="3759200"/>
            <a:ext cx="0" cy="52705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48" name="Line 28"/>
          <p:cNvSpPr/>
          <p:nvPr/>
        </p:nvSpPr>
        <p:spPr>
          <a:xfrm flipV="1">
            <a:off x="5824538" y="2967038"/>
            <a:ext cx="0" cy="923925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1949" name="Line 29"/>
          <p:cNvSpPr/>
          <p:nvPr/>
        </p:nvSpPr>
        <p:spPr>
          <a:xfrm>
            <a:off x="7112000" y="2703513"/>
            <a:ext cx="0" cy="1582737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50" name="Rectangle 30"/>
          <p:cNvSpPr/>
          <p:nvPr/>
        </p:nvSpPr>
        <p:spPr>
          <a:xfrm>
            <a:off x="7013575" y="3182938"/>
            <a:ext cx="184150" cy="54927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1" name="Rectangle 31"/>
          <p:cNvSpPr/>
          <p:nvPr/>
        </p:nvSpPr>
        <p:spPr>
          <a:xfrm>
            <a:off x="7161213" y="3533775"/>
            <a:ext cx="512762" cy="57943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lstStyle/>
          <a:p>
            <a:pPr eaLnBrk="0" hangingPunct="0"/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endParaRPr lang="en-US" altLang="zh-CN" sz="3200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2" name="Line 32"/>
          <p:cNvSpPr/>
          <p:nvPr/>
        </p:nvSpPr>
        <p:spPr>
          <a:xfrm>
            <a:off x="6219825" y="2703513"/>
            <a:ext cx="19812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53" name="Line 33"/>
          <p:cNvSpPr/>
          <p:nvPr/>
        </p:nvSpPr>
        <p:spPr>
          <a:xfrm>
            <a:off x="6219825" y="4286250"/>
            <a:ext cx="1981200" cy="0"/>
          </a:xfrm>
          <a:prstGeom prst="line">
            <a:avLst/>
          </a:prstGeom>
          <a:ln w="28575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1954" name="Text Box 34"/>
          <p:cNvSpPr txBox="1"/>
          <p:nvPr/>
        </p:nvSpPr>
        <p:spPr>
          <a:xfrm>
            <a:off x="5268913" y="2813050"/>
            <a:ext cx="446087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320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baseline="-2500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3200" dirty="0">
              <a:solidFill>
                <a:srgbClr val="FF00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55" name="Text Box 35"/>
          <p:cNvSpPr txBox="1"/>
          <p:nvPr/>
        </p:nvSpPr>
        <p:spPr>
          <a:xfrm>
            <a:off x="8343900" y="2309813"/>
            <a:ext cx="3873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1956" name="Text Box 36"/>
          <p:cNvSpPr txBox="1"/>
          <p:nvPr/>
        </p:nvSpPr>
        <p:spPr>
          <a:xfrm>
            <a:off x="8343900" y="38100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1957" name="Line 37"/>
          <p:cNvSpPr/>
          <p:nvPr/>
        </p:nvSpPr>
        <p:spPr>
          <a:xfrm>
            <a:off x="7494588" y="2517775"/>
            <a:ext cx="636587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1958" name="Text Box 38"/>
          <p:cNvSpPr txBox="1"/>
          <p:nvPr/>
        </p:nvSpPr>
        <p:spPr>
          <a:xfrm>
            <a:off x="7097713" y="2130425"/>
            <a:ext cx="3429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320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81959" name="Oval 39"/>
          <p:cNvSpPr/>
          <p:nvPr/>
        </p:nvSpPr>
        <p:spPr>
          <a:xfrm>
            <a:off x="7080250" y="4248150"/>
            <a:ext cx="74613" cy="74613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0" name="Oval 40"/>
          <p:cNvSpPr/>
          <p:nvPr/>
        </p:nvSpPr>
        <p:spPr>
          <a:xfrm>
            <a:off x="7080250" y="2667000"/>
            <a:ext cx="74613" cy="74613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61" name="Text Box 41"/>
          <p:cNvSpPr txBox="1"/>
          <p:nvPr/>
        </p:nvSpPr>
        <p:spPr>
          <a:xfrm>
            <a:off x="1852613" y="2514600"/>
            <a:ext cx="3571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81962" name="Text Box 42"/>
          <p:cNvSpPr txBox="1"/>
          <p:nvPr/>
        </p:nvSpPr>
        <p:spPr>
          <a:xfrm>
            <a:off x="1736725" y="3851275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_</a:t>
            </a:r>
          </a:p>
        </p:txBody>
      </p:sp>
      <p:sp>
        <p:nvSpPr>
          <p:cNvPr id="81963" name="Text Box 43"/>
          <p:cNvSpPr txBox="1"/>
          <p:nvPr/>
        </p:nvSpPr>
        <p:spPr>
          <a:xfrm>
            <a:off x="8024813" y="2667000"/>
            <a:ext cx="357187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81964" name="Text Box 44"/>
          <p:cNvSpPr txBox="1"/>
          <p:nvPr/>
        </p:nvSpPr>
        <p:spPr>
          <a:xfrm>
            <a:off x="8045450" y="3733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400" i="0" dirty="0">
                <a:latin typeface="Times New Roman" panose="02020603050405020304" pitchFamily="18" charset="0"/>
                <a:ea typeface="宋体" panose="02010600030101010101" pitchFamily="2" charset="-122"/>
              </a:rPr>
              <a:t>_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819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819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4" grpId="0" bldLvl="0" animBg="1"/>
      <p:bldP spid="8192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/>
              <a:pPr lvl="0" algn="r" eaLnBrk="1" hangingPunct="1">
                <a:buNone/>
              </a:pPr>
              <a:t>4</a:t>
            </a:fld>
            <a:endParaRPr lang="en-US" altLang="zh-CN" sz="1400" dirty="0"/>
          </a:p>
        </p:txBody>
      </p:sp>
      <p:grpSp>
        <p:nvGrpSpPr>
          <p:cNvPr id="6151" name="Group 4"/>
          <p:cNvGrpSpPr/>
          <p:nvPr/>
        </p:nvGrpSpPr>
        <p:grpSpPr>
          <a:xfrm>
            <a:off x="1173163" y="617538"/>
            <a:ext cx="7340600" cy="2860675"/>
            <a:chOff x="587" y="1312"/>
            <a:chExt cx="4624" cy="1802"/>
          </a:xfrm>
        </p:grpSpPr>
        <p:grpSp>
          <p:nvGrpSpPr>
            <p:cNvPr id="6152" name="Group 5"/>
            <p:cNvGrpSpPr/>
            <p:nvPr/>
          </p:nvGrpSpPr>
          <p:grpSpPr>
            <a:xfrm>
              <a:off x="587" y="1312"/>
              <a:ext cx="4624" cy="1802"/>
              <a:chOff x="587" y="1312"/>
              <a:chExt cx="4624" cy="1802"/>
            </a:xfrm>
          </p:grpSpPr>
          <p:sp>
            <p:nvSpPr>
              <p:cNvPr id="6155" name="Line 6"/>
              <p:cNvSpPr/>
              <p:nvPr/>
            </p:nvSpPr>
            <p:spPr>
              <a:xfrm>
                <a:off x="965" y="1565"/>
                <a:ext cx="576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56" name="Oval 7"/>
              <p:cNvSpPr/>
              <p:nvPr/>
            </p:nvSpPr>
            <p:spPr>
              <a:xfrm>
                <a:off x="915" y="1539"/>
                <a:ext cx="48" cy="48"/>
              </a:xfrm>
              <a:prstGeom prst="ellipse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7" name="Line 8"/>
              <p:cNvSpPr/>
              <p:nvPr/>
            </p:nvSpPr>
            <p:spPr>
              <a:xfrm>
                <a:off x="965" y="2813"/>
                <a:ext cx="576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58" name="Oval 9"/>
              <p:cNvSpPr/>
              <p:nvPr/>
            </p:nvSpPr>
            <p:spPr>
              <a:xfrm>
                <a:off x="915" y="2787"/>
                <a:ext cx="48" cy="48"/>
              </a:xfrm>
              <a:prstGeom prst="ellipse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59" name="Freeform 10"/>
              <p:cNvSpPr/>
              <p:nvPr/>
            </p:nvSpPr>
            <p:spPr>
              <a:xfrm>
                <a:off x="1528" y="1827"/>
                <a:ext cx="48" cy="720"/>
              </a:xfrm>
              <a:custGeom>
                <a:avLst/>
                <a:gdLst>
                  <a:gd name="txL" fmla="*/ 0 w 48"/>
                  <a:gd name="txT" fmla="*/ 0 h 768"/>
                  <a:gd name="txR" fmla="*/ 48 w 48"/>
                  <a:gd name="txB" fmla="*/ 768 h 768"/>
                </a:gdLst>
                <a:ahLst/>
                <a:cxnLst>
                  <a:cxn ang="0">
                    <a:pos x="0" y="0"/>
                  </a:cxn>
                  <a:cxn ang="0">
                    <a:pos x="48" y="90"/>
                  </a:cxn>
                  <a:cxn ang="0">
                    <a:pos x="0" y="180"/>
                  </a:cxn>
                  <a:cxn ang="0">
                    <a:pos x="48" y="270"/>
                  </a:cxn>
                  <a:cxn ang="0">
                    <a:pos x="0" y="360"/>
                  </a:cxn>
                  <a:cxn ang="0">
                    <a:pos x="48" y="450"/>
                  </a:cxn>
                  <a:cxn ang="0">
                    <a:pos x="0" y="540"/>
                  </a:cxn>
                  <a:cxn ang="0">
                    <a:pos x="48" y="630"/>
                  </a:cxn>
                  <a:cxn ang="0">
                    <a:pos x="0" y="720"/>
                  </a:cxn>
                </a:cxnLst>
                <a:rect l="txL" t="txT" r="txR" b="txB"/>
                <a:pathLst>
                  <a:path w="48" h="768">
                    <a:moveTo>
                      <a:pt x="0" y="0"/>
                    </a:moveTo>
                    <a:cubicBezTo>
                      <a:pt x="24" y="32"/>
                      <a:pt x="48" y="64"/>
                      <a:pt x="48" y="96"/>
                    </a:cubicBezTo>
                    <a:cubicBezTo>
                      <a:pt x="48" y="128"/>
                      <a:pt x="0" y="160"/>
                      <a:pt x="0" y="192"/>
                    </a:cubicBezTo>
                    <a:cubicBezTo>
                      <a:pt x="0" y="224"/>
                      <a:pt x="48" y="256"/>
                      <a:pt x="48" y="288"/>
                    </a:cubicBezTo>
                    <a:cubicBezTo>
                      <a:pt x="48" y="320"/>
                      <a:pt x="0" y="352"/>
                      <a:pt x="0" y="384"/>
                    </a:cubicBezTo>
                    <a:cubicBezTo>
                      <a:pt x="0" y="416"/>
                      <a:pt x="48" y="448"/>
                      <a:pt x="48" y="480"/>
                    </a:cubicBezTo>
                    <a:cubicBezTo>
                      <a:pt x="48" y="512"/>
                      <a:pt x="0" y="544"/>
                      <a:pt x="0" y="576"/>
                    </a:cubicBezTo>
                    <a:cubicBezTo>
                      <a:pt x="0" y="608"/>
                      <a:pt x="48" y="640"/>
                      <a:pt x="48" y="672"/>
                    </a:cubicBezTo>
                    <a:cubicBezTo>
                      <a:pt x="48" y="704"/>
                      <a:pt x="8" y="752"/>
                      <a:pt x="0" y="768"/>
                    </a:cubicBezTo>
                  </a:path>
                </a:pathLst>
              </a:custGeom>
              <a:noFill/>
              <a:ln w="381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0" name="Freeform 11"/>
              <p:cNvSpPr/>
              <p:nvPr/>
            </p:nvSpPr>
            <p:spPr>
              <a:xfrm flipH="1">
                <a:off x="1742" y="1827"/>
                <a:ext cx="48" cy="720"/>
              </a:xfrm>
              <a:custGeom>
                <a:avLst/>
                <a:gdLst>
                  <a:gd name="txL" fmla="*/ 0 w 48"/>
                  <a:gd name="txT" fmla="*/ 0 h 768"/>
                  <a:gd name="txR" fmla="*/ 48 w 48"/>
                  <a:gd name="txB" fmla="*/ 768 h 768"/>
                </a:gdLst>
                <a:ahLst/>
                <a:cxnLst>
                  <a:cxn ang="0">
                    <a:pos x="0" y="0"/>
                  </a:cxn>
                  <a:cxn ang="0">
                    <a:pos x="48" y="90"/>
                  </a:cxn>
                  <a:cxn ang="0">
                    <a:pos x="0" y="180"/>
                  </a:cxn>
                  <a:cxn ang="0">
                    <a:pos x="48" y="270"/>
                  </a:cxn>
                  <a:cxn ang="0">
                    <a:pos x="0" y="360"/>
                  </a:cxn>
                  <a:cxn ang="0">
                    <a:pos x="48" y="450"/>
                  </a:cxn>
                  <a:cxn ang="0">
                    <a:pos x="0" y="540"/>
                  </a:cxn>
                  <a:cxn ang="0">
                    <a:pos x="48" y="630"/>
                  </a:cxn>
                  <a:cxn ang="0">
                    <a:pos x="0" y="720"/>
                  </a:cxn>
                </a:cxnLst>
                <a:rect l="txL" t="txT" r="txR" b="txB"/>
                <a:pathLst>
                  <a:path w="48" h="768">
                    <a:moveTo>
                      <a:pt x="0" y="0"/>
                    </a:moveTo>
                    <a:cubicBezTo>
                      <a:pt x="24" y="32"/>
                      <a:pt x="48" y="64"/>
                      <a:pt x="48" y="96"/>
                    </a:cubicBezTo>
                    <a:cubicBezTo>
                      <a:pt x="48" y="128"/>
                      <a:pt x="0" y="160"/>
                      <a:pt x="0" y="192"/>
                    </a:cubicBezTo>
                    <a:cubicBezTo>
                      <a:pt x="0" y="224"/>
                      <a:pt x="48" y="256"/>
                      <a:pt x="48" y="288"/>
                    </a:cubicBezTo>
                    <a:cubicBezTo>
                      <a:pt x="48" y="320"/>
                      <a:pt x="0" y="352"/>
                      <a:pt x="0" y="384"/>
                    </a:cubicBezTo>
                    <a:cubicBezTo>
                      <a:pt x="0" y="416"/>
                      <a:pt x="48" y="448"/>
                      <a:pt x="48" y="480"/>
                    </a:cubicBezTo>
                    <a:cubicBezTo>
                      <a:pt x="48" y="512"/>
                      <a:pt x="0" y="544"/>
                      <a:pt x="0" y="576"/>
                    </a:cubicBezTo>
                    <a:cubicBezTo>
                      <a:pt x="0" y="608"/>
                      <a:pt x="48" y="640"/>
                      <a:pt x="48" y="672"/>
                    </a:cubicBezTo>
                    <a:cubicBezTo>
                      <a:pt x="48" y="704"/>
                      <a:pt x="8" y="752"/>
                      <a:pt x="0" y="768"/>
                    </a:cubicBezTo>
                  </a:path>
                </a:pathLst>
              </a:custGeom>
              <a:noFill/>
              <a:ln w="38100" cap="flat" cmpd="sng">
                <a:solidFill>
                  <a:srgbClr val="00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1" name="Line 12"/>
              <p:cNvSpPr/>
              <p:nvPr/>
            </p:nvSpPr>
            <p:spPr>
              <a:xfrm>
                <a:off x="1663" y="1683"/>
                <a:ext cx="0" cy="1008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62" name="Line 13"/>
              <p:cNvSpPr/>
              <p:nvPr/>
            </p:nvSpPr>
            <p:spPr>
              <a:xfrm>
                <a:off x="1790" y="1565"/>
                <a:ext cx="1326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63" name="Line 14"/>
              <p:cNvSpPr/>
              <p:nvPr/>
            </p:nvSpPr>
            <p:spPr>
              <a:xfrm flipV="1">
                <a:off x="1781" y="2810"/>
                <a:ext cx="1335" cy="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64" name="Line 15"/>
              <p:cNvSpPr/>
              <p:nvPr/>
            </p:nvSpPr>
            <p:spPr>
              <a:xfrm>
                <a:off x="3725" y="1539"/>
                <a:ext cx="737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65" name="Rectangle 16"/>
              <p:cNvSpPr/>
              <p:nvPr/>
            </p:nvSpPr>
            <p:spPr>
              <a:xfrm>
                <a:off x="4394" y="2069"/>
                <a:ext cx="117" cy="387"/>
              </a:xfrm>
              <a:prstGeom prst="rect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166" name="Line 17"/>
              <p:cNvSpPr/>
              <p:nvPr/>
            </p:nvSpPr>
            <p:spPr>
              <a:xfrm>
                <a:off x="2403" y="3114"/>
                <a:ext cx="2059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6167" name="Group 18"/>
              <p:cNvGrpSpPr/>
              <p:nvPr/>
            </p:nvGrpSpPr>
            <p:grpSpPr>
              <a:xfrm>
                <a:off x="599" y="1882"/>
                <a:ext cx="702" cy="399"/>
                <a:chOff x="1089" y="2072"/>
                <a:chExt cx="702" cy="399"/>
              </a:xfrm>
            </p:grpSpPr>
            <p:sp>
              <p:nvSpPr>
                <p:cNvPr id="6206" name="Line 19"/>
                <p:cNvSpPr/>
                <p:nvPr/>
              </p:nvSpPr>
              <p:spPr>
                <a:xfrm flipV="1">
                  <a:off x="1089" y="2072"/>
                  <a:ext cx="0" cy="399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6207" name="Line 20"/>
                <p:cNvSpPr/>
                <p:nvPr/>
              </p:nvSpPr>
              <p:spPr>
                <a:xfrm>
                  <a:off x="1089" y="2471"/>
                  <a:ext cx="702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6168" name="Freeform 21"/>
              <p:cNvSpPr>
                <a:spLocks noChangeAspect="1"/>
              </p:cNvSpPr>
              <p:nvPr/>
            </p:nvSpPr>
            <p:spPr>
              <a:xfrm>
                <a:off x="597" y="2080"/>
                <a:ext cx="509" cy="376"/>
              </a:xfrm>
              <a:custGeom>
                <a:avLst/>
                <a:gdLst>
                  <a:gd name="txL" fmla="*/ 0 w 1932"/>
                  <a:gd name="txT" fmla="*/ 0 h 753"/>
                  <a:gd name="txR" fmla="*/ 1932 w 1932"/>
                  <a:gd name="txB" fmla="*/ 753 h 753"/>
                </a:gdLst>
                <a:ahLst/>
                <a:cxnLst>
                  <a:cxn ang="0">
                    <a:pos x="0" y="188"/>
                  </a:cxn>
                  <a:cxn ang="0">
                    <a:pos x="130" y="1"/>
                  </a:cxn>
                  <a:cxn ang="0">
                    <a:pos x="253" y="182"/>
                  </a:cxn>
                  <a:cxn ang="0">
                    <a:pos x="385" y="375"/>
                  </a:cxn>
                  <a:cxn ang="0">
                    <a:pos x="509" y="188"/>
                  </a:cxn>
                </a:cxnLst>
                <a:rect l="txL" t="txT" r="txR" b="txB"/>
                <a:pathLst>
                  <a:path w="1932" h="753">
                    <a:moveTo>
                      <a:pt x="0" y="376"/>
                    </a:moveTo>
                    <a:cubicBezTo>
                      <a:pt x="166" y="190"/>
                      <a:pt x="332" y="4"/>
                      <a:pt x="492" y="2"/>
                    </a:cubicBezTo>
                    <a:cubicBezTo>
                      <a:pt x="652" y="0"/>
                      <a:pt x="798" y="239"/>
                      <a:pt x="960" y="364"/>
                    </a:cubicBezTo>
                    <a:cubicBezTo>
                      <a:pt x="1122" y="489"/>
                      <a:pt x="1301" y="749"/>
                      <a:pt x="1463" y="751"/>
                    </a:cubicBezTo>
                    <a:cubicBezTo>
                      <a:pt x="1625" y="753"/>
                      <a:pt x="1854" y="439"/>
                      <a:pt x="1932" y="376"/>
                    </a:cubicBezTo>
                  </a:path>
                </a:pathLst>
              </a:custGeom>
              <a:noFill/>
              <a:ln w="28575" cap="flat" cmpd="sng">
                <a:solidFill>
                  <a:srgbClr val="CC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69" name="Text Box 22"/>
              <p:cNvSpPr txBox="1"/>
              <p:nvPr/>
            </p:nvSpPr>
            <p:spPr>
              <a:xfrm>
                <a:off x="587" y="1752"/>
                <a:ext cx="354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0" name="Text Box 23"/>
              <p:cNvSpPr txBox="1"/>
              <p:nvPr/>
            </p:nvSpPr>
            <p:spPr>
              <a:xfrm>
                <a:off x="1812" y="1823"/>
                <a:ext cx="354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71" name="Line 24"/>
              <p:cNvSpPr/>
              <p:nvPr/>
            </p:nvSpPr>
            <p:spPr>
              <a:xfrm>
                <a:off x="1528" y="1562"/>
                <a:ext cx="0" cy="2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72" name="Line 25"/>
              <p:cNvSpPr/>
              <p:nvPr/>
            </p:nvSpPr>
            <p:spPr>
              <a:xfrm>
                <a:off x="1528" y="2547"/>
                <a:ext cx="0" cy="2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73" name="Line 26"/>
              <p:cNvSpPr/>
              <p:nvPr/>
            </p:nvSpPr>
            <p:spPr>
              <a:xfrm>
                <a:off x="1790" y="1564"/>
                <a:ext cx="0" cy="2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74" name="Line 27"/>
              <p:cNvSpPr/>
              <p:nvPr/>
            </p:nvSpPr>
            <p:spPr>
              <a:xfrm>
                <a:off x="1790" y="2547"/>
                <a:ext cx="0" cy="2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75" name="Line 28"/>
              <p:cNvSpPr/>
              <p:nvPr/>
            </p:nvSpPr>
            <p:spPr>
              <a:xfrm>
                <a:off x="3116" y="1562"/>
                <a:ext cx="0" cy="141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76" name="Line 29"/>
              <p:cNvSpPr/>
              <p:nvPr/>
            </p:nvSpPr>
            <p:spPr>
              <a:xfrm flipV="1">
                <a:off x="3116" y="2691"/>
                <a:ext cx="0" cy="119"/>
              </a:xfrm>
              <a:prstGeom prst="line">
                <a:avLst/>
              </a:prstGeom>
              <a:ln w="2857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77" name="Rectangle 30"/>
              <p:cNvSpPr/>
              <p:nvPr/>
            </p:nvSpPr>
            <p:spPr>
              <a:xfrm rot="2700000">
                <a:off x="2757" y="1847"/>
                <a:ext cx="700" cy="699"/>
              </a:xfrm>
              <a:prstGeom prst="rect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/>
              <a:p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6178" name="Group 31"/>
              <p:cNvGrpSpPr/>
              <p:nvPr/>
            </p:nvGrpSpPr>
            <p:grpSpPr>
              <a:xfrm>
                <a:off x="2765" y="1802"/>
                <a:ext cx="155" cy="254"/>
                <a:chOff x="2216" y="2436"/>
                <a:chExt cx="156" cy="254"/>
              </a:xfrm>
            </p:grpSpPr>
            <p:sp>
              <p:nvSpPr>
                <p:cNvPr id="6204" name="Line 32"/>
                <p:cNvSpPr/>
                <p:nvPr/>
              </p:nvSpPr>
              <p:spPr>
                <a:xfrm rot="2700000">
                  <a:off x="2245" y="2535"/>
                  <a:ext cx="199" cy="0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205" name="AutoShape 33"/>
                <p:cNvSpPr/>
                <p:nvPr/>
              </p:nvSpPr>
              <p:spPr>
                <a:xfrm rot="2700000">
                  <a:off x="2201" y="2519"/>
                  <a:ext cx="185" cy="156"/>
                </a:xfrm>
                <a:prstGeom prst="triangle">
                  <a:avLst>
                    <a:gd name="adj" fmla="val 50000"/>
                  </a:avLst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79" name="Group 34"/>
              <p:cNvGrpSpPr/>
              <p:nvPr/>
            </p:nvGrpSpPr>
            <p:grpSpPr>
              <a:xfrm>
                <a:off x="3285" y="2269"/>
                <a:ext cx="156" cy="254"/>
                <a:chOff x="2216" y="2436"/>
                <a:chExt cx="156" cy="254"/>
              </a:xfrm>
            </p:grpSpPr>
            <p:sp>
              <p:nvSpPr>
                <p:cNvPr id="6202" name="Line 35"/>
                <p:cNvSpPr/>
                <p:nvPr/>
              </p:nvSpPr>
              <p:spPr>
                <a:xfrm rot="2700000">
                  <a:off x="2245" y="2535"/>
                  <a:ext cx="199" cy="0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203" name="AutoShape 36"/>
                <p:cNvSpPr/>
                <p:nvPr/>
              </p:nvSpPr>
              <p:spPr>
                <a:xfrm rot="2700000">
                  <a:off x="2201" y="2519"/>
                  <a:ext cx="185" cy="156"/>
                </a:xfrm>
                <a:prstGeom prst="triangle">
                  <a:avLst>
                    <a:gd name="adj" fmla="val 50000"/>
                  </a:avLst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80" name="Group 37"/>
              <p:cNvGrpSpPr/>
              <p:nvPr/>
            </p:nvGrpSpPr>
            <p:grpSpPr>
              <a:xfrm rot="5400000">
                <a:off x="3302" y="1822"/>
                <a:ext cx="156" cy="254"/>
                <a:chOff x="2216" y="2436"/>
                <a:chExt cx="156" cy="254"/>
              </a:xfrm>
            </p:grpSpPr>
            <p:sp>
              <p:nvSpPr>
                <p:cNvPr id="6200" name="Line 38"/>
                <p:cNvSpPr/>
                <p:nvPr/>
              </p:nvSpPr>
              <p:spPr>
                <a:xfrm rot="2700000">
                  <a:off x="2245" y="2535"/>
                  <a:ext cx="199" cy="0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201" name="AutoShape 39"/>
                <p:cNvSpPr/>
                <p:nvPr/>
              </p:nvSpPr>
              <p:spPr>
                <a:xfrm rot="2700000">
                  <a:off x="2201" y="2519"/>
                  <a:ext cx="185" cy="156"/>
                </a:xfrm>
                <a:prstGeom prst="triangle">
                  <a:avLst>
                    <a:gd name="adj" fmla="val 50000"/>
                  </a:avLst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6181" name="Group 40"/>
              <p:cNvGrpSpPr/>
              <p:nvPr/>
            </p:nvGrpSpPr>
            <p:grpSpPr>
              <a:xfrm rot="5400000">
                <a:off x="2809" y="2312"/>
                <a:ext cx="156" cy="253"/>
                <a:chOff x="2216" y="2436"/>
                <a:chExt cx="156" cy="254"/>
              </a:xfrm>
            </p:grpSpPr>
            <p:sp>
              <p:nvSpPr>
                <p:cNvPr id="6198" name="Line 41"/>
                <p:cNvSpPr/>
                <p:nvPr/>
              </p:nvSpPr>
              <p:spPr>
                <a:xfrm rot="2700000">
                  <a:off x="2245" y="2535"/>
                  <a:ext cx="199" cy="0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6199" name="AutoShape 42"/>
                <p:cNvSpPr/>
                <p:nvPr/>
              </p:nvSpPr>
              <p:spPr>
                <a:xfrm rot="2700000">
                  <a:off x="2201" y="2519"/>
                  <a:ext cx="185" cy="156"/>
                </a:xfrm>
                <a:prstGeom prst="triangle">
                  <a:avLst>
                    <a:gd name="adj" fmla="val 50000"/>
                  </a:avLst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endParaRPr lang="zh-CN" altLang="en-US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6182" name="Line 43"/>
              <p:cNvSpPr/>
              <p:nvPr/>
            </p:nvSpPr>
            <p:spPr>
              <a:xfrm flipH="1">
                <a:off x="2403" y="2210"/>
                <a:ext cx="211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83" name="Line 44"/>
              <p:cNvSpPr/>
              <p:nvPr/>
            </p:nvSpPr>
            <p:spPr>
              <a:xfrm>
                <a:off x="2403" y="2210"/>
                <a:ext cx="0" cy="904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84" name="Line 45"/>
              <p:cNvSpPr/>
              <p:nvPr/>
            </p:nvSpPr>
            <p:spPr>
              <a:xfrm>
                <a:off x="4462" y="2456"/>
                <a:ext cx="0" cy="658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85" name="Line 46"/>
              <p:cNvSpPr/>
              <p:nvPr/>
            </p:nvSpPr>
            <p:spPr>
              <a:xfrm flipV="1">
                <a:off x="4462" y="1539"/>
                <a:ext cx="0" cy="517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86" name="Line 47"/>
              <p:cNvSpPr/>
              <p:nvPr/>
            </p:nvSpPr>
            <p:spPr>
              <a:xfrm>
                <a:off x="3725" y="1539"/>
                <a:ext cx="0" cy="671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87" name="Line 48"/>
              <p:cNvSpPr/>
              <p:nvPr/>
            </p:nvSpPr>
            <p:spPr>
              <a:xfrm>
                <a:off x="3599" y="2200"/>
                <a:ext cx="126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6188" name="Line 49"/>
              <p:cNvSpPr/>
              <p:nvPr/>
            </p:nvSpPr>
            <p:spPr>
              <a:xfrm>
                <a:off x="1465" y="1875"/>
                <a:ext cx="0" cy="672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89" name="Line 50"/>
              <p:cNvSpPr/>
              <p:nvPr/>
            </p:nvSpPr>
            <p:spPr>
              <a:xfrm>
                <a:off x="1849" y="1875"/>
                <a:ext cx="0" cy="672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6190" name="Text Box 51"/>
              <p:cNvSpPr txBox="1"/>
              <p:nvPr/>
            </p:nvSpPr>
            <p:spPr>
              <a:xfrm>
                <a:off x="1743" y="1312"/>
                <a:ext cx="116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endParaRPr lang="zh-CN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91" name="Text Box 52"/>
              <p:cNvSpPr txBox="1"/>
              <p:nvPr/>
            </p:nvSpPr>
            <p:spPr>
              <a:xfrm>
                <a:off x="1551" y="1325"/>
                <a:ext cx="244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T</a:t>
                </a:r>
              </a:p>
            </p:txBody>
          </p:sp>
          <p:sp>
            <p:nvSpPr>
              <p:cNvPr id="6192" name="Text Box 53"/>
              <p:cNvSpPr txBox="1"/>
              <p:nvPr/>
            </p:nvSpPr>
            <p:spPr>
              <a:xfrm>
                <a:off x="1743" y="2752"/>
                <a:ext cx="116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 wrap="none">
                <a:spAutoFit/>
              </a:bodyPr>
              <a:lstStyle/>
              <a:p>
                <a:endParaRPr lang="zh-CN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93" name="Text Box 54"/>
              <p:cNvSpPr txBox="1"/>
              <p:nvPr/>
            </p:nvSpPr>
            <p:spPr>
              <a:xfrm>
                <a:off x="2433" y="1611"/>
                <a:ext cx="354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4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94" name="Text Box 55"/>
              <p:cNvSpPr txBox="1"/>
              <p:nvPr/>
            </p:nvSpPr>
            <p:spPr>
              <a:xfrm>
                <a:off x="3478" y="2389"/>
                <a:ext cx="354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2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95" name="Text Box 56"/>
              <p:cNvSpPr txBox="1"/>
              <p:nvPr/>
            </p:nvSpPr>
            <p:spPr>
              <a:xfrm>
                <a:off x="3086" y="1917"/>
                <a:ext cx="354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1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96" name="Text Box 57"/>
              <p:cNvSpPr txBox="1"/>
              <p:nvPr/>
            </p:nvSpPr>
            <p:spPr>
              <a:xfrm>
                <a:off x="2857" y="2163"/>
                <a:ext cx="353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D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3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6197" name="Text Box 58"/>
              <p:cNvSpPr txBox="1"/>
              <p:nvPr/>
            </p:nvSpPr>
            <p:spPr>
              <a:xfrm>
                <a:off x="4574" y="1717"/>
                <a:ext cx="637" cy="288"/>
              </a:xfrm>
              <a:prstGeom prst="rect">
                <a:avLst/>
              </a:prstGeom>
              <a:noFill/>
              <a:ln w="2857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ea typeface="楷体_GB2312" pitchFamily="49" charset="-122"/>
                  </a:rPr>
                  <a:t>R</a:t>
                </a:r>
                <a:r>
                  <a:rPr lang="en-US" altLang="zh-CN" b="1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L</a:t>
                </a:r>
                <a:endParaRPr lang="en-US" altLang="zh-CN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6153" name="Text Box 59"/>
            <p:cNvSpPr txBox="1"/>
            <p:nvPr/>
          </p:nvSpPr>
          <p:spPr>
            <a:xfrm>
              <a:off x="4736" y="2105"/>
              <a:ext cx="46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6154" name="Line 60"/>
            <p:cNvSpPr/>
            <p:nvPr/>
          </p:nvSpPr>
          <p:spPr>
            <a:xfrm>
              <a:off x="4696" y="2105"/>
              <a:ext cx="0" cy="36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6148" name="Object 63"/>
          <p:cNvGraphicFramePr>
            <a:graphicFrameLocks/>
          </p:cNvGraphicFramePr>
          <p:nvPr/>
        </p:nvGraphicFramePr>
        <p:xfrm>
          <a:off x="5508625" y="5013325"/>
          <a:ext cx="193992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r:id="rId5" imgW="837836" imgH="241195" progId="Equations">
                  <p:embed/>
                </p:oleObj>
              </mc:Choice>
              <mc:Fallback>
                <p:oleObj r:id="rId5" imgW="837836" imgH="241195" progId="Equations">
                  <p:embed/>
                  <p:pic>
                    <p:nvPicPr>
                      <p:cNvPr id="0" name="Picture 2" descr="image2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013325"/>
                        <a:ext cx="193992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65"/>
          <p:cNvGraphicFramePr>
            <a:graphicFrameLocks/>
          </p:cNvGraphicFramePr>
          <p:nvPr/>
        </p:nvGraphicFramePr>
        <p:xfrm>
          <a:off x="5651500" y="3860800"/>
          <a:ext cx="137001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r:id="rId7" imgW="583693" imgH="406048" progId="Equations">
                  <p:embed/>
                </p:oleObj>
              </mc:Choice>
              <mc:Fallback>
                <p:oleObj r:id="rId7" imgW="583693" imgH="406048" progId="Equations">
                  <p:embed/>
                  <p:pic>
                    <p:nvPicPr>
                      <p:cNvPr id="0" name="Picture 1" descr="image3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3860800"/>
                        <a:ext cx="1370013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42"/>
          <p:cNvSpPr txBox="1"/>
          <p:nvPr>
            <p:custDataLst>
              <p:tags r:id="rId2"/>
            </p:custDataLst>
          </p:nvPr>
        </p:nvSpPr>
        <p:spPr>
          <a:xfrm>
            <a:off x="1509395" y="5045075"/>
            <a:ext cx="25927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=0.9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/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</a:p>
        </p:txBody>
      </p:sp>
      <p:sp>
        <p:nvSpPr>
          <p:cNvPr id="3" name="Text Box 42"/>
          <p:cNvSpPr txBox="1"/>
          <p:nvPr>
            <p:custDataLst>
              <p:tags r:id="rId3"/>
            </p:custDataLst>
          </p:nvPr>
        </p:nvSpPr>
        <p:spPr>
          <a:xfrm>
            <a:off x="1384300" y="3884295"/>
            <a:ext cx="259270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=0.9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1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1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1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1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1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i="0" dirty="0"/>
              <a:pPr lvl="0" algn="r">
                <a:buSzTx/>
              </a:pPr>
              <a:t>40</a:t>
            </a:fld>
            <a:endParaRPr lang="zh-CN" altLang="en-US" sz="1400" b="0" i="0" dirty="0"/>
          </a:p>
        </p:txBody>
      </p:sp>
      <p:sp>
        <p:nvSpPr>
          <p:cNvPr id="82946" name="Text Box 2"/>
          <p:cNvSpPr txBox="1"/>
          <p:nvPr/>
        </p:nvSpPr>
        <p:spPr>
          <a:xfrm>
            <a:off x="1431925" y="1501775"/>
            <a:ext cx="184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endParaRPr lang="zh-CN" altLang="en-US" b="0" i="0" dirty="0">
              <a:solidFill>
                <a:srgbClr val="FF00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0" y="692150"/>
            <a:ext cx="8570913" cy="1117600"/>
            <a:chOff x="0" y="0"/>
            <a:chExt cx="5399" cy="704"/>
          </a:xfrm>
        </p:grpSpPr>
        <p:sp>
          <p:nvSpPr>
            <p:cNvPr id="82948" name="Text Box 4"/>
            <p:cNvSpPr txBox="1"/>
            <p:nvPr/>
          </p:nvSpPr>
          <p:spPr>
            <a:xfrm>
              <a:off x="334" y="0"/>
              <a:ext cx="5065" cy="7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>
                <a:lnSpc>
                  <a:spcPct val="120000"/>
                </a:lnSpc>
              </a:pPr>
              <a:r>
                <a:rPr lang="zh-CN" altLang="en-US" sz="2800" i="0" dirty="0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“</a:t>
              </a:r>
              <a:r>
                <a:rPr lang="zh-CN" altLang="en-US" sz="2800" i="0" dirty="0">
                  <a:solidFill>
                    <a:srgbClr val="3333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等效</a:t>
              </a:r>
              <a:r>
                <a:rPr lang="zh-CN" altLang="en-US" sz="2800" i="0" dirty="0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”</a:t>
              </a:r>
              <a:r>
                <a:rPr lang="zh-CN" altLang="en-US" sz="2800" i="0" dirty="0">
                  <a:solidFill>
                    <a:srgbClr val="3333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是指</a:t>
              </a:r>
              <a:r>
                <a:rPr lang="zh-CN" altLang="en-US" sz="2800" i="0" dirty="0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“</a:t>
              </a:r>
              <a:r>
                <a:rPr lang="zh-CN" altLang="en-US" sz="2800" i="0" dirty="0">
                  <a:solidFill>
                    <a:srgbClr val="3333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对外</a:t>
              </a:r>
              <a:r>
                <a:rPr lang="zh-CN" altLang="en-US" sz="2800" i="0" dirty="0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”</a:t>
              </a:r>
              <a:r>
                <a:rPr lang="zh-CN" altLang="en-US" sz="2800" i="0" dirty="0">
                  <a:solidFill>
                    <a:srgbClr val="3333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等效（等效互换前后对外伏</a:t>
              </a:r>
              <a:r>
                <a:rPr lang="en-US" altLang="zh-CN" sz="2800" i="0" dirty="0">
                  <a:solidFill>
                    <a:srgbClr val="3333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--</a:t>
              </a:r>
              <a:r>
                <a:rPr lang="zh-CN" altLang="en-US" sz="2800" i="0" dirty="0">
                  <a:solidFill>
                    <a:srgbClr val="3333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安</a:t>
              </a:r>
            </a:p>
            <a:p>
              <a:pPr eaLnBrk="0" hangingPunct="0">
                <a:lnSpc>
                  <a:spcPct val="120000"/>
                </a:lnSpc>
              </a:pPr>
              <a:r>
                <a:rPr lang="zh-CN" altLang="en-US" sz="2800" i="0" dirty="0">
                  <a:solidFill>
                    <a:srgbClr val="3333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特性一致），</a:t>
              </a:r>
            </a:p>
          </p:txBody>
        </p:sp>
        <p:sp>
          <p:nvSpPr>
            <p:cNvPr id="82949" name="Text Box 5"/>
            <p:cNvSpPr txBox="1"/>
            <p:nvPr/>
          </p:nvSpPr>
          <p:spPr>
            <a:xfrm>
              <a:off x="1692" y="377"/>
              <a:ext cx="16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zh-CN" altLang="en-US" sz="2800" i="0" dirty="0">
                  <a:solidFill>
                    <a:srgbClr val="333399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对内并不等效。</a:t>
              </a:r>
            </a:p>
          </p:txBody>
        </p:sp>
        <p:sp>
          <p:nvSpPr>
            <p:cNvPr id="82950" name="Text Box 6"/>
            <p:cNvSpPr txBox="1"/>
            <p:nvPr/>
          </p:nvSpPr>
          <p:spPr>
            <a:xfrm>
              <a:off x="0" y="8"/>
              <a:ext cx="37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2800" i="0" dirty="0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(1)</a:t>
              </a:r>
              <a:endParaRPr lang="en-US" altLang="zh-CN" sz="2800" i="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951" name="Rectangle 7"/>
          <p:cNvSpPr/>
          <p:nvPr/>
        </p:nvSpPr>
        <p:spPr>
          <a:xfrm flipH="1">
            <a:off x="395288" y="4797425"/>
            <a:ext cx="3168650" cy="5794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/>
          <a:p>
            <a:pPr algn="ctr" eaLnBrk="0" hangingPunct="0"/>
            <a:r>
              <a:rPr lang="zh-CN" altLang="en-US" sz="3200" i="0" dirty="0">
                <a:latin typeface="Times New Roman" panose="02020603050405020304" pitchFamily="18" charset="0"/>
                <a:ea typeface="楷体_GB2312"/>
              </a:rPr>
              <a:t>例如：</a:t>
            </a:r>
            <a:r>
              <a:rPr lang="en-US" altLang="zh-CN" sz="3200" dirty="0">
                <a:latin typeface="Times New Roman" panose="02020603050405020304" pitchFamily="18" charset="0"/>
                <a:ea typeface="楷体_GB2312"/>
              </a:rPr>
              <a:t>R</a:t>
            </a:r>
            <a:r>
              <a:rPr lang="en-US" altLang="zh-CN" sz="3200" i="0" baseline="-25000" dirty="0">
                <a:latin typeface="Times New Roman" panose="02020603050405020304" pitchFamily="18" charset="0"/>
                <a:ea typeface="楷体_GB2312"/>
              </a:rPr>
              <a:t>L</a:t>
            </a:r>
            <a:r>
              <a:rPr lang="en-US" altLang="zh-CN" sz="3200" i="0" dirty="0">
                <a:latin typeface="Times New Roman" panose="02020603050405020304" pitchFamily="18" charset="0"/>
                <a:ea typeface="楷体_GB2312"/>
              </a:rPr>
              <a:t>=</a:t>
            </a:r>
            <a:r>
              <a:rPr lang="en-US" altLang="zh-CN" sz="3200" i="0" dirty="0"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</a:t>
            </a:r>
            <a:r>
              <a:rPr lang="zh-CN" altLang="en-US" sz="3200" i="0" dirty="0"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时</a:t>
            </a:r>
          </a:p>
        </p:txBody>
      </p:sp>
      <p:sp>
        <p:nvSpPr>
          <p:cNvPr id="82952" name="Text Box 8"/>
          <p:cNvSpPr txBox="1"/>
          <p:nvPr/>
        </p:nvSpPr>
        <p:spPr>
          <a:xfrm>
            <a:off x="2566988" y="6396038"/>
            <a:ext cx="1841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/>
          <a:p>
            <a:pPr algn="ctr" eaLnBrk="0" hangingPunct="0"/>
            <a:endParaRPr lang="zh-CN" altLang="en-US" sz="2800" i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3" name="Rectangle 9"/>
          <p:cNvSpPr/>
          <p:nvPr/>
        </p:nvSpPr>
        <p:spPr>
          <a:xfrm>
            <a:off x="247650" y="2152650"/>
            <a:ext cx="1657350" cy="2228850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 eaLnBrk="0" hangingPunct="0"/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4" name="Line 10"/>
          <p:cNvSpPr/>
          <p:nvPr/>
        </p:nvSpPr>
        <p:spPr>
          <a:xfrm>
            <a:off x="2228850" y="4248150"/>
            <a:ext cx="1009650" cy="0"/>
          </a:xfrm>
          <a:prstGeom prst="line">
            <a:avLst/>
          </a:prstGeom>
          <a:ln w="28575" cap="rnd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82955" name="Text Box 11"/>
          <p:cNvSpPr txBox="1"/>
          <p:nvPr/>
        </p:nvSpPr>
        <p:spPr>
          <a:xfrm>
            <a:off x="1866900" y="189230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2956" name="Oval 12"/>
          <p:cNvSpPr/>
          <p:nvPr/>
        </p:nvSpPr>
        <p:spPr>
          <a:xfrm>
            <a:off x="779463" y="3549650"/>
            <a:ext cx="449262" cy="449263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7" name="Line 13"/>
          <p:cNvSpPr/>
          <p:nvPr/>
        </p:nvSpPr>
        <p:spPr>
          <a:xfrm flipH="1">
            <a:off x="990600" y="3409950"/>
            <a:ext cx="0" cy="838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958" name="Rectangle 14"/>
          <p:cNvSpPr/>
          <p:nvPr/>
        </p:nvSpPr>
        <p:spPr>
          <a:xfrm>
            <a:off x="1195388" y="3640138"/>
            <a:ext cx="576262" cy="519112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lstStyle/>
          <a:p>
            <a:pPr eaLnBrk="0" hangingPunct="0"/>
            <a:r>
              <a:rPr lang="en-US" altLang="zh-CN" sz="280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i="0" baseline="-2500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2800" i="0" baseline="-25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59" name="Rectangle 15"/>
          <p:cNvSpPr/>
          <p:nvPr/>
        </p:nvSpPr>
        <p:spPr>
          <a:xfrm>
            <a:off x="989013" y="3200400"/>
            <a:ext cx="423862" cy="5191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lstStyle/>
          <a:p>
            <a:pPr eaLnBrk="0" hangingPunct="0"/>
            <a:r>
              <a:rPr lang="en-US" altLang="zh-CN" sz="2800" b="0" dirty="0"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82960" name="Line 16"/>
          <p:cNvSpPr/>
          <p:nvPr/>
        </p:nvSpPr>
        <p:spPr>
          <a:xfrm>
            <a:off x="990600" y="2419350"/>
            <a:ext cx="0" cy="120491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961" name="Rectangle 17"/>
          <p:cNvSpPr/>
          <p:nvPr/>
        </p:nvSpPr>
        <p:spPr>
          <a:xfrm>
            <a:off x="923925" y="2874963"/>
            <a:ext cx="134938" cy="434975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62" name="Line 18"/>
          <p:cNvSpPr/>
          <p:nvPr/>
        </p:nvSpPr>
        <p:spPr>
          <a:xfrm>
            <a:off x="990600" y="2419350"/>
            <a:ext cx="125888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963" name="Line 19"/>
          <p:cNvSpPr/>
          <p:nvPr/>
        </p:nvSpPr>
        <p:spPr>
          <a:xfrm>
            <a:off x="990600" y="4248150"/>
            <a:ext cx="125888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964" name="Text Box 20"/>
          <p:cNvSpPr txBox="1"/>
          <p:nvPr/>
        </p:nvSpPr>
        <p:spPr>
          <a:xfrm>
            <a:off x="1951038" y="3790950"/>
            <a:ext cx="3619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2965" name="Line 21"/>
          <p:cNvSpPr/>
          <p:nvPr/>
        </p:nvSpPr>
        <p:spPr>
          <a:xfrm>
            <a:off x="2609850" y="2236788"/>
            <a:ext cx="630238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2966" name="Text Box 22"/>
          <p:cNvSpPr txBox="1"/>
          <p:nvPr/>
        </p:nvSpPr>
        <p:spPr>
          <a:xfrm>
            <a:off x="2781300" y="1663700"/>
            <a:ext cx="32226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80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82967" name="Text Box 23"/>
          <p:cNvSpPr txBox="1"/>
          <p:nvPr/>
        </p:nvSpPr>
        <p:spPr>
          <a:xfrm>
            <a:off x="2057400" y="3048000"/>
            <a:ext cx="696913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80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800" i="0" baseline="-2500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endParaRPr lang="en-US" altLang="zh-CN" sz="2800" i="0" dirty="0">
              <a:solidFill>
                <a:srgbClr val="FF00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68" name="Text Box 24"/>
          <p:cNvSpPr txBox="1"/>
          <p:nvPr/>
        </p:nvSpPr>
        <p:spPr>
          <a:xfrm>
            <a:off x="323850" y="2749550"/>
            <a:ext cx="522288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i="0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69" name="Line 25"/>
          <p:cNvSpPr/>
          <p:nvPr/>
        </p:nvSpPr>
        <p:spPr>
          <a:xfrm>
            <a:off x="2286000" y="2419350"/>
            <a:ext cx="1009650" cy="0"/>
          </a:xfrm>
          <a:prstGeom prst="line">
            <a:avLst/>
          </a:prstGeom>
          <a:ln w="28575" cap="rnd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82970" name="Rectangle 26"/>
          <p:cNvSpPr/>
          <p:nvPr/>
        </p:nvSpPr>
        <p:spPr>
          <a:xfrm>
            <a:off x="3201988" y="2990850"/>
            <a:ext cx="150812" cy="47625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71" name="Line 27"/>
          <p:cNvSpPr/>
          <p:nvPr/>
        </p:nvSpPr>
        <p:spPr>
          <a:xfrm>
            <a:off x="3276600" y="2400300"/>
            <a:ext cx="0" cy="685800"/>
          </a:xfrm>
          <a:prstGeom prst="line">
            <a:avLst/>
          </a:prstGeom>
          <a:ln w="28575" cap="rnd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82972" name="Line 28"/>
          <p:cNvSpPr/>
          <p:nvPr/>
        </p:nvSpPr>
        <p:spPr>
          <a:xfrm>
            <a:off x="3257550" y="3486150"/>
            <a:ext cx="0" cy="781050"/>
          </a:xfrm>
          <a:prstGeom prst="line">
            <a:avLst/>
          </a:prstGeom>
          <a:ln w="28575" cap="rnd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82973" name="Text Box 29"/>
          <p:cNvSpPr txBox="1"/>
          <p:nvPr/>
        </p:nvSpPr>
        <p:spPr>
          <a:xfrm>
            <a:off x="3336925" y="3209925"/>
            <a:ext cx="5556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en-US" altLang="zh-CN" sz="2800" i="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74" name="Oval 30"/>
          <p:cNvSpPr/>
          <p:nvPr/>
        </p:nvSpPr>
        <p:spPr>
          <a:xfrm flipV="1">
            <a:off x="2133600" y="2362200"/>
            <a:ext cx="93663" cy="9525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75" name="Oval 31"/>
          <p:cNvSpPr/>
          <p:nvPr/>
        </p:nvSpPr>
        <p:spPr>
          <a:xfrm flipV="1">
            <a:off x="2209800" y="4210050"/>
            <a:ext cx="93663" cy="9525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" name="Group 32"/>
          <p:cNvGrpSpPr/>
          <p:nvPr/>
        </p:nvGrpSpPr>
        <p:grpSpPr>
          <a:xfrm>
            <a:off x="1143000" y="5524500"/>
            <a:ext cx="3295650" cy="1123950"/>
            <a:chOff x="0" y="0"/>
            <a:chExt cx="2076" cy="708"/>
          </a:xfrm>
        </p:grpSpPr>
        <p:sp>
          <p:nvSpPr>
            <p:cNvPr id="82977" name="Rectangle 33"/>
            <p:cNvSpPr/>
            <p:nvPr/>
          </p:nvSpPr>
          <p:spPr>
            <a:xfrm>
              <a:off x="0" y="12"/>
              <a:ext cx="2076" cy="684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82978" name="Group 34"/>
            <p:cNvGrpSpPr/>
            <p:nvPr/>
          </p:nvGrpSpPr>
          <p:grpSpPr>
            <a:xfrm>
              <a:off x="40" y="0"/>
              <a:ext cx="1958" cy="708"/>
              <a:chOff x="0" y="0"/>
              <a:chExt cx="1958" cy="708"/>
            </a:xfrm>
          </p:grpSpPr>
          <p:sp>
            <p:nvSpPr>
              <p:cNvPr id="82979" name="Text Box 35"/>
              <p:cNvSpPr txBox="1"/>
              <p:nvPr/>
            </p:nvSpPr>
            <p:spPr>
              <a:xfrm>
                <a:off x="113" y="0"/>
                <a:ext cx="1661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>
                <a:spAutoFit/>
              </a:bodyPr>
              <a:lstStyle/>
              <a:p>
                <a:pPr algn="ctr" eaLnBrk="0" hangingPunct="0"/>
                <a:r>
                  <a:rPr lang="en-US" altLang="zh-CN" sz="2800" dirty="0">
                    <a:latin typeface="Times New Roman" panose="02020603050405020304" pitchFamily="18" charset="0"/>
                    <a:ea typeface="楷体_GB2312"/>
                  </a:rPr>
                  <a:t>R</a:t>
                </a:r>
                <a:r>
                  <a:rPr lang="en-US" altLang="zh-CN" i="0" baseline="-25000" dirty="0">
                    <a:latin typeface="楷体_GB2312"/>
                    <a:ea typeface="楷体_GB2312"/>
                  </a:rPr>
                  <a:t>O</a:t>
                </a:r>
                <a:r>
                  <a:rPr lang="zh-CN" altLang="en-US" sz="2800" i="0" dirty="0">
                    <a:latin typeface="楷体_GB2312"/>
                    <a:ea typeface="楷体_GB2312"/>
                  </a:rPr>
                  <a:t>中不消耗能量</a:t>
                </a:r>
              </a:p>
            </p:txBody>
          </p:sp>
          <p:sp>
            <p:nvSpPr>
              <p:cNvPr id="82980" name="AutoShape 36"/>
              <p:cNvSpPr/>
              <p:nvPr/>
            </p:nvSpPr>
            <p:spPr>
              <a:xfrm>
                <a:off x="0" y="126"/>
                <a:ext cx="100" cy="488"/>
              </a:xfrm>
              <a:prstGeom prst="leftBrace">
                <a:avLst>
                  <a:gd name="adj1" fmla="val 40576"/>
                  <a:gd name="adj2" fmla="val 50000"/>
                </a:avLst>
              </a:prstGeom>
              <a:noFill/>
              <a:ln w="9525">
                <a:noFill/>
              </a:ln>
            </p:spPr>
            <p:txBody>
              <a:bodyPr wrap="none" anchor="ctr" anchorCtr="0"/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2981" name="Rectangle 37"/>
              <p:cNvSpPr/>
              <p:nvPr/>
            </p:nvSpPr>
            <p:spPr>
              <a:xfrm>
                <a:off x="73" y="381"/>
                <a:ext cx="1885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eaLnBrk="0" hangingPunct="0"/>
                <a:r>
                  <a:rPr lang="en-US" altLang="zh-CN" sz="2800" dirty="0">
                    <a:latin typeface="Times New Roman" panose="02020603050405020304" pitchFamily="18" charset="0"/>
                    <a:ea typeface="楷体_GB2312"/>
                  </a:rPr>
                  <a:t>R</a:t>
                </a:r>
                <a:r>
                  <a:rPr lang="en-US" altLang="zh-CN" i="0" baseline="-25000" dirty="0">
                    <a:latin typeface="楷体_GB2312"/>
                    <a:ea typeface="楷体_GB2312"/>
                  </a:rPr>
                  <a:t>O</a:t>
                </a:r>
                <a:r>
                  <a:rPr lang="en-US" altLang="zh-CN" sz="2800" i="0" dirty="0">
                    <a:latin typeface="Times New Roman" panose="02020603050405020304" pitchFamily="18" charset="0"/>
                    <a:ea typeface="楷体_GB2312"/>
                  </a:rPr>
                  <a:t>’</a:t>
                </a:r>
                <a:r>
                  <a:rPr lang="zh-CN" altLang="en-US" sz="2800" i="0" dirty="0">
                    <a:latin typeface="楷体_GB2312"/>
                    <a:ea typeface="楷体_GB2312"/>
                  </a:rPr>
                  <a:t>中则消耗能量</a:t>
                </a:r>
              </a:p>
            </p:txBody>
          </p:sp>
        </p:grpSp>
      </p:grpSp>
      <p:graphicFrame>
        <p:nvGraphicFramePr>
          <p:cNvPr id="82982" name="Object 38"/>
          <p:cNvGraphicFramePr>
            <a:graphicFrameLocks/>
          </p:cNvGraphicFramePr>
          <p:nvPr/>
        </p:nvGraphicFramePr>
        <p:xfrm>
          <a:off x="6049963" y="5629275"/>
          <a:ext cx="2678112" cy="122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49" r:id="rId4" imgW="888614" imgH="406224" progId="">
                  <p:embed/>
                </p:oleObj>
              </mc:Choice>
              <mc:Fallback>
                <p:oleObj r:id="rId4" imgW="888614" imgH="406224" progId="">
                  <p:embed/>
                  <p:pic>
                    <p:nvPicPr>
                      <p:cNvPr id="0" name="Picture 1" descr="image89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9963" y="5629275"/>
                        <a:ext cx="2678112" cy="12287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Group 39"/>
          <p:cNvGrpSpPr/>
          <p:nvPr/>
        </p:nvGrpSpPr>
        <p:grpSpPr>
          <a:xfrm>
            <a:off x="3635375" y="4797425"/>
            <a:ext cx="2019300" cy="519113"/>
            <a:chOff x="0" y="0"/>
            <a:chExt cx="1272" cy="327"/>
          </a:xfrm>
        </p:grpSpPr>
        <p:sp>
          <p:nvSpPr>
            <p:cNvPr id="82984" name="AutoShape 40"/>
            <p:cNvSpPr/>
            <p:nvPr/>
          </p:nvSpPr>
          <p:spPr>
            <a:xfrm>
              <a:off x="0" y="20"/>
              <a:ext cx="1272" cy="300"/>
            </a:xfrm>
            <a:prstGeom prst="wedgeRoundRectCallout">
              <a:avLst>
                <a:gd name="adj1" fmla="val -55662"/>
                <a:gd name="adj2" fmla="val 111667"/>
                <a:gd name="adj3" fmla="val 16667"/>
              </a:avLst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0" hangingPunct="0"/>
              <a:endParaRPr lang="zh-CN" altLang="en-US" sz="28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85" name="Text Box 41"/>
            <p:cNvSpPr txBox="1"/>
            <p:nvPr/>
          </p:nvSpPr>
          <p:spPr>
            <a:xfrm>
              <a:off x="14" y="0"/>
              <a:ext cx="12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zh-CN" altLang="en-US" sz="2800" i="0" dirty="0">
                  <a:solidFill>
                    <a:srgbClr val="333399"/>
                  </a:solidFill>
                  <a:latin typeface="Times New Roman" panose="02020603050405020304" pitchFamily="18" charset="0"/>
                  <a:ea typeface="楷体_GB2312"/>
                </a:rPr>
                <a:t>对内不等效</a:t>
              </a:r>
            </a:p>
          </p:txBody>
        </p:sp>
      </p:grpSp>
      <p:grpSp>
        <p:nvGrpSpPr>
          <p:cNvPr id="6" name="Group 42"/>
          <p:cNvGrpSpPr/>
          <p:nvPr/>
        </p:nvGrpSpPr>
        <p:grpSpPr>
          <a:xfrm>
            <a:off x="6084888" y="4797425"/>
            <a:ext cx="1752600" cy="519113"/>
            <a:chOff x="0" y="0"/>
            <a:chExt cx="1104" cy="327"/>
          </a:xfrm>
        </p:grpSpPr>
        <p:sp>
          <p:nvSpPr>
            <p:cNvPr id="82987" name="AutoShape 43"/>
            <p:cNvSpPr/>
            <p:nvPr/>
          </p:nvSpPr>
          <p:spPr>
            <a:xfrm>
              <a:off x="0" y="20"/>
              <a:ext cx="1104" cy="300"/>
            </a:xfrm>
            <a:prstGeom prst="wedgeRoundRectCallout">
              <a:avLst>
                <a:gd name="adj1" fmla="val -5435"/>
                <a:gd name="adj2" fmla="val 107667"/>
                <a:gd name="adj3" fmla="val 16667"/>
              </a:avLst>
            </a:prstGeom>
            <a:solidFill>
              <a:srgbClr val="FFFFFF"/>
            </a:solidFill>
            <a:ln w="28575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 eaLnBrk="0" hangingPunct="0"/>
              <a:endParaRPr lang="zh-CN" altLang="en-US" sz="280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988" name="Text Box 44"/>
            <p:cNvSpPr txBox="1"/>
            <p:nvPr/>
          </p:nvSpPr>
          <p:spPr>
            <a:xfrm>
              <a:off x="62" y="0"/>
              <a:ext cx="101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zh-CN" altLang="en-US" sz="2800" i="0" dirty="0">
                  <a:solidFill>
                    <a:srgbClr val="333399"/>
                  </a:solidFill>
                  <a:latin typeface="Times New Roman" panose="02020603050405020304" pitchFamily="18" charset="0"/>
                  <a:ea typeface="楷体_GB2312"/>
                </a:rPr>
                <a:t>对外等效</a:t>
              </a:r>
            </a:p>
          </p:txBody>
        </p:sp>
      </p:grpSp>
      <p:sp>
        <p:nvSpPr>
          <p:cNvPr id="82989" name="AutoShape 45"/>
          <p:cNvSpPr/>
          <p:nvPr/>
        </p:nvSpPr>
        <p:spPr>
          <a:xfrm>
            <a:off x="3752850" y="2857500"/>
            <a:ext cx="552450" cy="266700"/>
          </a:xfrm>
          <a:prstGeom prst="rightArrow">
            <a:avLst>
              <a:gd name="adj1" fmla="val 50000"/>
              <a:gd name="adj2" fmla="val 51747"/>
            </a:avLst>
          </a:prstGeom>
          <a:solidFill>
            <a:schemeClr val="accent1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90" name="Rectangle 46"/>
          <p:cNvSpPr/>
          <p:nvPr/>
        </p:nvSpPr>
        <p:spPr>
          <a:xfrm>
            <a:off x="4568825" y="2152650"/>
            <a:ext cx="2705100" cy="2019300"/>
          </a:xfrm>
          <a:prstGeom prst="rect">
            <a:avLst/>
          </a:prstGeom>
          <a:solidFill>
            <a:srgbClr val="FFFFCC"/>
          </a:solidFill>
          <a:ln w="2857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91" name="Oval 47"/>
          <p:cNvSpPr/>
          <p:nvPr/>
        </p:nvSpPr>
        <p:spPr>
          <a:xfrm>
            <a:off x="5262563" y="2928938"/>
            <a:ext cx="530225" cy="5207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92" name="Line 48"/>
          <p:cNvSpPr/>
          <p:nvPr/>
        </p:nvSpPr>
        <p:spPr>
          <a:xfrm>
            <a:off x="5262563" y="3189288"/>
            <a:ext cx="5302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993" name="Text Box 49"/>
          <p:cNvSpPr txBox="1"/>
          <p:nvPr/>
        </p:nvSpPr>
        <p:spPr>
          <a:xfrm>
            <a:off x="4576763" y="2714625"/>
            <a:ext cx="4159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80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baseline="-2500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2800" dirty="0">
              <a:solidFill>
                <a:srgbClr val="FF00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94" name="Text Box 50"/>
          <p:cNvSpPr txBox="1"/>
          <p:nvPr/>
        </p:nvSpPr>
        <p:spPr>
          <a:xfrm>
            <a:off x="7404100" y="1992313"/>
            <a:ext cx="36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2995" name="Line 51"/>
          <p:cNvSpPr/>
          <p:nvPr/>
        </p:nvSpPr>
        <p:spPr>
          <a:xfrm>
            <a:off x="8797925" y="2409825"/>
            <a:ext cx="0" cy="1597025"/>
          </a:xfrm>
          <a:prstGeom prst="line">
            <a:avLst/>
          </a:prstGeom>
          <a:ln w="28575" cap="rnd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82996" name="Line 52"/>
          <p:cNvSpPr/>
          <p:nvPr/>
        </p:nvSpPr>
        <p:spPr>
          <a:xfrm flipV="1">
            <a:off x="5527675" y="2408238"/>
            <a:ext cx="0" cy="5207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997" name="Line 53"/>
          <p:cNvSpPr/>
          <p:nvPr/>
        </p:nvSpPr>
        <p:spPr>
          <a:xfrm flipV="1">
            <a:off x="5527675" y="3449638"/>
            <a:ext cx="0" cy="5207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998" name="Line 54"/>
          <p:cNvSpPr/>
          <p:nvPr/>
        </p:nvSpPr>
        <p:spPr>
          <a:xfrm flipV="1">
            <a:off x="5132388" y="2670175"/>
            <a:ext cx="0" cy="90963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2999" name="Line 55"/>
          <p:cNvSpPr/>
          <p:nvPr/>
        </p:nvSpPr>
        <p:spPr>
          <a:xfrm>
            <a:off x="6419850" y="2408238"/>
            <a:ext cx="0" cy="15621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000" name="Rectangle 56"/>
          <p:cNvSpPr/>
          <p:nvPr/>
        </p:nvSpPr>
        <p:spPr>
          <a:xfrm>
            <a:off x="6319838" y="2957513"/>
            <a:ext cx="166687" cy="541337"/>
          </a:xfrm>
          <a:prstGeom prst="rect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001" name="Rectangle 57"/>
          <p:cNvSpPr/>
          <p:nvPr/>
        </p:nvSpPr>
        <p:spPr>
          <a:xfrm>
            <a:off x="6545263" y="2965450"/>
            <a:ext cx="641350" cy="519113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lstStyle/>
          <a:p>
            <a:pPr eaLnBrk="0" hangingPunct="0"/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0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</a:p>
        </p:txBody>
      </p:sp>
      <p:sp>
        <p:nvSpPr>
          <p:cNvPr id="83002" name="Line 58"/>
          <p:cNvSpPr/>
          <p:nvPr/>
        </p:nvSpPr>
        <p:spPr>
          <a:xfrm>
            <a:off x="5527675" y="2408238"/>
            <a:ext cx="197961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003" name="Line 59"/>
          <p:cNvSpPr/>
          <p:nvPr/>
        </p:nvSpPr>
        <p:spPr>
          <a:xfrm>
            <a:off x="5527675" y="3970338"/>
            <a:ext cx="197961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004" name="Text Box 60"/>
          <p:cNvSpPr txBox="1"/>
          <p:nvPr/>
        </p:nvSpPr>
        <p:spPr>
          <a:xfrm>
            <a:off x="7499350" y="3509963"/>
            <a:ext cx="361950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3005" name="Text Box 61"/>
          <p:cNvSpPr txBox="1"/>
          <p:nvPr/>
        </p:nvSpPr>
        <p:spPr>
          <a:xfrm>
            <a:off x="7467600" y="2819400"/>
            <a:ext cx="8159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80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U’</a:t>
            </a:r>
            <a:r>
              <a:rPr lang="en-US" altLang="zh-CN" sz="2800" i="0" baseline="-2500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endParaRPr lang="en-US" altLang="zh-CN" sz="2800" i="0" dirty="0">
              <a:solidFill>
                <a:srgbClr val="FF00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006" name="Line 62"/>
          <p:cNvSpPr/>
          <p:nvPr/>
        </p:nvSpPr>
        <p:spPr>
          <a:xfrm>
            <a:off x="8382000" y="2263775"/>
            <a:ext cx="504825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3007" name="Text Box 63"/>
          <p:cNvSpPr txBox="1"/>
          <p:nvPr/>
        </p:nvSpPr>
        <p:spPr>
          <a:xfrm>
            <a:off x="8462963" y="1758950"/>
            <a:ext cx="6810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80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I’</a:t>
            </a:r>
          </a:p>
        </p:txBody>
      </p:sp>
      <p:sp>
        <p:nvSpPr>
          <p:cNvPr id="83008" name="Text Box 64"/>
          <p:cNvSpPr txBox="1"/>
          <p:nvPr/>
        </p:nvSpPr>
        <p:spPr>
          <a:xfrm>
            <a:off x="8167688" y="3208338"/>
            <a:ext cx="5556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endParaRPr lang="en-US" altLang="zh-CN" sz="2800" i="0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009" name="Line 65"/>
          <p:cNvSpPr/>
          <p:nvPr/>
        </p:nvSpPr>
        <p:spPr>
          <a:xfrm>
            <a:off x="7464425" y="2409825"/>
            <a:ext cx="13716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83010" name="Rectangle 66"/>
          <p:cNvSpPr/>
          <p:nvPr/>
        </p:nvSpPr>
        <p:spPr>
          <a:xfrm>
            <a:off x="8742363" y="2898775"/>
            <a:ext cx="150812" cy="469900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011" name="Line 67"/>
          <p:cNvSpPr/>
          <p:nvPr/>
        </p:nvSpPr>
        <p:spPr>
          <a:xfrm>
            <a:off x="7521575" y="3970338"/>
            <a:ext cx="1352550" cy="0"/>
          </a:xfrm>
          <a:prstGeom prst="line">
            <a:avLst/>
          </a:prstGeom>
          <a:ln w="28575" cap="rnd" cmpd="sng">
            <a:solidFill>
              <a:srgbClr val="000000"/>
            </a:solidFill>
            <a:prstDash val="sysDot"/>
            <a:round/>
            <a:headEnd type="none" w="med" len="med"/>
            <a:tailEnd type="none" w="med" len="med"/>
          </a:ln>
        </p:spPr>
      </p:sp>
      <p:sp>
        <p:nvSpPr>
          <p:cNvPr id="83012" name="Oval 68"/>
          <p:cNvSpPr/>
          <p:nvPr/>
        </p:nvSpPr>
        <p:spPr>
          <a:xfrm flipV="1">
            <a:off x="7369175" y="2373313"/>
            <a:ext cx="93663" cy="93662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013" name="Oval 69"/>
          <p:cNvSpPr/>
          <p:nvPr/>
        </p:nvSpPr>
        <p:spPr>
          <a:xfrm flipV="1">
            <a:off x="7426325" y="3914775"/>
            <a:ext cx="93663" cy="92075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014" name="Oval 70"/>
          <p:cNvSpPr/>
          <p:nvPr/>
        </p:nvSpPr>
        <p:spPr>
          <a:xfrm>
            <a:off x="6378575" y="3933825"/>
            <a:ext cx="74613" cy="73025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015" name="Oval 71"/>
          <p:cNvSpPr/>
          <p:nvPr/>
        </p:nvSpPr>
        <p:spPr>
          <a:xfrm>
            <a:off x="6378575" y="2374900"/>
            <a:ext cx="74613" cy="73025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3016" name="Text Box 72"/>
          <p:cNvSpPr txBox="1"/>
          <p:nvPr/>
        </p:nvSpPr>
        <p:spPr>
          <a:xfrm>
            <a:off x="2108200" y="2362200"/>
            <a:ext cx="3571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40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83017" name="Text Box 73"/>
          <p:cNvSpPr txBox="1"/>
          <p:nvPr/>
        </p:nvSpPr>
        <p:spPr>
          <a:xfrm>
            <a:off x="2193925" y="37338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400" i="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</a:t>
            </a:r>
          </a:p>
        </p:txBody>
      </p:sp>
      <p:sp>
        <p:nvSpPr>
          <p:cNvPr id="83018" name="Text Box 74"/>
          <p:cNvSpPr txBox="1"/>
          <p:nvPr/>
        </p:nvSpPr>
        <p:spPr>
          <a:xfrm>
            <a:off x="7350125" y="2362200"/>
            <a:ext cx="35718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400" i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83019" name="Text Box 75"/>
          <p:cNvSpPr txBox="1"/>
          <p:nvPr/>
        </p:nvSpPr>
        <p:spPr>
          <a:xfrm>
            <a:off x="7315200" y="34290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400" i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</a:t>
            </a:r>
          </a:p>
        </p:txBody>
      </p:sp>
      <p:sp>
        <p:nvSpPr>
          <p:cNvPr id="83020" name="Rectangle 76"/>
          <p:cNvSpPr>
            <a:spLocks noGrp="1"/>
          </p:cNvSpPr>
          <p:nvPr>
            <p:ph type="title" idx="4294967295"/>
          </p:nvPr>
        </p:nvSpPr>
        <p:spPr>
          <a:xfrm>
            <a:off x="1143000" y="0"/>
            <a:ext cx="6781800" cy="68580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>
                <a:solidFill>
                  <a:srgbClr val="FF0000"/>
                </a:solidFill>
                <a:ea typeface="隶书" panose="02010509060101010101" pitchFamily="49" charset="-122"/>
              </a:rPr>
              <a:t>等效变换的注意事项</a:t>
            </a:r>
            <a:endParaRPr lang="zh-CN" altLang="en-US" dirty="0"/>
          </a:p>
        </p:txBody>
      </p:sp>
      <p:sp>
        <p:nvSpPr>
          <p:cNvPr id="83021" name="Text Box 77"/>
          <p:cNvSpPr txBox="1"/>
          <p:nvPr/>
        </p:nvSpPr>
        <p:spPr>
          <a:xfrm>
            <a:off x="1035050" y="3657600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ctr"/>
            <a:r>
              <a:rPr lang="en-US" altLang="zh-CN" sz="2400" b="0" i="0" dirty="0">
                <a:latin typeface="Times New Roman" panose="02020603050405020304" pitchFamily="18" charset="0"/>
                <a:ea typeface="宋体" panose="02010600030101010101" pitchFamily="2" charset="-122"/>
              </a:rPr>
              <a:t>_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829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51" grpId="0"/>
      <p:bldP spid="82989" grpId="0" bldLvl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1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1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1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1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1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i="0" dirty="0"/>
              <a:pPr lvl="0" algn="r">
                <a:buSzTx/>
              </a:pPr>
              <a:t>41</a:t>
            </a:fld>
            <a:endParaRPr lang="zh-CN" altLang="en-US" sz="1400" b="0" i="0" dirty="0"/>
          </a:p>
        </p:txBody>
      </p:sp>
      <p:sp>
        <p:nvSpPr>
          <p:cNvPr id="84994" name="Text Box 2"/>
          <p:cNvSpPr txBox="1"/>
          <p:nvPr/>
        </p:nvSpPr>
        <p:spPr>
          <a:xfrm>
            <a:off x="152400" y="228600"/>
            <a:ext cx="6572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3200" i="0" dirty="0">
                <a:solidFill>
                  <a:srgbClr val="333399"/>
                </a:solidFill>
                <a:latin typeface="Times New Roman" panose="02020603050405020304" pitchFamily="18" charset="0"/>
                <a:ea typeface="楷体_GB2312"/>
                <a:sym typeface="Symbol" panose="05050102010706020507" pitchFamily="18" charset="2"/>
              </a:rPr>
              <a:t>(2)</a:t>
            </a:r>
            <a:endParaRPr lang="en-US" altLang="zh-CN" sz="3200" i="0" dirty="0">
              <a:solidFill>
                <a:srgbClr val="333399"/>
              </a:solidFill>
              <a:latin typeface="Times New Roman" panose="02020603050405020304" pitchFamily="18" charset="0"/>
              <a:ea typeface="楷体_GB2312"/>
            </a:endParaRPr>
          </a:p>
        </p:txBody>
      </p:sp>
      <p:grpSp>
        <p:nvGrpSpPr>
          <p:cNvPr id="2" name="Group 3"/>
          <p:cNvGrpSpPr/>
          <p:nvPr/>
        </p:nvGrpSpPr>
        <p:grpSpPr>
          <a:xfrm>
            <a:off x="838200" y="668338"/>
            <a:ext cx="7596188" cy="4741862"/>
            <a:chOff x="0" y="0"/>
            <a:chExt cx="4785" cy="2987"/>
          </a:xfrm>
        </p:grpSpPr>
        <p:sp>
          <p:nvSpPr>
            <p:cNvPr id="84996" name="Text Box 4"/>
            <p:cNvSpPr txBox="1"/>
            <p:nvPr/>
          </p:nvSpPr>
          <p:spPr>
            <a:xfrm>
              <a:off x="1407" y="1462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84997" name="Text Box 5"/>
            <p:cNvSpPr txBox="1"/>
            <p:nvPr/>
          </p:nvSpPr>
          <p:spPr>
            <a:xfrm>
              <a:off x="4517" y="1545"/>
              <a:ext cx="2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en-US" altLang="zh-CN" sz="3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84998" name="Group 6"/>
            <p:cNvGrpSpPr/>
            <p:nvPr/>
          </p:nvGrpSpPr>
          <p:grpSpPr>
            <a:xfrm>
              <a:off x="0" y="0"/>
              <a:ext cx="4785" cy="2987"/>
              <a:chOff x="0" y="0"/>
              <a:chExt cx="4785" cy="2987"/>
            </a:xfrm>
          </p:grpSpPr>
          <p:grpSp>
            <p:nvGrpSpPr>
              <p:cNvPr id="84999" name="Group 7"/>
              <p:cNvGrpSpPr/>
              <p:nvPr/>
            </p:nvGrpSpPr>
            <p:grpSpPr>
              <a:xfrm>
                <a:off x="0" y="0"/>
                <a:ext cx="4762" cy="1499"/>
                <a:chOff x="0" y="0"/>
                <a:chExt cx="4762" cy="1499"/>
              </a:xfrm>
            </p:grpSpPr>
            <p:sp>
              <p:nvSpPr>
                <p:cNvPr id="85000" name="Text Box 8"/>
                <p:cNvSpPr txBox="1"/>
                <p:nvPr/>
              </p:nvSpPr>
              <p:spPr>
                <a:xfrm>
                  <a:off x="1236" y="0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lstStyle/>
                <a:p>
                  <a:pPr eaLnBrk="0" hangingPunct="0"/>
                  <a:r>
                    <a:rPr lang="en-US" altLang="zh-CN" sz="28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85001" name="Oval 9"/>
                <p:cNvSpPr/>
                <p:nvPr/>
              </p:nvSpPr>
              <p:spPr>
                <a:xfrm>
                  <a:off x="411" y="1020"/>
                  <a:ext cx="321" cy="286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002" name="Line 10"/>
                <p:cNvSpPr/>
                <p:nvPr/>
              </p:nvSpPr>
              <p:spPr>
                <a:xfrm flipH="1">
                  <a:off x="564" y="932"/>
                  <a:ext cx="0" cy="52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5003" name="Rectangle 11"/>
                <p:cNvSpPr/>
                <p:nvPr/>
              </p:nvSpPr>
              <p:spPr>
                <a:xfrm>
                  <a:off x="0" y="945"/>
                  <a:ext cx="394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075" tIns="46038" rIns="92075" bIns="46038" anchor="t" anchorCtr="0">
                  <a:spAutoFit/>
                </a:bodyPr>
                <a:lstStyle/>
                <a:p>
                  <a:pPr eaLnBrk="0" hangingPunct="0"/>
                  <a:r>
                    <a:rPr lang="en-US" altLang="zh-CN" sz="3200" dirty="0">
                      <a:solidFill>
                        <a:srgbClr val="FF00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</a:t>
                  </a:r>
                  <a:r>
                    <a:rPr lang="en-US" altLang="zh-CN" sz="3200" i="0" baseline="-25000" dirty="0">
                      <a:solidFill>
                        <a:srgbClr val="FF00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</a:t>
                  </a:r>
                  <a:endParaRPr lang="en-US" altLang="zh-CN" sz="2800" i="0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004" name="Rectangle 12"/>
                <p:cNvSpPr/>
                <p:nvPr/>
              </p:nvSpPr>
              <p:spPr>
                <a:xfrm>
                  <a:off x="599" y="788"/>
                  <a:ext cx="267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075" tIns="46038" rIns="92075" bIns="46038" anchor="t" anchorCtr="0">
                  <a:spAutoFit/>
                </a:bodyPr>
                <a:lstStyle/>
                <a:p>
                  <a:pPr eaLnBrk="0" hangingPunct="0"/>
                  <a:r>
                    <a:rPr lang="en-US" altLang="zh-CN" sz="2800" b="0" dirty="0">
                      <a:solidFill>
                        <a:srgbClr val="FF00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</a:p>
              </p:txBody>
            </p:sp>
            <p:sp>
              <p:nvSpPr>
                <p:cNvPr id="85005" name="Rectangle 13"/>
                <p:cNvSpPr/>
                <p:nvPr/>
              </p:nvSpPr>
              <p:spPr>
                <a:xfrm>
                  <a:off x="636" y="1124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075" tIns="46038" rIns="92075" bIns="46038" anchor="t" anchorCtr="0">
                  <a:spAutoFit/>
                </a:bodyPr>
                <a:lstStyle/>
                <a:p>
                  <a:pPr eaLnBrk="0" hangingPunct="0"/>
                  <a:r>
                    <a:rPr lang="en-US" altLang="zh-CN" sz="2800" b="0" i="0" dirty="0">
                      <a:solidFill>
                        <a:srgbClr val="FF00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_</a:t>
                  </a:r>
                </a:p>
              </p:txBody>
            </p:sp>
            <p:sp>
              <p:nvSpPr>
                <p:cNvPr id="85006" name="Line 14"/>
                <p:cNvSpPr/>
                <p:nvPr/>
              </p:nvSpPr>
              <p:spPr>
                <a:xfrm>
                  <a:off x="564" y="308"/>
                  <a:ext cx="0" cy="759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5007" name="Rectangle 15"/>
                <p:cNvSpPr/>
                <p:nvPr/>
              </p:nvSpPr>
              <p:spPr>
                <a:xfrm>
                  <a:off x="522" y="511"/>
                  <a:ext cx="85" cy="274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008" name="Line 16"/>
                <p:cNvSpPr/>
                <p:nvPr/>
              </p:nvSpPr>
              <p:spPr>
                <a:xfrm>
                  <a:off x="564" y="308"/>
                  <a:ext cx="793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5009" name="Line 17"/>
                <p:cNvSpPr/>
                <p:nvPr/>
              </p:nvSpPr>
              <p:spPr>
                <a:xfrm>
                  <a:off x="564" y="1460"/>
                  <a:ext cx="793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5010" name="Text Box 18"/>
                <p:cNvSpPr txBox="1"/>
                <p:nvPr/>
              </p:nvSpPr>
              <p:spPr>
                <a:xfrm>
                  <a:off x="1169" y="1172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lstStyle/>
                <a:p>
                  <a:pPr eaLnBrk="0" hangingPunct="0"/>
                  <a:r>
                    <a:rPr lang="en-US" altLang="zh-CN" sz="28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85011" name="Line 19"/>
                <p:cNvSpPr/>
                <p:nvPr/>
              </p:nvSpPr>
              <p:spPr>
                <a:xfrm>
                  <a:off x="852" y="397"/>
                  <a:ext cx="397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85012" name="Text Box 20"/>
                <p:cNvSpPr txBox="1"/>
                <p:nvPr/>
              </p:nvSpPr>
              <p:spPr>
                <a:xfrm>
                  <a:off x="1236" y="276"/>
                  <a:ext cx="203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lstStyle/>
                <a:p>
                  <a:pPr eaLnBrk="0" hangingPunct="0"/>
                  <a:r>
                    <a:rPr lang="en-US" altLang="zh-CN" sz="2800" dirty="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</a:p>
              </p:txBody>
            </p:sp>
            <p:sp>
              <p:nvSpPr>
                <p:cNvPr id="85013" name="Text Box 21"/>
                <p:cNvSpPr txBox="1"/>
                <p:nvPr/>
              </p:nvSpPr>
              <p:spPr>
                <a:xfrm>
                  <a:off x="144" y="486"/>
                  <a:ext cx="351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lstStyle/>
                <a:p>
                  <a:pPr eaLnBrk="0" hangingPunct="0"/>
                  <a:r>
                    <a:rPr lang="en-US" altLang="zh-CN" sz="32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r>
                    <a:rPr lang="en-US" altLang="zh-CN" sz="2400" i="0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lang="en-US" altLang="zh-CN" sz="2800" i="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014" name="AutoShape 22"/>
                <p:cNvSpPr/>
                <p:nvPr/>
              </p:nvSpPr>
              <p:spPr>
                <a:xfrm>
                  <a:off x="1764" y="668"/>
                  <a:ext cx="639" cy="414"/>
                </a:xfrm>
                <a:prstGeom prst="notchedRightArrow">
                  <a:avLst>
                    <a:gd name="adj1" fmla="val 41546"/>
                    <a:gd name="adj2" fmla="val 41816"/>
                  </a:avLst>
                </a:prstGeom>
                <a:gradFill rotWithShape="0">
                  <a:gsLst>
                    <a:gs pos="0">
                      <a:srgbClr val="66FF33"/>
                    </a:gs>
                    <a:gs pos="100000">
                      <a:srgbClr val="2F7618"/>
                    </a:gs>
                  </a:gsLst>
                  <a:lin ang="0" scaled="1"/>
                  <a:tileRect/>
                </a:gradFill>
                <a:ln w="285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015" name="Text Box 23"/>
                <p:cNvSpPr txBox="1"/>
                <p:nvPr/>
              </p:nvSpPr>
              <p:spPr>
                <a:xfrm>
                  <a:off x="2681" y="532"/>
                  <a:ext cx="275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lstStyle/>
                <a:p>
                  <a:pPr eaLnBrk="0" hangingPunct="0"/>
                  <a:r>
                    <a:rPr lang="en-US" altLang="zh-CN" sz="3200" dirty="0">
                      <a:solidFill>
                        <a:srgbClr val="FF00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r>
                    <a:rPr lang="en-US" altLang="zh-CN" sz="2800" i="0" baseline="-25000" dirty="0">
                      <a:solidFill>
                        <a:srgbClr val="FF00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</a:t>
                  </a:r>
                  <a:endParaRPr lang="en-US" altLang="zh-CN" sz="2800" i="0" dirty="0">
                    <a:solidFill>
                      <a:srgbClr val="FF00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016" name="Text Box 24"/>
                <p:cNvSpPr txBox="1"/>
                <p:nvPr/>
              </p:nvSpPr>
              <p:spPr>
                <a:xfrm>
                  <a:off x="4462" y="101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lstStyle/>
                <a:p>
                  <a:pPr eaLnBrk="0" hangingPunct="0"/>
                  <a:r>
                    <a:rPr lang="en-US" altLang="zh-CN" sz="28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a</a:t>
                  </a:r>
                </a:p>
              </p:txBody>
            </p:sp>
            <p:sp>
              <p:nvSpPr>
                <p:cNvPr id="85017" name="Oval 25"/>
                <p:cNvSpPr/>
                <p:nvPr/>
              </p:nvSpPr>
              <p:spPr>
                <a:xfrm>
                  <a:off x="3113" y="699"/>
                  <a:ext cx="334" cy="333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018" name="Line 26"/>
                <p:cNvSpPr/>
                <p:nvPr/>
              </p:nvSpPr>
              <p:spPr>
                <a:xfrm>
                  <a:off x="3113" y="865"/>
                  <a:ext cx="33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5019" name="Line 27"/>
                <p:cNvSpPr/>
                <p:nvPr/>
              </p:nvSpPr>
              <p:spPr>
                <a:xfrm flipV="1">
                  <a:off x="3280" y="367"/>
                  <a:ext cx="0" cy="33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5020" name="Line 28"/>
                <p:cNvSpPr/>
                <p:nvPr/>
              </p:nvSpPr>
              <p:spPr>
                <a:xfrm flipV="1">
                  <a:off x="3280" y="1032"/>
                  <a:ext cx="0" cy="33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5021" name="Line 29"/>
                <p:cNvSpPr/>
                <p:nvPr/>
              </p:nvSpPr>
              <p:spPr>
                <a:xfrm flipV="1">
                  <a:off x="3031" y="533"/>
                  <a:ext cx="0" cy="582"/>
                </a:xfrm>
                <a:prstGeom prst="line">
                  <a:avLst/>
                </a:prstGeom>
                <a:ln w="28575" cap="flat" cmpd="sng">
                  <a:solidFill>
                    <a:srgbClr val="FF0033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85022" name="Line 30"/>
                <p:cNvSpPr/>
                <p:nvPr/>
              </p:nvSpPr>
              <p:spPr>
                <a:xfrm>
                  <a:off x="3842" y="367"/>
                  <a:ext cx="0" cy="997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5023" name="Rectangle 31"/>
                <p:cNvSpPr/>
                <p:nvPr/>
              </p:nvSpPr>
              <p:spPr>
                <a:xfrm>
                  <a:off x="3779" y="717"/>
                  <a:ext cx="105" cy="346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024" name="Rectangle 32"/>
                <p:cNvSpPr/>
                <p:nvPr/>
              </p:nvSpPr>
              <p:spPr>
                <a:xfrm>
                  <a:off x="3921" y="722"/>
                  <a:ext cx="404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075" tIns="46038" rIns="92075" bIns="46038" anchor="t" anchorCtr="0">
                  <a:spAutoFit/>
                </a:bodyPr>
                <a:lstStyle/>
                <a:p>
                  <a:pPr eaLnBrk="0" hangingPunct="0"/>
                  <a:r>
                    <a:rPr lang="en-US" altLang="zh-CN" sz="28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r>
                    <a:rPr lang="en-US" altLang="zh-CN" sz="2400" i="0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28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’</a:t>
                  </a:r>
                </a:p>
              </p:txBody>
            </p:sp>
            <p:sp>
              <p:nvSpPr>
                <p:cNvPr id="85025" name="Line 33"/>
                <p:cNvSpPr/>
                <p:nvPr/>
              </p:nvSpPr>
              <p:spPr>
                <a:xfrm>
                  <a:off x="3280" y="367"/>
                  <a:ext cx="1247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5026" name="Line 34"/>
                <p:cNvSpPr/>
                <p:nvPr/>
              </p:nvSpPr>
              <p:spPr>
                <a:xfrm>
                  <a:off x="3280" y="1364"/>
                  <a:ext cx="1247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5027" name="Text Box 35"/>
                <p:cNvSpPr txBox="1"/>
                <p:nvPr/>
              </p:nvSpPr>
              <p:spPr>
                <a:xfrm>
                  <a:off x="4534" y="1130"/>
                  <a:ext cx="228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lstStyle/>
                <a:p>
                  <a:pPr eaLnBrk="0" hangingPunct="0"/>
                  <a:r>
                    <a:rPr lang="en-US" altLang="zh-CN" sz="28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85028" name="Line 36"/>
                <p:cNvSpPr/>
                <p:nvPr/>
              </p:nvSpPr>
              <p:spPr>
                <a:xfrm>
                  <a:off x="4082" y="250"/>
                  <a:ext cx="402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sp>
            <p:sp>
              <p:nvSpPr>
                <p:cNvPr id="85029" name="Text Box 37"/>
                <p:cNvSpPr txBox="1"/>
                <p:nvPr/>
              </p:nvSpPr>
              <p:spPr>
                <a:xfrm>
                  <a:off x="3833" y="12"/>
                  <a:ext cx="429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lstStyle/>
                <a:p>
                  <a:pPr eaLnBrk="0" hangingPunct="0"/>
                  <a:r>
                    <a:rPr lang="en-US" altLang="zh-CN" sz="2800" dirty="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I’</a:t>
                  </a:r>
                </a:p>
              </p:txBody>
            </p:sp>
            <p:sp>
              <p:nvSpPr>
                <p:cNvPr id="85030" name="Oval 38"/>
                <p:cNvSpPr/>
                <p:nvPr/>
              </p:nvSpPr>
              <p:spPr>
                <a:xfrm flipH="1" flipV="1">
                  <a:off x="3816" y="1328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031" name="Oval 39"/>
                <p:cNvSpPr/>
                <p:nvPr/>
              </p:nvSpPr>
              <p:spPr>
                <a:xfrm flipH="1" flipV="1">
                  <a:off x="3816" y="344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85032" name="Group 40"/>
              <p:cNvGrpSpPr/>
              <p:nvPr/>
            </p:nvGrpSpPr>
            <p:grpSpPr>
              <a:xfrm>
                <a:off x="38" y="1456"/>
                <a:ext cx="4747" cy="1531"/>
                <a:chOff x="0" y="0"/>
                <a:chExt cx="4747" cy="1531"/>
              </a:xfrm>
            </p:grpSpPr>
            <p:sp>
              <p:nvSpPr>
                <p:cNvPr id="85033" name="Oval 41"/>
                <p:cNvSpPr/>
                <p:nvPr/>
              </p:nvSpPr>
              <p:spPr>
                <a:xfrm>
                  <a:off x="390" y="960"/>
                  <a:ext cx="307" cy="274"/>
                </a:xfrm>
                <a:prstGeom prst="ellipse">
                  <a:avLst/>
                </a:pr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034" name="Line 42"/>
                <p:cNvSpPr/>
                <p:nvPr/>
              </p:nvSpPr>
              <p:spPr>
                <a:xfrm flipH="1">
                  <a:off x="541" y="872"/>
                  <a:ext cx="0" cy="528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5035" name="Rectangle 43"/>
                <p:cNvSpPr/>
                <p:nvPr/>
              </p:nvSpPr>
              <p:spPr>
                <a:xfrm>
                  <a:off x="0" y="909"/>
                  <a:ext cx="394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075" tIns="46038" rIns="92075" bIns="46038" anchor="t" anchorCtr="0">
                  <a:spAutoFit/>
                </a:bodyPr>
                <a:lstStyle/>
                <a:p>
                  <a:pPr eaLnBrk="0" hangingPunct="0"/>
                  <a:r>
                    <a:rPr lang="en-US" altLang="zh-CN" sz="3200" dirty="0">
                      <a:solidFill>
                        <a:srgbClr val="FF00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U</a:t>
                  </a:r>
                  <a:r>
                    <a:rPr lang="en-US" altLang="zh-CN" sz="3200" i="0" baseline="-25000" dirty="0">
                      <a:solidFill>
                        <a:srgbClr val="FF00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</a:t>
                  </a:r>
                </a:p>
              </p:txBody>
            </p:sp>
            <p:sp>
              <p:nvSpPr>
                <p:cNvPr id="85036" name="Rectangle 44"/>
                <p:cNvSpPr/>
                <p:nvPr/>
              </p:nvSpPr>
              <p:spPr>
                <a:xfrm>
                  <a:off x="588" y="1088"/>
                  <a:ext cx="242" cy="327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075" tIns="46038" rIns="92075" bIns="46038" anchor="t" anchorCtr="0">
                  <a:spAutoFit/>
                </a:bodyPr>
                <a:lstStyle/>
                <a:p>
                  <a:pPr eaLnBrk="0" hangingPunct="0"/>
                  <a:r>
                    <a:rPr lang="en-US" altLang="zh-CN" sz="2800" b="0" i="0" dirty="0">
                      <a:solidFill>
                        <a:srgbClr val="FF00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</a:p>
              </p:txBody>
            </p:sp>
            <p:sp>
              <p:nvSpPr>
                <p:cNvPr id="85037" name="Rectangle 45"/>
                <p:cNvSpPr/>
                <p:nvPr/>
              </p:nvSpPr>
              <p:spPr>
                <a:xfrm>
                  <a:off x="625" y="668"/>
                  <a:ext cx="239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lIns="92075" tIns="46038" rIns="92075" bIns="46038" anchor="t" anchorCtr="0">
                  <a:spAutoFit/>
                </a:bodyPr>
                <a:lstStyle/>
                <a:p>
                  <a:pPr eaLnBrk="0" hangingPunct="0"/>
                  <a:r>
                    <a:rPr lang="en-US" altLang="zh-CN" sz="3200" b="0" i="0" dirty="0">
                      <a:solidFill>
                        <a:srgbClr val="FF00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_</a:t>
                  </a:r>
                </a:p>
              </p:txBody>
            </p:sp>
            <p:sp>
              <p:nvSpPr>
                <p:cNvPr id="85038" name="Line 46"/>
                <p:cNvSpPr/>
                <p:nvPr/>
              </p:nvSpPr>
              <p:spPr>
                <a:xfrm>
                  <a:off x="541" y="248"/>
                  <a:ext cx="0" cy="759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5039" name="Rectangle 47"/>
                <p:cNvSpPr/>
                <p:nvPr/>
              </p:nvSpPr>
              <p:spPr>
                <a:xfrm>
                  <a:off x="499" y="463"/>
                  <a:ext cx="85" cy="274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040" name="Line 48"/>
                <p:cNvSpPr/>
                <p:nvPr/>
              </p:nvSpPr>
              <p:spPr>
                <a:xfrm>
                  <a:off x="541" y="248"/>
                  <a:ext cx="793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5041" name="Line 49"/>
                <p:cNvSpPr/>
                <p:nvPr/>
              </p:nvSpPr>
              <p:spPr>
                <a:xfrm>
                  <a:off x="541" y="1400"/>
                  <a:ext cx="793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5042" name="Text Box 50"/>
                <p:cNvSpPr txBox="1"/>
                <p:nvPr/>
              </p:nvSpPr>
              <p:spPr>
                <a:xfrm>
                  <a:off x="1350" y="1166"/>
                  <a:ext cx="244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lstStyle/>
                <a:p>
                  <a:pPr eaLnBrk="0" hangingPunct="0"/>
                  <a:r>
                    <a:rPr lang="en-US" altLang="zh-CN" sz="32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85043" name="Line 51"/>
                <p:cNvSpPr/>
                <p:nvPr/>
              </p:nvSpPr>
              <p:spPr>
                <a:xfrm>
                  <a:off x="829" y="337"/>
                  <a:ext cx="397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arrow" w="med" len="med"/>
                  <a:tailEnd type="none" w="med" len="med"/>
                </a:ln>
              </p:spPr>
            </p:sp>
            <p:sp>
              <p:nvSpPr>
                <p:cNvPr id="85044" name="Text Box 52"/>
                <p:cNvSpPr txBox="1"/>
                <p:nvPr/>
              </p:nvSpPr>
              <p:spPr>
                <a:xfrm>
                  <a:off x="1213" y="186"/>
                  <a:ext cx="216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lstStyle/>
                <a:p>
                  <a:pPr eaLnBrk="0" hangingPunct="0"/>
                  <a:r>
                    <a:rPr lang="en-US" altLang="zh-CN" sz="3200" dirty="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</a:p>
              </p:txBody>
            </p:sp>
            <p:sp>
              <p:nvSpPr>
                <p:cNvPr id="85045" name="Text Box 53"/>
                <p:cNvSpPr txBox="1"/>
                <p:nvPr/>
              </p:nvSpPr>
              <p:spPr>
                <a:xfrm>
                  <a:off x="121" y="378"/>
                  <a:ext cx="351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lstStyle/>
                <a:p>
                  <a:pPr eaLnBrk="0" hangingPunct="0"/>
                  <a:r>
                    <a:rPr lang="en-US" altLang="zh-CN" sz="32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r>
                    <a:rPr lang="en-US" altLang="zh-CN" sz="2400" i="0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endParaRPr lang="en-US" altLang="zh-CN" sz="3200" i="0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046" name="AutoShape 54"/>
                <p:cNvSpPr/>
                <p:nvPr/>
              </p:nvSpPr>
              <p:spPr>
                <a:xfrm>
                  <a:off x="1834" y="427"/>
                  <a:ext cx="651" cy="414"/>
                </a:xfrm>
                <a:prstGeom prst="notchedRightArrow">
                  <a:avLst>
                    <a:gd name="adj1" fmla="val 41546"/>
                    <a:gd name="adj2" fmla="val 42602"/>
                  </a:avLst>
                </a:prstGeom>
                <a:gradFill rotWithShape="0">
                  <a:gsLst>
                    <a:gs pos="0">
                      <a:srgbClr val="66FF33"/>
                    </a:gs>
                    <a:gs pos="100000">
                      <a:srgbClr val="2F7618"/>
                    </a:gs>
                  </a:gsLst>
                  <a:lin ang="0" scaled="1"/>
                  <a:tileRect/>
                </a:gradFill>
                <a:ln w="28575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047" name="Text Box 55"/>
                <p:cNvSpPr txBox="1"/>
                <p:nvPr/>
              </p:nvSpPr>
              <p:spPr>
                <a:xfrm>
                  <a:off x="2698" y="550"/>
                  <a:ext cx="281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lstStyle/>
                <a:p>
                  <a:pPr eaLnBrk="0" hangingPunct="0"/>
                  <a:r>
                    <a:rPr lang="en-US" altLang="zh-CN" sz="3200" dirty="0">
                      <a:solidFill>
                        <a:srgbClr val="FF00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</a:t>
                  </a:r>
                  <a:r>
                    <a:rPr lang="en-US" altLang="zh-CN" sz="3200" i="0" baseline="-25000" dirty="0">
                      <a:solidFill>
                        <a:srgbClr val="FF0033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</a:t>
                  </a:r>
                  <a:endParaRPr lang="en-US" altLang="zh-CN" sz="3200" i="0" dirty="0">
                    <a:solidFill>
                      <a:srgbClr val="FF0033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048" name="Oval 56"/>
                <p:cNvSpPr/>
                <p:nvPr/>
              </p:nvSpPr>
              <p:spPr>
                <a:xfrm>
                  <a:off x="3130" y="717"/>
                  <a:ext cx="334" cy="333"/>
                </a:xfrm>
                <a:prstGeom prst="ellipse">
                  <a:avLst/>
                </a:prstGeom>
                <a:solidFill>
                  <a:srgbClr val="FFFF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049" name="Line 57"/>
                <p:cNvSpPr/>
                <p:nvPr/>
              </p:nvSpPr>
              <p:spPr>
                <a:xfrm>
                  <a:off x="3130" y="883"/>
                  <a:ext cx="334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5050" name="Line 58"/>
                <p:cNvSpPr/>
                <p:nvPr/>
              </p:nvSpPr>
              <p:spPr>
                <a:xfrm flipV="1">
                  <a:off x="3297" y="385"/>
                  <a:ext cx="0" cy="33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5051" name="Line 59"/>
                <p:cNvSpPr/>
                <p:nvPr/>
              </p:nvSpPr>
              <p:spPr>
                <a:xfrm flipV="1">
                  <a:off x="3297" y="1050"/>
                  <a:ext cx="0" cy="332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5052" name="Line 60"/>
                <p:cNvSpPr/>
                <p:nvPr/>
              </p:nvSpPr>
              <p:spPr>
                <a:xfrm flipV="1">
                  <a:off x="3048" y="551"/>
                  <a:ext cx="0" cy="582"/>
                </a:xfrm>
                <a:prstGeom prst="line">
                  <a:avLst/>
                </a:prstGeom>
                <a:ln w="28575" cap="flat" cmpd="sng">
                  <a:solidFill>
                    <a:srgbClr val="FF0033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sp>
            <p:sp>
              <p:nvSpPr>
                <p:cNvPr id="85053" name="Line 61"/>
                <p:cNvSpPr/>
                <p:nvPr/>
              </p:nvSpPr>
              <p:spPr>
                <a:xfrm>
                  <a:off x="3859" y="385"/>
                  <a:ext cx="0" cy="997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5054" name="Rectangle 62"/>
                <p:cNvSpPr/>
                <p:nvPr/>
              </p:nvSpPr>
              <p:spPr>
                <a:xfrm>
                  <a:off x="3796" y="735"/>
                  <a:ext cx="105" cy="346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055" name="Rectangle 63"/>
                <p:cNvSpPr/>
                <p:nvPr/>
              </p:nvSpPr>
              <p:spPr>
                <a:xfrm>
                  <a:off x="3938" y="740"/>
                  <a:ext cx="448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92075" tIns="46038" rIns="92075" bIns="46038" anchor="t" anchorCtr="0">
                  <a:spAutoFit/>
                </a:bodyPr>
                <a:lstStyle/>
                <a:p>
                  <a:pPr eaLnBrk="0" hangingPunct="0"/>
                  <a:r>
                    <a:rPr lang="en-US" altLang="zh-CN" sz="32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R</a:t>
                  </a:r>
                  <a:r>
                    <a:rPr lang="en-US" altLang="zh-CN" sz="2800" i="0" baseline="-250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32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’</a:t>
                  </a:r>
                </a:p>
              </p:txBody>
            </p:sp>
            <p:sp>
              <p:nvSpPr>
                <p:cNvPr id="85056" name="Line 64"/>
                <p:cNvSpPr/>
                <p:nvPr/>
              </p:nvSpPr>
              <p:spPr>
                <a:xfrm>
                  <a:off x="3297" y="385"/>
                  <a:ext cx="1247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5057" name="Line 65"/>
                <p:cNvSpPr/>
                <p:nvPr/>
              </p:nvSpPr>
              <p:spPr>
                <a:xfrm>
                  <a:off x="3297" y="1382"/>
                  <a:ext cx="1247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5058" name="Text Box 66"/>
                <p:cNvSpPr txBox="1"/>
                <p:nvPr/>
              </p:nvSpPr>
              <p:spPr>
                <a:xfrm>
                  <a:off x="4503" y="1118"/>
                  <a:ext cx="244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lstStyle/>
                <a:p>
                  <a:pPr eaLnBrk="0" hangingPunct="0"/>
                  <a:r>
                    <a:rPr lang="en-US" altLang="zh-CN" sz="3200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b</a:t>
                  </a:r>
                </a:p>
              </p:txBody>
            </p:sp>
            <p:sp>
              <p:nvSpPr>
                <p:cNvPr id="85059" name="Line 67"/>
                <p:cNvSpPr/>
                <p:nvPr/>
              </p:nvSpPr>
              <p:spPr>
                <a:xfrm>
                  <a:off x="4099" y="268"/>
                  <a:ext cx="402" cy="0"/>
                </a:xfrm>
                <a:prstGeom prst="line">
                  <a:avLst/>
                </a:prstGeom>
                <a:ln w="28575" cap="flat" cmpd="sng">
                  <a:solidFill>
                    <a:srgbClr val="000000"/>
                  </a:solidFill>
                  <a:prstDash val="solid"/>
                  <a:round/>
                  <a:headEnd type="arrow" w="med" len="med"/>
                  <a:tailEnd type="none" w="med" len="med"/>
                </a:ln>
              </p:spPr>
            </p:sp>
            <p:sp>
              <p:nvSpPr>
                <p:cNvPr id="85060" name="Text Box 68"/>
                <p:cNvSpPr txBox="1"/>
                <p:nvPr/>
              </p:nvSpPr>
              <p:spPr>
                <a:xfrm>
                  <a:off x="3850" y="0"/>
                  <a:ext cx="474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lstStyle/>
                <a:p>
                  <a:pPr eaLnBrk="0" hangingPunct="0"/>
                  <a:r>
                    <a:rPr lang="en-US" altLang="zh-CN" sz="3200" dirty="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I’</a:t>
                  </a:r>
                </a:p>
              </p:txBody>
            </p:sp>
            <p:sp>
              <p:nvSpPr>
                <p:cNvPr id="85061" name="Oval 69"/>
                <p:cNvSpPr/>
                <p:nvPr/>
              </p:nvSpPr>
              <p:spPr>
                <a:xfrm flipH="1" flipV="1">
                  <a:off x="3833" y="362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85062" name="Oval 70"/>
                <p:cNvSpPr/>
                <p:nvPr/>
              </p:nvSpPr>
              <p:spPr>
                <a:xfrm flipH="1" flipV="1">
                  <a:off x="3833" y="1358"/>
                  <a:ext cx="48" cy="48"/>
                </a:xfrm>
                <a:prstGeom prst="ellipse">
                  <a:avLst/>
                </a:prstGeom>
                <a:solidFill>
                  <a:srgbClr val="0000FF"/>
                </a:solidFill>
                <a:ln w="2857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/>
                  <a:endPara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84039" name="Rectangle 71" descr="羊皮纸"/>
          <p:cNvSpPr/>
          <p:nvPr/>
        </p:nvSpPr>
        <p:spPr>
          <a:xfrm>
            <a:off x="1066800" y="5562600"/>
            <a:ext cx="7010400" cy="850900"/>
          </a:xfrm>
          <a:prstGeom prst="rect">
            <a:avLst/>
          </a:prstGeom>
          <a:blipFill rotWithShape="0">
            <a:blip r:embed="rId2" cstate="print"/>
          </a:blipFill>
          <a:ln w="28575" cap="flat" cmpd="sng">
            <a:solidFill>
              <a:srgbClr val="66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400" i="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等效变换时，对外电路，电压和电流的大小和方向都不变，电流源的</a:t>
            </a:r>
            <a:r>
              <a:rPr lang="zh-CN" altLang="en-US" sz="2400" i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电流流出端</a:t>
            </a:r>
            <a:r>
              <a:rPr lang="zh-CN" altLang="en-US" sz="2400" i="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</a:t>
            </a:r>
            <a:r>
              <a:rPr lang="zh-CN" altLang="en-US" sz="2400" i="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电压源正极</a:t>
            </a:r>
            <a:r>
              <a:rPr lang="zh-CN" altLang="en-US" sz="2400" i="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相应。</a:t>
            </a:r>
          </a:p>
        </p:txBody>
      </p:sp>
      <p:sp>
        <p:nvSpPr>
          <p:cNvPr id="85064" name="Rectangle 72"/>
          <p:cNvSpPr/>
          <p:nvPr/>
        </p:nvSpPr>
        <p:spPr>
          <a:xfrm>
            <a:off x="660400" y="252413"/>
            <a:ext cx="823277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ctr"/>
            <a:r>
              <a:rPr lang="zh-CN" altLang="en-US" sz="3200" i="0" dirty="0">
                <a:solidFill>
                  <a:srgbClr val="33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等效变换时，两电源的参考方向要一一对应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39" grpId="0" bldLvl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1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1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1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1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1" i="1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zh-CN" altLang="en-US" sz="1400" b="0" i="0" dirty="0"/>
              <a:pPr lvl="0" algn="r">
                <a:buSzTx/>
              </a:pPr>
              <a:t>42</a:t>
            </a:fld>
            <a:endParaRPr lang="zh-CN" altLang="en-US" sz="1400" b="0" i="0" dirty="0"/>
          </a:p>
        </p:txBody>
      </p:sp>
      <p:grpSp>
        <p:nvGrpSpPr>
          <p:cNvPr id="86018" name="Group 2"/>
          <p:cNvGrpSpPr/>
          <p:nvPr/>
        </p:nvGrpSpPr>
        <p:grpSpPr>
          <a:xfrm>
            <a:off x="250825" y="404813"/>
            <a:ext cx="8497888" cy="639762"/>
            <a:chOff x="0" y="0"/>
            <a:chExt cx="5129" cy="403"/>
          </a:xfrm>
        </p:grpSpPr>
        <p:sp>
          <p:nvSpPr>
            <p:cNvPr id="86019" name="Text Box 3"/>
            <p:cNvSpPr txBox="1"/>
            <p:nvPr/>
          </p:nvSpPr>
          <p:spPr>
            <a:xfrm>
              <a:off x="0" y="0"/>
              <a:ext cx="11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endParaRPr lang="zh-CN" altLang="en-US" sz="2800" i="0" dirty="0">
                <a:solidFill>
                  <a:srgbClr val="333399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6020" name="Text Box 4"/>
            <p:cNvSpPr txBox="1"/>
            <p:nvPr/>
          </p:nvSpPr>
          <p:spPr>
            <a:xfrm>
              <a:off x="382" y="38"/>
              <a:ext cx="4747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lstStyle/>
            <a:p>
              <a:pPr eaLnBrk="0" hangingPunct="0"/>
              <a:r>
                <a:rPr lang="en-US" altLang="zh-CN" sz="2800" i="0" dirty="0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(3)</a:t>
              </a:r>
              <a:r>
                <a:rPr lang="zh-CN" altLang="en-US" sz="3200" i="0" dirty="0">
                  <a:solidFill>
                    <a:srgbClr val="3333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理想电压源和理想电流源不能等效互换</a:t>
              </a:r>
            </a:p>
          </p:txBody>
        </p:sp>
      </p:grpSp>
      <p:sp>
        <p:nvSpPr>
          <p:cNvPr id="86021" name="Line 5"/>
          <p:cNvSpPr/>
          <p:nvPr/>
        </p:nvSpPr>
        <p:spPr>
          <a:xfrm>
            <a:off x="5746750" y="2027238"/>
            <a:ext cx="19907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022" name="Line 6"/>
          <p:cNvSpPr/>
          <p:nvPr/>
        </p:nvSpPr>
        <p:spPr>
          <a:xfrm>
            <a:off x="5746750" y="3927475"/>
            <a:ext cx="19907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023" name="Line 7"/>
          <p:cNvSpPr/>
          <p:nvPr/>
        </p:nvSpPr>
        <p:spPr>
          <a:xfrm>
            <a:off x="6969125" y="1808163"/>
            <a:ext cx="53022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6024" name="Line 8"/>
          <p:cNvSpPr/>
          <p:nvPr/>
        </p:nvSpPr>
        <p:spPr>
          <a:xfrm>
            <a:off x="7823200" y="2538413"/>
            <a:ext cx="0" cy="879475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6025" name="Text Box 9"/>
          <p:cNvSpPr txBox="1"/>
          <p:nvPr/>
        </p:nvSpPr>
        <p:spPr>
          <a:xfrm>
            <a:off x="7789863" y="1744663"/>
            <a:ext cx="3873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6026" name="Text Box 10"/>
          <p:cNvSpPr txBox="1"/>
          <p:nvPr/>
        </p:nvSpPr>
        <p:spPr>
          <a:xfrm>
            <a:off x="7789863" y="3589338"/>
            <a:ext cx="387350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6027" name="Text Box 11"/>
          <p:cNvSpPr txBox="1"/>
          <p:nvPr/>
        </p:nvSpPr>
        <p:spPr>
          <a:xfrm>
            <a:off x="6524625" y="1444625"/>
            <a:ext cx="7524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I’</a:t>
            </a:r>
          </a:p>
        </p:txBody>
      </p:sp>
      <p:sp>
        <p:nvSpPr>
          <p:cNvPr id="86028" name="Text Box 12"/>
          <p:cNvSpPr txBox="1"/>
          <p:nvPr/>
        </p:nvSpPr>
        <p:spPr>
          <a:xfrm>
            <a:off x="7989888" y="2644775"/>
            <a:ext cx="116522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200" i="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’</a:t>
            </a:r>
            <a:endParaRPr lang="en-US" altLang="zh-CN" sz="3200" dirty="0">
              <a:solidFill>
                <a:srgbClr val="FF0033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29" name="Oval 13"/>
          <p:cNvSpPr/>
          <p:nvPr/>
        </p:nvSpPr>
        <p:spPr>
          <a:xfrm>
            <a:off x="5422900" y="2716213"/>
            <a:ext cx="650875" cy="627062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30" name="Line 14"/>
          <p:cNvSpPr/>
          <p:nvPr/>
        </p:nvSpPr>
        <p:spPr>
          <a:xfrm>
            <a:off x="5483225" y="3051175"/>
            <a:ext cx="536575" cy="15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031" name="Line 15"/>
          <p:cNvSpPr/>
          <p:nvPr/>
        </p:nvSpPr>
        <p:spPr>
          <a:xfrm flipV="1">
            <a:off x="5746750" y="2027238"/>
            <a:ext cx="0" cy="7318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032" name="Line 16"/>
          <p:cNvSpPr/>
          <p:nvPr/>
        </p:nvSpPr>
        <p:spPr>
          <a:xfrm flipV="1">
            <a:off x="5746750" y="3343275"/>
            <a:ext cx="0" cy="5842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033" name="Line 17"/>
          <p:cNvSpPr/>
          <p:nvPr/>
        </p:nvSpPr>
        <p:spPr>
          <a:xfrm flipV="1">
            <a:off x="6272213" y="2446338"/>
            <a:ext cx="0" cy="116998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6034" name="Text Box 18"/>
          <p:cNvSpPr txBox="1"/>
          <p:nvPr/>
        </p:nvSpPr>
        <p:spPr>
          <a:xfrm>
            <a:off x="6343650" y="3044825"/>
            <a:ext cx="490538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3200" i="0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</a:p>
        </p:txBody>
      </p:sp>
      <p:sp>
        <p:nvSpPr>
          <p:cNvPr id="86035" name="Text Box 19"/>
          <p:cNvSpPr txBox="1"/>
          <p:nvPr/>
        </p:nvSpPr>
        <p:spPr>
          <a:xfrm>
            <a:off x="2563813" y="1406525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6036" name="Oval 20"/>
          <p:cNvSpPr/>
          <p:nvPr/>
        </p:nvSpPr>
        <p:spPr>
          <a:xfrm>
            <a:off x="874713" y="2620963"/>
            <a:ext cx="612775" cy="560387"/>
          </a:xfrm>
          <a:prstGeom prst="ellipse">
            <a:avLst/>
          </a:prstGeom>
          <a:solidFill>
            <a:schemeClr val="bg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37" name="Line 21"/>
          <p:cNvSpPr/>
          <p:nvPr/>
        </p:nvSpPr>
        <p:spPr>
          <a:xfrm flipH="1">
            <a:off x="1166813" y="3189288"/>
            <a:ext cx="0" cy="708025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038" name="Rectangle 22"/>
          <p:cNvSpPr/>
          <p:nvPr/>
        </p:nvSpPr>
        <p:spPr>
          <a:xfrm>
            <a:off x="484188" y="2957513"/>
            <a:ext cx="625475" cy="579437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lstStyle/>
          <a:p>
            <a:pPr eaLnBrk="0" hangingPunct="0"/>
            <a:r>
              <a:rPr lang="en-US" altLang="zh-CN" sz="320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3200" i="0" baseline="-2500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3200" i="0" baseline="-25000" dirty="0">
              <a:solidFill>
                <a:schemeClr val="accent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6039" name="Rectangle 23"/>
          <p:cNvSpPr/>
          <p:nvPr/>
        </p:nvSpPr>
        <p:spPr>
          <a:xfrm>
            <a:off x="1152525" y="2220913"/>
            <a:ext cx="458788" cy="579437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lstStyle/>
          <a:p>
            <a:pPr eaLnBrk="0" hangingPunct="0"/>
            <a:r>
              <a:rPr lang="en-US" altLang="zh-CN" sz="3200" b="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86040" name="Rectangle 24"/>
          <p:cNvSpPr/>
          <p:nvPr/>
        </p:nvSpPr>
        <p:spPr>
          <a:xfrm>
            <a:off x="1219200" y="2895600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lIns="92075" tIns="46038" rIns="92075" bIns="46038" anchor="t" anchorCtr="0">
            <a:spAutoFit/>
          </a:bodyPr>
          <a:lstStyle/>
          <a:p>
            <a:pPr eaLnBrk="0" hangingPunct="0"/>
            <a:r>
              <a:rPr lang="en-US" altLang="zh-CN" sz="3200" b="0" i="0" dirty="0">
                <a:solidFill>
                  <a:srgbClr val="FF00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_</a:t>
            </a:r>
          </a:p>
        </p:txBody>
      </p:sp>
      <p:sp>
        <p:nvSpPr>
          <p:cNvPr id="86041" name="Line 25"/>
          <p:cNvSpPr/>
          <p:nvPr/>
        </p:nvSpPr>
        <p:spPr>
          <a:xfrm>
            <a:off x="1166813" y="1968500"/>
            <a:ext cx="0" cy="148431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042" name="Line 26"/>
          <p:cNvSpPr/>
          <p:nvPr/>
        </p:nvSpPr>
        <p:spPr>
          <a:xfrm>
            <a:off x="1166813" y="1968500"/>
            <a:ext cx="15144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043" name="Line 27"/>
          <p:cNvSpPr/>
          <p:nvPr/>
        </p:nvSpPr>
        <p:spPr>
          <a:xfrm>
            <a:off x="1147763" y="3897313"/>
            <a:ext cx="15144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6044" name="Text Box 28"/>
          <p:cNvSpPr txBox="1"/>
          <p:nvPr/>
        </p:nvSpPr>
        <p:spPr>
          <a:xfrm>
            <a:off x="2493963" y="3336925"/>
            <a:ext cx="38735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86045" name="Line 29"/>
          <p:cNvSpPr/>
          <p:nvPr/>
        </p:nvSpPr>
        <p:spPr>
          <a:xfrm>
            <a:off x="1716088" y="2143125"/>
            <a:ext cx="75882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86046" name="Text Box 30"/>
          <p:cNvSpPr txBox="1"/>
          <p:nvPr/>
        </p:nvSpPr>
        <p:spPr>
          <a:xfrm>
            <a:off x="2449513" y="1870075"/>
            <a:ext cx="342900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en-US" altLang="zh-CN" sz="3200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</a:p>
        </p:txBody>
      </p:sp>
      <p:sp>
        <p:nvSpPr>
          <p:cNvPr id="86047" name="AutoShape 31"/>
          <p:cNvSpPr/>
          <p:nvPr/>
        </p:nvSpPr>
        <p:spPr>
          <a:xfrm>
            <a:off x="3251200" y="2647950"/>
            <a:ext cx="1881188" cy="523875"/>
          </a:xfrm>
          <a:prstGeom prst="leftRightArrow">
            <a:avLst>
              <a:gd name="adj1" fmla="val 50000"/>
              <a:gd name="adj2" fmla="val 71751"/>
            </a:avLst>
          </a:prstGeom>
          <a:gradFill rotWithShape="0">
            <a:gsLst>
              <a:gs pos="0">
                <a:srgbClr val="99FF33"/>
              </a:gs>
              <a:gs pos="50000">
                <a:srgbClr val="477618"/>
              </a:gs>
              <a:gs pos="100000">
                <a:srgbClr val="99FF33"/>
              </a:gs>
            </a:gsLst>
            <a:lin ang="0" scaled="1"/>
            <a:tileRect/>
          </a:gradFill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6048" name="Group 32"/>
          <p:cNvGrpSpPr/>
          <p:nvPr/>
        </p:nvGrpSpPr>
        <p:grpSpPr>
          <a:xfrm>
            <a:off x="3365500" y="2152650"/>
            <a:ext cx="1657350" cy="1581150"/>
            <a:chOff x="0" y="0"/>
            <a:chExt cx="1044" cy="996"/>
          </a:xfrm>
        </p:grpSpPr>
        <p:sp>
          <p:nvSpPr>
            <p:cNvPr id="86049" name="Line 33"/>
            <p:cNvSpPr/>
            <p:nvPr/>
          </p:nvSpPr>
          <p:spPr>
            <a:xfrm flipH="1">
              <a:off x="0" y="12"/>
              <a:ext cx="984" cy="98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86050" name="Line 34"/>
            <p:cNvSpPr/>
            <p:nvPr/>
          </p:nvSpPr>
          <p:spPr>
            <a:xfrm>
              <a:off x="60" y="0"/>
              <a:ext cx="984" cy="984"/>
            </a:xfrm>
            <a:prstGeom prst="line">
              <a:avLst/>
            </a:prstGeom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aphicFrame>
        <p:nvGraphicFramePr>
          <p:cNvPr id="86051" name="Object 35"/>
          <p:cNvGraphicFramePr>
            <a:graphicFrameLocks/>
          </p:cNvGraphicFramePr>
          <p:nvPr/>
        </p:nvGraphicFramePr>
        <p:xfrm>
          <a:off x="2362200" y="4800600"/>
          <a:ext cx="333057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3" r:id="rId3" imgW="1117600" imgH="431800" progId="">
                  <p:embed/>
                </p:oleObj>
              </mc:Choice>
              <mc:Fallback>
                <p:oleObj r:id="rId3" imgW="1117600" imgH="431800" progId="">
                  <p:embed/>
                  <p:pic>
                    <p:nvPicPr>
                      <p:cNvPr id="0" name="Picture 1" descr="image9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800600"/>
                        <a:ext cx="3330575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2" name="Text Box 36"/>
          <p:cNvSpPr txBox="1"/>
          <p:nvPr/>
        </p:nvSpPr>
        <p:spPr>
          <a:xfrm>
            <a:off x="6227763" y="5157788"/>
            <a:ext cx="2122487" cy="5794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zh-CN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3200" i="0" dirty="0">
                <a:solidFill>
                  <a:srgbClr val="FF0000"/>
                </a:solidFill>
                <a:latin typeface="Times New Roman" panose="02020603050405020304" pitchFamily="18" charset="0"/>
                <a:ea typeface="楷体_GB2312"/>
              </a:rPr>
              <a:t>不存在</a:t>
            </a:r>
            <a:r>
              <a:rPr lang="zh-CN" altLang="en-US" sz="2800" i="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800" i="0" dirty="0">
              <a:solidFill>
                <a:srgbClr val="00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矩形 13315"/>
          <p:cNvSpPr/>
          <p:nvPr/>
        </p:nvSpPr>
        <p:spPr>
          <a:xfrm>
            <a:off x="250825" y="0"/>
            <a:ext cx="2632075" cy="5794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楷体_GB2312" pitchFamily="49" charset="-122"/>
              </a:rPr>
              <a:t>基尔霍夫定律</a:t>
            </a:r>
          </a:p>
        </p:txBody>
      </p:sp>
      <p:sp>
        <p:nvSpPr>
          <p:cNvPr id="13317" name="文本框 13316"/>
          <p:cNvSpPr txBox="1"/>
          <p:nvPr/>
        </p:nvSpPr>
        <p:spPr>
          <a:xfrm>
            <a:off x="395288" y="893763"/>
            <a:ext cx="6553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8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一</a:t>
            </a:r>
            <a:r>
              <a:rPr lang="en-US" altLang="zh-CN" sz="2800" b="1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8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基氏电流定律</a:t>
            </a:r>
            <a:r>
              <a:rPr lang="en-US" altLang="zh-CN" sz="2800" b="1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(KCL)</a:t>
            </a:r>
          </a:p>
        </p:txBody>
      </p:sp>
      <p:sp>
        <p:nvSpPr>
          <p:cNvPr id="13318" name="文本框 13317"/>
          <p:cNvSpPr txBox="1"/>
          <p:nvPr/>
        </p:nvSpPr>
        <p:spPr>
          <a:xfrm>
            <a:off x="250825" y="3573463"/>
            <a:ext cx="3940175" cy="519112"/>
          </a:xfrm>
          <a:prstGeom prst="rect">
            <a:avLst/>
          </a:prstGeom>
          <a:noFill/>
          <a:ln w="38100">
            <a:noFill/>
          </a:ln>
        </p:spPr>
        <p:txBody>
          <a:bodyPr wrap="none" anchor="ctr" anchorCtr="0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CN" sz="2800" b="1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</a:t>
            </a:r>
            <a:r>
              <a:rPr lang="zh-CN" altLang="en-US" sz="28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二</a:t>
            </a:r>
            <a:r>
              <a:rPr lang="en-US" altLang="zh-CN" sz="2800" b="1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)</a:t>
            </a:r>
            <a:r>
              <a:rPr lang="zh-CN" altLang="en-US" sz="2800" b="1" dirty="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基氏电压定律</a:t>
            </a:r>
            <a:r>
              <a:rPr lang="en-US" altLang="zh-CN" sz="2800" b="1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(KVL)</a:t>
            </a:r>
          </a:p>
        </p:txBody>
      </p:sp>
      <p:sp>
        <p:nvSpPr>
          <p:cNvPr id="13319" name="文本框 13318"/>
          <p:cNvSpPr txBox="1"/>
          <p:nvPr/>
        </p:nvSpPr>
        <p:spPr>
          <a:xfrm>
            <a:off x="4267200" y="866775"/>
            <a:ext cx="1970088" cy="519113"/>
          </a:xfrm>
          <a:prstGeom prst="rect">
            <a:avLst/>
          </a:prstGeom>
          <a:noFill/>
          <a:ln w="38100">
            <a:noFill/>
          </a:ln>
        </p:spPr>
        <p:txBody>
          <a:bodyPr wrap="none" anchor="ctr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应用于节点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20" name="文本框 13319"/>
          <p:cNvSpPr txBox="1"/>
          <p:nvPr/>
        </p:nvSpPr>
        <p:spPr>
          <a:xfrm>
            <a:off x="4216400" y="3584575"/>
            <a:ext cx="1970088" cy="519113"/>
          </a:xfrm>
          <a:prstGeom prst="rect">
            <a:avLst/>
          </a:prstGeom>
          <a:noFill/>
          <a:ln w="38100">
            <a:noFill/>
          </a:ln>
        </p:spPr>
        <p:txBody>
          <a:bodyPr wrap="none" anchor="ctr" anchorCtr="0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应用于回路</a:t>
            </a:r>
            <a:endParaRPr lang="zh-CN" altLang="en-US" sz="2800" b="1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3321" name="文本框 13320"/>
          <p:cNvSpPr txBox="1"/>
          <p:nvPr/>
        </p:nvSpPr>
        <p:spPr>
          <a:xfrm>
            <a:off x="468313" y="1484313"/>
            <a:ext cx="8229600" cy="1758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30000"/>
              </a:lnSpc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对任何节点，在任一瞬间，流入节点的电流等于由节点流出的电流。或者说，在任一瞬间，一个节点上电流的代数和为 </a:t>
            </a:r>
            <a:r>
              <a:rPr lang="en-US" altLang="zh-CN" sz="2800" b="1">
                <a:latin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Times New Roman" panose="02020603050405020304" pitchFamily="18" charset="0"/>
              </a:rPr>
              <a:t>。                              </a:t>
            </a:r>
          </a:p>
        </p:txBody>
      </p:sp>
      <p:sp>
        <p:nvSpPr>
          <p:cNvPr id="13322" name="文本框 13321"/>
          <p:cNvSpPr txBox="1"/>
          <p:nvPr/>
        </p:nvSpPr>
        <p:spPr>
          <a:xfrm>
            <a:off x="250825" y="4365625"/>
            <a:ext cx="8477250" cy="1031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0" hangingPunct="0">
              <a:lnSpc>
                <a:spcPct val="110000"/>
              </a:lnSpc>
            </a:pP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对电路中的任一回路，沿任意循行方向转一周，各支路电压的代数和等于零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或其电位升等于电位降。</a:t>
            </a:r>
            <a:endParaRPr lang="zh-CN" altLang="en-US" sz="24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3323" name="对象 13322"/>
          <p:cNvGraphicFramePr>
            <a:graphicFrameLocks/>
          </p:cNvGraphicFramePr>
          <p:nvPr/>
        </p:nvGraphicFramePr>
        <p:xfrm>
          <a:off x="4572000" y="2901950"/>
          <a:ext cx="18002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5" r:id="rId3" imgW="938985" imgH="253780" progId="Equations">
                  <p:embed/>
                </p:oleObj>
              </mc:Choice>
              <mc:Fallback>
                <p:oleObj r:id="rId3" imgW="938985" imgH="253780" progId="Equations">
                  <p:embed/>
                  <p:pic>
                    <p:nvPicPr>
                      <p:cNvPr id="0" name="Picture 2" descr="image9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901950"/>
                        <a:ext cx="1800225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对象 13323"/>
          <p:cNvGraphicFramePr>
            <a:graphicFrameLocks/>
          </p:cNvGraphicFramePr>
          <p:nvPr/>
        </p:nvGraphicFramePr>
        <p:xfrm>
          <a:off x="5435600" y="5445125"/>
          <a:ext cx="111918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6" r:id="rId5" imgW="583693" imgH="253780" progId="Equations">
                  <p:embed/>
                </p:oleObj>
              </mc:Choice>
              <mc:Fallback>
                <p:oleObj r:id="rId5" imgW="583693" imgH="253780" progId="Equations">
                  <p:embed/>
                  <p:pic>
                    <p:nvPicPr>
                      <p:cNvPr id="0" name="Picture 1" descr="image9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5600" y="5445125"/>
                        <a:ext cx="1119188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矩形 14341"/>
          <p:cNvSpPr/>
          <p:nvPr/>
        </p:nvSpPr>
        <p:spPr>
          <a:xfrm>
            <a:off x="250825" y="115888"/>
            <a:ext cx="2425700" cy="579437"/>
          </a:xfrm>
          <a:prstGeom prst="rect">
            <a:avLst/>
          </a:prstGeom>
          <a:noFill/>
          <a:ln w="38100">
            <a:noFill/>
          </a:ln>
        </p:spPr>
        <p:txBody>
          <a:bodyPr wrap="none" lIns="90000" tIns="46800" rIns="90000" bIns="46800" anchor="t" anchorCtr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lang="zh-CN" altLang="en-US" sz="32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支路电流法</a:t>
            </a:r>
          </a:p>
        </p:txBody>
      </p:sp>
      <p:sp>
        <p:nvSpPr>
          <p:cNvPr id="14343" name="文本框 14342"/>
          <p:cNvSpPr txBox="1"/>
          <p:nvPr/>
        </p:nvSpPr>
        <p:spPr>
          <a:xfrm>
            <a:off x="350838" y="3228975"/>
            <a:ext cx="197008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解题步骤：</a:t>
            </a:r>
            <a:endParaRPr lang="zh-CN" altLang="en-US" sz="2800" b="1" u="sng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4344" name="文本框 14343"/>
          <p:cNvSpPr txBox="1"/>
          <p:nvPr/>
        </p:nvSpPr>
        <p:spPr>
          <a:xfrm>
            <a:off x="1116013" y="3789363"/>
            <a:ext cx="5789612" cy="561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 b="1">
                <a:latin typeface="Times New Roman" panose="02020603050405020304" pitchFamily="18" charset="0"/>
              </a:rPr>
              <a:t>1.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对每一支路假设一未 知电流</a:t>
            </a:r>
            <a:endParaRPr lang="zh-CN" altLang="en-US" sz="2400" b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4345" name="文本框 14344"/>
          <p:cNvSpPr txBox="1"/>
          <p:nvPr/>
        </p:nvSpPr>
        <p:spPr>
          <a:xfrm>
            <a:off x="1071563" y="5718175"/>
            <a:ext cx="26828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zh-CN" sz="2800" b="1" dirty="0">
                <a:latin typeface="Times New Roman" panose="02020603050405020304" pitchFamily="18" charset="0"/>
              </a:rPr>
              <a:t>4. 解联立方程组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4347" name="文本框 14346"/>
          <p:cNvSpPr txBox="1"/>
          <p:nvPr/>
        </p:nvSpPr>
        <p:spPr>
          <a:xfrm>
            <a:off x="3448050" y="4394200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对每个节点有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4348" name="对象 14347"/>
          <p:cNvGraphicFramePr>
            <a:graphicFrameLocks/>
          </p:cNvGraphicFramePr>
          <p:nvPr/>
        </p:nvGraphicFramePr>
        <p:xfrm>
          <a:off x="5608638" y="4416425"/>
          <a:ext cx="187325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9" r:id="rId3" imgW="710891" imgH="241195" progId="Equations">
                  <p:embed/>
                </p:oleObj>
              </mc:Choice>
              <mc:Fallback>
                <p:oleObj r:id="rId3" imgW="710891" imgH="241195" progId="Equations">
                  <p:embed/>
                  <p:pic>
                    <p:nvPicPr>
                      <p:cNvPr id="0" name="Picture 2" descr="image94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638" y="4416425"/>
                        <a:ext cx="187325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9" name="文本框 14348"/>
          <p:cNvSpPr txBox="1"/>
          <p:nvPr/>
        </p:nvSpPr>
        <p:spPr>
          <a:xfrm>
            <a:off x="1144588" y="4421188"/>
            <a:ext cx="23256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2. </a:t>
            </a:r>
            <a:r>
              <a:rPr lang="zh-CN" altLang="en-US" sz="2800" b="1" dirty="0">
                <a:latin typeface="Times New Roman" panose="02020603050405020304" pitchFamily="18" charset="0"/>
              </a:rPr>
              <a:t>列电流方程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4350" name="文本框 14349"/>
          <p:cNvSpPr txBox="1"/>
          <p:nvPr/>
        </p:nvSpPr>
        <p:spPr>
          <a:xfrm>
            <a:off x="3448050" y="5068888"/>
            <a:ext cx="23288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</a:rPr>
              <a:t>对每个回路有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4351" name="对象 14350"/>
          <p:cNvGraphicFramePr>
            <a:graphicFrameLocks/>
          </p:cNvGraphicFramePr>
          <p:nvPr/>
        </p:nvGraphicFramePr>
        <p:xfrm>
          <a:off x="5608638" y="5119688"/>
          <a:ext cx="151288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0" r:id="rId5" imgW="494442" imgH="177492" progId="Equations">
                  <p:embed/>
                </p:oleObj>
              </mc:Choice>
              <mc:Fallback>
                <p:oleObj r:id="rId5" imgW="494442" imgH="177492" progId="Equations">
                  <p:embed/>
                  <p:pic>
                    <p:nvPicPr>
                      <p:cNvPr id="0" name="Picture 1" descr="image9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8638" y="5119688"/>
                        <a:ext cx="151288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文本框 14351"/>
          <p:cNvSpPr txBox="1"/>
          <p:nvPr/>
        </p:nvSpPr>
        <p:spPr>
          <a:xfrm>
            <a:off x="1144588" y="5068888"/>
            <a:ext cx="232568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3. </a:t>
            </a:r>
            <a:r>
              <a:rPr lang="zh-CN" altLang="en-US" sz="2800" b="1" dirty="0">
                <a:latin typeface="Times New Roman" panose="02020603050405020304" pitchFamily="18" charset="0"/>
              </a:rPr>
              <a:t>列电压方程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4353" name="文本框 14352"/>
          <p:cNvSpPr txBox="1"/>
          <p:nvPr/>
        </p:nvSpPr>
        <p:spPr>
          <a:xfrm>
            <a:off x="762000" y="1028700"/>
            <a:ext cx="5419725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eaLnBrk="0" hangingPunct="0"/>
            <a:r>
              <a:rPr lang="zh-CN" altLang="en-US" sz="2800" b="1" dirty="0">
                <a:latin typeface="Times New Roman" panose="02020603050405020304" pitchFamily="18" charset="0"/>
              </a:rPr>
              <a:t>设：电路中有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个节点，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个支路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14355" name="组合 14354"/>
          <p:cNvGrpSpPr/>
          <p:nvPr/>
        </p:nvGrpSpPr>
        <p:grpSpPr>
          <a:xfrm>
            <a:off x="746125" y="1600200"/>
            <a:ext cx="7412038" cy="1374775"/>
            <a:chOff x="470" y="1008"/>
            <a:chExt cx="4669" cy="866"/>
          </a:xfrm>
        </p:grpSpPr>
        <p:sp>
          <p:nvSpPr>
            <p:cNvPr id="14356" name="文本框 14355"/>
            <p:cNvSpPr txBox="1"/>
            <p:nvPr/>
          </p:nvSpPr>
          <p:spPr>
            <a:xfrm>
              <a:off x="949" y="1008"/>
              <a:ext cx="4190" cy="86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eaLnBrk="0" hangingPunct="0">
                <a:lnSpc>
                  <a:spcPct val="15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独立的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节点电流方程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有</a:t>
              </a:r>
              <a:r>
                <a:rPr lang="zh-CN" altLang="en-US" sz="2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(N -1) 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个</a:t>
              </a:r>
              <a:endPara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  <a:p>
              <a:pPr eaLnBrk="0" hangingPunct="0">
                <a:lnSpc>
                  <a:spcPct val="150000"/>
                </a:lnSpc>
              </a:pPr>
              <a:r>
                <a:rPr lang="zh-CN" altLang="en-US" sz="2800" b="1" dirty="0">
                  <a:latin typeface="Times New Roman" panose="02020603050405020304" pitchFamily="18" charset="0"/>
                </a:rPr>
                <a:t>独立的回路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电压方程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有</a:t>
              </a:r>
              <a:r>
                <a:rPr lang="zh-CN" altLang="en-US" sz="2800" b="1" dirty="0">
                  <a:solidFill>
                    <a:srgbClr val="0000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(M -N+1)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个</a:t>
              </a:r>
              <a:endParaRPr lang="zh-CN" altLang="en-US" sz="2800" b="1">
                <a:solidFill>
                  <a:srgbClr val="0000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57" name="文本框 14356"/>
            <p:cNvSpPr txBox="1"/>
            <p:nvPr/>
          </p:nvSpPr>
          <p:spPr>
            <a:xfrm>
              <a:off x="470" y="1072"/>
              <a:ext cx="56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pPr eaLnBrk="0" hangingPunct="0"/>
              <a:r>
                <a:rPr lang="zh-CN" altLang="en-US" sz="2800" b="1" dirty="0">
                  <a:latin typeface="Times New Roman" panose="02020603050405020304" pitchFamily="18" charset="0"/>
                </a:rPr>
                <a:t>则：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文本框 84995"/>
          <p:cNvSpPr txBox="1"/>
          <p:nvPr/>
        </p:nvSpPr>
        <p:spPr>
          <a:xfrm>
            <a:off x="361950" y="438150"/>
            <a:ext cx="6692900" cy="7620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叠加原理</a:t>
            </a:r>
          </a:p>
        </p:txBody>
      </p:sp>
      <p:sp>
        <p:nvSpPr>
          <p:cNvPr id="84997" name="文本框 84996"/>
          <p:cNvSpPr txBox="1"/>
          <p:nvPr/>
        </p:nvSpPr>
        <p:spPr>
          <a:xfrm>
            <a:off x="827088" y="2565400"/>
            <a:ext cx="7566025" cy="3259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在多个电源同时作用的</a:t>
            </a:r>
            <a:r>
              <a:rPr lang="zh-CN" altLang="en-US" sz="3200" b="1" u="sng" dirty="0">
                <a:solidFill>
                  <a:srgbClr val="0000FF"/>
                </a:solidFill>
                <a:latin typeface="Times New Roman" panose="02020603050405020304" pitchFamily="18" charset="0"/>
              </a:rPr>
              <a:t>线性电路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电路参数不随电压、电流的变化而改变</a:t>
            </a:r>
            <a:r>
              <a:rPr lang="en-US" altLang="zh-CN" sz="3200" b="1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中，任何支路的电流或任意两点间的电压，都是各个电源单独作用时所得结果的代数和。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84998" name="文本框 84997"/>
          <p:cNvSpPr txBox="1"/>
          <p:nvPr/>
        </p:nvSpPr>
        <p:spPr>
          <a:xfrm>
            <a:off x="247650" y="1833563"/>
            <a:ext cx="1714500" cy="641350"/>
          </a:xfrm>
          <a:prstGeom prst="rect">
            <a:avLst/>
          </a:prstGeom>
          <a:noFill/>
          <a:ln w="38100">
            <a:noFill/>
          </a:ln>
        </p:spPr>
        <p:txBody>
          <a:bodyPr anchor="ctr" anchorCtr="0">
            <a:spAutoFit/>
          </a:bodyPr>
          <a:lstStyle/>
          <a:p>
            <a:pPr algn="ctr" eaLnBrk="0" hangingPunct="0"/>
            <a:r>
              <a:rPr lang="zh-CN" altLang="en-US" sz="3600" b="1" u="sng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概念</a:t>
            </a:r>
            <a:endParaRPr lang="zh-CN" altLang="en-US" sz="3600" b="1" u="sng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文本框 16390"/>
          <p:cNvSpPr txBox="1"/>
          <p:nvPr/>
        </p:nvSpPr>
        <p:spPr>
          <a:xfrm>
            <a:off x="0" y="115888"/>
            <a:ext cx="6299200" cy="7016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4000" b="1" u="sng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应用叠加原理要注意的问题</a:t>
            </a:r>
            <a:endParaRPr lang="zh-CN" altLang="en-US" sz="3600" b="1" u="sng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6392" name="文本框 16391"/>
          <p:cNvSpPr txBox="1"/>
          <p:nvPr/>
        </p:nvSpPr>
        <p:spPr>
          <a:xfrm>
            <a:off x="228600" y="838200"/>
            <a:ext cx="8486775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1.  </a:t>
            </a:r>
            <a:r>
              <a:rPr lang="zh-CN" altLang="en-US" sz="2800" b="1" dirty="0">
                <a:latin typeface="Times New Roman" panose="02020603050405020304" pitchFamily="18" charset="0"/>
              </a:rPr>
              <a:t>叠加原理只适用于线性电路（电路参数不随电压、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</a:rPr>
              <a:t>     电流的变化而改变）。 </a:t>
            </a:r>
          </a:p>
        </p:txBody>
      </p:sp>
      <p:grpSp>
        <p:nvGrpSpPr>
          <p:cNvPr id="16393" name="组合 16392"/>
          <p:cNvGrpSpPr/>
          <p:nvPr/>
        </p:nvGrpSpPr>
        <p:grpSpPr>
          <a:xfrm>
            <a:off x="263525" y="1828800"/>
            <a:ext cx="8761413" cy="1460501"/>
            <a:chOff x="166" y="1152"/>
            <a:chExt cx="5519" cy="920"/>
          </a:xfrm>
        </p:grpSpPr>
        <p:sp>
          <p:nvSpPr>
            <p:cNvPr id="16394" name="文本框 16393"/>
            <p:cNvSpPr txBox="1"/>
            <p:nvPr/>
          </p:nvSpPr>
          <p:spPr>
            <a:xfrm>
              <a:off x="166" y="1200"/>
              <a:ext cx="5519" cy="87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</a:rPr>
                <a:t>2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叠加时只将电源分别考虑，电路的结构和参数不变。</a:t>
              </a:r>
            </a:p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     暂时不予考虑的恒压源应予以短路，即令</a:t>
              </a:r>
              <a:r>
                <a:rPr lang="en-US" altLang="zh-CN" sz="2800" b="1">
                  <a:latin typeface="Times New Roman" panose="02020603050405020304" pitchFamily="18" charset="0"/>
                </a:rPr>
                <a:t>U</a:t>
              </a:r>
              <a:r>
                <a:rPr lang="en-US" altLang="zh-CN" sz="2800" b="1" baseline="-25000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>
                  <a:latin typeface="Times New Roman" panose="02020603050405020304" pitchFamily="18" charset="0"/>
                </a:rPr>
                <a:t>=0</a:t>
              </a:r>
              <a:r>
                <a:rPr lang="zh-CN" altLang="en-US" sz="2800" b="1">
                  <a:latin typeface="Times New Roman" panose="02020603050405020304" pitchFamily="18" charset="0"/>
                </a:rPr>
                <a:t>；</a:t>
              </a:r>
            </a:p>
            <a:p>
              <a:r>
                <a:rPr lang="zh-CN" altLang="en-US" sz="2800" b="1">
                  <a:latin typeface="Times New Roman" panose="02020603050405020304" pitchFamily="18" charset="0"/>
                </a:rPr>
                <a:t>   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暂时不予考虑的恒流源应予以开路，即令 </a:t>
              </a:r>
              <a:r>
                <a:rPr lang="en-US" altLang="zh-CN" sz="2800" b="1">
                  <a:latin typeface="Times New Roman" panose="02020603050405020304" pitchFamily="18" charset="0"/>
                </a:rPr>
                <a:t>I</a:t>
              </a:r>
              <a:r>
                <a:rPr lang="en-US" altLang="zh-CN" sz="2000" b="1">
                  <a:latin typeface="Times New Roman" panose="02020603050405020304" pitchFamily="18" charset="0"/>
                </a:rPr>
                <a:t>s</a:t>
              </a:r>
              <a:r>
                <a:rPr lang="en-US" altLang="zh-CN" sz="2800" b="1">
                  <a:latin typeface="Times New Roman" panose="02020603050405020304" pitchFamily="18" charset="0"/>
                </a:rPr>
                <a:t>=0</a:t>
              </a:r>
              <a:r>
                <a:rPr lang="zh-CN" altLang="en-US" sz="2800" b="1">
                  <a:latin typeface="Times New Roman" panose="02020603050405020304" pitchFamily="18" charset="0"/>
                </a:rPr>
                <a:t>。</a:t>
              </a:r>
            </a:p>
          </p:txBody>
        </p:sp>
        <p:sp>
          <p:nvSpPr>
            <p:cNvPr id="16395" name="直接连接符 16394"/>
            <p:cNvSpPr/>
            <p:nvPr/>
          </p:nvSpPr>
          <p:spPr>
            <a:xfrm>
              <a:off x="192" y="1152"/>
              <a:ext cx="5232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396" name="组合 16395"/>
          <p:cNvGrpSpPr/>
          <p:nvPr/>
        </p:nvGrpSpPr>
        <p:grpSpPr>
          <a:xfrm>
            <a:off x="304800" y="5105400"/>
            <a:ext cx="8305800" cy="1525588"/>
            <a:chOff x="192" y="3216"/>
            <a:chExt cx="5232" cy="961"/>
          </a:xfrm>
        </p:grpSpPr>
        <p:sp>
          <p:nvSpPr>
            <p:cNvPr id="16397" name="文本框 16396"/>
            <p:cNvSpPr txBox="1"/>
            <p:nvPr/>
          </p:nvSpPr>
          <p:spPr>
            <a:xfrm>
              <a:off x="240" y="3312"/>
              <a:ext cx="5112" cy="8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</a:rPr>
                <a:t>3.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解题时要标明各支路电流、电压的正方向。原电</a:t>
              </a:r>
            </a:p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    路中各电压、电流的最后结果是各分电压、分电</a:t>
              </a:r>
            </a:p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    流的代数和。</a:t>
              </a:r>
              <a:endParaRPr lang="zh-CN" altLang="en-US" sz="2800" b="1">
                <a:latin typeface="Times New Roman" panose="02020603050405020304" pitchFamily="18" charset="0"/>
              </a:endParaRPr>
            </a:p>
          </p:txBody>
        </p:sp>
        <p:sp>
          <p:nvSpPr>
            <p:cNvPr id="16398" name="直接连接符 16397"/>
            <p:cNvSpPr/>
            <p:nvPr/>
          </p:nvSpPr>
          <p:spPr>
            <a:xfrm>
              <a:off x="192" y="3216"/>
              <a:ext cx="5232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6399" name="组合 16398"/>
          <p:cNvGrpSpPr/>
          <p:nvPr/>
        </p:nvGrpSpPr>
        <p:grpSpPr>
          <a:xfrm>
            <a:off x="706438" y="3467100"/>
            <a:ext cx="7467600" cy="1390650"/>
            <a:chOff x="445" y="2184"/>
            <a:chExt cx="4704" cy="876"/>
          </a:xfrm>
        </p:grpSpPr>
        <p:grpSp>
          <p:nvGrpSpPr>
            <p:cNvPr id="16400" name="组合 16399"/>
            <p:cNvGrpSpPr/>
            <p:nvPr/>
          </p:nvGrpSpPr>
          <p:grpSpPr>
            <a:xfrm>
              <a:off x="445" y="2196"/>
              <a:ext cx="4704" cy="850"/>
              <a:chOff x="445" y="2196"/>
              <a:chExt cx="4704" cy="850"/>
            </a:xfrm>
          </p:grpSpPr>
          <p:grpSp>
            <p:nvGrpSpPr>
              <p:cNvPr id="16401" name="组合 16400"/>
              <p:cNvGrpSpPr/>
              <p:nvPr/>
            </p:nvGrpSpPr>
            <p:grpSpPr>
              <a:xfrm>
                <a:off x="4119" y="2220"/>
                <a:ext cx="1030" cy="816"/>
                <a:chOff x="4119" y="2208"/>
                <a:chExt cx="1030" cy="816"/>
              </a:xfrm>
            </p:grpSpPr>
            <p:sp>
              <p:nvSpPr>
                <p:cNvPr id="16402" name="椭圆 16401"/>
                <p:cNvSpPr/>
                <p:nvPr/>
              </p:nvSpPr>
              <p:spPr>
                <a:xfrm>
                  <a:off x="4119" y="2690"/>
                  <a:ext cx="224" cy="227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3" name="直接连接符 16402"/>
                <p:cNvSpPr/>
                <p:nvPr/>
              </p:nvSpPr>
              <p:spPr>
                <a:xfrm>
                  <a:off x="4236" y="2208"/>
                  <a:ext cx="2" cy="81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04" name="矩形 16403"/>
                <p:cNvSpPr/>
                <p:nvPr/>
              </p:nvSpPr>
              <p:spPr>
                <a:xfrm>
                  <a:off x="4202" y="2421"/>
                  <a:ext cx="70" cy="177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5" name="直接连接符 16404"/>
                <p:cNvSpPr/>
                <p:nvPr/>
              </p:nvSpPr>
              <p:spPr>
                <a:xfrm>
                  <a:off x="4693" y="2208"/>
                  <a:ext cx="0" cy="81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06" name="矩形 16405"/>
                <p:cNvSpPr/>
                <p:nvPr/>
              </p:nvSpPr>
              <p:spPr>
                <a:xfrm>
                  <a:off x="4657" y="2562"/>
                  <a:ext cx="71" cy="178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07" name="直接连接符 16406"/>
                <p:cNvSpPr/>
                <p:nvPr/>
              </p:nvSpPr>
              <p:spPr>
                <a:xfrm flipV="1">
                  <a:off x="4414" y="2608"/>
                  <a:ext cx="1" cy="285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6408" name="直接连接符 16407"/>
                <p:cNvSpPr/>
                <p:nvPr/>
              </p:nvSpPr>
              <p:spPr>
                <a:xfrm>
                  <a:off x="4236" y="3022"/>
                  <a:ext cx="913" cy="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09" name="直接连接符 16408"/>
                <p:cNvSpPr/>
                <p:nvPr/>
              </p:nvSpPr>
              <p:spPr>
                <a:xfrm>
                  <a:off x="4236" y="2208"/>
                  <a:ext cx="913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6410" name="组合 16409"/>
              <p:cNvGrpSpPr/>
              <p:nvPr/>
            </p:nvGrpSpPr>
            <p:grpSpPr>
              <a:xfrm>
                <a:off x="445" y="2196"/>
                <a:ext cx="3485" cy="850"/>
                <a:chOff x="445" y="2196"/>
                <a:chExt cx="3485" cy="850"/>
              </a:xfrm>
            </p:grpSpPr>
            <p:sp>
              <p:nvSpPr>
                <p:cNvPr id="16411" name="椭圆 16410"/>
                <p:cNvSpPr/>
                <p:nvPr/>
              </p:nvSpPr>
              <p:spPr>
                <a:xfrm>
                  <a:off x="1358" y="2466"/>
                  <a:ext cx="234" cy="238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2" name="直接连接符 16411"/>
                <p:cNvSpPr/>
                <p:nvPr/>
              </p:nvSpPr>
              <p:spPr>
                <a:xfrm>
                  <a:off x="1382" y="2598"/>
                  <a:ext cx="188" cy="0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13" name="椭圆 16412"/>
                <p:cNvSpPr/>
                <p:nvPr/>
              </p:nvSpPr>
              <p:spPr>
                <a:xfrm>
                  <a:off x="445" y="2691"/>
                  <a:ext cx="225" cy="225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/>
                <a:p>
                  <a:pPr algn="ctr"/>
                  <a:endParaRPr sz="3600" b="1" dirty="0">
                    <a:solidFill>
                      <a:srgbClr val="FF0000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6414" name="直接连接符 16413"/>
                <p:cNvSpPr/>
                <p:nvPr/>
              </p:nvSpPr>
              <p:spPr>
                <a:xfrm>
                  <a:off x="564" y="2208"/>
                  <a:ext cx="0" cy="81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15" name="矩形 16414"/>
                <p:cNvSpPr/>
                <p:nvPr/>
              </p:nvSpPr>
              <p:spPr>
                <a:xfrm>
                  <a:off x="529" y="2385"/>
                  <a:ext cx="69" cy="177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6" name="直接连接符 16415"/>
                <p:cNvSpPr/>
                <p:nvPr/>
              </p:nvSpPr>
              <p:spPr>
                <a:xfrm>
                  <a:off x="1020" y="2208"/>
                  <a:ext cx="0" cy="81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17" name="矩形 16416"/>
                <p:cNvSpPr/>
                <p:nvPr/>
              </p:nvSpPr>
              <p:spPr>
                <a:xfrm>
                  <a:off x="985" y="2562"/>
                  <a:ext cx="70" cy="177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18" name="直接连接符 16417"/>
                <p:cNvSpPr/>
                <p:nvPr/>
              </p:nvSpPr>
              <p:spPr>
                <a:xfrm flipV="1">
                  <a:off x="741" y="2727"/>
                  <a:ext cx="0" cy="213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6419" name="直接连接符 16418"/>
                <p:cNvSpPr/>
                <p:nvPr/>
              </p:nvSpPr>
              <p:spPr>
                <a:xfrm>
                  <a:off x="564" y="3022"/>
                  <a:ext cx="913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20" name="直接连接符 16419"/>
                <p:cNvSpPr/>
                <p:nvPr/>
              </p:nvSpPr>
              <p:spPr>
                <a:xfrm flipV="1">
                  <a:off x="1477" y="2704"/>
                  <a:ext cx="0" cy="31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21" name="直接连接符 16420"/>
                <p:cNvSpPr/>
                <p:nvPr/>
              </p:nvSpPr>
              <p:spPr>
                <a:xfrm flipV="1">
                  <a:off x="1477" y="2196"/>
                  <a:ext cx="0" cy="28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22" name="直接连接符 16421"/>
                <p:cNvSpPr/>
                <p:nvPr/>
              </p:nvSpPr>
              <p:spPr>
                <a:xfrm>
                  <a:off x="564" y="2208"/>
                  <a:ext cx="913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23" name="直接连接符 16422"/>
                <p:cNvSpPr/>
                <p:nvPr/>
              </p:nvSpPr>
              <p:spPr>
                <a:xfrm flipV="1">
                  <a:off x="1275" y="2445"/>
                  <a:ext cx="0" cy="318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6424" name="椭圆 16423"/>
                <p:cNvSpPr/>
                <p:nvPr/>
              </p:nvSpPr>
              <p:spPr>
                <a:xfrm>
                  <a:off x="3192" y="2514"/>
                  <a:ext cx="261" cy="262"/>
                </a:xfrm>
                <a:prstGeom prst="ellipse">
                  <a:avLst/>
                </a:prstGeom>
                <a:solidFill>
                  <a:schemeClr val="bg1"/>
                </a:solidFill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5" name="直接连接符 16424"/>
                <p:cNvSpPr/>
                <p:nvPr/>
              </p:nvSpPr>
              <p:spPr>
                <a:xfrm>
                  <a:off x="3216" y="2646"/>
                  <a:ext cx="189" cy="0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26" name="直接连接符 16425"/>
                <p:cNvSpPr/>
                <p:nvPr/>
              </p:nvSpPr>
              <p:spPr>
                <a:xfrm>
                  <a:off x="2410" y="2220"/>
                  <a:ext cx="0" cy="81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27" name="矩形 16426"/>
                <p:cNvSpPr/>
                <p:nvPr/>
              </p:nvSpPr>
              <p:spPr>
                <a:xfrm>
                  <a:off x="2375" y="2433"/>
                  <a:ext cx="71" cy="177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28" name="直接连接符 16427"/>
                <p:cNvSpPr/>
                <p:nvPr/>
              </p:nvSpPr>
              <p:spPr>
                <a:xfrm>
                  <a:off x="2867" y="2220"/>
                  <a:ext cx="0" cy="81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29" name="矩形 16428"/>
                <p:cNvSpPr/>
                <p:nvPr/>
              </p:nvSpPr>
              <p:spPr>
                <a:xfrm>
                  <a:off x="2831" y="2574"/>
                  <a:ext cx="70" cy="177"/>
                </a:xfrm>
                <a:prstGeom prst="rect">
                  <a:avLst/>
                </a:prstGeom>
                <a:solidFill>
                  <a:schemeClr val="bg1"/>
                </a:solidFill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30" name="直接连接符 16429"/>
                <p:cNvSpPr/>
                <p:nvPr/>
              </p:nvSpPr>
              <p:spPr>
                <a:xfrm>
                  <a:off x="2410" y="3034"/>
                  <a:ext cx="912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31" name="直接连接符 16430"/>
                <p:cNvSpPr/>
                <p:nvPr/>
              </p:nvSpPr>
              <p:spPr>
                <a:xfrm flipV="1">
                  <a:off x="3322" y="2776"/>
                  <a:ext cx="0" cy="27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32" name="直接连接符 16431"/>
                <p:cNvSpPr/>
                <p:nvPr/>
              </p:nvSpPr>
              <p:spPr>
                <a:xfrm flipV="1">
                  <a:off x="3322" y="2220"/>
                  <a:ext cx="0" cy="31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33" name="直接连接符 16432"/>
                <p:cNvSpPr/>
                <p:nvPr/>
              </p:nvSpPr>
              <p:spPr>
                <a:xfrm>
                  <a:off x="2410" y="2220"/>
                  <a:ext cx="912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6434" name="直接连接符 16433"/>
                <p:cNvSpPr/>
                <p:nvPr/>
              </p:nvSpPr>
              <p:spPr>
                <a:xfrm flipV="1">
                  <a:off x="3109" y="2445"/>
                  <a:ext cx="0" cy="318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16435" name="文本框 16434"/>
                <p:cNvSpPr txBox="1"/>
                <p:nvPr/>
              </p:nvSpPr>
              <p:spPr>
                <a:xfrm>
                  <a:off x="1776" y="2400"/>
                  <a:ext cx="317" cy="48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anchor="t" anchorCtr="0">
                  <a:spAutoFit/>
                </a:bodyPr>
                <a:lstStyle/>
                <a:p>
                  <a:r>
                    <a:rPr lang="en-US" altLang="zh-CN" sz="4400" b="1">
                      <a:solidFill>
                        <a:srgbClr val="FF3300"/>
                      </a:solidFill>
                      <a:latin typeface="Times New Roman" panose="02020603050405020304" pitchFamily="18" charset="0"/>
                    </a:rPr>
                    <a:t>=</a:t>
                  </a:r>
                </a:p>
              </p:txBody>
            </p:sp>
            <p:sp>
              <p:nvSpPr>
                <p:cNvPr id="16436" name="文本框 16435"/>
                <p:cNvSpPr txBox="1"/>
                <p:nvPr/>
              </p:nvSpPr>
              <p:spPr>
                <a:xfrm>
                  <a:off x="3613" y="2400"/>
                  <a:ext cx="317" cy="48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none" anchor="t" anchorCtr="0">
                  <a:spAutoFit/>
                </a:bodyPr>
                <a:lstStyle/>
                <a:p>
                  <a:r>
                    <a:rPr lang="en-US" altLang="zh-CN" sz="4400" b="1">
                      <a:latin typeface="Times New Roman" panose="02020603050405020304" pitchFamily="18" charset="0"/>
                    </a:rPr>
                    <a:t>+</a:t>
                  </a:r>
                </a:p>
              </p:txBody>
            </p:sp>
          </p:grpSp>
        </p:grpSp>
        <p:grpSp>
          <p:nvGrpSpPr>
            <p:cNvPr id="16437" name="组合 16436"/>
            <p:cNvGrpSpPr/>
            <p:nvPr/>
          </p:nvGrpSpPr>
          <p:grpSpPr>
            <a:xfrm>
              <a:off x="996" y="2184"/>
              <a:ext cx="3720" cy="876"/>
              <a:chOff x="996" y="2184"/>
              <a:chExt cx="3720" cy="876"/>
            </a:xfrm>
          </p:grpSpPr>
          <p:sp>
            <p:nvSpPr>
              <p:cNvPr id="16438" name="椭圆 16437"/>
              <p:cNvSpPr/>
              <p:nvPr/>
            </p:nvSpPr>
            <p:spPr>
              <a:xfrm>
                <a:off x="996" y="21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9" name="椭圆 16438"/>
              <p:cNvSpPr/>
              <p:nvPr/>
            </p:nvSpPr>
            <p:spPr>
              <a:xfrm>
                <a:off x="996" y="2988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0" name="椭圆 16439"/>
              <p:cNvSpPr/>
              <p:nvPr/>
            </p:nvSpPr>
            <p:spPr>
              <a:xfrm>
                <a:off x="2856" y="3000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1" name="椭圆 16440"/>
              <p:cNvSpPr/>
              <p:nvPr/>
            </p:nvSpPr>
            <p:spPr>
              <a:xfrm>
                <a:off x="2844" y="2184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2" name="椭圆 16441"/>
              <p:cNvSpPr/>
              <p:nvPr/>
            </p:nvSpPr>
            <p:spPr>
              <a:xfrm>
                <a:off x="4668" y="219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3" name="椭圆 16442"/>
              <p:cNvSpPr/>
              <p:nvPr/>
            </p:nvSpPr>
            <p:spPr>
              <a:xfrm>
                <a:off x="4668" y="3012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文本框 17411"/>
          <p:cNvSpPr txBox="1"/>
          <p:nvPr/>
        </p:nvSpPr>
        <p:spPr>
          <a:xfrm>
            <a:off x="533400" y="284163"/>
            <a:ext cx="8129588" cy="9461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latin typeface="Times New Roman" panose="02020603050405020304" pitchFamily="18" charset="0"/>
              </a:rPr>
              <a:t>4.  </a:t>
            </a:r>
            <a:r>
              <a:rPr lang="zh-CN" altLang="en-US" sz="2800" b="1" dirty="0">
                <a:latin typeface="Times New Roman" panose="02020603050405020304" pitchFamily="18" charset="0"/>
              </a:rPr>
              <a:t>叠加原理只能用于电压或电流的计算，不能用来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</a:rPr>
              <a:t>    求功率。如：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pSp>
        <p:nvGrpSpPr>
          <p:cNvPr id="17413" name="组合 17412"/>
          <p:cNvGrpSpPr/>
          <p:nvPr/>
        </p:nvGrpSpPr>
        <p:grpSpPr>
          <a:xfrm>
            <a:off x="247650" y="3505200"/>
            <a:ext cx="8570913" cy="946150"/>
            <a:chOff x="156" y="2208"/>
            <a:chExt cx="5399" cy="596"/>
          </a:xfrm>
        </p:grpSpPr>
        <p:sp>
          <p:nvSpPr>
            <p:cNvPr id="17414" name="文本框 17413"/>
            <p:cNvSpPr txBox="1"/>
            <p:nvPr/>
          </p:nvSpPr>
          <p:spPr>
            <a:xfrm>
              <a:off x="348" y="2208"/>
              <a:ext cx="5207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</a:rPr>
                <a:t>5.  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使用叠加原理时也可以把电源分组求解，每个分 </a:t>
              </a:r>
            </a:p>
            <a:p>
              <a:r>
                <a:rPr lang="zh-CN" altLang="en-US" sz="2800" b="1" dirty="0">
                  <a:latin typeface="Times New Roman" panose="02020603050405020304" pitchFamily="18" charset="0"/>
                </a:rPr>
                <a:t>     电路的电源个数可能不止一个。</a:t>
              </a:r>
            </a:p>
          </p:txBody>
        </p:sp>
        <p:sp>
          <p:nvSpPr>
            <p:cNvPr id="17415" name="直接连接符 17414"/>
            <p:cNvSpPr/>
            <p:nvPr/>
          </p:nvSpPr>
          <p:spPr>
            <a:xfrm>
              <a:off x="156" y="2208"/>
              <a:ext cx="5232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7416" name="组合 17415"/>
          <p:cNvGrpSpPr/>
          <p:nvPr/>
        </p:nvGrpSpPr>
        <p:grpSpPr>
          <a:xfrm>
            <a:off x="3170238" y="1006475"/>
            <a:ext cx="5649912" cy="2339975"/>
            <a:chOff x="2005" y="574"/>
            <a:chExt cx="3764" cy="1654"/>
          </a:xfrm>
        </p:grpSpPr>
        <p:grpSp>
          <p:nvGrpSpPr>
            <p:cNvPr id="17417" name="组合 17416"/>
            <p:cNvGrpSpPr/>
            <p:nvPr/>
          </p:nvGrpSpPr>
          <p:grpSpPr>
            <a:xfrm>
              <a:off x="2005" y="574"/>
              <a:ext cx="2655" cy="574"/>
              <a:chOff x="2241" y="874"/>
              <a:chExt cx="2239" cy="406"/>
            </a:xfrm>
          </p:grpSpPr>
          <p:graphicFrame>
            <p:nvGraphicFramePr>
              <p:cNvPr id="17418" name="对象 17417"/>
              <p:cNvGraphicFramePr>
                <a:graphicFrameLocks/>
              </p:cNvGraphicFramePr>
              <p:nvPr/>
            </p:nvGraphicFramePr>
            <p:xfrm>
              <a:off x="2768" y="874"/>
              <a:ext cx="1712" cy="40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473" r:id="rId3" imgW="965200" imgH="228600" progId="Equations">
                      <p:embed/>
                    </p:oleObj>
                  </mc:Choice>
                  <mc:Fallback>
                    <p:oleObj r:id="rId3" imgW="965200" imgH="228600" progId="Equations">
                      <p:embed/>
                      <p:pic>
                        <p:nvPicPr>
                          <p:cNvPr id="0" name="Picture 2" descr="image96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68" y="874"/>
                            <a:ext cx="1712" cy="40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19" name="文本框 17418"/>
              <p:cNvSpPr txBox="1"/>
              <p:nvPr/>
            </p:nvSpPr>
            <p:spPr>
              <a:xfrm>
                <a:off x="2241" y="951"/>
                <a:ext cx="557" cy="26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ctr" anchorCtr="0">
                <a:spAutoFit/>
              </a:bodyPr>
              <a:lstStyle/>
              <a:p>
                <a:pPr algn="ctr" eaLnBrk="0" hangingPunct="0"/>
                <a:r>
                  <a:rPr lang="en-US" altLang="zh-CN" sz="2800" b="1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设：</a:t>
                </a:r>
                <a:endParaRPr lang="zh-CN" altLang="en-US" sz="2800" b="1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17420" name="组合 17419"/>
            <p:cNvGrpSpPr/>
            <p:nvPr/>
          </p:nvGrpSpPr>
          <p:grpSpPr>
            <a:xfrm>
              <a:off x="2079" y="1054"/>
              <a:ext cx="3690" cy="1174"/>
              <a:chOff x="2079" y="1054"/>
              <a:chExt cx="3690" cy="1174"/>
            </a:xfrm>
          </p:grpSpPr>
          <p:graphicFrame>
            <p:nvGraphicFramePr>
              <p:cNvPr id="17421" name="对象 17420"/>
              <p:cNvGraphicFramePr>
                <a:graphicFrameLocks/>
              </p:cNvGraphicFramePr>
              <p:nvPr/>
            </p:nvGraphicFramePr>
            <p:xfrm>
              <a:off x="2496" y="1054"/>
              <a:ext cx="3273" cy="117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474" r:id="rId5" imgW="1701062" imgH="533169" progId="Equations">
                      <p:embed/>
                    </p:oleObj>
                  </mc:Choice>
                  <mc:Fallback>
                    <p:oleObj r:id="rId5" imgW="1701062" imgH="533169" progId="Equations">
                      <p:embed/>
                      <p:pic>
                        <p:nvPicPr>
                          <p:cNvPr id="0" name="Picture 1" descr="image97"/>
                          <p:cNvPicPr>
                            <a:picLocks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96" y="1054"/>
                            <a:ext cx="3273" cy="117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422" name="文本框 17421"/>
              <p:cNvSpPr txBox="1"/>
              <p:nvPr/>
            </p:nvSpPr>
            <p:spPr>
              <a:xfrm>
                <a:off x="2079" y="1155"/>
                <a:ext cx="601" cy="36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anchor="ctr" anchorCtr="0">
                <a:spAutoFit/>
              </a:bodyPr>
              <a:lstStyle/>
              <a:p>
                <a:pPr algn="ctr" eaLnBrk="0" hangingPunct="0"/>
                <a:r>
                  <a:rPr lang="zh-CN" altLang="en-US" sz="2800" b="1" dirty="0">
                    <a:latin typeface="Times New Roman" panose="02020603050405020304" pitchFamily="18" charset="0"/>
                  </a:rPr>
                  <a:t>则：</a:t>
                </a:r>
                <a:endParaRPr lang="zh-CN" altLang="en-US" sz="2800" b="1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7423" name="直接连接符 17422"/>
          <p:cNvSpPr/>
          <p:nvPr/>
        </p:nvSpPr>
        <p:spPr>
          <a:xfrm>
            <a:off x="1962150" y="1447800"/>
            <a:ext cx="0" cy="1752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4" name="矩形 17423"/>
          <p:cNvSpPr/>
          <p:nvPr/>
        </p:nvSpPr>
        <p:spPr>
          <a:xfrm>
            <a:off x="1874838" y="2084388"/>
            <a:ext cx="174625" cy="4000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5" name="直接连接符 17424"/>
          <p:cNvSpPr/>
          <p:nvPr/>
        </p:nvSpPr>
        <p:spPr>
          <a:xfrm>
            <a:off x="993775" y="3200400"/>
            <a:ext cx="19367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6" name="直接连接符 17425"/>
          <p:cNvSpPr/>
          <p:nvPr/>
        </p:nvSpPr>
        <p:spPr>
          <a:xfrm>
            <a:off x="993775" y="1447800"/>
            <a:ext cx="19367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7" name="椭圆 17426"/>
          <p:cNvSpPr/>
          <p:nvPr/>
        </p:nvSpPr>
        <p:spPr>
          <a:xfrm>
            <a:off x="819150" y="2668588"/>
            <a:ext cx="352425" cy="315912"/>
          </a:xfrm>
          <a:prstGeom prst="ellipse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28" name="直接连接符 17427"/>
          <p:cNvSpPr/>
          <p:nvPr/>
        </p:nvSpPr>
        <p:spPr>
          <a:xfrm>
            <a:off x="993775" y="1447800"/>
            <a:ext cx="0" cy="1752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29" name="矩形 17428"/>
          <p:cNvSpPr/>
          <p:nvPr/>
        </p:nvSpPr>
        <p:spPr>
          <a:xfrm>
            <a:off x="906463" y="1870075"/>
            <a:ext cx="177800" cy="39846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0" name="椭圆 17429"/>
          <p:cNvSpPr/>
          <p:nvPr/>
        </p:nvSpPr>
        <p:spPr>
          <a:xfrm>
            <a:off x="2752725" y="2668588"/>
            <a:ext cx="352425" cy="315912"/>
          </a:xfrm>
          <a:prstGeom prst="ellipse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1" name="直接连接符 17430"/>
          <p:cNvSpPr/>
          <p:nvPr/>
        </p:nvSpPr>
        <p:spPr>
          <a:xfrm>
            <a:off x="2930525" y="1447800"/>
            <a:ext cx="0" cy="1752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7432" name="矩形 17431"/>
          <p:cNvSpPr/>
          <p:nvPr/>
        </p:nvSpPr>
        <p:spPr>
          <a:xfrm>
            <a:off x="2840038" y="1870075"/>
            <a:ext cx="177800" cy="39846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3" name="文本框 17432"/>
          <p:cNvSpPr txBox="1"/>
          <p:nvPr/>
        </p:nvSpPr>
        <p:spPr>
          <a:xfrm>
            <a:off x="2159000" y="1506538"/>
            <a:ext cx="742950" cy="579437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r>
              <a:rPr lang="en-US" altLang="zh-CN" sz="3200" b="1" i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i="1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endParaRPr lang="en-US" altLang="zh-CN" sz="2800" b="1" i="1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4" name="文本框 17433"/>
          <p:cNvSpPr txBox="1"/>
          <p:nvPr/>
        </p:nvSpPr>
        <p:spPr>
          <a:xfrm>
            <a:off x="1301750" y="2292350"/>
            <a:ext cx="522288" cy="519113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 i="1">
                <a:latin typeface="Times New Roman" panose="02020603050405020304" pitchFamily="18" charset="0"/>
              </a:rPr>
              <a:t>R</a:t>
            </a:r>
            <a:r>
              <a:rPr lang="en-US" altLang="zh-CN" sz="2400" b="1" i="1" baseline="-25000">
                <a:latin typeface="Times New Roman" panose="02020603050405020304" pitchFamily="18" charset="0"/>
              </a:rPr>
              <a:t>3</a:t>
            </a:r>
            <a:endParaRPr lang="en-US" altLang="zh-CN" sz="2800" b="1" i="1">
              <a:solidFill>
                <a:srgbClr val="CC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35" name="直接连接符 17434"/>
          <p:cNvSpPr/>
          <p:nvPr/>
        </p:nvSpPr>
        <p:spPr>
          <a:xfrm>
            <a:off x="2171700" y="1784350"/>
            <a:ext cx="0" cy="98425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17436" name="椭圆 17435"/>
          <p:cNvSpPr/>
          <p:nvPr/>
        </p:nvSpPr>
        <p:spPr>
          <a:xfrm flipH="1">
            <a:off x="1905000" y="1390650"/>
            <a:ext cx="95250" cy="95250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7437" name="椭圆 17436"/>
          <p:cNvSpPr/>
          <p:nvPr/>
        </p:nvSpPr>
        <p:spPr>
          <a:xfrm flipH="1">
            <a:off x="1905000" y="3143250"/>
            <a:ext cx="95250" cy="95250"/>
          </a:xfrm>
          <a:prstGeom prst="ellipse">
            <a:avLst/>
          </a:prstGeom>
          <a:solidFill>
            <a:schemeClr val="tx1"/>
          </a:solidFill>
          <a:ln w="38100">
            <a:noFill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17438" name="组合 17437"/>
          <p:cNvGrpSpPr/>
          <p:nvPr/>
        </p:nvGrpSpPr>
        <p:grpSpPr>
          <a:xfrm>
            <a:off x="914400" y="4675188"/>
            <a:ext cx="7219950" cy="1820862"/>
            <a:chOff x="576" y="2945"/>
            <a:chExt cx="4548" cy="1147"/>
          </a:xfrm>
        </p:grpSpPr>
        <p:sp>
          <p:nvSpPr>
            <p:cNvPr id="17439" name="文本框 17438"/>
            <p:cNvSpPr txBox="1"/>
            <p:nvPr/>
          </p:nvSpPr>
          <p:spPr>
            <a:xfrm>
              <a:off x="1908" y="3204"/>
              <a:ext cx="362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5400" b="1">
                  <a:latin typeface="Times New Roman" panose="02020603050405020304" pitchFamily="18" charset="0"/>
                </a:rPr>
                <a:t>=</a:t>
              </a:r>
            </a:p>
          </p:txBody>
        </p:sp>
        <p:sp>
          <p:nvSpPr>
            <p:cNvPr id="17440" name="文本框 17439"/>
            <p:cNvSpPr txBox="1"/>
            <p:nvPr/>
          </p:nvSpPr>
          <p:spPr>
            <a:xfrm>
              <a:off x="3540" y="3204"/>
              <a:ext cx="362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5400" b="1">
                  <a:latin typeface="Times New Roman" panose="02020603050405020304" pitchFamily="18" charset="0"/>
                </a:rPr>
                <a:t>+</a:t>
              </a:r>
            </a:p>
          </p:txBody>
        </p:sp>
        <p:sp>
          <p:nvSpPr>
            <p:cNvPr id="17441" name="直接连接符 17440"/>
            <p:cNvSpPr/>
            <p:nvPr/>
          </p:nvSpPr>
          <p:spPr>
            <a:xfrm>
              <a:off x="2510" y="3287"/>
              <a:ext cx="90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2" name="直接连接符 17441"/>
            <p:cNvSpPr/>
            <p:nvPr/>
          </p:nvSpPr>
          <p:spPr>
            <a:xfrm>
              <a:off x="2517" y="4018"/>
              <a:ext cx="89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3" name="椭圆 17442"/>
            <p:cNvSpPr/>
            <p:nvPr/>
          </p:nvSpPr>
          <p:spPr>
            <a:xfrm>
              <a:off x="2400" y="3744"/>
              <a:ext cx="240" cy="195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endParaRPr sz="3600" b="1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7444" name="直接连接符 17443"/>
            <p:cNvSpPr/>
            <p:nvPr/>
          </p:nvSpPr>
          <p:spPr>
            <a:xfrm>
              <a:off x="2517" y="3275"/>
              <a:ext cx="0" cy="74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5" name="矩形 17444"/>
            <p:cNvSpPr/>
            <p:nvPr/>
          </p:nvSpPr>
          <p:spPr>
            <a:xfrm>
              <a:off x="2476" y="3454"/>
              <a:ext cx="82" cy="169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6" name="椭圆 17445"/>
            <p:cNvSpPr/>
            <p:nvPr/>
          </p:nvSpPr>
          <p:spPr>
            <a:xfrm>
              <a:off x="3281" y="3736"/>
              <a:ext cx="246" cy="203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7" name="直接连接符 17446"/>
            <p:cNvSpPr/>
            <p:nvPr/>
          </p:nvSpPr>
          <p:spPr>
            <a:xfrm>
              <a:off x="3411" y="3275"/>
              <a:ext cx="0" cy="75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48" name="矩形 17447"/>
            <p:cNvSpPr/>
            <p:nvPr/>
          </p:nvSpPr>
          <p:spPr>
            <a:xfrm>
              <a:off x="3370" y="3454"/>
              <a:ext cx="82" cy="169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9" name="矩形 17448"/>
            <p:cNvSpPr/>
            <p:nvPr/>
          </p:nvSpPr>
          <p:spPr>
            <a:xfrm>
              <a:off x="2809" y="3228"/>
              <a:ext cx="195" cy="117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0" name="椭圆 17449"/>
            <p:cNvSpPr/>
            <p:nvPr/>
          </p:nvSpPr>
          <p:spPr>
            <a:xfrm>
              <a:off x="4445" y="2945"/>
              <a:ext cx="254" cy="262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直接连接符 17450"/>
            <p:cNvSpPr/>
            <p:nvPr/>
          </p:nvSpPr>
          <p:spPr>
            <a:xfrm>
              <a:off x="5080" y="3093"/>
              <a:ext cx="0" cy="98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2" name="直接连接符 17451"/>
            <p:cNvSpPr/>
            <p:nvPr/>
          </p:nvSpPr>
          <p:spPr>
            <a:xfrm>
              <a:off x="4560" y="2976"/>
              <a:ext cx="1" cy="20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3" name="直接连接符 17452"/>
            <p:cNvSpPr/>
            <p:nvPr/>
          </p:nvSpPr>
          <p:spPr>
            <a:xfrm>
              <a:off x="4075" y="3455"/>
              <a:ext cx="100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4" name="直接连接符 17453"/>
            <p:cNvSpPr/>
            <p:nvPr/>
          </p:nvSpPr>
          <p:spPr>
            <a:xfrm>
              <a:off x="4083" y="4054"/>
              <a:ext cx="98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5" name="矩形 17454"/>
            <p:cNvSpPr/>
            <p:nvPr/>
          </p:nvSpPr>
          <p:spPr>
            <a:xfrm>
              <a:off x="5034" y="3655"/>
              <a:ext cx="90" cy="188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6" name="矩形 17455"/>
            <p:cNvSpPr/>
            <p:nvPr/>
          </p:nvSpPr>
          <p:spPr>
            <a:xfrm>
              <a:off x="4417" y="3390"/>
              <a:ext cx="215" cy="130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7" name="直接连接符 17456"/>
            <p:cNvSpPr/>
            <p:nvPr/>
          </p:nvSpPr>
          <p:spPr>
            <a:xfrm>
              <a:off x="4711" y="3091"/>
              <a:ext cx="38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58" name="直接连接符 17457"/>
            <p:cNvSpPr/>
            <p:nvPr/>
          </p:nvSpPr>
          <p:spPr>
            <a:xfrm flipH="1">
              <a:off x="4075" y="3091"/>
              <a:ext cx="35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17459" name="组合 17458"/>
            <p:cNvGrpSpPr/>
            <p:nvPr/>
          </p:nvGrpSpPr>
          <p:grpSpPr>
            <a:xfrm>
              <a:off x="576" y="2945"/>
              <a:ext cx="1278" cy="1147"/>
              <a:chOff x="576" y="2945"/>
              <a:chExt cx="1278" cy="1147"/>
            </a:xfrm>
          </p:grpSpPr>
          <p:sp>
            <p:nvSpPr>
              <p:cNvPr id="17460" name="直接连接符 17459"/>
              <p:cNvSpPr/>
              <p:nvPr/>
            </p:nvSpPr>
            <p:spPr>
              <a:xfrm flipV="1">
                <a:off x="720" y="3372"/>
                <a:ext cx="0" cy="38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61" name="直接连接符 17460"/>
              <p:cNvSpPr/>
              <p:nvPr/>
            </p:nvSpPr>
            <p:spPr>
              <a:xfrm flipV="1">
                <a:off x="720" y="3372"/>
                <a:ext cx="100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62" name="直接连接符 17461"/>
              <p:cNvSpPr/>
              <p:nvPr/>
            </p:nvSpPr>
            <p:spPr>
              <a:xfrm flipV="1">
                <a:off x="720" y="4092"/>
                <a:ext cx="100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63" name="椭圆 17462"/>
              <p:cNvSpPr/>
              <p:nvPr/>
            </p:nvSpPr>
            <p:spPr>
              <a:xfrm>
                <a:off x="576" y="3768"/>
                <a:ext cx="277" cy="217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4" name="直接连接符 17463"/>
              <p:cNvSpPr/>
              <p:nvPr/>
            </p:nvSpPr>
            <p:spPr>
              <a:xfrm>
                <a:off x="720" y="3756"/>
                <a:ext cx="0" cy="336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65" name="矩形 17464"/>
              <p:cNvSpPr/>
              <p:nvPr/>
            </p:nvSpPr>
            <p:spPr>
              <a:xfrm>
                <a:off x="672" y="3516"/>
                <a:ext cx="86" cy="167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6" name="椭圆 17465"/>
              <p:cNvSpPr/>
              <p:nvPr/>
            </p:nvSpPr>
            <p:spPr>
              <a:xfrm>
                <a:off x="1591" y="3780"/>
                <a:ext cx="263" cy="205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7" name="直接连接符 17466"/>
              <p:cNvSpPr/>
              <p:nvPr/>
            </p:nvSpPr>
            <p:spPr>
              <a:xfrm>
                <a:off x="1728" y="3372"/>
                <a:ext cx="0" cy="48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68" name="矩形 17467"/>
              <p:cNvSpPr/>
              <p:nvPr/>
            </p:nvSpPr>
            <p:spPr>
              <a:xfrm>
                <a:off x="1680" y="3492"/>
                <a:ext cx="86" cy="167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69" name="矩形 17468"/>
              <p:cNvSpPr/>
              <p:nvPr/>
            </p:nvSpPr>
            <p:spPr>
              <a:xfrm>
                <a:off x="1062" y="3334"/>
                <a:ext cx="204" cy="116"/>
              </a:xfrm>
              <a:prstGeom prst="rect">
                <a:avLst/>
              </a:prstGeom>
              <a:solidFill>
                <a:schemeClr val="bg1"/>
              </a:solidFill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0" name="椭圆 17469"/>
              <p:cNvSpPr/>
              <p:nvPr/>
            </p:nvSpPr>
            <p:spPr>
              <a:xfrm>
                <a:off x="1100" y="2945"/>
                <a:ext cx="281" cy="253"/>
              </a:xfrm>
              <a:prstGeom prst="ellipse">
                <a:avLst/>
              </a:prstGeom>
              <a:solidFill>
                <a:schemeClr val="bg1"/>
              </a:solidFill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1" name="直接连接符 17470"/>
              <p:cNvSpPr/>
              <p:nvPr/>
            </p:nvSpPr>
            <p:spPr>
              <a:xfrm>
                <a:off x="1235" y="2964"/>
                <a:ext cx="0" cy="222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72" name="直接连接符 17471"/>
              <p:cNvSpPr/>
              <p:nvPr/>
            </p:nvSpPr>
            <p:spPr>
              <a:xfrm>
                <a:off x="1369" y="3069"/>
                <a:ext cx="366" cy="0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73" name="直接连接符 17472"/>
              <p:cNvSpPr/>
              <p:nvPr/>
            </p:nvSpPr>
            <p:spPr>
              <a:xfrm flipH="1">
                <a:off x="713" y="3069"/>
                <a:ext cx="375" cy="0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74" name="直接连接符 17473"/>
              <p:cNvSpPr/>
              <p:nvPr/>
            </p:nvSpPr>
            <p:spPr>
              <a:xfrm>
                <a:off x="1728" y="3084"/>
                <a:ext cx="0" cy="32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75" name="直接连接符 17474"/>
              <p:cNvSpPr/>
              <p:nvPr/>
            </p:nvSpPr>
            <p:spPr>
              <a:xfrm>
                <a:off x="720" y="3084"/>
                <a:ext cx="0" cy="32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76" name="直接连接符 17475"/>
              <p:cNvSpPr/>
              <p:nvPr/>
            </p:nvSpPr>
            <p:spPr>
              <a:xfrm>
                <a:off x="1728" y="3804"/>
                <a:ext cx="0" cy="288"/>
              </a:xfrm>
              <a:prstGeom prst="line">
                <a:avLst/>
              </a:prstGeom>
              <a:ln w="38100" cap="flat" cmpd="sng">
                <a:solidFill>
                  <a:srgbClr val="FF33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7477" name="椭圆 17476"/>
              <p:cNvSpPr/>
              <p:nvPr/>
            </p:nvSpPr>
            <p:spPr>
              <a:xfrm>
                <a:off x="696" y="3348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78" name="椭圆 17477"/>
              <p:cNvSpPr/>
              <p:nvPr/>
            </p:nvSpPr>
            <p:spPr>
              <a:xfrm>
                <a:off x="1704" y="3348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79" name="椭圆 17478"/>
            <p:cNvSpPr/>
            <p:nvPr/>
          </p:nvSpPr>
          <p:spPr>
            <a:xfrm>
              <a:off x="4062" y="3432"/>
              <a:ext cx="47" cy="47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0" name="椭圆 17479"/>
            <p:cNvSpPr/>
            <p:nvPr/>
          </p:nvSpPr>
          <p:spPr>
            <a:xfrm>
              <a:off x="5052" y="3432"/>
              <a:ext cx="47" cy="47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81" name="直接连接符 17480"/>
            <p:cNvSpPr/>
            <p:nvPr/>
          </p:nvSpPr>
          <p:spPr>
            <a:xfrm>
              <a:off x="4080" y="3084"/>
              <a:ext cx="0" cy="98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82" name="矩形 17481"/>
            <p:cNvSpPr/>
            <p:nvPr/>
          </p:nvSpPr>
          <p:spPr>
            <a:xfrm>
              <a:off x="4042" y="3655"/>
              <a:ext cx="90" cy="188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文本框 18435"/>
          <p:cNvSpPr txBox="1"/>
          <p:nvPr/>
        </p:nvSpPr>
        <p:spPr>
          <a:xfrm>
            <a:off x="247650" y="0"/>
            <a:ext cx="414655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3600" b="1">
                <a:solidFill>
                  <a:srgbClr val="FF3300"/>
                </a:solidFill>
                <a:latin typeface="宋体" panose="02010600030101010101" pitchFamily="2" charset="-122"/>
              </a:rPr>
              <a:t>(</a:t>
            </a:r>
            <a:r>
              <a:rPr lang="zh-CN" altLang="en-US" sz="3600" b="1" dirty="0">
                <a:solidFill>
                  <a:srgbClr val="FF3300"/>
                </a:solidFill>
                <a:latin typeface="宋体" panose="02010600030101010101" pitchFamily="2" charset="-122"/>
              </a:rPr>
              <a:t>一</a:t>
            </a:r>
            <a:r>
              <a:rPr lang="en-US" altLang="zh-CN" sz="3600" b="1">
                <a:solidFill>
                  <a:srgbClr val="FF3300"/>
                </a:solidFill>
                <a:latin typeface="宋体" panose="02010600030101010101" pitchFamily="2" charset="-122"/>
              </a:rPr>
              <a:t>) </a:t>
            </a:r>
            <a:r>
              <a:rPr lang="zh-CN" altLang="en-US" sz="3600" b="1" dirty="0">
                <a:solidFill>
                  <a:srgbClr val="FF3300"/>
                </a:solidFill>
                <a:latin typeface="宋体" panose="02010600030101010101" pitchFamily="2" charset="-122"/>
              </a:rPr>
              <a:t>戴维南定理</a:t>
            </a:r>
          </a:p>
        </p:txBody>
      </p:sp>
      <p:grpSp>
        <p:nvGrpSpPr>
          <p:cNvPr id="18437" name="组合 18436"/>
          <p:cNvGrpSpPr/>
          <p:nvPr/>
        </p:nvGrpSpPr>
        <p:grpSpPr>
          <a:xfrm>
            <a:off x="647700" y="2228850"/>
            <a:ext cx="3348038" cy="2247900"/>
            <a:chOff x="408" y="1404"/>
            <a:chExt cx="2109" cy="1416"/>
          </a:xfrm>
        </p:grpSpPr>
        <p:sp>
          <p:nvSpPr>
            <p:cNvPr id="18438" name="矩形 18437"/>
            <p:cNvSpPr/>
            <p:nvPr/>
          </p:nvSpPr>
          <p:spPr>
            <a:xfrm>
              <a:off x="408" y="1404"/>
              <a:ext cx="1060" cy="1416"/>
            </a:xfrm>
            <a:prstGeom prst="rect">
              <a:avLst/>
            </a:prstGeom>
            <a:solidFill>
              <a:srgbClr val="CCFFFF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lnSpc>
                  <a:spcPct val="140000"/>
                </a:lnSpc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有源</a:t>
              </a:r>
            </a:p>
            <a:p>
              <a:pPr algn="ctr">
                <a:lnSpc>
                  <a:spcPct val="140000"/>
                </a:lnSpc>
              </a:pPr>
              <a:r>
                <a:rPr lang="zh-CN" altLang="en-US" sz="2800" b="1" dirty="0">
                  <a:solidFill>
                    <a:srgbClr val="010000"/>
                  </a:solidFill>
                  <a:latin typeface="Times New Roman" panose="02020603050405020304" pitchFamily="18" charset="0"/>
                </a:rPr>
                <a:t>二端网络</a:t>
              </a:r>
              <a:endParaRPr lang="zh-CN" altLang="en-US" sz="1200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18439" name="直接连接符 18438"/>
            <p:cNvSpPr/>
            <p:nvPr/>
          </p:nvSpPr>
          <p:spPr>
            <a:xfrm>
              <a:off x="1480" y="1610"/>
              <a:ext cx="7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0" name="直接连接符 18439"/>
            <p:cNvSpPr/>
            <p:nvPr/>
          </p:nvSpPr>
          <p:spPr>
            <a:xfrm>
              <a:off x="1468" y="2686"/>
              <a:ext cx="71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1" name="直接连接符 18440"/>
            <p:cNvSpPr/>
            <p:nvPr/>
          </p:nvSpPr>
          <p:spPr>
            <a:xfrm>
              <a:off x="2184" y="1598"/>
              <a:ext cx="0" cy="10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2" name="矩形 18441"/>
            <p:cNvSpPr/>
            <p:nvPr/>
          </p:nvSpPr>
          <p:spPr>
            <a:xfrm>
              <a:off x="2129" y="2024"/>
              <a:ext cx="110" cy="294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3" name="文本框 18442"/>
            <p:cNvSpPr txBox="1"/>
            <p:nvPr/>
          </p:nvSpPr>
          <p:spPr>
            <a:xfrm>
              <a:off x="2239" y="1899"/>
              <a:ext cx="27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800" b="1">
                  <a:solidFill>
                    <a:srgbClr val="FF33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8444" name="组合 18443"/>
          <p:cNvGrpSpPr/>
          <p:nvPr/>
        </p:nvGrpSpPr>
        <p:grpSpPr>
          <a:xfrm>
            <a:off x="5448300" y="2190750"/>
            <a:ext cx="3421063" cy="2209800"/>
            <a:chOff x="3432" y="1380"/>
            <a:chExt cx="2155" cy="1392"/>
          </a:xfrm>
        </p:grpSpPr>
        <p:sp>
          <p:nvSpPr>
            <p:cNvPr id="18445" name="矩形 18444"/>
            <p:cNvSpPr/>
            <p:nvPr/>
          </p:nvSpPr>
          <p:spPr>
            <a:xfrm>
              <a:off x="3432" y="1380"/>
              <a:ext cx="1001" cy="1392"/>
            </a:xfrm>
            <a:prstGeom prst="rect">
              <a:avLst/>
            </a:prstGeom>
            <a:solidFill>
              <a:srgbClr val="CCFFFF"/>
            </a:solidFill>
            <a:ln w="28575" cap="flat" cmpd="sng">
              <a:solidFill>
                <a:schemeClr val="tx1"/>
              </a:solidFill>
              <a:prstDash val="sysDot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lnSpc>
                  <a:spcPct val="140000"/>
                </a:lnSpc>
              </a:pPr>
              <a:endParaRPr lang="en-US" altLang="zh-CN" sz="1200">
                <a:latin typeface="Times New Roman" panose="02020603050405020304" pitchFamily="18" charset="0"/>
              </a:endParaRPr>
            </a:p>
            <a:p>
              <a:pPr algn="ctr">
                <a:lnSpc>
                  <a:spcPct val="120000"/>
                </a:lnSpc>
              </a:pPr>
              <a:endParaRPr lang="en-US" altLang="zh-CN" sz="1200">
                <a:latin typeface="Times New Roman" panose="02020603050405020304" pitchFamily="18" charset="0"/>
              </a:endParaRPr>
            </a:p>
          </p:txBody>
        </p:sp>
        <p:sp>
          <p:nvSpPr>
            <p:cNvPr id="18446" name="椭圆 18445"/>
            <p:cNvSpPr/>
            <p:nvPr/>
          </p:nvSpPr>
          <p:spPr>
            <a:xfrm>
              <a:off x="3786" y="2198"/>
              <a:ext cx="269" cy="260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47" name="直接连接符 18446"/>
            <p:cNvSpPr/>
            <p:nvPr/>
          </p:nvSpPr>
          <p:spPr>
            <a:xfrm>
              <a:off x="3932" y="1589"/>
              <a:ext cx="131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8" name="直接连接符 18447"/>
            <p:cNvSpPr/>
            <p:nvPr/>
          </p:nvSpPr>
          <p:spPr>
            <a:xfrm>
              <a:off x="3932" y="2587"/>
              <a:ext cx="131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49" name="直接连接符 18448"/>
            <p:cNvSpPr/>
            <p:nvPr/>
          </p:nvSpPr>
          <p:spPr>
            <a:xfrm>
              <a:off x="5246" y="1589"/>
              <a:ext cx="0" cy="99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0" name="矩形 18449"/>
            <p:cNvSpPr/>
            <p:nvPr/>
          </p:nvSpPr>
          <p:spPr>
            <a:xfrm>
              <a:off x="5184" y="1896"/>
              <a:ext cx="125" cy="307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1" name="直接连接符 18450"/>
            <p:cNvSpPr/>
            <p:nvPr/>
          </p:nvSpPr>
          <p:spPr>
            <a:xfrm>
              <a:off x="3932" y="1589"/>
              <a:ext cx="0" cy="99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2" name="矩形 18451"/>
            <p:cNvSpPr/>
            <p:nvPr/>
          </p:nvSpPr>
          <p:spPr>
            <a:xfrm>
              <a:off x="3870" y="1735"/>
              <a:ext cx="125" cy="231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53" name="文本框 18452"/>
            <p:cNvSpPr txBox="1"/>
            <p:nvPr/>
          </p:nvSpPr>
          <p:spPr>
            <a:xfrm>
              <a:off x="3444" y="2244"/>
              <a:ext cx="415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</a:rPr>
                <a:t>E</a:t>
              </a:r>
              <a:r>
                <a:rPr lang="en-US" altLang="zh-CN" sz="2400" b="1">
                  <a:latin typeface="Times New Roman" panose="02020603050405020304" pitchFamily="18" charset="0"/>
                </a:rPr>
                <a:t>d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4" name="文本框 18453"/>
            <p:cNvSpPr txBox="1"/>
            <p:nvPr/>
          </p:nvSpPr>
          <p:spPr>
            <a:xfrm>
              <a:off x="3528" y="1704"/>
              <a:ext cx="452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>
                  <a:latin typeface="Times New Roman" panose="02020603050405020304" pitchFamily="18" charset="0"/>
                </a:rPr>
                <a:t>d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5" name="文本框 18454"/>
            <p:cNvSpPr txBox="1"/>
            <p:nvPr/>
          </p:nvSpPr>
          <p:spPr>
            <a:xfrm>
              <a:off x="3899" y="1973"/>
              <a:ext cx="22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</a:rPr>
                <a:t>+</a:t>
              </a:r>
              <a:endParaRPr lang="en-US" altLang="zh-CN" sz="2400" b="1">
                <a:solidFill>
                  <a:srgbClr val="FF33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6" name="文本框 18455"/>
            <p:cNvSpPr txBox="1"/>
            <p:nvPr/>
          </p:nvSpPr>
          <p:spPr>
            <a:xfrm>
              <a:off x="3912" y="2280"/>
              <a:ext cx="21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400" b="1">
                  <a:latin typeface="Times New Roman" panose="02020603050405020304" pitchFamily="18" charset="0"/>
                </a:rPr>
                <a:t>_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57" name="文本框 18456"/>
            <p:cNvSpPr txBox="1"/>
            <p:nvPr/>
          </p:nvSpPr>
          <p:spPr>
            <a:xfrm>
              <a:off x="5309" y="1771"/>
              <a:ext cx="27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2400" b="1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8458" name="右箭头 18457"/>
          <p:cNvSpPr/>
          <p:nvPr/>
        </p:nvSpPr>
        <p:spPr>
          <a:xfrm>
            <a:off x="4210050" y="3257550"/>
            <a:ext cx="914400" cy="266700"/>
          </a:xfrm>
          <a:prstGeom prst="rightArrow">
            <a:avLst>
              <a:gd name="adj1" fmla="val 50000"/>
              <a:gd name="adj2" fmla="val 85714"/>
            </a:avLst>
          </a:prstGeom>
          <a:solidFill>
            <a:srgbClr val="FF99FF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459" name="文本框 18458"/>
          <p:cNvSpPr txBox="1"/>
          <p:nvPr/>
        </p:nvSpPr>
        <p:spPr>
          <a:xfrm>
            <a:off x="1447800" y="5262563"/>
            <a:ext cx="6313488" cy="588962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注意：“等效”是指对端口外等效</a:t>
            </a:r>
            <a:endParaRPr lang="zh-CN" altLang="en-US" sz="32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18460" name="组合 18459"/>
          <p:cNvGrpSpPr/>
          <p:nvPr/>
        </p:nvGrpSpPr>
        <p:grpSpPr>
          <a:xfrm>
            <a:off x="303213" y="842963"/>
            <a:ext cx="7786687" cy="685800"/>
            <a:chOff x="191" y="531"/>
            <a:chExt cx="4905" cy="432"/>
          </a:xfrm>
        </p:grpSpPr>
        <p:sp>
          <p:nvSpPr>
            <p:cNvPr id="18461" name="文本框 18460"/>
            <p:cNvSpPr txBox="1"/>
            <p:nvPr/>
          </p:nvSpPr>
          <p:spPr>
            <a:xfrm>
              <a:off x="191" y="531"/>
              <a:ext cx="986" cy="404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/>
              <a:r>
                <a:rPr lang="zh-CN" altLang="en-US" sz="3600" b="1" u="sng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概念</a:t>
              </a:r>
              <a:r>
                <a:rPr lang="zh-CN" altLang="en-US" sz="36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：</a:t>
              </a:r>
              <a:endParaRPr lang="zh-CN" altLang="en-US" sz="3600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18462" name="矩形 18461"/>
            <p:cNvSpPr/>
            <p:nvPr/>
          </p:nvSpPr>
          <p:spPr>
            <a:xfrm>
              <a:off x="1071" y="598"/>
              <a:ext cx="4025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/>
              <a:r>
                <a:rPr lang="zh-CN" altLang="en-US" sz="3200" b="1" dirty="0">
                  <a:latin typeface="Times New Roman" panose="02020603050405020304" pitchFamily="18" charset="0"/>
                </a:rPr>
                <a:t>有源二端网络用电压源模型等效。 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文本框 19459"/>
          <p:cNvSpPr txBox="1"/>
          <p:nvPr/>
        </p:nvSpPr>
        <p:spPr>
          <a:xfrm>
            <a:off x="4365625" y="2438400"/>
            <a:ext cx="4473575" cy="22272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等效电压源的内阻等于有源</a:t>
            </a:r>
          </a:p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二端网络相应无源二端网络</a:t>
            </a:r>
          </a:p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的输入电阻。（有源网络变</a:t>
            </a:r>
          </a:p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无源网络的原则是：电压源</a:t>
            </a:r>
          </a:p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短路，电流源断路）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461" name="文本框 19460"/>
          <p:cNvSpPr txBox="1"/>
          <p:nvPr/>
        </p:nvSpPr>
        <p:spPr>
          <a:xfrm>
            <a:off x="400050" y="2457450"/>
            <a:ext cx="3546475" cy="13731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等效电压源的电动势</a:t>
            </a:r>
          </a:p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sz="2800" b="1">
                <a:solidFill>
                  <a:srgbClr val="0000FF"/>
                </a:solidFill>
                <a:latin typeface="Times New Roman" panose="02020603050405020304" pitchFamily="18" charset="0"/>
              </a:rPr>
              <a:t>Ed </a:t>
            </a:r>
            <a:r>
              <a:rPr lang="zh-CN" altLang="en-US" sz="2800" b="1">
                <a:solidFill>
                  <a:srgbClr val="0000F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等于有源二端</a:t>
            </a:r>
          </a:p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网络的开端电压；</a:t>
            </a:r>
            <a:endParaRPr lang="zh-CN" altLang="en-US" sz="2800" b="1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462" name="对象 19461"/>
          <p:cNvGraphicFramePr>
            <a:graphicFrameLocks/>
          </p:cNvGraphicFramePr>
          <p:nvPr/>
        </p:nvGraphicFramePr>
        <p:xfrm>
          <a:off x="6538913" y="5370513"/>
          <a:ext cx="2205037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549" r:id="rId3" imgW="825500" imgH="228600" progId="Equations">
                  <p:embed/>
                </p:oleObj>
              </mc:Choice>
              <mc:Fallback>
                <p:oleObj r:id="rId3" imgW="825500" imgH="228600" progId="Equations">
                  <p:embed/>
                  <p:pic>
                    <p:nvPicPr>
                      <p:cNvPr id="0" name="Picture 3" descr="image98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8913" y="5370513"/>
                        <a:ext cx="2205037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矩形 19462"/>
          <p:cNvSpPr/>
          <p:nvPr/>
        </p:nvSpPr>
        <p:spPr>
          <a:xfrm>
            <a:off x="647700" y="381000"/>
            <a:ext cx="1587500" cy="175260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lnSpc>
                <a:spcPct val="14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有源</a:t>
            </a:r>
          </a:p>
          <a:p>
            <a:pPr algn="ctr">
              <a:lnSpc>
                <a:spcPct val="140000"/>
              </a:lnSpc>
            </a:pP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二端网络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zh-CN" altLang="en-US" sz="2800">
              <a:latin typeface="Times New Roman" panose="02020603050405020304" pitchFamily="18" charset="0"/>
            </a:endParaRPr>
          </a:p>
        </p:txBody>
      </p:sp>
      <p:sp>
        <p:nvSpPr>
          <p:cNvPr id="19464" name="直接连接符 19463"/>
          <p:cNvSpPr/>
          <p:nvPr/>
        </p:nvSpPr>
        <p:spPr>
          <a:xfrm>
            <a:off x="2235200" y="498475"/>
            <a:ext cx="11366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65" name="直接连接符 19464"/>
          <p:cNvSpPr/>
          <p:nvPr/>
        </p:nvSpPr>
        <p:spPr>
          <a:xfrm>
            <a:off x="2235200" y="2016125"/>
            <a:ext cx="113665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66" name="直接连接符 19465"/>
          <p:cNvSpPr/>
          <p:nvPr/>
        </p:nvSpPr>
        <p:spPr>
          <a:xfrm>
            <a:off x="3371850" y="498475"/>
            <a:ext cx="0" cy="15176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67" name="矩形 19466"/>
          <p:cNvSpPr/>
          <p:nvPr/>
        </p:nvSpPr>
        <p:spPr>
          <a:xfrm>
            <a:off x="3284538" y="965200"/>
            <a:ext cx="174625" cy="46672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68" name="文本框 19467"/>
          <p:cNvSpPr txBox="1"/>
          <p:nvPr/>
        </p:nvSpPr>
        <p:spPr>
          <a:xfrm>
            <a:off x="3459163" y="766763"/>
            <a:ext cx="441325" cy="519112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9469" name="右箭头 19468"/>
          <p:cNvSpPr/>
          <p:nvPr/>
        </p:nvSpPr>
        <p:spPr>
          <a:xfrm>
            <a:off x="4114800" y="952500"/>
            <a:ext cx="800100" cy="2667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70" name="直接连接符 19469"/>
          <p:cNvSpPr/>
          <p:nvPr/>
        </p:nvSpPr>
        <p:spPr>
          <a:xfrm>
            <a:off x="0" y="2362200"/>
            <a:ext cx="91440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19471" name="组合 19470"/>
          <p:cNvGrpSpPr/>
          <p:nvPr/>
        </p:nvGrpSpPr>
        <p:grpSpPr>
          <a:xfrm>
            <a:off x="1468438" y="2343150"/>
            <a:ext cx="2608262" cy="4514850"/>
            <a:chOff x="925" y="1476"/>
            <a:chExt cx="1643" cy="2844"/>
          </a:xfrm>
        </p:grpSpPr>
        <p:graphicFrame>
          <p:nvGraphicFramePr>
            <p:cNvPr id="19472" name="对象 19471"/>
            <p:cNvGraphicFramePr>
              <a:graphicFrameLocks/>
            </p:cNvGraphicFramePr>
            <p:nvPr/>
          </p:nvGraphicFramePr>
          <p:xfrm>
            <a:off x="925" y="3731"/>
            <a:ext cx="935" cy="4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0" r:id="rId5" imgW="533169" imgH="228501" progId="Equations">
                    <p:embed/>
                  </p:oleObj>
                </mc:Choice>
                <mc:Fallback>
                  <p:oleObj r:id="rId5" imgW="533169" imgH="228501" progId="Equations">
                    <p:embed/>
                    <p:pic>
                      <p:nvPicPr>
                        <p:cNvPr id="0" name="Picture 2" descr="image99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5" y="3731"/>
                          <a:ext cx="935" cy="445"/>
                        </a:xfrm>
                        <a:prstGeom prst="rect">
                          <a:avLst/>
                        </a:prstGeom>
                        <a:noFill/>
                        <a:ln w="2857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3" name="直接连接符 19472"/>
            <p:cNvSpPr/>
            <p:nvPr/>
          </p:nvSpPr>
          <p:spPr>
            <a:xfrm>
              <a:off x="2568" y="1476"/>
              <a:ext cx="0" cy="2844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19474" name="组合 19473"/>
          <p:cNvGrpSpPr/>
          <p:nvPr/>
        </p:nvGrpSpPr>
        <p:grpSpPr>
          <a:xfrm>
            <a:off x="819150" y="3771900"/>
            <a:ext cx="2870200" cy="2082800"/>
            <a:chOff x="552" y="2988"/>
            <a:chExt cx="1808" cy="1312"/>
          </a:xfrm>
        </p:grpSpPr>
        <p:sp>
          <p:nvSpPr>
            <p:cNvPr id="19475" name="矩形 19474"/>
            <p:cNvSpPr/>
            <p:nvPr/>
          </p:nvSpPr>
          <p:spPr>
            <a:xfrm>
              <a:off x="552" y="3132"/>
              <a:ext cx="825" cy="1044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>
                <a:lnSpc>
                  <a:spcPct val="140000"/>
                </a:lnSpc>
              </a:pPr>
              <a:r>
                <a:rPr lang="zh-CN" altLang="en-US" sz="28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有源</a:t>
              </a:r>
            </a:p>
            <a:p>
              <a:pPr algn="ctr">
                <a:lnSpc>
                  <a:spcPct val="140000"/>
                </a:lnSpc>
              </a:pPr>
              <a:r>
                <a:rPr lang="zh-CN" altLang="en-US" sz="24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二端网络</a:t>
              </a:r>
              <a:endParaRPr lang="zh-CN" altLang="en-US" sz="1200" dirty="0">
                <a:latin typeface="Times New Roman" panose="02020603050405020304" pitchFamily="18" charset="0"/>
              </a:endParaRPr>
            </a:p>
            <a:p>
              <a:pPr algn="ctr">
                <a:lnSpc>
                  <a:spcPct val="120000"/>
                </a:lnSpc>
              </a:pPr>
              <a:endParaRPr lang="zh-CN" altLang="en-US" sz="1200">
                <a:latin typeface="Times New Roman" panose="02020603050405020304" pitchFamily="18" charset="0"/>
              </a:endParaRPr>
            </a:p>
          </p:txBody>
        </p:sp>
        <p:sp>
          <p:nvSpPr>
            <p:cNvPr id="19476" name="直接连接符 19475"/>
            <p:cNvSpPr/>
            <p:nvPr/>
          </p:nvSpPr>
          <p:spPr>
            <a:xfrm>
              <a:off x="1377" y="3254"/>
              <a:ext cx="86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7" name="直接连接符 19476"/>
            <p:cNvSpPr/>
            <p:nvPr/>
          </p:nvSpPr>
          <p:spPr>
            <a:xfrm>
              <a:off x="1377" y="4018"/>
              <a:ext cx="86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8" name="直接连接符 19477"/>
            <p:cNvSpPr/>
            <p:nvPr/>
          </p:nvSpPr>
          <p:spPr>
            <a:xfrm>
              <a:off x="2220" y="3353"/>
              <a:ext cx="0" cy="58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9479" name="对象 19478"/>
            <p:cNvGraphicFramePr>
              <a:graphicFrameLocks/>
            </p:cNvGraphicFramePr>
            <p:nvPr/>
          </p:nvGraphicFramePr>
          <p:xfrm>
            <a:off x="1755" y="3406"/>
            <a:ext cx="316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1" r:id="rId7" imgW="203024" imgH="228402" progId="Equations">
                    <p:embed/>
                  </p:oleObj>
                </mc:Choice>
                <mc:Fallback>
                  <p:oleObj r:id="rId7" imgW="203024" imgH="228402" progId="Equations">
                    <p:embed/>
                    <p:pic>
                      <p:nvPicPr>
                        <p:cNvPr id="0" name="Picture 1" descr="image100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55" y="3406"/>
                          <a:ext cx="316" cy="3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80" name="文本框 19479"/>
            <p:cNvSpPr txBox="1"/>
            <p:nvPr/>
          </p:nvSpPr>
          <p:spPr>
            <a:xfrm>
              <a:off x="2105" y="2988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481" name="文本框 19480"/>
            <p:cNvSpPr txBox="1"/>
            <p:nvPr/>
          </p:nvSpPr>
          <p:spPr>
            <a:xfrm>
              <a:off x="2110" y="4012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19482" name="组合 19481"/>
          <p:cNvGrpSpPr/>
          <p:nvPr/>
        </p:nvGrpSpPr>
        <p:grpSpPr>
          <a:xfrm>
            <a:off x="4781550" y="4775200"/>
            <a:ext cx="3175000" cy="1930400"/>
            <a:chOff x="3012" y="3008"/>
            <a:chExt cx="2000" cy="1216"/>
          </a:xfrm>
        </p:grpSpPr>
        <p:sp>
          <p:nvSpPr>
            <p:cNvPr id="19483" name="矩形 19482"/>
            <p:cNvSpPr/>
            <p:nvPr/>
          </p:nvSpPr>
          <p:spPr>
            <a:xfrm>
              <a:off x="3012" y="3104"/>
              <a:ext cx="905" cy="1092"/>
            </a:xfrm>
            <a:prstGeom prst="rect">
              <a:avLst/>
            </a:prstGeom>
            <a:solidFill>
              <a:schemeClr val="bg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pPr algn="ctr"/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相应的</a:t>
              </a:r>
            </a:p>
            <a:p>
              <a:pPr algn="ctr"/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无源</a:t>
              </a:r>
            </a:p>
            <a:p>
              <a:pPr algn="ctr"/>
              <a:r>
                <a:rPr lang="zh-CN" altLang="en-US" sz="24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二端网络</a:t>
              </a:r>
              <a:endPara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  <a:p>
              <a:pPr algn="ctr"/>
              <a:endParaRPr lang="zh-CN" altLang="en-US" sz="1200">
                <a:solidFill>
                  <a:srgbClr val="FF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4" name="直接连接符 19483"/>
            <p:cNvSpPr/>
            <p:nvPr/>
          </p:nvSpPr>
          <p:spPr>
            <a:xfrm>
              <a:off x="3941" y="3244"/>
              <a:ext cx="81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5" name="直接连接符 19484"/>
            <p:cNvSpPr/>
            <p:nvPr/>
          </p:nvSpPr>
          <p:spPr>
            <a:xfrm>
              <a:off x="3917" y="4008"/>
              <a:ext cx="81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86" name="文本框 19485"/>
            <p:cNvSpPr txBox="1"/>
            <p:nvPr/>
          </p:nvSpPr>
          <p:spPr>
            <a:xfrm>
              <a:off x="4757" y="3008"/>
              <a:ext cx="255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487" name="文本框 19486"/>
            <p:cNvSpPr txBox="1"/>
            <p:nvPr/>
          </p:nvSpPr>
          <p:spPr>
            <a:xfrm>
              <a:off x="4726" y="3936"/>
              <a:ext cx="24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anchor="ctr" anchorCtr="0">
              <a:spAutoFit/>
            </a:bodyPr>
            <a:lstStyle/>
            <a:p>
              <a:pPr algn="ctr" eaLnBrk="0" hangingPunct="0"/>
              <a:r>
                <a:rPr lang="en-US" altLang="zh-CN" sz="24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B</a:t>
              </a:r>
            </a:p>
          </p:txBody>
        </p:sp>
      </p:grpSp>
      <p:sp>
        <p:nvSpPr>
          <p:cNvPr id="19488" name="文本框 19487"/>
          <p:cNvSpPr txBox="1"/>
          <p:nvPr/>
        </p:nvSpPr>
        <p:spPr>
          <a:xfrm>
            <a:off x="2555875" y="228600"/>
            <a:ext cx="441325" cy="73342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9489" name="文本框 19488"/>
          <p:cNvSpPr txBox="1"/>
          <p:nvPr/>
        </p:nvSpPr>
        <p:spPr>
          <a:xfrm>
            <a:off x="2574925" y="1322388"/>
            <a:ext cx="420688" cy="73342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9490" name="椭圆 19489"/>
          <p:cNvSpPr/>
          <p:nvPr/>
        </p:nvSpPr>
        <p:spPr>
          <a:xfrm>
            <a:off x="2705100" y="438150"/>
            <a:ext cx="76200" cy="76200"/>
          </a:xfrm>
          <a:prstGeom prst="ellipse">
            <a:avLst/>
          </a:pr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91" name="椭圆 19490"/>
          <p:cNvSpPr/>
          <p:nvPr/>
        </p:nvSpPr>
        <p:spPr>
          <a:xfrm>
            <a:off x="2743200" y="1981200"/>
            <a:ext cx="76200" cy="76200"/>
          </a:xfrm>
          <a:prstGeom prst="ellipse">
            <a:avLst/>
          </a:pr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92" name="矩形 19491"/>
          <p:cNvSpPr/>
          <p:nvPr/>
        </p:nvSpPr>
        <p:spPr>
          <a:xfrm>
            <a:off x="5181600" y="304800"/>
            <a:ext cx="1589088" cy="1828800"/>
          </a:xfrm>
          <a:prstGeom prst="rect">
            <a:avLst/>
          </a:prstGeom>
          <a:solidFill>
            <a:srgbClr val="CCFFFF"/>
          </a:solidFill>
          <a:ln w="38100" cap="flat" cmpd="sng">
            <a:solidFill>
              <a:srgbClr val="CC0000"/>
            </a:solidFill>
            <a:prstDash val="sysDot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pPr algn="ctr">
              <a:lnSpc>
                <a:spcPct val="140000"/>
              </a:lnSpc>
            </a:pPr>
            <a:endParaRPr lang="en-US" altLang="zh-CN" sz="2800">
              <a:latin typeface="Times New Roman" panose="02020603050405020304" pitchFamily="18" charset="0"/>
            </a:endParaRPr>
          </a:p>
          <a:p>
            <a:pPr algn="ctr">
              <a:lnSpc>
                <a:spcPct val="120000"/>
              </a:lnSpc>
            </a:pPr>
            <a:endParaRPr lang="en-US" altLang="zh-CN" sz="2800">
              <a:latin typeface="Times New Roman" panose="02020603050405020304" pitchFamily="18" charset="0"/>
            </a:endParaRPr>
          </a:p>
        </p:txBody>
      </p:sp>
      <p:sp>
        <p:nvSpPr>
          <p:cNvPr id="19493" name="椭圆 19492"/>
          <p:cNvSpPr/>
          <p:nvPr/>
        </p:nvSpPr>
        <p:spPr>
          <a:xfrm>
            <a:off x="5762625" y="1374775"/>
            <a:ext cx="427038" cy="412750"/>
          </a:xfrm>
          <a:prstGeom prst="ellipse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94" name="直接连接符 19493"/>
          <p:cNvSpPr/>
          <p:nvPr/>
        </p:nvSpPr>
        <p:spPr>
          <a:xfrm>
            <a:off x="5975350" y="427038"/>
            <a:ext cx="20859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95" name="直接连接符 19494"/>
          <p:cNvSpPr/>
          <p:nvPr/>
        </p:nvSpPr>
        <p:spPr>
          <a:xfrm>
            <a:off x="5975350" y="2011363"/>
            <a:ext cx="2085975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96" name="直接连接符 19495"/>
          <p:cNvSpPr/>
          <p:nvPr/>
        </p:nvSpPr>
        <p:spPr>
          <a:xfrm>
            <a:off x="8061325" y="427038"/>
            <a:ext cx="0" cy="15843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97" name="矩形 19496"/>
          <p:cNvSpPr/>
          <p:nvPr/>
        </p:nvSpPr>
        <p:spPr>
          <a:xfrm>
            <a:off x="7962900" y="914400"/>
            <a:ext cx="198438" cy="487363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498" name="直接连接符 19497"/>
          <p:cNvSpPr/>
          <p:nvPr/>
        </p:nvSpPr>
        <p:spPr>
          <a:xfrm>
            <a:off x="5975350" y="427038"/>
            <a:ext cx="0" cy="1584325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9499" name="矩形 19498"/>
          <p:cNvSpPr/>
          <p:nvPr/>
        </p:nvSpPr>
        <p:spPr>
          <a:xfrm>
            <a:off x="5876925" y="792163"/>
            <a:ext cx="198438" cy="366712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00" name="文本框 19499"/>
          <p:cNvSpPr txBox="1"/>
          <p:nvPr/>
        </p:nvSpPr>
        <p:spPr>
          <a:xfrm>
            <a:off x="5200650" y="1485900"/>
            <a:ext cx="658813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01" name="文本框 19500"/>
          <p:cNvSpPr txBox="1"/>
          <p:nvPr/>
        </p:nvSpPr>
        <p:spPr>
          <a:xfrm>
            <a:off x="5276850" y="609600"/>
            <a:ext cx="71755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FF3300"/>
                </a:solidFill>
                <a:latin typeface="Times New Roman" panose="02020603050405020304" pitchFamily="18" charset="0"/>
              </a:rPr>
              <a:t>d</a:t>
            </a:r>
            <a:endParaRPr lang="en-US" altLang="zh-CN" sz="2800" b="1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9502" name="文本框 19501"/>
          <p:cNvSpPr txBox="1"/>
          <p:nvPr/>
        </p:nvSpPr>
        <p:spPr>
          <a:xfrm>
            <a:off x="5980113" y="1004888"/>
            <a:ext cx="387350" cy="519112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+</a:t>
            </a:r>
          </a:p>
        </p:txBody>
      </p:sp>
      <p:sp>
        <p:nvSpPr>
          <p:cNvPr id="19503" name="文本框 19502"/>
          <p:cNvSpPr txBox="1"/>
          <p:nvPr/>
        </p:nvSpPr>
        <p:spPr>
          <a:xfrm>
            <a:off x="5943600" y="1473200"/>
            <a:ext cx="361950" cy="519113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_</a:t>
            </a:r>
          </a:p>
        </p:txBody>
      </p:sp>
      <p:sp>
        <p:nvSpPr>
          <p:cNvPr id="19504" name="文本框 19503"/>
          <p:cNvSpPr txBox="1"/>
          <p:nvPr/>
        </p:nvSpPr>
        <p:spPr>
          <a:xfrm>
            <a:off x="8161338" y="715963"/>
            <a:ext cx="441325" cy="519112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sz="2800" b="1">
                <a:solidFill>
                  <a:srgbClr val="FF3300"/>
                </a:solidFill>
                <a:latin typeface="Times New Roman" panose="02020603050405020304" pitchFamily="18" charset="0"/>
              </a:rPr>
              <a:t>R</a:t>
            </a:r>
          </a:p>
        </p:txBody>
      </p:sp>
      <p:sp>
        <p:nvSpPr>
          <p:cNvPr id="19505" name="椭圆 19504"/>
          <p:cNvSpPr/>
          <p:nvPr/>
        </p:nvSpPr>
        <p:spPr>
          <a:xfrm>
            <a:off x="7277100" y="381000"/>
            <a:ext cx="76200" cy="76200"/>
          </a:xfrm>
          <a:prstGeom prst="ellipse">
            <a:avLst/>
          </a:pr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06" name="椭圆 19505"/>
          <p:cNvSpPr/>
          <p:nvPr/>
        </p:nvSpPr>
        <p:spPr>
          <a:xfrm>
            <a:off x="7334250" y="1981200"/>
            <a:ext cx="76200" cy="76200"/>
          </a:xfrm>
          <a:prstGeom prst="ellipse">
            <a:avLst/>
          </a:prstGeom>
          <a:solidFill>
            <a:schemeClr val="tx1"/>
          </a:solidFill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9507" name="文本框 19506"/>
          <p:cNvSpPr txBox="1"/>
          <p:nvPr/>
        </p:nvSpPr>
        <p:spPr>
          <a:xfrm>
            <a:off x="7108825" y="217488"/>
            <a:ext cx="441325" cy="73342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9508" name="文本框 19507"/>
          <p:cNvSpPr txBox="1"/>
          <p:nvPr/>
        </p:nvSpPr>
        <p:spPr>
          <a:xfrm>
            <a:off x="7165975" y="1303338"/>
            <a:ext cx="420688" cy="733425"/>
          </a:xfrm>
          <a:prstGeom prst="rect">
            <a:avLst/>
          </a:prstGeom>
          <a:noFill/>
          <a:ln w="38100">
            <a:noFill/>
          </a:ln>
        </p:spPr>
        <p:txBody>
          <a:bodyPr wrap="none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/>
              <a:pPr lvl="0" algn="r" eaLnBrk="1" hangingPunct="1">
                <a:buNone/>
              </a:pPr>
              <a:t>5</a:t>
            </a:fld>
            <a:endParaRPr lang="en-US" altLang="zh-CN" sz="1400" dirty="0"/>
          </a:p>
        </p:txBody>
      </p:sp>
      <p:sp>
        <p:nvSpPr>
          <p:cNvPr id="25603" name="Line 4"/>
          <p:cNvSpPr/>
          <p:nvPr/>
        </p:nvSpPr>
        <p:spPr>
          <a:xfrm>
            <a:off x="1365250" y="2605088"/>
            <a:ext cx="914400" cy="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4" name="Oval 5"/>
          <p:cNvSpPr/>
          <p:nvPr/>
        </p:nvSpPr>
        <p:spPr>
          <a:xfrm>
            <a:off x="1284288" y="2541588"/>
            <a:ext cx="77787" cy="80962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5605" name="Line 6"/>
          <p:cNvSpPr/>
          <p:nvPr/>
        </p:nvSpPr>
        <p:spPr>
          <a:xfrm>
            <a:off x="1365250" y="4703763"/>
            <a:ext cx="914400" cy="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06" name="Oval 7"/>
          <p:cNvSpPr/>
          <p:nvPr/>
        </p:nvSpPr>
        <p:spPr>
          <a:xfrm>
            <a:off x="1284288" y="4659313"/>
            <a:ext cx="77787" cy="80962"/>
          </a:xfrm>
          <a:prstGeom prst="ellipse">
            <a:avLst/>
          </a:prstGeom>
          <a:noFill/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5607" name="Freeform 8"/>
          <p:cNvSpPr/>
          <p:nvPr/>
        </p:nvSpPr>
        <p:spPr>
          <a:xfrm>
            <a:off x="2278063" y="3030538"/>
            <a:ext cx="77787" cy="1220787"/>
          </a:xfrm>
          <a:custGeom>
            <a:avLst/>
            <a:gdLst>
              <a:gd name="txL" fmla="*/ 0 w 48"/>
              <a:gd name="txT" fmla="*/ 0 h 768"/>
              <a:gd name="txR" fmla="*/ 48 w 48"/>
              <a:gd name="txB" fmla="*/ 768 h 768"/>
            </a:gdLst>
            <a:ahLst/>
            <a:cxnLst>
              <a:cxn ang="0">
                <a:pos x="0" y="0"/>
              </a:cxn>
              <a:cxn ang="0">
                <a:pos x="77787" y="152598"/>
              </a:cxn>
              <a:cxn ang="0">
                <a:pos x="0" y="305197"/>
              </a:cxn>
              <a:cxn ang="0">
                <a:pos x="77787" y="457795"/>
              </a:cxn>
              <a:cxn ang="0">
                <a:pos x="0" y="610394"/>
              </a:cxn>
              <a:cxn ang="0">
                <a:pos x="77787" y="762992"/>
              </a:cxn>
              <a:cxn ang="0">
                <a:pos x="0" y="915590"/>
              </a:cxn>
              <a:cxn ang="0">
                <a:pos x="77787" y="1068189"/>
              </a:cxn>
              <a:cxn ang="0">
                <a:pos x="0" y="1220787"/>
              </a:cxn>
            </a:cxnLst>
            <a:rect l="txL" t="txT" r="txR" b="txB"/>
            <a:pathLst>
              <a:path w="48" h="768">
                <a:moveTo>
                  <a:pt x="0" y="0"/>
                </a:moveTo>
                <a:cubicBezTo>
                  <a:pt x="24" y="32"/>
                  <a:pt x="48" y="64"/>
                  <a:pt x="48" y="96"/>
                </a:cubicBezTo>
                <a:cubicBezTo>
                  <a:pt x="48" y="128"/>
                  <a:pt x="0" y="160"/>
                  <a:pt x="0" y="192"/>
                </a:cubicBezTo>
                <a:cubicBezTo>
                  <a:pt x="0" y="224"/>
                  <a:pt x="48" y="256"/>
                  <a:pt x="48" y="288"/>
                </a:cubicBezTo>
                <a:cubicBezTo>
                  <a:pt x="48" y="320"/>
                  <a:pt x="0" y="352"/>
                  <a:pt x="0" y="384"/>
                </a:cubicBezTo>
                <a:cubicBezTo>
                  <a:pt x="0" y="416"/>
                  <a:pt x="48" y="448"/>
                  <a:pt x="48" y="480"/>
                </a:cubicBezTo>
                <a:cubicBezTo>
                  <a:pt x="48" y="512"/>
                  <a:pt x="0" y="544"/>
                  <a:pt x="0" y="576"/>
                </a:cubicBezTo>
                <a:cubicBezTo>
                  <a:pt x="0" y="608"/>
                  <a:pt x="48" y="640"/>
                  <a:pt x="48" y="672"/>
                </a:cubicBezTo>
                <a:cubicBezTo>
                  <a:pt x="48" y="704"/>
                  <a:pt x="8" y="752"/>
                  <a:pt x="0" y="768"/>
                </a:cubicBezTo>
              </a:path>
            </a:pathLst>
          </a:cu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8" name="Freeform 9"/>
          <p:cNvSpPr/>
          <p:nvPr/>
        </p:nvSpPr>
        <p:spPr>
          <a:xfrm flipH="1">
            <a:off x="2624138" y="3030538"/>
            <a:ext cx="77787" cy="1220787"/>
          </a:xfrm>
          <a:custGeom>
            <a:avLst/>
            <a:gdLst>
              <a:gd name="txL" fmla="*/ 0 w 48"/>
              <a:gd name="txT" fmla="*/ 0 h 768"/>
              <a:gd name="txR" fmla="*/ 48 w 48"/>
              <a:gd name="txB" fmla="*/ 768 h 768"/>
            </a:gdLst>
            <a:ahLst/>
            <a:cxnLst>
              <a:cxn ang="0">
                <a:pos x="0" y="0"/>
              </a:cxn>
              <a:cxn ang="0">
                <a:pos x="77787" y="152598"/>
              </a:cxn>
              <a:cxn ang="0">
                <a:pos x="0" y="305197"/>
              </a:cxn>
              <a:cxn ang="0">
                <a:pos x="77787" y="457795"/>
              </a:cxn>
              <a:cxn ang="0">
                <a:pos x="0" y="610394"/>
              </a:cxn>
              <a:cxn ang="0">
                <a:pos x="77787" y="762992"/>
              </a:cxn>
              <a:cxn ang="0">
                <a:pos x="0" y="915590"/>
              </a:cxn>
              <a:cxn ang="0">
                <a:pos x="77787" y="1068189"/>
              </a:cxn>
              <a:cxn ang="0">
                <a:pos x="0" y="1220787"/>
              </a:cxn>
            </a:cxnLst>
            <a:rect l="txL" t="txT" r="txR" b="txB"/>
            <a:pathLst>
              <a:path w="48" h="768">
                <a:moveTo>
                  <a:pt x="0" y="0"/>
                </a:moveTo>
                <a:cubicBezTo>
                  <a:pt x="24" y="32"/>
                  <a:pt x="48" y="64"/>
                  <a:pt x="48" y="96"/>
                </a:cubicBezTo>
                <a:cubicBezTo>
                  <a:pt x="48" y="128"/>
                  <a:pt x="0" y="160"/>
                  <a:pt x="0" y="192"/>
                </a:cubicBezTo>
                <a:cubicBezTo>
                  <a:pt x="0" y="224"/>
                  <a:pt x="48" y="256"/>
                  <a:pt x="48" y="288"/>
                </a:cubicBezTo>
                <a:cubicBezTo>
                  <a:pt x="48" y="320"/>
                  <a:pt x="0" y="352"/>
                  <a:pt x="0" y="384"/>
                </a:cubicBezTo>
                <a:cubicBezTo>
                  <a:pt x="0" y="416"/>
                  <a:pt x="48" y="448"/>
                  <a:pt x="48" y="480"/>
                </a:cubicBezTo>
                <a:cubicBezTo>
                  <a:pt x="48" y="512"/>
                  <a:pt x="0" y="544"/>
                  <a:pt x="0" y="576"/>
                </a:cubicBezTo>
                <a:cubicBezTo>
                  <a:pt x="0" y="608"/>
                  <a:pt x="48" y="640"/>
                  <a:pt x="48" y="672"/>
                </a:cubicBezTo>
                <a:cubicBezTo>
                  <a:pt x="48" y="704"/>
                  <a:pt x="8" y="752"/>
                  <a:pt x="0" y="768"/>
                </a:cubicBezTo>
              </a:path>
            </a:pathLst>
          </a:cu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09" name="Line 10"/>
          <p:cNvSpPr/>
          <p:nvPr/>
        </p:nvSpPr>
        <p:spPr>
          <a:xfrm>
            <a:off x="2497138" y="2786063"/>
            <a:ext cx="0" cy="1709737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0" name="Line 11"/>
          <p:cNvSpPr/>
          <p:nvPr/>
        </p:nvSpPr>
        <p:spPr>
          <a:xfrm>
            <a:off x="2701925" y="2586038"/>
            <a:ext cx="2151063" cy="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1" name="Line 12"/>
          <p:cNvSpPr/>
          <p:nvPr/>
        </p:nvSpPr>
        <p:spPr>
          <a:xfrm flipV="1">
            <a:off x="2687638" y="4699000"/>
            <a:ext cx="2165350" cy="4763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2" name="Line 13"/>
          <p:cNvSpPr/>
          <p:nvPr/>
        </p:nvSpPr>
        <p:spPr>
          <a:xfrm flipV="1">
            <a:off x="5840413" y="2520950"/>
            <a:ext cx="1400175" cy="20638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5613" name="Group 14"/>
          <p:cNvGrpSpPr/>
          <p:nvPr/>
        </p:nvGrpSpPr>
        <p:grpSpPr>
          <a:xfrm>
            <a:off x="771525" y="3124200"/>
            <a:ext cx="1138238" cy="676275"/>
            <a:chOff x="1089" y="2072"/>
            <a:chExt cx="702" cy="399"/>
          </a:xfrm>
        </p:grpSpPr>
        <p:sp>
          <p:nvSpPr>
            <p:cNvPr id="25679" name="Line 15"/>
            <p:cNvSpPr/>
            <p:nvPr/>
          </p:nvSpPr>
          <p:spPr>
            <a:xfrm flipV="1">
              <a:off x="1089" y="2072"/>
              <a:ext cx="0" cy="399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80" name="Line 16"/>
            <p:cNvSpPr/>
            <p:nvPr/>
          </p:nvSpPr>
          <p:spPr>
            <a:xfrm>
              <a:off x="1089" y="2471"/>
              <a:ext cx="702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5614" name="Freeform 17"/>
          <p:cNvSpPr>
            <a:spLocks noChangeAspect="1"/>
          </p:cNvSpPr>
          <p:nvPr/>
        </p:nvSpPr>
        <p:spPr>
          <a:xfrm>
            <a:off x="768350" y="3459163"/>
            <a:ext cx="825500" cy="638175"/>
          </a:xfrm>
          <a:custGeom>
            <a:avLst/>
            <a:gdLst>
              <a:gd name="txL" fmla="*/ 0 w 1932"/>
              <a:gd name="txT" fmla="*/ 0 h 753"/>
              <a:gd name="txR" fmla="*/ 1932 w 1932"/>
              <a:gd name="txB" fmla="*/ 753 h 753"/>
            </a:gdLst>
            <a:ahLst/>
            <a:cxnLst>
              <a:cxn ang="0">
                <a:pos x="0" y="318664"/>
              </a:cxn>
              <a:cxn ang="0">
                <a:pos x="210220" y="1695"/>
              </a:cxn>
              <a:cxn ang="0">
                <a:pos x="410186" y="308494"/>
              </a:cxn>
              <a:cxn ang="0">
                <a:pos x="625107" y="636480"/>
              </a:cxn>
              <a:cxn ang="0">
                <a:pos x="825500" y="318664"/>
              </a:cxn>
            </a:cxnLst>
            <a:rect l="txL" t="txT" r="txR" b="txB"/>
            <a:pathLst>
              <a:path w="1932" h="753">
                <a:moveTo>
                  <a:pt x="0" y="376"/>
                </a:moveTo>
                <a:cubicBezTo>
                  <a:pt x="166" y="190"/>
                  <a:pt x="332" y="4"/>
                  <a:pt x="492" y="2"/>
                </a:cubicBezTo>
                <a:cubicBezTo>
                  <a:pt x="652" y="0"/>
                  <a:pt x="798" y="239"/>
                  <a:pt x="960" y="364"/>
                </a:cubicBezTo>
                <a:cubicBezTo>
                  <a:pt x="1122" y="489"/>
                  <a:pt x="1301" y="749"/>
                  <a:pt x="1463" y="751"/>
                </a:cubicBezTo>
                <a:cubicBezTo>
                  <a:pt x="1625" y="753"/>
                  <a:pt x="1854" y="439"/>
                  <a:pt x="1932" y="376"/>
                </a:cubicBezTo>
              </a:path>
            </a:pathLst>
          </a:custGeom>
          <a:noFill/>
          <a:ln w="38100" cap="flat" cmpd="sng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615" name="Text Box 18"/>
          <p:cNvSpPr txBox="1"/>
          <p:nvPr/>
        </p:nvSpPr>
        <p:spPr>
          <a:xfrm>
            <a:off x="752475" y="2903538"/>
            <a:ext cx="573088" cy="519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16" name="Text Box 19"/>
          <p:cNvSpPr txBox="1"/>
          <p:nvPr/>
        </p:nvSpPr>
        <p:spPr>
          <a:xfrm>
            <a:off x="2736850" y="3022600"/>
            <a:ext cx="574675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17" name="Line 20"/>
          <p:cNvSpPr/>
          <p:nvPr/>
        </p:nvSpPr>
        <p:spPr>
          <a:xfrm>
            <a:off x="2278063" y="2598738"/>
            <a:ext cx="0" cy="447675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8" name="Line 21"/>
          <p:cNvSpPr/>
          <p:nvPr/>
        </p:nvSpPr>
        <p:spPr>
          <a:xfrm>
            <a:off x="2278063" y="4251325"/>
            <a:ext cx="0" cy="447675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19" name="Line 22"/>
          <p:cNvSpPr/>
          <p:nvPr/>
        </p:nvSpPr>
        <p:spPr>
          <a:xfrm>
            <a:off x="2701925" y="2584450"/>
            <a:ext cx="0" cy="446088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0" name="Line 23"/>
          <p:cNvSpPr/>
          <p:nvPr/>
        </p:nvSpPr>
        <p:spPr>
          <a:xfrm>
            <a:off x="2701925" y="4251325"/>
            <a:ext cx="0" cy="447675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1" name="Line 24"/>
          <p:cNvSpPr/>
          <p:nvPr/>
        </p:nvSpPr>
        <p:spPr>
          <a:xfrm>
            <a:off x="4833938" y="2579688"/>
            <a:ext cx="0" cy="239712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2" name="Line 25"/>
          <p:cNvSpPr/>
          <p:nvPr/>
        </p:nvSpPr>
        <p:spPr>
          <a:xfrm flipV="1">
            <a:off x="4852988" y="4495800"/>
            <a:ext cx="0" cy="20320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3" name="Rectangle 26"/>
          <p:cNvSpPr/>
          <p:nvPr/>
        </p:nvSpPr>
        <p:spPr>
          <a:xfrm rot="2700000">
            <a:off x="4244975" y="3089275"/>
            <a:ext cx="1187450" cy="1135063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5624" name="Group 27"/>
          <p:cNvGrpSpPr/>
          <p:nvPr/>
        </p:nvGrpSpPr>
        <p:grpSpPr>
          <a:xfrm>
            <a:off x="4308475" y="2949575"/>
            <a:ext cx="254000" cy="431800"/>
            <a:chOff x="2216" y="2436"/>
            <a:chExt cx="156" cy="254"/>
          </a:xfrm>
        </p:grpSpPr>
        <p:sp>
          <p:nvSpPr>
            <p:cNvPr id="25677" name="Line 28"/>
            <p:cNvSpPr/>
            <p:nvPr/>
          </p:nvSpPr>
          <p:spPr>
            <a:xfrm rot="2700000">
              <a:off x="2245" y="2535"/>
              <a:ext cx="199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8" name="AutoShape 29"/>
            <p:cNvSpPr/>
            <p:nvPr/>
          </p:nvSpPr>
          <p:spPr>
            <a:xfrm rot="2700000">
              <a:off x="2201" y="2519"/>
              <a:ext cx="185" cy="156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625" name="Group 30"/>
          <p:cNvGrpSpPr/>
          <p:nvPr/>
        </p:nvGrpSpPr>
        <p:grpSpPr>
          <a:xfrm>
            <a:off x="5153025" y="3779838"/>
            <a:ext cx="252413" cy="431800"/>
            <a:chOff x="2216" y="2436"/>
            <a:chExt cx="156" cy="254"/>
          </a:xfrm>
        </p:grpSpPr>
        <p:sp>
          <p:nvSpPr>
            <p:cNvPr id="25675" name="Line 31"/>
            <p:cNvSpPr/>
            <p:nvPr/>
          </p:nvSpPr>
          <p:spPr>
            <a:xfrm rot="2700000">
              <a:off x="2245" y="2535"/>
              <a:ext cx="199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6" name="AutoShape 32"/>
            <p:cNvSpPr/>
            <p:nvPr/>
          </p:nvSpPr>
          <p:spPr>
            <a:xfrm rot="2700000">
              <a:off x="2201" y="2519"/>
              <a:ext cx="185" cy="156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626" name="Group 33"/>
          <p:cNvGrpSpPr/>
          <p:nvPr/>
        </p:nvGrpSpPr>
        <p:grpSpPr>
          <a:xfrm rot="5400000">
            <a:off x="5149850" y="3032125"/>
            <a:ext cx="265113" cy="411163"/>
            <a:chOff x="2216" y="2436"/>
            <a:chExt cx="156" cy="254"/>
          </a:xfrm>
        </p:grpSpPr>
        <p:sp>
          <p:nvSpPr>
            <p:cNvPr id="25673" name="Line 34"/>
            <p:cNvSpPr/>
            <p:nvPr/>
          </p:nvSpPr>
          <p:spPr>
            <a:xfrm rot="2700000">
              <a:off x="2245" y="2535"/>
              <a:ext cx="199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4" name="AutoShape 35"/>
            <p:cNvSpPr/>
            <p:nvPr/>
          </p:nvSpPr>
          <p:spPr>
            <a:xfrm rot="2700000">
              <a:off x="2201" y="2519"/>
              <a:ext cx="185" cy="156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627" name="Group 36"/>
          <p:cNvGrpSpPr/>
          <p:nvPr/>
        </p:nvGrpSpPr>
        <p:grpSpPr>
          <a:xfrm rot="5400000">
            <a:off x="4497388" y="3963988"/>
            <a:ext cx="263525" cy="411162"/>
            <a:chOff x="2216" y="2436"/>
            <a:chExt cx="156" cy="254"/>
          </a:xfrm>
        </p:grpSpPr>
        <p:sp>
          <p:nvSpPr>
            <p:cNvPr id="25671" name="Line 37"/>
            <p:cNvSpPr/>
            <p:nvPr/>
          </p:nvSpPr>
          <p:spPr>
            <a:xfrm rot="2700000">
              <a:off x="2245" y="2535"/>
              <a:ext cx="199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2" name="AutoShape 38"/>
            <p:cNvSpPr/>
            <p:nvPr/>
          </p:nvSpPr>
          <p:spPr>
            <a:xfrm rot="2700000">
              <a:off x="2201" y="2519"/>
              <a:ext cx="185" cy="156"/>
            </a:xfrm>
            <a:prstGeom prst="triangle">
              <a:avLst>
                <a:gd name="adj" fmla="val 50000"/>
              </a:avLst>
            </a:prstGeom>
            <a:noFill/>
            <a:ln w="3810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5628" name="Line 39"/>
          <p:cNvSpPr/>
          <p:nvPr/>
        </p:nvSpPr>
        <p:spPr>
          <a:xfrm flipH="1">
            <a:off x="3695700" y="3662363"/>
            <a:ext cx="342900" cy="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29" name="Line 40"/>
          <p:cNvSpPr/>
          <p:nvPr/>
        </p:nvSpPr>
        <p:spPr>
          <a:xfrm>
            <a:off x="3695700" y="3667125"/>
            <a:ext cx="0" cy="1555750"/>
          </a:xfrm>
          <a:prstGeom prst="line">
            <a:avLst/>
          </a:prstGeom>
          <a:ln w="5715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30" name="Line 41"/>
          <p:cNvSpPr/>
          <p:nvPr/>
        </p:nvSpPr>
        <p:spPr>
          <a:xfrm>
            <a:off x="5840413" y="2541588"/>
            <a:ext cx="0" cy="1138237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31" name="Line 42"/>
          <p:cNvSpPr/>
          <p:nvPr/>
        </p:nvSpPr>
        <p:spPr>
          <a:xfrm>
            <a:off x="5637213" y="3662363"/>
            <a:ext cx="203200" cy="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32" name="Line 43"/>
          <p:cNvSpPr/>
          <p:nvPr/>
        </p:nvSpPr>
        <p:spPr>
          <a:xfrm>
            <a:off x="2176463" y="3111500"/>
            <a:ext cx="0" cy="1139825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33" name="Line 44"/>
          <p:cNvSpPr/>
          <p:nvPr/>
        </p:nvSpPr>
        <p:spPr>
          <a:xfrm>
            <a:off x="2798763" y="3111500"/>
            <a:ext cx="0" cy="1139825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34" name="Text Box 45"/>
          <p:cNvSpPr txBox="1"/>
          <p:nvPr/>
        </p:nvSpPr>
        <p:spPr>
          <a:xfrm>
            <a:off x="1692275" y="2938463"/>
            <a:ext cx="574675" cy="519112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35" name="Line 46"/>
          <p:cNvSpPr/>
          <p:nvPr/>
        </p:nvSpPr>
        <p:spPr>
          <a:xfrm flipH="1">
            <a:off x="2798763" y="2703513"/>
            <a:ext cx="700087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5636" name="Line 47"/>
          <p:cNvSpPr/>
          <p:nvPr/>
        </p:nvSpPr>
        <p:spPr>
          <a:xfrm>
            <a:off x="2954338" y="2460625"/>
            <a:ext cx="622300" cy="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37" name="Text Box 48"/>
          <p:cNvSpPr txBox="1"/>
          <p:nvPr/>
        </p:nvSpPr>
        <p:spPr>
          <a:xfrm>
            <a:off x="2625725" y="2151063"/>
            <a:ext cx="361950" cy="519112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</a:p>
        </p:txBody>
      </p:sp>
      <p:sp>
        <p:nvSpPr>
          <p:cNvPr id="25638" name="Line 49"/>
          <p:cNvSpPr/>
          <p:nvPr/>
        </p:nvSpPr>
        <p:spPr>
          <a:xfrm flipH="1">
            <a:off x="2876550" y="4822825"/>
            <a:ext cx="622300" cy="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39" name="Text Box 50"/>
          <p:cNvSpPr txBox="1"/>
          <p:nvPr/>
        </p:nvSpPr>
        <p:spPr>
          <a:xfrm>
            <a:off x="2625725" y="4592638"/>
            <a:ext cx="382588" cy="519112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</a:p>
        </p:txBody>
      </p:sp>
      <p:sp>
        <p:nvSpPr>
          <p:cNvPr id="25640" name="Line 51"/>
          <p:cNvSpPr/>
          <p:nvPr/>
        </p:nvSpPr>
        <p:spPr>
          <a:xfrm>
            <a:off x="2798763" y="4495800"/>
            <a:ext cx="777875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5641" name="Line 52"/>
          <p:cNvSpPr/>
          <p:nvPr/>
        </p:nvSpPr>
        <p:spPr>
          <a:xfrm>
            <a:off x="4043363" y="4089400"/>
            <a:ext cx="388937" cy="406400"/>
          </a:xfrm>
          <a:prstGeom prst="line">
            <a:avLst/>
          </a:prstGeom>
          <a:ln w="57150" cap="flat" cmpd="sng">
            <a:solidFill>
              <a:srgbClr val="CC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42" name="Line 53"/>
          <p:cNvSpPr/>
          <p:nvPr/>
        </p:nvSpPr>
        <p:spPr>
          <a:xfrm>
            <a:off x="5210175" y="2786063"/>
            <a:ext cx="388938" cy="406400"/>
          </a:xfrm>
          <a:prstGeom prst="line">
            <a:avLst/>
          </a:prstGeom>
          <a:ln w="38100" cap="flat" cmpd="sng">
            <a:solidFill>
              <a:srgbClr val="CC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43" name="Line 54"/>
          <p:cNvSpPr/>
          <p:nvPr/>
        </p:nvSpPr>
        <p:spPr>
          <a:xfrm flipV="1">
            <a:off x="5287963" y="4006850"/>
            <a:ext cx="466725" cy="488950"/>
          </a:xfrm>
          <a:prstGeom prst="line">
            <a:avLst/>
          </a:prstGeom>
          <a:ln w="38100" cap="flat" cmpd="sng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5644" name="Line 55"/>
          <p:cNvSpPr/>
          <p:nvPr/>
        </p:nvSpPr>
        <p:spPr>
          <a:xfrm flipV="1">
            <a:off x="3965575" y="2867025"/>
            <a:ext cx="466725" cy="488950"/>
          </a:xfrm>
          <a:prstGeom prst="line">
            <a:avLst/>
          </a:prstGeom>
          <a:ln w="57150" cap="flat" cmpd="sng">
            <a:solidFill>
              <a:srgbClr val="0000FF"/>
            </a:solidFill>
            <a:prstDash val="dash"/>
            <a:headEnd type="none" w="med" len="med"/>
            <a:tailEnd type="triangle" w="med" len="med"/>
          </a:ln>
        </p:spPr>
      </p:sp>
      <p:sp>
        <p:nvSpPr>
          <p:cNvPr id="25645" name="Text Box 56"/>
          <p:cNvSpPr txBox="1"/>
          <p:nvPr/>
        </p:nvSpPr>
        <p:spPr>
          <a:xfrm>
            <a:off x="3651250" y="2651125"/>
            <a:ext cx="573088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46" name="Text Box 57"/>
          <p:cNvSpPr txBox="1"/>
          <p:nvPr/>
        </p:nvSpPr>
        <p:spPr>
          <a:xfrm>
            <a:off x="5473700" y="4229100"/>
            <a:ext cx="573088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47" name="Text Box 58"/>
          <p:cNvSpPr txBox="1"/>
          <p:nvPr/>
        </p:nvSpPr>
        <p:spPr>
          <a:xfrm>
            <a:off x="4806950" y="3184525"/>
            <a:ext cx="573088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48" name="Text Box 59"/>
          <p:cNvSpPr txBox="1"/>
          <p:nvPr/>
        </p:nvSpPr>
        <p:spPr>
          <a:xfrm>
            <a:off x="4430713" y="3600450"/>
            <a:ext cx="571500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D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49" name="Line 60"/>
          <p:cNvSpPr/>
          <p:nvPr/>
        </p:nvSpPr>
        <p:spPr>
          <a:xfrm flipH="1">
            <a:off x="7651750" y="2754313"/>
            <a:ext cx="0" cy="2139950"/>
          </a:xfrm>
          <a:prstGeom prst="line">
            <a:avLst/>
          </a:prstGeom>
          <a:ln w="3810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5650" name="Text Box 61"/>
          <p:cNvSpPr txBox="1"/>
          <p:nvPr/>
        </p:nvSpPr>
        <p:spPr>
          <a:xfrm>
            <a:off x="6630988" y="3498850"/>
            <a:ext cx="1054100" cy="519113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51" name="Text Box 62"/>
          <p:cNvSpPr txBox="1"/>
          <p:nvPr/>
        </p:nvSpPr>
        <p:spPr>
          <a:xfrm>
            <a:off x="7670800" y="3497263"/>
            <a:ext cx="911225" cy="51911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/>
          <a:p>
            <a:r>
              <a:rPr lang="en-US" altLang="zh-CN" sz="2800" b="1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solidFill>
                  <a:srgbClr val="6600FF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endParaRPr lang="en-US" altLang="zh-CN" sz="2800" b="1" dirty="0">
              <a:solidFill>
                <a:srgbClr val="66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5652" name="Line 63"/>
          <p:cNvSpPr/>
          <p:nvPr/>
        </p:nvSpPr>
        <p:spPr>
          <a:xfrm flipV="1">
            <a:off x="7235825" y="4740275"/>
            <a:ext cx="0" cy="48895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53" name="Line 64"/>
          <p:cNvSpPr/>
          <p:nvPr/>
        </p:nvSpPr>
        <p:spPr>
          <a:xfrm>
            <a:off x="3708400" y="5229225"/>
            <a:ext cx="3532188" cy="0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54" name="Line 65"/>
          <p:cNvSpPr/>
          <p:nvPr/>
        </p:nvSpPr>
        <p:spPr>
          <a:xfrm flipV="1">
            <a:off x="7226300" y="3675063"/>
            <a:ext cx="0" cy="415925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55" name="Line 66"/>
          <p:cNvSpPr/>
          <p:nvPr/>
        </p:nvSpPr>
        <p:spPr>
          <a:xfrm>
            <a:off x="7226300" y="2533650"/>
            <a:ext cx="0" cy="2220913"/>
          </a:xfrm>
          <a:prstGeom prst="line">
            <a:avLst/>
          </a:prstGeom>
          <a:ln w="38100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56" name="Rectangle 67"/>
          <p:cNvSpPr/>
          <p:nvPr/>
        </p:nvSpPr>
        <p:spPr>
          <a:xfrm>
            <a:off x="6235700" y="3844925"/>
            <a:ext cx="311150" cy="80963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5657" name="Line 68"/>
          <p:cNvSpPr/>
          <p:nvPr/>
        </p:nvSpPr>
        <p:spPr>
          <a:xfrm>
            <a:off x="6221413" y="4006850"/>
            <a:ext cx="342900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58" name="Text Box 69"/>
          <p:cNvSpPr txBox="1"/>
          <p:nvPr/>
        </p:nvSpPr>
        <p:spPr>
          <a:xfrm>
            <a:off x="5754688" y="3627438"/>
            <a:ext cx="441325" cy="519112"/>
          </a:xfrm>
          <a:prstGeom prst="rect">
            <a:avLst/>
          </a:prstGeom>
          <a:noFill/>
          <a:ln w="28575">
            <a:noFill/>
          </a:ln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</a:p>
        </p:txBody>
      </p:sp>
      <p:sp>
        <p:nvSpPr>
          <p:cNvPr id="25659" name="Line 70"/>
          <p:cNvSpPr/>
          <p:nvPr/>
        </p:nvSpPr>
        <p:spPr>
          <a:xfrm>
            <a:off x="6143625" y="3681413"/>
            <a:ext cx="15557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60" name="Line 71"/>
          <p:cNvSpPr/>
          <p:nvPr/>
        </p:nvSpPr>
        <p:spPr>
          <a:xfrm>
            <a:off x="6221413" y="3600450"/>
            <a:ext cx="0" cy="163513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61" name="Line 72"/>
          <p:cNvSpPr/>
          <p:nvPr/>
        </p:nvSpPr>
        <p:spPr>
          <a:xfrm>
            <a:off x="6143625" y="4089400"/>
            <a:ext cx="155575" cy="0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662" name="Line 73"/>
          <p:cNvSpPr/>
          <p:nvPr/>
        </p:nvSpPr>
        <p:spPr>
          <a:xfrm>
            <a:off x="6391275" y="4006850"/>
            <a:ext cx="0" cy="1222375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oval" w="med" len="med"/>
          </a:ln>
        </p:spPr>
      </p:sp>
      <p:sp>
        <p:nvSpPr>
          <p:cNvPr id="25663" name="Line 74"/>
          <p:cNvSpPr/>
          <p:nvPr/>
        </p:nvSpPr>
        <p:spPr>
          <a:xfrm flipV="1">
            <a:off x="6391275" y="2541588"/>
            <a:ext cx="0" cy="1303337"/>
          </a:xfrm>
          <a:prstGeom prst="line">
            <a:avLst/>
          </a:prstGeom>
          <a:ln w="28575" cap="flat" cmpd="sng">
            <a:solidFill>
              <a:srgbClr val="000000"/>
            </a:solidFill>
            <a:prstDash val="solid"/>
            <a:headEnd type="none" w="med" len="med"/>
            <a:tailEnd type="oval" w="med" len="med"/>
          </a:ln>
        </p:spPr>
      </p:sp>
      <p:grpSp>
        <p:nvGrpSpPr>
          <p:cNvPr id="25664" name="Group 75"/>
          <p:cNvGrpSpPr/>
          <p:nvPr/>
        </p:nvGrpSpPr>
        <p:grpSpPr>
          <a:xfrm>
            <a:off x="6219825" y="2541588"/>
            <a:ext cx="342900" cy="2687637"/>
            <a:chOff x="5371" y="2395"/>
            <a:chExt cx="211" cy="1584"/>
          </a:xfrm>
        </p:grpSpPr>
        <p:sp>
          <p:nvSpPr>
            <p:cNvPr id="25667" name="Rectangle 76"/>
            <p:cNvSpPr/>
            <p:nvPr/>
          </p:nvSpPr>
          <p:spPr>
            <a:xfrm>
              <a:off x="5380" y="3163"/>
              <a:ext cx="192" cy="48"/>
            </a:xfrm>
            <a:prstGeom prst="rect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668" name="Line 77"/>
            <p:cNvSpPr/>
            <p:nvPr/>
          </p:nvSpPr>
          <p:spPr>
            <a:xfrm>
              <a:off x="5371" y="3259"/>
              <a:ext cx="211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9" name="Line 78"/>
            <p:cNvSpPr/>
            <p:nvPr/>
          </p:nvSpPr>
          <p:spPr>
            <a:xfrm>
              <a:off x="5476" y="3259"/>
              <a:ext cx="0" cy="72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oval" w="med" len="med"/>
            </a:ln>
          </p:spPr>
        </p:sp>
        <p:sp>
          <p:nvSpPr>
            <p:cNvPr id="25670" name="Line 79"/>
            <p:cNvSpPr/>
            <p:nvPr/>
          </p:nvSpPr>
          <p:spPr>
            <a:xfrm flipV="1">
              <a:off x="5476" y="2395"/>
              <a:ext cx="0" cy="768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oval" w="med" len="med"/>
            </a:ln>
          </p:spPr>
        </p:sp>
      </p:grpSp>
      <p:sp>
        <p:nvSpPr>
          <p:cNvPr id="25665" name="Rectangle 80"/>
          <p:cNvSpPr/>
          <p:nvPr/>
        </p:nvSpPr>
        <p:spPr>
          <a:xfrm>
            <a:off x="7156450" y="3498850"/>
            <a:ext cx="155575" cy="65087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5666" name="Rectangle 92"/>
          <p:cNvSpPr/>
          <p:nvPr/>
        </p:nvSpPr>
        <p:spPr>
          <a:xfrm>
            <a:off x="539750" y="404813"/>
            <a:ext cx="2632075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ea typeface="楷体_GB2312" pitchFamily="49" charset="-122"/>
              </a:rPr>
              <a:t>电容滤波电路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/>
          <p:nvPr/>
        </p:nvSpPr>
        <p:spPr>
          <a:xfrm>
            <a:off x="3143250" y="25384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62" name="Picture 3" descr="幻灯片24"/>
          <p:cNvPicPr>
            <a:picLocks noChangeAspect="1"/>
          </p:cNvPicPr>
          <p:nvPr/>
        </p:nvPicPr>
        <p:blipFill>
          <a:blip r:embed="rId2" cstate="print"/>
          <a:srcRect l="2167" t="43683" r="39351" b="7567"/>
          <a:stretch>
            <a:fillRect/>
          </a:stretch>
        </p:blipFill>
        <p:spPr>
          <a:xfrm>
            <a:off x="228600" y="990600"/>
            <a:ext cx="3657600" cy="2279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3" name="Rectangle 4"/>
          <p:cNvSpPr/>
          <p:nvPr/>
        </p:nvSpPr>
        <p:spPr>
          <a:xfrm>
            <a:off x="3390900" y="2500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64" name="Picture 5" descr="幻灯片25"/>
          <p:cNvPicPr>
            <a:picLocks noChangeAspect="1"/>
          </p:cNvPicPr>
          <p:nvPr/>
        </p:nvPicPr>
        <p:blipFill>
          <a:blip r:embed="rId3" cstate="print"/>
          <a:srcRect l="52493" t="5249" r="2625" b="47594"/>
          <a:stretch>
            <a:fillRect/>
          </a:stretch>
        </p:blipFill>
        <p:spPr>
          <a:xfrm>
            <a:off x="5181600" y="990600"/>
            <a:ext cx="2819400" cy="2216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0" y="228600"/>
            <a:ext cx="4114800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求图</a:t>
            </a:r>
            <a:r>
              <a:rPr kumimoji="0" lang="zh-CN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1-23(a)</a:t>
            </a:r>
            <a:r>
              <a:rPr kumimoji="0" 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中的电流 </a:t>
            </a:r>
            <a:r>
              <a:rPr kumimoji="0" lang="zh-CN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zh-CN" sz="2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。</a:t>
            </a:r>
            <a:r>
              <a:rPr kumimoji="0" lang="zh-CN" sz="29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0" lang="zh-CN" sz="5400" b="1" i="0" u="none" strike="noStrike" kern="1200" cap="none" spc="0" normalizeH="0" baseline="0" noProof="0">
              <a:ln>
                <a:noFill/>
              </a:ln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7"/>
          <p:cNvSpPr/>
          <p:nvPr/>
        </p:nvSpPr>
        <p:spPr>
          <a:xfrm>
            <a:off x="304800" y="3657600"/>
            <a:ext cx="8382000" cy="11874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对外电路（待求支路）而言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</a:p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与理想电压源并接的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3Ω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电阻可以移去，故开路之；</a:t>
            </a:r>
          </a:p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与理想的电流源串接的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4Ω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电阻也可移去。故短接之。</a:t>
            </a:r>
            <a:endParaRPr lang="zh-CN" altLang="en-US" sz="4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67" name="AutoShape 8"/>
          <p:cNvSpPr/>
          <p:nvPr/>
        </p:nvSpPr>
        <p:spPr>
          <a:xfrm>
            <a:off x="4038600" y="1905000"/>
            <a:ext cx="838200" cy="381000"/>
          </a:xfrm>
          <a:prstGeom prst="rightArrow">
            <a:avLst>
              <a:gd name="adj1" fmla="val 50000"/>
              <a:gd name="adj2" fmla="val 55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5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0825" y="1341438"/>
            <a:ext cx="8459788" cy="43576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86" name="Picture 3" descr="幻灯片25"/>
          <p:cNvPicPr>
            <a:picLocks noChangeAspect="1"/>
          </p:cNvPicPr>
          <p:nvPr/>
        </p:nvPicPr>
        <p:blipFill>
          <a:blip r:embed="rId3" cstate="print"/>
          <a:srcRect l="52493" t="5249" r="2625" b="47594"/>
          <a:stretch>
            <a:fillRect/>
          </a:stretch>
        </p:blipFill>
        <p:spPr>
          <a:xfrm>
            <a:off x="6804025" y="0"/>
            <a:ext cx="2171700" cy="1706563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09" name="Picture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975"/>
            <a:ext cx="8785225" cy="11906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0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0825" y="2492375"/>
            <a:ext cx="8569325" cy="38004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3011" name="Picture 4" descr="幻灯片25"/>
          <p:cNvPicPr>
            <a:picLocks noChangeAspect="1"/>
          </p:cNvPicPr>
          <p:nvPr/>
        </p:nvPicPr>
        <p:blipFill>
          <a:blip r:embed="rId4" cstate="print"/>
          <a:srcRect l="52493" t="5249" r="2625" b="47594"/>
          <a:stretch>
            <a:fillRect/>
          </a:stretch>
        </p:blipFill>
        <p:spPr>
          <a:xfrm>
            <a:off x="7019925" y="0"/>
            <a:ext cx="1955800" cy="1536700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/>
          <p:nvPr/>
        </p:nvSpPr>
        <p:spPr>
          <a:xfrm>
            <a:off x="0" y="457200"/>
            <a:ext cx="4067175" cy="8223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在图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1-30(a)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中，已知</a:t>
            </a:r>
            <a:r>
              <a:rPr lang="zh-CN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=1A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</a:p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用戴维南定理求电阻</a:t>
            </a:r>
            <a:r>
              <a:rPr lang="zh-CN" altLang="zh-CN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endParaRPr lang="zh-CN" altLang="zh-CN" sz="4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4034" name="Rectangle 3"/>
          <p:cNvSpPr/>
          <p:nvPr/>
        </p:nvSpPr>
        <p:spPr>
          <a:xfrm>
            <a:off x="3200400" y="26670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4035" name="Picture 4" descr="幻灯片45"/>
          <p:cNvPicPr>
            <a:picLocks noChangeAspect="1"/>
          </p:cNvPicPr>
          <p:nvPr/>
        </p:nvPicPr>
        <p:blipFill>
          <a:blip r:embed="rId3" cstate="print"/>
          <a:srcRect l="17328" t="14783" r="28520" b="45108"/>
          <a:stretch>
            <a:fillRect/>
          </a:stretch>
        </p:blipFill>
        <p:spPr>
          <a:xfrm>
            <a:off x="0" y="1341438"/>
            <a:ext cx="4427538" cy="2459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6" name="Rectangle 5"/>
          <p:cNvSpPr/>
          <p:nvPr/>
        </p:nvSpPr>
        <p:spPr>
          <a:xfrm>
            <a:off x="3314700" y="26860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4038" name="Picture 6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43438" y="1412875"/>
            <a:ext cx="2076450" cy="2305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039" name="AutoShape 7"/>
          <p:cNvSpPr/>
          <p:nvPr/>
        </p:nvSpPr>
        <p:spPr>
          <a:xfrm>
            <a:off x="4356100" y="2060575"/>
            <a:ext cx="358775" cy="360363"/>
          </a:xfrm>
          <a:prstGeom prst="rightArrow">
            <a:avLst>
              <a:gd name="adj1" fmla="val 49777"/>
              <a:gd name="adj2" fmla="val 2477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040" name="Object 8"/>
          <p:cNvGraphicFramePr>
            <a:graphicFrameLocks/>
          </p:cNvGraphicFramePr>
          <p:nvPr/>
        </p:nvGraphicFramePr>
        <p:xfrm>
          <a:off x="4859338" y="260350"/>
          <a:ext cx="38877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r:id="rId5" imgW="2119061" imgH="253780" progId="">
                  <p:embed/>
                </p:oleObj>
              </mc:Choice>
              <mc:Fallback>
                <p:oleObj r:id="rId5" imgW="2119061" imgH="253780" progId="">
                  <p:embed/>
                  <p:pic>
                    <p:nvPicPr>
                      <p:cNvPr id="0" name="Picture 3" descr="image10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260350"/>
                        <a:ext cx="38877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41" name="Object 9"/>
          <p:cNvGraphicFramePr>
            <a:graphicFrameLocks/>
          </p:cNvGraphicFramePr>
          <p:nvPr/>
        </p:nvGraphicFramePr>
        <p:xfrm>
          <a:off x="4932363" y="836613"/>
          <a:ext cx="1373187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8" r:id="rId7" imgW="748975" imgH="253890" progId="">
                  <p:embed/>
                </p:oleObj>
              </mc:Choice>
              <mc:Fallback>
                <p:oleObj r:id="rId7" imgW="748975" imgH="253890" progId="">
                  <p:embed/>
                  <p:pic>
                    <p:nvPicPr>
                      <p:cNvPr id="0" name="Picture 2" descr="image109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836613"/>
                        <a:ext cx="1373187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0" descr="幻灯片46"/>
          <p:cNvPicPr>
            <a:picLocks noChangeAspect="1"/>
          </p:cNvPicPr>
          <p:nvPr/>
        </p:nvPicPr>
        <p:blipFill>
          <a:blip r:embed="rId9" cstate="print"/>
          <a:srcRect l="17328" t="14795" r="28520" b="42554"/>
          <a:stretch>
            <a:fillRect/>
          </a:stretch>
        </p:blipFill>
        <p:spPr>
          <a:xfrm>
            <a:off x="107950" y="4087813"/>
            <a:ext cx="4191000" cy="2476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44042" name="Group 11"/>
          <p:cNvGrpSpPr/>
          <p:nvPr/>
        </p:nvGrpSpPr>
        <p:grpSpPr>
          <a:xfrm>
            <a:off x="2549525" y="4795838"/>
            <a:ext cx="790575" cy="1009650"/>
            <a:chOff x="0" y="0"/>
            <a:chExt cx="498" cy="636"/>
          </a:xfrm>
        </p:grpSpPr>
        <p:sp>
          <p:nvSpPr>
            <p:cNvPr id="44043" name="Line 12"/>
            <p:cNvSpPr/>
            <p:nvPr/>
          </p:nvSpPr>
          <p:spPr>
            <a:xfrm flipV="1">
              <a:off x="0" y="0"/>
              <a:ext cx="0" cy="318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44044" name="Line 13"/>
            <p:cNvSpPr/>
            <p:nvPr/>
          </p:nvSpPr>
          <p:spPr>
            <a:xfrm>
              <a:off x="0" y="1"/>
              <a:ext cx="498" cy="0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44045" name="Line 14"/>
            <p:cNvSpPr/>
            <p:nvPr/>
          </p:nvSpPr>
          <p:spPr>
            <a:xfrm>
              <a:off x="498" y="1"/>
              <a:ext cx="0" cy="635"/>
            </a:xfrm>
            <a:prstGeom prst="line">
              <a:avLst/>
            </a:prstGeom>
            <a:ln w="38100" cap="flat" cmpd="sng">
              <a:solidFill>
                <a:srgbClr val="FF3300"/>
              </a:solidFill>
              <a:prstDash val="dash"/>
              <a:round/>
              <a:headEnd type="none" w="med" len="med"/>
              <a:tailEnd type="triangle" w="med" len="med"/>
            </a:ln>
          </p:spPr>
        </p:sp>
      </p:grpSp>
      <p:sp>
        <p:nvSpPr>
          <p:cNvPr id="44046" name="Rectangle 15"/>
          <p:cNvSpPr/>
          <p:nvPr/>
        </p:nvSpPr>
        <p:spPr>
          <a:xfrm>
            <a:off x="2268538" y="5229225"/>
            <a:ext cx="863600" cy="720725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4048" name="Object 16"/>
          <p:cNvGraphicFramePr>
            <a:graphicFrameLocks/>
          </p:cNvGraphicFramePr>
          <p:nvPr/>
        </p:nvGraphicFramePr>
        <p:xfrm>
          <a:off x="6804025" y="1773238"/>
          <a:ext cx="1774825" cy="1255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9" r:id="rId10" imgW="1041400" imgH="723900" progId="">
                  <p:embed/>
                </p:oleObj>
              </mc:Choice>
              <mc:Fallback>
                <p:oleObj r:id="rId10" imgW="1041400" imgH="723900" progId="">
                  <p:embed/>
                  <p:pic>
                    <p:nvPicPr>
                      <p:cNvPr id="0" name="Picture 1" descr="image111"/>
                      <p:cNvPicPr>
                        <a:picLocks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4025" y="1773238"/>
                        <a:ext cx="1774825" cy="125571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7"/>
          <p:cNvGrpSpPr/>
          <p:nvPr/>
        </p:nvGrpSpPr>
        <p:grpSpPr>
          <a:xfrm>
            <a:off x="4356100" y="3760788"/>
            <a:ext cx="4406900" cy="2692400"/>
            <a:chOff x="0" y="0"/>
            <a:chExt cx="2776" cy="1696"/>
          </a:xfrm>
        </p:grpSpPr>
        <p:pic>
          <p:nvPicPr>
            <p:cNvPr id="44049" name="Picture 18" descr="幻灯片46"/>
            <p:cNvPicPr>
              <a:picLocks noChangeAspect="1"/>
            </p:cNvPicPr>
            <p:nvPr/>
          </p:nvPicPr>
          <p:blipFill>
            <a:blip r:embed="rId9" cstate="print"/>
            <a:srcRect l="17328" t="14795" r="28520" b="42554"/>
            <a:stretch>
              <a:fillRect/>
            </a:stretch>
          </p:blipFill>
          <p:spPr>
            <a:xfrm>
              <a:off x="0" y="136"/>
              <a:ext cx="2776" cy="156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4050" name="Rectangle 19"/>
            <p:cNvSpPr/>
            <p:nvPr/>
          </p:nvSpPr>
          <p:spPr>
            <a:xfrm>
              <a:off x="1452" y="907"/>
              <a:ext cx="408" cy="363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1" name="Line 20"/>
            <p:cNvSpPr/>
            <p:nvPr/>
          </p:nvSpPr>
          <p:spPr>
            <a:xfrm>
              <a:off x="1089" y="635"/>
              <a:ext cx="272" cy="0"/>
            </a:xfrm>
            <a:prstGeom prst="line">
              <a:avLst/>
            </a:prstGeom>
            <a:ln w="57150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4052" name="Rectangle 21"/>
            <p:cNvSpPr/>
            <p:nvPr/>
          </p:nvSpPr>
          <p:spPr>
            <a:xfrm>
              <a:off x="635" y="181"/>
              <a:ext cx="635" cy="40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3" name="Rectangle 22"/>
            <p:cNvSpPr/>
            <p:nvPr/>
          </p:nvSpPr>
          <p:spPr>
            <a:xfrm>
              <a:off x="408" y="0"/>
              <a:ext cx="635" cy="40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4" name="Rectangle 23"/>
            <p:cNvSpPr/>
            <p:nvPr/>
          </p:nvSpPr>
          <p:spPr>
            <a:xfrm>
              <a:off x="1588" y="862"/>
              <a:ext cx="635" cy="408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5" name="Rectangle 24"/>
            <p:cNvSpPr/>
            <p:nvPr/>
          </p:nvSpPr>
          <p:spPr>
            <a:xfrm>
              <a:off x="1388" y="1070"/>
              <a:ext cx="227" cy="227"/>
            </a:xfrm>
            <a:prstGeom prst="rect">
              <a:avLst/>
            </a:prstGeom>
            <a:solidFill>
              <a:schemeClr val="bg1"/>
            </a:solidFill>
            <a:ln w="9525" cap="flat" cmpd="sng">
              <a:solidFill>
                <a:schemeClr val="bg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056" name="Line 25"/>
            <p:cNvSpPr/>
            <p:nvPr/>
          </p:nvSpPr>
          <p:spPr>
            <a:xfrm>
              <a:off x="1588" y="91"/>
              <a:ext cx="0" cy="3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57" name="Line 26"/>
            <p:cNvSpPr/>
            <p:nvPr/>
          </p:nvSpPr>
          <p:spPr>
            <a:xfrm>
              <a:off x="1588" y="91"/>
              <a:ext cx="635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58" name="Line 27"/>
            <p:cNvSpPr/>
            <p:nvPr/>
          </p:nvSpPr>
          <p:spPr>
            <a:xfrm>
              <a:off x="2223" y="91"/>
              <a:ext cx="0" cy="36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59" name="Line 28"/>
            <p:cNvSpPr/>
            <p:nvPr/>
          </p:nvSpPr>
          <p:spPr>
            <a:xfrm>
              <a:off x="45" y="907"/>
              <a:ext cx="45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60" name="Line 29"/>
            <p:cNvSpPr/>
            <p:nvPr/>
          </p:nvSpPr>
          <p:spPr>
            <a:xfrm>
              <a:off x="45" y="907"/>
              <a:ext cx="0" cy="317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61" name="Line 30"/>
            <p:cNvSpPr/>
            <p:nvPr/>
          </p:nvSpPr>
          <p:spPr>
            <a:xfrm>
              <a:off x="45" y="1224"/>
              <a:ext cx="45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62" name="Line 31"/>
            <p:cNvSpPr/>
            <p:nvPr/>
          </p:nvSpPr>
          <p:spPr>
            <a:xfrm>
              <a:off x="1270" y="952"/>
              <a:ext cx="363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4063" name="Line 32"/>
            <p:cNvSpPr/>
            <p:nvPr/>
          </p:nvSpPr>
          <p:spPr>
            <a:xfrm>
              <a:off x="1633" y="952"/>
              <a:ext cx="0" cy="36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539750" y="260985"/>
            <a:ext cx="6311265" cy="5835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r>
              <a:rPr lang="zh-CN" sz="3200" b="1">
                <a:ea typeface="宋体" panose="02010600030101010101" pitchFamily="2" charset="-122"/>
              </a:rPr>
              <a:t>用戴维宁定理求图中的电流</a:t>
            </a:r>
            <a:r>
              <a:rPr 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sz="3200" b="1">
                <a:ea typeface="宋体" panose="02010600030101010101" pitchFamily="2" charset="-122"/>
              </a:rPr>
              <a:t>。</a:t>
            </a:r>
            <a:endParaRPr lang="zh-CN" altLang="en-US" sz="3200" b="1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59840" y="764540"/>
            <a:ext cx="5719445" cy="608901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文本框 99"/>
          <p:cNvSpPr txBox="1"/>
          <p:nvPr/>
        </p:nvSpPr>
        <p:spPr>
          <a:xfrm>
            <a:off x="683895" y="260985"/>
            <a:ext cx="5080000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sz="3200" b="1">
                <a:ea typeface="宋体" panose="02010600030101010101" pitchFamily="2" charset="-122"/>
              </a:rPr>
              <a:t>求图中的电流</a:t>
            </a:r>
            <a:r>
              <a:rPr lang="en-US" sz="3200" b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sz="3200" b="1">
                <a:ea typeface="宋体" panose="02010600030101010101" pitchFamily="2" charset="-122"/>
              </a:rPr>
              <a:t>。</a:t>
            </a:r>
            <a:endParaRPr lang="zh-CN" altLang="en-US" sz="3200" b="1"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59840" y="1341120"/>
            <a:ext cx="5770245" cy="486283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2124075" y="2060575"/>
            <a:ext cx="5280025" cy="701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sz="4000" b="1" kern="1200" cap="none" spc="0" normalizeH="0" baseline="0" noProof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祝大家，取得好成绩！</a:t>
            </a:r>
          </a:p>
        </p:txBody>
      </p:sp>
      <p:pic>
        <p:nvPicPr>
          <p:cNvPr id="2" name="Picture 3" descr="202645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635375" y="3213100"/>
            <a:ext cx="2338388" cy="23383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400" dirty="0"/>
              <a:pPr lvl="0" algn="r" eaLnBrk="1" hangingPunct="1">
                <a:buNone/>
              </a:pPr>
              <a:t>6</a:t>
            </a:fld>
            <a:endParaRPr lang="en-US" altLang="zh-CN" sz="1400" dirty="0"/>
          </a:p>
        </p:txBody>
      </p:sp>
      <p:sp>
        <p:nvSpPr>
          <p:cNvPr id="26627" name="Text Box 4"/>
          <p:cNvSpPr txBox="1"/>
          <p:nvPr/>
        </p:nvSpPr>
        <p:spPr>
          <a:xfrm>
            <a:off x="2576513" y="346075"/>
            <a:ext cx="3051175" cy="528638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996633"/>
                </a:solidFill>
                <a:latin typeface="楷体_GB2312" pitchFamily="49" charset="-122"/>
                <a:ea typeface="楷体_GB2312" pitchFamily="49" charset="-122"/>
              </a:rPr>
              <a:t>负载上的直流电压</a:t>
            </a:r>
          </a:p>
        </p:txBody>
      </p:sp>
      <p:sp>
        <p:nvSpPr>
          <p:cNvPr id="26628" name="Text Box 5"/>
          <p:cNvSpPr txBox="1"/>
          <p:nvPr/>
        </p:nvSpPr>
        <p:spPr>
          <a:xfrm>
            <a:off x="900113" y="1412875"/>
            <a:ext cx="7685087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接入滤波电容后，负载直流电压升高，通常取：</a:t>
            </a:r>
          </a:p>
        </p:txBody>
      </p:sp>
      <p:grpSp>
        <p:nvGrpSpPr>
          <p:cNvPr id="26629" name="Group 6"/>
          <p:cNvGrpSpPr/>
          <p:nvPr/>
        </p:nvGrpSpPr>
        <p:grpSpPr>
          <a:xfrm>
            <a:off x="2652713" y="2479675"/>
            <a:ext cx="4953000" cy="1509713"/>
            <a:chOff x="1680" y="1824"/>
            <a:chExt cx="3120" cy="951"/>
          </a:xfrm>
        </p:grpSpPr>
        <p:sp>
          <p:nvSpPr>
            <p:cNvPr id="26635" name="AutoShape 7"/>
            <p:cNvSpPr/>
            <p:nvPr/>
          </p:nvSpPr>
          <p:spPr>
            <a:xfrm>
              <a:off x="1680" y="1920"/>
              <a:ext cx="192" cy="816"/>
            </a:xfrm>
            <a:prstGeom prst="leftBrace">
              <a:avLst>
                <a:gd name="adj1" fmla="val 3541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36" name="Text Box 8"/>
            <p:cNvSpPr txBox="1"/>
            <p:nvPr/>
          </p:nvSpPr>
          <p:spPr>
            <a:xfrm>
              <a:off x="1968" y="1824"/>
              <a:ext cx="28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=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lang="en-US" altLang="zh-CN" sz="2800" b="1" baseline="-25000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2 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半波整流滤波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26637" name="Text Box 9"/>
            <p:cNvSpPr txBox="1"/>
            <p:nvPr/>
          </p:nvSpPr>
          <p:spPr>
            <a:xfrm>
              <a:off x="1968" y="2448"/>
              <a:ext cx="25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=1.2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lang="en-US" altLang="zh-CN" sz="2800" b="1" baseline="-25000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2 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全波整流滤波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)</a:t>
              </a:r>
            </a:p>
          </p:txBody>
        </p:sp>
      </p:grpSp>
      <p:grpSp>
        <p:nvGrpSpPr>
          <p:cNvPr id="26630" name="Group 10"/>
          <p:cNvGrpSpPr/>
          <p:nvPr/>
        </p:nvGrpSpPr>
        <p:grpSpPr>
          <a:xfrm>
            <a:off x="2728913" y="4651375"/>
            <a:ext cx="4953000" cy="1509713"/>
            <a:chOff x="1680" y="1824"/>
            <a:chExt cx="3120" cy="951"/>
          </a:xfrm>
        </p:grpSpPr>
        <p:sp>
          <p:nvSpPr>
            <p:cNvPr id="26632" name="AutoShape 11"/>
            <p:cNvSpPr/>
            <p:nvPr/>
          </p:nvSpPr>
          <p:spPr>
            <a:xfrm>
              <a:off x="1680" y="1920"/>
              <a:ext cx="192" cy="816"/>
            </a:xfrm>
            <a:prstGeom prst="leftBrace">
              <a:avLst>
                <a:gd name="adj1" fmla="val 35416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633" name="Text Box 12"/>
            <p:cNvSpPr txBox="1"/>
            <p:nvPr/>
          </p:nvSpPr>
          <p:spPr>
            <a:xfrm>
              <a:off x="1968" y="1824"/>
              <a:ext cx="28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=1.4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lang="en-US" altLang="zh-CN" sz="2800" b="1" baseline="-25000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2 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半波整流滤波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)</a:t>
              </a:r>
            </a:p>
          </p:txBody>
        </p:sp>
        <p:sp>
          <p:nvSpPr>
            <p:cNvPr id="26634" name="Text Box 13"/>
            <p:cNvSpPr txBox="1"/>
            <p:nvPr/>
          </p:nvSpPr>
          <p:spPr>
            <a:xfrm>
              <a:off x="1968" y="2448"/>
              <a:ext cx="25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latin typeface="楷体_GB2312" pitchFamily="49" charset="-122"/>
                  <a:ea typeface="楷体_GB2312" pitchFamily="49" charset="-122"/>
                </a:rPr>
                <a:t>0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</a:rPr>
                <a:t>=1.4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lang="en-US" altLang="zh-CN" sz="2800" b="1" baseline="-25000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2 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全波整流滤波</a:t>
              </a:r>
              <a:r>
                <a:rPr lang="en-US" altLang="zh-CN" sz="2800" b="1" dirty="0">
                  <a:latin typeface="楷体_GB2312" pitchFamily="49" charset="-122"/>
                  <a:ea typeface="楷体_GB2312" pitchFamily="49" charset="-122"/>
                  <a:sym typeface="Symbol" panose="05050102010706020507" pitchFamily="18" charset="2"/>
                </a:rPr>
                <a:t>)</a:t>
              </a:r>
            </a:p>
          </p:txBody>
        </p:sp>
      </p:grpSp>
      <p:sp>
        <p:nvSpPr>
          <p:cNvPr id="26631" name="Rectangle 14"/>
          <p:cNvSpPr/>
          <p:nvPr/>
        </p:nvSpPr>
        <p:spPr>
          <a:xfrm>
            <a:off x="1651000" y="4011613"/>
            <a:ext cx="51847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负载开路时：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40" name="对象 14339"/>
          <p:cNvGraphicFramePr>
            <a:graphicFrameLocks/>
          </p:cNvGraphicFramePr>
          <p:nvPr/>
        </p:nvGraphicFramePr>
        <p:xfrm>
          <a:off x="539750" y="4291013"/>
          <a:ext cx="287972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r:id="rId5" imgW="1612900" imgH="469900" progId="">
                  <p:embed/>
                </p:oleObj>
              </mc:Choice>
              <mc:Fallback>
                <p:oleObj r:id="rId5" imgW="1612900" imgH="469900" progId="">
                  <p:embed/>
                  <p:pic>
                    <p:nvPicPr>
                      <p:cNvPr id="0" name="Picture 2" descr="image4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291013"/>
                        <a:ext cx="2879725" cy="9429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14340"/>
          <p:cNvGraphicFramePr>
            <a:graphicFrameLocks/>
          </p:cNvGraphicFramePr>
          <p:nvPr/>
        </p:nvGraphicFramePr>
        <p:xfrm>
          <a:off x="3779838" y="4292600"/>
          <a:ext cx="352742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r:id="rId7" imgW="2208841" imgH="533169" progId="">
                  <p:embed/>
                </p:oleObj>
              </mc:Choice>
              <mc:Fallback>
                <p:oleObj r:id="rId7" imgW="2208841" imgH="533169" progId="">
                  <p:embed/>
                  <p:pic>
                    <p:nvPicPr>
                      <p:cNvPr id="0" name="Picture 1" descr="image5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4292600"/>
                        <a:ext cx="3527425" cy="955675"/>
                      </a:xfrm>
                      <a:prstGeom prst="rect">
                        <a:avLst/>
                      </a:prstGeom>
                      <a:noFill/>
                      <a:ln w="12700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文本框 11265"/>
          <p:cNvSpPr txBox="1"/>
          <p:nvPr>
            <p:custDataLst>
              <p:tags r:id="rId2"/>
            </p:custDataLst>
          </p:nvPr>
        </p:nvSpPr>
        <p:spPr>
          <a:xfrm>
            <a:off x="250825" y="188913"/>
            <a:ext cx="47244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单相半波可控整流电路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1835785" y="981075"/>
            <a:ext cx="5274310" cy="27508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32769"/>
          <p:cNvSpPr>
            <a:spLocks noGrp="1"/>
          </p:cNvSpPr>
          <p:nvPr>
            <p:ph type="title"/>
          </p:nvPr>
        </p:nvSpPr>
        <p:spPr>
          <a:xfrm>
            <a:off x="78740" y="188595"/>
            <a:ext cx="7086600" cy="533400"/>
          </a:xfrm>
        </p:spPr>
        <p:txBody>
          <a:bodyPr anchor="ctr" anchorCtr="0"/>
          <a:lstStyle/>
          <a:p>
            <a:r>
              <a:rPr lang="zh-CN" altLang="en-US" sz="3200" b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</a:rPr>
              <a:t>交流调压电路</a:t>
            </a:r>
          </a:p>
        </p:txBody>
      </p:sp>
      <p:sp>
        <p:nvSpPr>
          <p:cNvPr id="35842" name="直接连接符 35841"/>
          <p:cNvSpPr/>
          <p:nvPr>
            <p:custDataLst>
              <p:tags r:id="rId2"/>
            </p:custDataLst>
          </p:nvPr>
        </p:nvSpPr>
        <p:spPr>
          <a:xfrm>
            <a:off x="4210685" y="5468620"/>
            <a:ext cx="381793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35843" name="直接连接符 35842"/>
          <p:cNvSpPr/>
          <p:nvPr>
            <p:custDataLst>
              <p:tags r:id="rId3"/>
            </p:custDataLst>
          </p:nvPr>
        </p:nvSpPr>
        <p:spPr>
          <a:xfrm>
            <a:off x="4323398" y="5001895"/>
            <a:ext cx="0" cy="14351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</p:sp>
      <p:sp>
        <p:nvSpPr>
          <p:cNvPr id="35844" name="文本框 35843"/>
          <p:cNvSpPr txBox="1"/>
          <p:nvPr>
            <p:custDataLst>
              <p:tags r:id="rId4"/>
            </p:custDataLst>
          </p:nvPr>
        </p:nvSpPr>
        <p:spPr>
          <a:xfrm>
            <a:off x="3763010" y="4828858"/>
            <a:ext cx="506413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i="1" baseline="-25000">
                <a:latin typeface="Times New Roman" panose="02020603050405020304" pitchFamily="18" charset="0"/>
                <a:ea typeface="楷体_GB2312" pitchFamily="49" charset="-122"/>
              </a:rPr>
              <a:t>o</a:t>
            </a:r>
          </a:p>
        </p:txBody>
      </p:sp>
      <p:sp>
        <p:nvSpPr>
          <p:cNvPr id="35845" name="任意多边形 35844"/>
          <p:cNvSpPr/>
          <p:nvPr>
            <p:custDataLst>
              <p:tags r:id="rId5"/>
            </p:custDataLst>
          </p:nvPr>
        </p:nvSpPr>
        <p:spPr>
          <a:xfrm rot="18761801">
            <a:off x="6279198" y="5244783"/>
            <a:ext cx="541337" cy="63500"/>
          </a:xfrm>
          <a:custGeom>
            <a:avLst/>
            <a:gdLst/>
            <a:ahLst/>
            <a:cxnLst/>
            <a:rect l="0" t="0" r="0" b="0"/>
            <a:pathLst>
              <a:path w="276" h="72">
                <a:moveTo>
                  <a:pt x="0" y="72"/>
                </a:moveTo>
                <a:cubicBezTo>
                  <a:pt x="31" y="48"/>
                  <a:pt x="62" y="24"/>
                  <a:pt x="108" y="12"/>
                </a:cubicBezTo>
                <a:cubicBezTo>
                  <a:pt x="154" y="0"/>
                  <a:pt x="215" y="0"/>
                  <a:pt x="276" y="0"/>
                </a:cubicBezTo>
              </a:path>
            </a:pathLst>
          </a:custGeom>
          <a:noFill/>
          <a:ln w="38100" cap="flat" cmpd="sng">
            <a:solidFill>
              <a:srgbClr val="FF00FF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6" name="直接连接符 35845"/>
          <p:cNvSpPr/>
          <p:nvPr>
            <p:custDataLst>
              <p:tags r:id="rId6"/>
            </p:custDataLst>
          </p:nvPr>
        </p:nvSpPr>
        <p:spPr>
          <a:xfrm>
            <a:off x="6737985" y="5038408"/>
            <a:ext cx="0" cy="466725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47" name="任意多边形 35846"/>
          <p:cNvSpPr/>
          <p:nvPr>
            <p:custDataLst>
              <p:tags r:id="rId7"/>
            </p:custDataLst>
          </p:nvPr>
        </p:nvSpPr>
        <p:spPr>
          <a:xfrm flipV="1">
            <a:off x="5626735" y="5474970"/>
            <a:ext cx="773113" cy="549275"/>
          </a:xfrm>
          <a:custGeom>
            <a:avLst/>
            <a:gdLst/>
            <a:ahLst/>
            <a:cxnLst/>
            <a:rect l="0" t="0" r="0" b="0"/>
            <a:pathLst>
              <a:path w="444" h="368">
                <a:moveTo>
                  <a:pt x="0" y="80"/>
                </a:moveTo>
                <a:cubicBezTo>
                  <a:pt x="22" y="58"/>
                  <a:pt x="44" y="36"/>
                  <a:pt x="84" y="32"/>
                </a:cubicBezTo>
                <a:cubicBezTo>
                  <a:pt x="124" y="28"/>
                  <a:pt x="180" y="0"/>
                  <a:pt x="240" y="56"/>
                </a:cubicBezTo>
                <a:cubicBezTo>
                  <a:pt x="300" y="112"/>
                  <a:pt x="408" y="314"/>
                  <a:pt x="444" y="368"/>
                </a:cubicBez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8" name="直接连接符 35847"/>
          <p:cNvSpPr/>
          <p:nvPr>
            <p:custDataLst>
              <p:tags r:id="rId8"/>
            </p:custDataLst>
          </p:nvPr>
        </p:nvSpPr>
        <p:spPr>
          <a:xfrm>
            <a:off x="5626735" y="5451158"/>
            <a:ext cx="0" cy="484187"/>
          </a:xfrm>
          <a:prstGeom prst="line">
            <a:avLst/>
          </a:prstGeom>
          <a:ln w="38100" cap="flat" cmpd="sng">
            <a:solidFill>
              <a:srgbClr val="CC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49" name="任意多边形 35848"/>
          <p:cNvSpPr/>
          <p:nvPr>
            <p:custDataLst>
              <p:tags r:id="rId9"/>
            </p:custDataLst>
          </p:nvPr>
        </p:nvSpPr>
        <p:spPr>
          <a:xfrm>
            <a:off x="4613910" y="4893945"/>
            <a:ext cx="711200" cy="565150"/>
          </a:xfrm>
          <a:custGeom>
            <a:avLst/>
            <a:gdLst/>
            <a:ahLst/>
            <a:cxnLst/>
            <a:rect l="0" t="0" r="0" b="0"/>
            <a:pathLst>
              <a:path w="444" h="368">
                <a:moveTo>
                  <a:pt x="0" y="80"/>
                </a:moveTo>
                <a:cubicBezTo>
                  <a:pt x="22" y="58"/>
                  <a:pt x="44" y="36"/>
                  <a:pt x="84" y="32"/>
                </a:cubicBezTo>
                <a:cubicBezTo>
                  <a:pt x="124" y="28"/>
                  <a:pt x="180" y="0"/>
                  <a:pt x="240" y="56"/>
                </a:cubicBezTo>
                <a:cubicBezTo>
                  <a:pt x="300" y="112"/>
                  <a:pt x="408" y="314"/>
                  <a:pt x="444" y="368"/>
                </a:cubicBez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0" name="任意多边形 35849"/>
          <p:cNvSpPr/>
          <p:nvPr>
            <p:custDataLst>
              <p:tags r:id="rId10"/>
            </p:custDataLst>
          </p:nvPr>
        </p:nvSpPr>
        <p:spPr>
          <a:xfrm rot="-18766597" flipV="1">
            <a:off x="5250498" y="5662295"/>
            <a:ext cx="527050" cy="65088"/>
          </a:xfrm>
          <a:custGeom>
            <a:avLst/>
            <a:gdLst/>
            <a:ahLst/>
            <a:cxnLst/>
            <a:rect l="0" t="0" r="0" b="0"/>
            <a:pathLst>
              <a:path w="276" h="72">
                <a:moveTo>
                  <a:pt x="0" y="72"/>
                </a:moveTo>
                <a:cubicBezTo>
                  <a:pt x="31" y="48"/>
                  <a:pt x="62" y="24"/>
                  <a:pt x="108" y="12"/>
                </a:cubicBezTo>
                <a:cubicBezTo>
                  <a:pt x="154" y="0"/>
                  <a:pt x="215" y="0"/>
                  <a:pt x="276" y="0"/>
                </a:cubicBezTo>
              </a:path>
            </a:pathLst>
          </a:custGeom>
          <a:noFill/>
          <a:ln w="38100" cap="flat" cmpd="sng">
            <a:solidFill>
              <a:srgbClr val="FF00FF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1" name="任意多边形 35850"/>
          <p:cNvSpPr/>
          <p:nvPr>
            <p:custDataLst>
              <p:tags r:id="rId11"/>
            </p:custDataLst>
          </p:nvPr>
        </p:nvSpPr>
        <p:spPr>
          <a:xfrm>
            <a:off x="6690360" y="4912995"/>
            <a:ext cx="806450" cy="533400"/>
          </a:xfrm>
          <a:custGeom>
            <a:avLst/>
            <a:gdLst/>
            <a:ahLst/>
            <a:cxnLst/>
            <a:rect l="0" t="0" r="0" b="0"/>
            <a:pathLst>
              <a:path w="444" h="368">
                <a:moveTo>
                  <a:pt x="0" y="80"/>
                </a:moveTo>
                <a:cubicBezTo>
                  <a:pt x="22" y="58"/>
                  <a:pt x="44" y="36"/>
                  <a:pt x="84" y="32"/>
                </a:cubicBezTo>
                <a:cubicBezTo>
                  <a:pt x="124" y="28"/>
                  <a:pt x="180" y="0"/>
                  <a:pt x="240" y="56"/>
                </a:cubicBezTo>
                <a:cubicBezTo>
                  <a:pt x="300" y="112"/>
                  <a:pt x="408" y="314"/>
                  <a:pt x="444" y="368"/>
                </a:cubicBez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2" name="任意多边形 35851"/>
          <p:cNvSpPr/>
          <p:nvPr>
            <p:custDataLst>
              <p:tags r:id="rId12"/>
            </p:custDataLst>
          </p:nvPr>
        </p:nvSpPr>
        <p:spPr>
          <a:xfrm rot="18761801">
            <a:off x="4204335" y="5205095"/>
            <a:ext cx="539750" cy="63500"/>
          </a:xfrm>
          <a:custGeom>
            <a:avLst/>
            <a:gdLst/>
            <a:ahLst/>
            <a:cxnLst/>
            <a:rect l="0" t="0" r="0" b="0"/>
            <a:pathLst>
              <a:path w="276" h="72">
                <a:moveTo>
                  <a:pt x="0" y="72"/>
                </a:moveTo>
                <a:cubicBezTo>
                  <a:pt x="31" y="48"/>
                  <a:pt x="62" y="24"/>
                  <a:pt x="108" y="12"/>
                </a:cubicBezTo>
                <a:cubicBezTo>
                  <a:pt x="154" y="0"/>
                  <a:pt x="215" y="0"/>
                  <a:pt x="276" y="0"/>
                </a:cubicBezTo>
              </a:path>
            </a:pathLst>
          </a:custGeom>
          <a:pattFill prst="ltDnDiag">
            <a:fgClr>
              <a:srgbClr val="CC66FF"/>
            </a:fgClr>
            <a:bgClr>
              <a:schemeClr val="bg1"/>
            </a:bgClr>
          </a:pattFill>
          <a:ln w="38100" cap="flat" cmpd="sng">
            <a:solidFill>
              <a:srgbClr val="FF00FF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3" name="直接连接符 35852"/>
          <p:cNvSpPr/>
          <p:nvPr>
            <p:custDataLst>
              <p:tags r:id="rId13"/>
            </p:custDataLst>
          </p:nvPr>
        </p:nvSpPr>
        <p:spPr>
          <a:xfrm>
            <a:off x="4645660" y="5006658"/>
            <a:ext cx="0" cy="484187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54" name="直接连接符 35853"/>
          <p:cNvSpPr/>
          <p:nvPr>
            <p:custDataLst>
              <p:tags r:id="rId14"/>
            </p:custDataLst>
          </p:nvPr>
        </p:nvSpPr>
        <p:spPr>
          <a:xfrm flipH="1">
            <a:off x="5636260" y="5478145"/>
            <a:ext cx="128588" cy="142875"/>
          </a:xfrm>
          <a:prstGeom prst="line">
            <a:avLst/>
          </a:prstGeom>
          <a:ln w="9525" cap="flat" cmpd="sng">
            <a:solidFill>
              <a:srgbClr val="CC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55" name="直接连接符 35854"/>
          <p:cNvSpPr/>
          <p:nvPr>
            <p:custDataLst>
              <p:tags r:id="rId15"/>
            </p:custDataLst>
          </p:nvPr>
        </p:nvSpPr>
        <p:spPr>
          <a:xfrm flipH="1">
            <a:off x="5618798" y="5486083"/>
            <a:ext cx="258762" cy="287337"/>
          </a:xfrm>
          <a:prstGeom prst="line">
            <a:avLst/>
          </a:prstGeom>
          <a:ln w="9525" cap="flat" cmpd="sng">
            <a:solidFill>
              <a:srgbClr val="CC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56" name="直接连接符 35855"/>
          <p:cNvSpPr/>
          <p:nvPr>
            <p:custDataLst>
              <p:tags r:id="rId16"/>
            </p:custDataLst>
          </p:nvPr>
        </p:nvSpPr>
        <p:spPr>
          <a:xfrm flipH="1">
            <a:off x="5660073" y="5468620"/>
            <a:ext cx="361950" cy="403225"/>
          </a:xfrm>
          <a:prstGeom prst="line">
            <a:avLst/>
          </a:prstGeom>
          <a:ln w="9525" cap="flat" cmpd="sng">
            <a:solidFill>
              <a:srgbClr val="CC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57" name="直接连接符 35856"/>
          <p:cNvSpPr/>
          <p:nvPr>
            <p:custDataLst>
              <p:tags r:id="rId17"/>
            </p:custDataLst>
          </p:nvPr>
        </p:nvSpPr>
        <p:spPr>
          <a:xfrm flipH="1">
            <a:off x="5715635" y="5451158"/>
            <a:ext cx="450850" cy="501650"/>
          </a:xfrm>
          <a:prstGeom prst="line">
            <a:avLst/>
          </a:prstGeom>
          <a:ln w="9525" cap="flat" cmpd="sng">
            <a:solidFill>
              <a:srgbClr val="CC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58" name="直接连接符 35857"/>
          <p:cNvSpPr/>
          <p:nvPr>
            <p:custDataLst>
              <p:tags r:id="rId18"/>
            </p:custDataLst>
          </p:nvPr>
        </p:nvSpPr>
        <p:spPr>
          <a:xfrm flipH="1">
            <a:off x="5852160" y="5486083"/>
            <a:ext cx="411163" cy="457200"/>
          </a:xfrm>
          <a:prstGeom prst="line">
            <a:avLst/>
          </a:prstGeom>
          <a:ln w="9525" cap="flat" cmpd="sng">
            <a:solidFill>
              <a:srgbClr val="CC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59" name="直接连接符 35858"/>
          <p:cNvSpPr/>
          <p:nvPr>
            <p:custDataLst>
              <p:tags r:id="rId19"/>
            </p:custDataLst>
          </p:nvPr>
        </p:nvSpPr>
        <p:spPr>
          <a:xfrm flipH="1">
            <a:off x="5917248" y="5522595"/>
            <a:ext cx="427037" cy="474663"/>
          </a:xfrm>
          <a:prstGeom prst="line">
            <a:avLst/>
          </a:prstGeom>
          <a:ln w="9525" cap="flat" cmpd="sng">
            <a:solidFill>
              <a:srgbClr val="CC66FF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5860" name="对象 35859"/>
          <p:cNvGraphicFramePr>
            <a:graphicFrameLocks/>
          </p:cNvGraphicFramePr>
          <p:nvPr/>
        </p:nvGraphicFramePr>
        <p:xfrm>
          <a:off x="7771448" y="5638483"/>
          <a:ext cx="385762" cy="23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3" r:id="rId60" imgW="203288" imgH="165172" progId="Equations">
                  <p:embed/>
                </p:oleObj>
              </mc:Choice>
              <mc:Fallback>
                <p:oleObj r:id="rId60" imgW="203288" imgH="165172" progId="Equations">
                  <p:embed/>
                  <p:pic>
                    <p:nvPicPr>
                      <p:cNvPr id="0" name="Picture 4" descr="image7"/>
                      <p:cNvPicPr>
                        <a:picLocks noChangeArrowheads="1"/>
                      </p:cNvPicPr>
                      <p:nvPr/>
                    </p:nvPicPr>
                    <p:blipFill>
                      <a:blip r:embed="rId6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1448" y="5638483"/>
                        <a:ext cx="385762" cy="238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1" name="矩形 35860"/>
          <p:cNvSpPr/>
          <p:nvPr>
            <p:custDataLst>
              <p:tags r:id="rId20"/>
            </p:custDataLst>
          </p:nvPr>
        </p:nvSpPr>
        <p:spPr>
          <a:xfrm>
            <a:off x="4101148" y="5403533"/>
            <a:ext cx="3365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b="0">
                <a:latin typeface="Times New Roman" panose="02020603050405020304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35862" name="直接连接符 35861"/>
          <p:cNvSpPr/>
          <p:nvPr>
            <p:custDataLst>
              <p:tags r:id="rId21"/>
            </p:custDataLst>
          </p:nvPr>
        </p:nvSpPr>
        <p:spPr>
          <a:xfrm>
            <a:off x="4613910" y="2960370"/>
            <a:ext cx="0" cy="979488"/>
          </a:xfrm>
          <a:prstGeom prst="line">
            <a:avLst/>
          </a:prstGeom>
          <a:ln w="28575" cap="flat" cmpd="sng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</p:sp>
      <p:graphicFrame>
        <p:nvGraphicFramePr>
          <p:cNvPr id="35863" name="对象 35862"/>
          <p:cNvGraphicFramePr>
            <a:graphicFrameLocks/>
          </p:cNvGraphicFramePr>
          <p:nvPr/>
        </p:nvGraphicFramePr>
        <p:xfrm>
          <a:off x="8266748" y="3358833"/>
          <a:ext cx="33655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4" r:id="rId62" imgW="203288" imgH="165172" progId="Equations">
                  <p:embed/>
                </p:oleObj>
              </mc:Choice>
              <mc:Fallback>
                <p:oleObj r:id="rId62" imgW="203288" imgH="165172" progId="Equations">
                  <p:embed/>
                  <p:pic>
                    <p:nvPicPr>
                      <p:cNvPr id="0" name="Picture 3" descr="image7"/>
                      <p:cNvPicPr>
                        <a:picLocks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66748" y="3358833"/>
                        <a:ext cx="33655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64" name="直接连接符 35863"/>
          <p:cNvSpPr/>
          <p:nvPr>
            <p:custDataLst>
              <p:tags r:id="rId22"/>
            </p:custDataLst>
          </p:nvPr>
        </p:nvSpPr>
        <p:spPr>
          <a:xfrm>
            <a:off x="4271010" y="4503420"/>
            <a:ext cx="369728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  <p:sp>
        <p:nvSpPr>
          <p:cNvPr id="35865" name="直接连接符 35864"/>
          <p:cNvSpPr/>
          <p:nvPr>
            <p:custDataLst>
              <p:tags r:id="rId23"/>
            </p:custDataLst>
          </p:nvPr>
        </p:nvSpPr>
        <p:spPr>
          <a:xfrm>
            <a:off x="4347210" y="3760470"/>
            <a:ext cx="0" cy="10858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</p:sp>
      <p:sp>
        <p:nvSpPr>
          <p:cNvPr id="35866" name="文本框 35865"/>
          <p:cNvSpPr txBox="1"/>
          <p:nvPr>
            <p:custDataLst>
              <p:tags r:id="rId24"/>
            </p:custDataLst>
          </p:nvPr>
        </p:nvSpPr>
        <p:spPr>
          <a:xfrm>
            <a:off x="3802698" y="3522345"/>
            <a:ext cx="5286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l"/>
            <a:r>
              <a:rPr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i="1" baseline="-25000">
                <a:latin typeface="Times New Roman" panose="02020603050405020304" pitchFamily="18" charset="0"/>
                <a:ea typeface="楷体_GB2312" pitchFamily="49" charset="-122"/>
              </a:rPr>
              <a:t>G</a:t>
            </a:r>
          </a:p>
        </p:txBody>
      </p:sp>
      <p:sp>
        <p:nvSpPr>
          <p:cNvPr id="35867" name="直接连接符 35866"/>
          <p:cNvSpPr/>
          <p:nvPr>
            <p:custDataLst>
              <p:tags r:id="rId25"/>
            </p:custDataLst>
          </p:nvPr>
        </p:nvSpPr>
        <p:spPr>
          <a:xfrm>
            <a:off x="4347210" y="4503420"/>
            <a:ext cx="254000" cy="0"/>
          </a:xfrm>
          <a:prstGeom prst="line">
            <a:avLst/>
          </a:prstGeom>
          <a:ln w="381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68" name="直接连接符 35867"/>
          <p:cNvSpPr/>
          <p:nvPr>
            <p:custDataLst>
              <p:tags r:id="rId26"/>
            </p:custDataLst>
          </p:nvPr>
        </p:nvSpPr>
        <p:spPr>
          <a:xfrm>
            <a:off x="4766310" y="4503420"/>
            <a:ext cx="1474788" cy="0"/>
          </a:xfrm>
          <a:prstGeom prst="line">
            <a:avLst/>
          </a:prstGeom>
          <a:ln w="381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69" name="直接连接符 35868"/>
          <p:cNvSpPr/>
          <p:nvPr>
            <p:custDataLst>
              <p:tags r:id="rId27"/>
            </p:custDataLst>
          </p:nvPr>
        </p:nvSpPr>
        <p:spPr>
          <a:xfrm>
            <a:off x="6393498" y="4503420"/>
            <a:ext cx="1257300" cy="0"/>
          </a:xfrm>
          <a:prstGeom prst="line">
            <a:avLst/>
          </a:prstGeom>
          <a:ln w="38100" cap="flat" cmpd="sng">
            <a:solidFill>
              <a:srgbClr val="0099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35870" name="对象 35869"/>
          <p:cNvGraphicFramePr>
            <a:graphicFrameLocks/>
          </p:cNvGraphicFramePr>
          <p:nvPr/>
        </p:nvGraphicFramePr>
        <p:xfrm>
          <a:off x="7841298" y="4655820"/>
          <a:ext cx="3048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5" r:id="rId64" imgW="203288" imgH="165172" progId="Equations">
                  <p:embed/>
                </p:oleObj>
              </mc:Choice>
              <mc:Fallback>
                <p:oleObj r:id="rId64" imgW="203288" imgH="165172" progId="Equations">
                  <p:embed/>
                  <p:pic>
                    <p:nvPicPr>
                      <p:cNvPr id="0" name="Picture 2" descr="image7"/>
                      <p:cNvPicPr>
                        <a:picLocks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1298" y="4655820"/>
                        <a:ext cx="3048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71" name="对象 35870"/>
          <p:cNvGraphicFramePr>
            <a:graphicFrameLocks/>
          </p:cNvGraphicFramePr>
          <p:nvPr/>
        </p:nvGraphicFramePr>
        <p:xfrm>
          <a:off x="5742623" y="3893820"/>
          <a:ext cx="4572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96" r:id="rId65" imgW="203288" imgH="165172" progId="Equations">
                  <p:embed/>
                </p:oleObj>
              </mc:Choice>
              <mc:Fallback>
                <p:oleObj r:id="rId65" imgW="203288" imgH="165172" progId="Equations">
                  <p:embed/>
                  <p:pic>
                    <p:nvPicPr>
                      <p:cNvPr id="0" name="Picture 1" descr="image7"/>
                      <p:cNvPicPr>
                        <a:picLocks noChangeArrowheads="1"/>
                      </p:cNvPicPr>
                      <p:nvPr/>
                    </p:nvPicPr>
                    <p:blipFill>
                      <a:blip r:embed="rId6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2623" y="3893820"/>
                        <a:ext cx="457200" cy="252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872" name="组合 35871"/>
          <p:cNvGrpSpPr/>
          <p:nvPr/>
        </p:nvGrpSpPr>
        <p:grpSpPr>
          <a:xfrm>
            <a:off x="4640898" y="3903345"/>
            <a:ext cx="177800" cy="636588"/>
            <a:chOff x="0" y="0"/>
            <a:chExt cx="112" cy="401"/>
          </a:xfrm>
        </p:grpSpPr>
        <p:sp>
          <p:nvSpPr>
            <p:cNvPr id="35873" name="直接连接符 35872"/>
            <p:cNvSpPr/>
            <p:nvPr>
              <p:custDataLst>
                <p:tags r:id="rId57"/>
              </p:custDataLst>
            </p:nvPr>
          </p:nvSpPr>
          <p:spPr>
            <a:xfrm>
              <a:off x="0" y="14"/>
              <a:ext cx="0" cy="384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4" name="任意多边形 35873"/>
            <p:cNvSpPr/>
            <p:nvPr>
              <p:custDataLst>
                <p:tags r:id="rId58"/>
              </p:custDataLst>
            </p:nvPr>
          </p:nvSpPr>
          <p:spPr>
            <a:xfrm rot="-12802114" flipH="1">
              <a:off x="5" y="0"/>
              <a:ext cx="107" cy="401"/>
            </a:xfrm>
            <a:custGeom>
              <a:avLst/>
              <a:gdLst/>
              <a:ahLst/>
              <a:cxnLst/>
              <a:rect l="0" t="0" r="0" b="0"/>
              <a:pathLst>
                <a:path w="152" h="432">
                  <a:moveTo>
                    <a:pt x="32" y="0"/>
                  </a:moveTo>
                  <a:cubicBezTo>
                    <a:pt x="16" y="72"/>
                    <a:pt x="0" y="144"/>
                    <a:pt x="20" y="216"/>
                  </a:cubicBezTo>
                  <a:cubicBezTo>
                    <a:pt x="40" y="288"/>
                    <a:pt x="134" y="400"/>
                    <a:pt x="152" y="432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75" name="组合 35874"/>
          <p:cNvGrpSpPr/>
          <p:nvPr/>
        </p:nvGrpSpPr>
        <p:grpSpPr>
          <a:xfrm>
            <a:off x="5707698" y="3903345"/>
            <a:ext cx="155575" cy="636588"/>
            <a:chOff x="0" y="0"/>
            <a:chExt cx="112" cy="401"/>
          </a:xfrm>
        </p:grpSpPr>
        <p:sp>
          <p:nvSpPr>
            <p:cNvPr id="35876" name="直接连接符 35875"/>
            <p:cNvSpPr/>
            <p:nvPr>
              <p:custDataLst>
                <p:tags r:id="rId55"/>
              </p:custDataLst>
            </p:nvPr>
          </p:nvSpPr>
          <p:spPr>
            <a:xfrm>
              <a:off x="0" y="14"/>
              <a:ext cx="0" cy="384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7" name="任意多边形 35876"/>
            <p:cNvSpPr/>
            <p:nvPr>
              <p:custDataLst>
                <p:tags r:id="rId56"/>
              </p:custDataLst>
            </p:nvPr>
          </p:nvSpPr>
          <p:spPr>
            <a:xfrm rot="-12802114" flipH="1">
              <a:off x="5" y="0"/>
              <a:ext cx="107" cy="401"/>
            </a:xfrm>
            <a:custGeom>
              <a:avLst/>
              <a:gdLst/>
              <a:ahLst/>
              <a:cxnLst/>
              <a:rect l="0" t="0" r="0" b="0"/>
              <a:pathLst>
                <a:path w="152" h="432">
                  <a:moveTo>
                    <a:pt x="32" y="0"/>
                  </a:moveTo>
                  <a:cubicBezTo>
                    <a:pt x="16" y="72"/>
                    <a:pt x="0" y="144"/>
                    <a:pt x="20" y="216"/>
                  </a:cubicBezTo>
                  <a:cubicBezTo>
                    <a:pt x="40" y="288"/>
                    <a:pt x="134" y="400"/>
                    <a:pt x="152" y="432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5878" name="组合 35877"/>
          <p:cNvGrpSpPr/>
          <p:nvPr/>
        </p:nvGrpSpPr>
        <p:grpSpPr>
          <a:xfrm>
            <a:off x="6774498" y="3903345"/>
            <a:ext cx="177800" cy="636588"/>
            <a:chOff x="0" y="0"/>
            <a:chExt cx="112" cy="401"/>
          </a:xfrm>
        </p:grpSpPr>
        <p:sp>
          <p:nvSpPr>
            <p:cNvPr id="35879" name="直接连接符 35878"/>
            <p:cNvSpPr/>
            <p:nvPr>
              <p:custDataLst>
                <p:tags r:id="rId53"/>
              </p:custDataLst>
            </p:nvPr>
          </p:nvSpPr>
          <p:spPr>
            <a:xfrm>
              <a:off x="0" y="14"/>
              <a:ext cx="0" cy="384"/>
            </a:xfrm>
            <a:prstGeom prst="line">
              <a:avLst/>
            </a:prstGeom>
            <a:ln w="38100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80" name="任意多边形 35879"/>
            <p:cNvSpPr/>
            <p:nvPr>
              <p:custDataLst>
                <p:tags r:id="rId54"/>
              </p:custDataLst>
            </p:nvPr>
          </p:nvSpPr>
          <p:spPr>
            <a:xfrm rot="-12802114" flipH="1">
              <a:off x="5" y="0"/>
              <a:ext cx="107" cy="401"/>
            </a:xfrm>
            <a:custGeom>
              <a:avLst/>
              <a:gdLst/>
              <a:ahLst/>
              <a:cxnLst/>
              <a:rect l="0" t="0" r="0" b="0"/>
              <a:pathLst>
                <a:path w="152" h="432">
                  <a:moveTo>
                    <a:pt x="32" y="0"/>
                  </a:moveTo>
                  <a:cubicBezTo>
                    <a:pt x="16" y="72"/>
                    <a:pt x="0" y="144"/>
                    <a:pt x="20" y="216"/>
                  </a:cubicBezTo>
                  <a:cubicBezTo>
                    <a:pt x="40" y="288"/>
                    <a:pt x="134" y="400"/>
                    <a:pt x="152" y="432"/>
                  </a:cubicBezTo>
                </a:path>
              </a:pathLst>
            </a:custGeom>
            <a:noFill/>
            <a:ln w="38100" cap="flat" cmpd="sng">
              <a:solidFill>
                <a:srgbClr val="0099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81" name="矩形 35880"/>
          <p:cNvSpPr/>
          <p:nvPr>
            <p:custDataLst>
              <p:tags r:id="rId28"/>
            </p:custDataLst>
          </p:nvPr>
        </p:nvSpPr>
        <p:spPr>
          <a:xfrm>
            <a:off x="5036185" y="3268345"/>
            <a:ext cx="3508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</a:t>
            </a:r>
          </a:p>
        </p:txBody>
      </p:sp>
      <p:sp>
        <p:nvSpPr>
          <p:cNvPr id="35882" name="矩形 35881"/>
          <p:cNvSpPr/>
          <p:nvPr>
            <p:custDataLst>
              <p:tags r:id="rId29"/>
            </p:custDataLst>
          </p:nvPr>
        </p:nvSpPr>
        <p:spPr>
          <a:xfrm>
            <a:off x="6115685" y="3268345"/>
            <a:ext cx="5032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en-US" altLang="zh-CN" i="1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2</a:t>
            </a:r>
          </a:p>
        </p:txBody>
      </p:sp>
      <p:grpSp>
        <p:nvGrpSpPr>
          <p:cNvPr id="35883" name="组合 35882"/>
          <p:cNvGrpSpPr/>
          <p:nvPr/>
        </p:nvGrpSpPr>
        <p:grpSpPr>
          <a:xfrm>
            <a:off x="3955098" y="2466658"/>
            <a:ext cx="4573587" cy="1270000"/>
            <a:chOff x="0" y="0"/>
            <a:chExt cx="2881" cy="800"/>
          </a:xfrm>
        </p:grpSpPr>
        <p:grpSp>
          <p:nvGrpSpPr>
            <p:cNvPr id="35884" name="组合 35883"/>
            <p:cNvGrpSpPr/>
            <p:nvPr/>
          </p:nvGrpSpPr>
          <p:grpSpPr>
            <a:xfrm>
              <a:off x="0" y="0"/>
              <a:ext cx="2881" cy="705"/>
              <a:chOff x="0" y="0"/>
              <a:chExt cx="3906" cy="810"/>
            </a:xfrm>
          </p:grpSpPr>
          <p:sp>
            <p:nvSpPr>
              <p:cNvPr id="35885" name="直接连接符 35884"/>
              <p:cNvSpPr/>
              <p:nvPr>
                <p:custDataLst>
                  <p:tags r:id="rId49"/>
                </p:custDataLst>
              </p:nvPr>
            </p:nvSpPr>
            <p:spPr>
              <a:xfrm>
                <a:off x="322" y="114"/>
                <a:ext cx="0" cy="696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arrow" w="med" len="med"/>
                <a:tailEnd type="none" w="med" len="med"/>
              </a:ln>
            </p:spPr>
          </p:sp>
          <p:sp>
            <p:nvSpPr>
              <p:cNvPr id="35886" name="文本框 35885"/>
              <p:cNvSpPr txBox="1"/>
              <p:nvPr>
                <p:custDataLst>
                  <p:tags r:id="rId50"/>
                </p:custDataLst>
              </p:nvPr>
            </p:nvSpPr>
            <p:spPr>
              <a:xfrm>
                <a:off x="3749" y="382"/>
                <a:ext cx="157" cy="37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l"/>
                <a:endParaRPr sz="280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35887" name="直接连接符 35886"/>
              <p:cNvSpPr/>
              <p:nvPr>
                <p:custDataLst>
                  <p:tags r:id="rId51"/>
                </p:custDataLst>
              </p:nvPr>
            </p:nvSpPr>
            <p:spPr>
              <a:xfrm>
                <a:off x="262" y="594"/>
                <a:ext cx="348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arrow" w="med" len="med"/>
              </a:ln>
            </p:spPr>
          </p:sp>
          <p:sp>
            <p:nvSpPr>
              <p:cNvPr id="35888" name="文本框 35887"/>
              <p:cNvSpPr txBox="1"/>
              <p:nvPr>
                <p:custDataLst>
                  <p:tags r:id="rId52"/>
                </p:custDataLst>
              </p:nvPr>
            </p:nvSpPr>
            <p:spPr>
              <a:xfrm>
                <a:off x="0" y="0"/>
                <a:ext cx="327" cy="37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 anchorCtr="0">
                <a:spAutoFit/>
              </a:bodyPr>
              <a:lstStyle/>
              <a:p>
                <a:pPr algn="l"/>
                <a:r>
                  <a:rPr lang="en-US" altLang="zh-CN" sz="2800" i="1"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</a:p>
            </p:txBody>
          </p:sp>
        </p:grpSp>
        <p:grpSp>
          <p:nvGrpSpPr>
            <p:cNvPr id="35889" name="组合 35888"/>
            <p:cNvGrpSpPr/>
            <p:nvPr/>
          </p:nvGrpSpPr>
          <p:grpSpPr>
            <a:xfrm>
              <a:off x="243" y="245"/>
              <a:ext cx="2309" cy="555"/>
              <a:chOff x="0" y="0"/>
              <a:chExt cx="3131" cy="637"/>
            </a:xfrm>
          </p:grpSpPr>
          <p:grpSp>
            <p:nvGrpSpPr>
              <p:cNvPr id="35890" name="组合 35889"/>
              <p:cNvGrpSpPr/>
              <p:nvPr/>
            </p:nvGrpSpPr>
            <p:grpSpPr>
              <a:xfrm flipV="1">
                <a:off x="0" y="0"/>
                <a:ext cx="1565" cy="637"/>
                <a:chOff x="0" y="0"/>
                <a:chExt cx="1565" cy="865"/>
              </a:xfrm>
            </p:grpSpPr>
            <p:sp>
              <p:nvSpPr>
                <p:cNvPr id="35891" name="任意多边形 35890"/>
                <p:cNvSpPr/>
                <p:nvPr>
                  <p:custDataLst>
                    <p:tags r:id="rId47"/>
                  </p:custDataLst>
                </p:nvPr>
              </p:nvSpPr>
              <p:spPr>
                <a:xfrm>
                  <a:off x="0" y="432"/>
                  <a:ext cx="782" cy="43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82" h="433">
                      <a:moveTo>
                        <a:pt x="0" y="0"/>
                      </a:moveTo>
                      <a:lnTo>
                        <a:pt x="66" y="118"/>
                      </a:lnTo>
                      <a:lnTo>
                        <a:pt x="132" y="220"/>
                      </a:lnTo>
                      <a:lnTo>
                        <a:pt x="198" y="308"/>
                      </a:lnTo>
                      <a:lnTo>
                        <a:pt x="264" y="381"/>
                      </a:lnTo>
                      <a:lnTo>
                        <a:pt x="319" y="418"/>
                      </a:lnTo>
                      <a:lnTo>
                        <a:pt x="385" y="432"/>
                      </a:lnTo>
                      <a:lnTo>
                        <a:pt x="451" y="418"/>
                      </a:lnTo>
                      <a:lnTo>
                        <a:pt x="517" y="381"/>
                      </a:lnTo>
                      <a:lnTo>
                        <a:pt x="583" y="308"/>
                      </a:lnTo>
                      <a:lnTo>
                        <a:pt x="649" y="220"/>
                      </a:lnTo>
                      <a:lnTo>
                        <a:pt x="715" y="110"/>
                      </a:lnTo>
                      <a:lnTo>
                        <a:pt x="781" y="0"/>
                      </a:lnTo>
                    </a:path>
                  </a:pathLst>
                </a:custGeom>
                <a:noFill/>
                <a:ln w="38100" cap="rnd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92" name="任意多边形 35891"/>
                <p:cNvSpPr/>
                <p:nvPr>
                  <p:custDataLst>
                    <p:tags r:id="rId48"/>
                  </p:custDataLst>
                </p:nvPr>
              </p:nvSpPr>
              <p:spPr>
                <a:xfrm>
                  <a:off x="781" y="0"/>
                  <a:ext cx="784" cy="43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84" h="433">
                      <a:moveTo>
                        <a:pt x="783" y="432"/>
                      </a:moveTo>
                      <a:lnTo>
                        <a:pt x="716" y="315"/>
                      </a:lnTo>
                      <a:lnTo>
                        <a:pt x="650" y="213"/>
                      </a:lnTo>
                      <a:lnTo>
                        <a:pt x="584" y="125"/>
                      </a:lnTo>
                      <a:lnTo>
                        <a:pt x="518" y="52"/>
                      </a:lnTo>
                      <a:lnTo>
                        <a:pt x="463" y="15"/>
                      </a:lnTo>
                      <a:lnTo>
                        <a:pt x="397" y="0"/>
                      </a:lnTo>
                      <a:lnTo>
                        <a:pt x="330" y="15"/>
                      </a:lnTo>
                      <a:lnTo>
                        <a:pt x="264" y="52"/>
                      </a:lnTo>
                      <a:lnTo>
                        <a:pt x="198" y="125"/>
                      </a:lnTo>
                      <a:lnTo>
                        <a:pt x="132" y="213"/>
                      </a:lnTo>
                      <a:lnTo>
                        <a:pt x="66" y="323"/>
                      </a:lnTo>
                      <a:lnTo>
                        <a:pt x="0" y="432"/>
                      </a:lnTo>
                    </a:path>
                  </a:pathLst>
                </a:custGeom>
                <a:noFill/>
                <a:ln w="38100" cap="rnd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35893" name="组合 35892"/>
              <p:cNvGrpSpPr/>
              <p:nvPr/>
            </p:nvGrpSpPr>
            <p:grpSpPr>
              <a:xfrm flipV="1">
                <a:off x="1566" y="0"/>
                <a:ext cx="1565" cy="637"/>
                <a:chOff x="0" y="0"/>
                <a:chExt cx="1565" cy="865"/>
              </a:xfrm>
            </p:grpSpPr>
            <p:sp>
              <p:nvSpPr>
                <p:cNvPr id="35894" name="任意多边形 35893"/>
                <p:cNvSpPr/>
                <p:nvPr>
                  <p:custDataLst>
                    <p:tags r:id="rId45"/>
                  </p:custDataLst>
                </p:nvPr>
              </p:nvSpPr>
              <p:spPr>
                <a:xfrm>
                  <a:off x="0" y="432"/>
                  <a:ext cx="782" cy="43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82" h="433">
                      <a:moveTo>
                        <a:pt x="0" y="0"/>
                      </a:moveTo>
                      <a:lnTo>
                        <a:pt x="66" y="118"/>
                      </a:lnTo>
                      <a:lnTo>
                        <a:pt x="132" y="220"/>
                      </a:lnTo>
                      <a:lnTo>
                        <a:pt x="198" y="308"/>
                      </a:lnTo>
                      <a:lnTo>
                        <a:pt x="264" y="381"/>
                      </a:lnTo>
                      <a:lnTo>
                        <a:pt x="319" y="418"/>
                      </a:lnTo>
                      <a:lnTo>
                        <a:pt x="385" y="432"/>
                      </a:lnTo>
                      <a:lnTo>
                        <a:pt x="451" y="418"/>
                      </a:lnTo>
                      <a:lnTo>
                        <a:pt x="517" y="381"/>
                      </a:lnTo>
                      <a:lnTo>
                        <a:pt x="583" y="308"/>
                      </a:lnTo>
                      <a:lnTo>
                        <a:pt x="649" y="220"/>
                      </a:lnTo>
                      <a:lnTo>
                        <a:pt x="715" y="110"/>
                      </a:lnTo>
                      <a:lnTo>
                        <a:pt x="781" y="0"/>
                      </a:lnTo>
                    </a:path>
                  </a:pathLst>
                </a:custGeom>
                <a:noFill/>
                <a:ln w="38100" cap="rnd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35895" name="任意多边形 35894"/>
                <p:cNvSpPr/>
                <p:nvPr>
                  <p:custDataLst>
                    <p:tags r:id="rId46"/>
                  </p:custDataLst>
                </p:nvPr>
              </p:nvSpPr>
              <p:spPr>
                <a:xfrm>
                  <a:off x="781" y="0"/>
                  <a:ext cx="784" cy="433"/>
                </a:xfrm>
                <a:custGeom>
                  <a:avLst/>
                  <a:gdLst/>
                  <a:ahLst/>
                  <a:cxnLst/>
                  <a:rect l="0" t="0" r="0" b="0"/>
                  <a:pathLst>
                    <a:path w="784" h="433">
                      <a:moveTo>
                        <a:pt x="783" y="432"/>
                      </a:moveTo>
                      <a:lnTo>
                        <a:pt x="716" y="315"/>
                      </a:lnTo>
                      <a:lnTo>
                        <a:pt x="650" y="213"/>
                      </a:lnTo>
                      <a:lnTo>
                        <a:pt x="584" y="125"/>
                      </a:lnTo>
                      <a:lnTo>
                        <a:pt x="518" y="52"/>
                      </a:lnTo>
                      <a:lnTo>
                        <a:pt x="463" y="15"/>
                      </a:lnTo>
                      <a:lnTo>
                        <a:pt x="397" y="0"/>
                      </a:lnTo>
                      <a:lnTo>
                        <a:pt x="330" y="15"/>
                      </a:lnTo>
                      <a:lnTo>
                        <a:pt x="264" y="52"/>
                      </a:lnTo>
                      <a:lnTo>
                        <a:pt x="198" y="125"/>
                      </a:lnTo>
                      <a:lnTo>
                        <a:pt x="132" y="213"/>
                      </a:lnTo>
                      <a:lnTo>
                        <a:pt x="66" y="323"/>
                      </a:lnTo>
                      <a:lnTo>
                        <a:pt x="0" y="432"/>
                      </a:lnTo>
                    </a:path>
                  </a:pathLst>
                </a:custGeom>
                <a:noFill/>
                <a:ln w="38100" cap="rnd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  <p:sp>
        <p:nvSpPr>
          <p:cNvPr id="35896" name="直接连接符 35895"/>
          <p:cNvSpPr/>
          <p:nvPr>
            <p:custDataLst>
              <p:tags r:id="rId30"/>
            </p:custDataLst>
          </p:nvPr>
        </p:nvSpPr>
        <p:spPr>
          <a:xfrm flipH="1">
            <a:off x="4601210" y="5038408"/>
            <a:ext cx="361950" cy="403225"/>
          </a:xfrm>
          <a:prstGeom prst="line">
            <a:avLst/>
          </a:prstGeom>
          <a:ln w="9525" cap="flat" cmpd="sng">
            <a:solidFill>
              <a:srgbClr val="CC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97" name="直接连接符 35896"/>
          <p:cNvSpPr/>
          <p:nvPr>
            <p:custDataLst>
              <p:tags r:id="rId31"/>
            </p:custDataLst>
          </p:nvPr>
        </p:nvSpPr>
        <p:spPr>
          <a:xfrm flipH="1">
            <a:off x="4753610" y="5020945"/>
            <a:ext cx="354013" cy="425450"/>
          </a:xfrm>
          <a:prstGeom prst="line">
            <a:avLst/>
          </a:prstGeom>
          <a:ln w="9525" cap="flat" cmpd="sng">
            <a:solidFill>
              <a:srgbClr val="CC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98" name="直接连接符 35897"/>
          <p:cNvSpPr/>
          <p:nvPr>
            <p:custDataLst>
              <p:tags r:id="rId32"/>
            </p:custDataLst>
          </p:nvPr>
        </p:nvSpPr>
        <p:spPr>
          <a:xfrm flipH="1">
            <a:off x="4793298" y="5141595"/>
            <a:ext cx="341312" cy="371475"/>
          </a:xfrm>
          <a:prstGeom prst="line">
            <a:avLst/>
          </a:prstGeom>
          <a:ln w="9525" cap="flat" cmpd="sng">
            <a:solidFill>
              <a:srgbClr val="CC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899" name="直接连接符 35898"/>
          <p:cNvSpPr/>
          <p:nvPr>
            <p:custDataLst>
              <p:tags r:id="rId33"/>
            </p:custDataLst>
          </p:nvPr>
        </p:nvSpPr>
        <p:spPr>
          <a:xfrm rot="-311666" flipH="1">
            <a:off x="5058410" y="5271770"/>
            <a:ext cx="209550" cy="174625"/>
          </a:xfrm>
          <a:prstGeom prst="line">
            <a:avLst/>
          </a:prstGeom>
          <a:ln w="9525" cap="flat" cmpd="sng">
            <a:solidFill>
              <a:srgbClr val="CC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900" name="直接连接符 35899"/>
          <p:cNvSpPr/>
          <p:nvPr>
            <p:custDataLst>
              <p:tags r:id="rId34"/>
            </p:custDataLst>
          </p:nvPr>
        </p:nvSpPr>
        <p:spPr>
          <a:xfrm flipH="1">
            <a:off x="4982210" y="5217795"/>
            <a:ext cx="209550" cy="228600"/>
          </a:xfrm>
          <a:prstGeom prst="line">
            <a:avLst/>
          </a:prstGeom>
          <a:ln w="9525" cap="flat" cmpd="sng">
            <a:solidFill>
              <a:srgbClr val="CC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901" name="直接连接符 35900"/>
          <p:cNvSpPr/>
          <p:nvPr>
            <p:custDataLst>
              <p:tags r:id="rId35"/>
            </p:custDataLst>
          </p:nvPr>
        </p:nvSpPr>
        <p:spPr>
          <a:xfrm flipH="1">
            <a:off x="4601210" y="4912995"/>
            <a:ext cx="381000" cy="381000"/>
          </a:xfrm>
          <a:prstGeom prst="line">
            <a:avLst/>
          </a:prstGeom>
          <a:ln w="9525" cap="flat" cmpd="sng">
            <a:solidFill>
              <a:srgbClr val="CC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902" name="直接连接符 35901"/>
          <p:cNvSpPr/>
          <p:nvPr>
            <p:custDataLst>
              <p:tags r:id="rId36"/>
            </p:custDataLst>
          </p:nvPr>
        </p:nvSpPr>
        <p:spPr>
          <a:xfrm flipH="1">
            <a:off x="4677410" y="4989195"/>
            <a:ext cx="128588" cy="142875"/>
          </a:xfrm>
          <a:prstGeom prst="line">
            <a:avLst/>
          </a:prstGeom>
          <a:ln w="9525" cap="flat" cmpd="sng">
            <a:solidFill>
              <a:srgbClr val="CC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903" name="直接连接符 35902"/>
          <p:cNvSpPr/>
          <p:nvPr>
            <p:custDataLst>
              <p:tags r:id="rId37"/>
            </p:custDataLst>
          </p:nvPr>
        </p:nvSpPr>
        <p:spPr>
          <a:xfrm flipH="1">
            <a:off x="6811010" y="5030470"/>
            <a:ext cx="354013" cy="425450"/>
          </a:xfrm>
          <a:prstGeom prst="line">
            <a:avLst/>
          </a:prstGeom>
          <a:ln w="9525" cap="flat" cmpd="sng">
            <a:solidFill>
              <a:srgbClr val="CC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904" name="直接连接符 35903"/>
          <p:cNvSpPr/>
          <p:nvPr>
            <p:custDataLst>
              <p:tags r:id="rId38"/>
            </p:custDataLst>
          </p:nvPr>
        </p:nvSpPr>
        <p:spPr>
          <a:xfrm flipH="1">
            <a:off x="6850698" y="5151120"/>
            <a:ext cx="341312" cy="371475"/>
          </a:xfrm>
          <a:prstGeom prst="line">
            <a:avLst/>
          </a:prstGeom>
          <a:ln w="9525" cap="flat" cmpd="sng">
            <a:solidFill>
              <a:srgbClr val="CC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905" name="直接连接符 35904"/>
          <p:cNvSpPr/>
          <p:nvPr>
            <p:custDataLst>
              <p:tags r:id="rId39"/>
            </p:custDataLst>
          </p:nvPr>
        </p:nvSpPr>
        <p:spPr>
          <a:xfrm rot="-623331" flipH="1">
            <a:off x="7115810" y="5281295"/>
            <a:ext cx="209550" cy="174625"/>
          </a:xfrm>
          <a:prstGeom prst="line">
            <a:avLst/>
          </a:prstGeom>
          <a:ln w="9525" cap="flat" cmpd="sng">
            <a:solidFill>
              <a:srgbClr val="CC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906" name="直接连接符 35905"/>
          <p:cNvSpPr/>
          <p:nvPr>
            <p:custDataLst>
              <p:tags r:id="rId40"/>
            </p:custDataLst>
          </p:nvPr>
        </p:nvSpPr>
        <p:spPr>
          <a:xfrm flipH="1">
            <a:off x="7039610" y="5227320"/>
            <a:ext cx="209550" cy="228600"/>
          </a:xfrm>
          <a:prstGeom prst="line">
            <a:avLst/>
          </a:prstGeom>
          <a:ln w="9525" cap="flat" cmpd="sng">
            <a:solidFill>
              <a:srgbClr val="CC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907" name="直接连接符 35906"/>
          <p:cNvSpPr/>
          <p:nvPr>
            <p:custDataLst>
              <p:tags r:id="rId41"/>
            </p:custDataLst>
          </p:nvPr>
        </p:nvSpPr>
        <p:spPr>
          <a:xfrm flipH="1">
            <a:off x="6734810" y="4922520"/>
            <a:ext cx="304800" cy="371475"/>
          </a:xfrm>
          <a:prstGeom prst="line">
            <a:avLst/>
          </a:prstGeom>
          <a:ln w="9525" cap="flat" cmpd="sng">
            <a:solidFill>
              <a:srgbClr val="CC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908" name="直接连接符 35907"/>
          <p:cNvSpPr/>
          <p:nvPr>
            <p:custDataLst>
              <p:tags r:id="rId42"/>
            </p:custDataLst>
          </p:nvPr>
        </p:nvSpPr>
        <p:spPr>
          <a:xfrm flipH="1">
            <a:off x="6811010" y="4998720"/>
            <a:ext cx="52388" cy="66675"/>
          </a:xfrm>
          <a:prstGeom prst="line">
            <a:avLst/>
          </a:prstGeom>
          <a:ln w="9525" cap="flat" cmpd="sng">
            <a:solidFill>
              <a:srgbClr val="CC66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5909" name="直接连接符 35908"/>
          <p:cNvSpPr/>
          <p:nvPr>
            <p:custDataLst>
              <p:tags r:id="rId43"/>
            </p:custDataLst>
          </p:nvPr>
        </p:nvSpPr>
        <p:spPr>
          <a:xfrm flipH="1">
            <a:off x="6753860" y="4989195"/>
            <a:ext cx="361950" cy="403225"/>
          </a:xfrm>
          <a:prstGeom prst="line">
            <a:avLst/>
          </a:prstGeom>
          <a:ln w="9525" cap="flat" cmpd="sng">
            <a:solidFill>
              <a:srgbClr val="CC66FF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2" name="图片 1"/>
          <p:cNvPicPr>
            <a:picLocks noChangeAspect="1"/>
          </p:cNvPicPr>
          <p:nvPr>
            <p:custDataLst>
              <p:tags r:id="rId44"/>
            </p:custDataLst>
          </p:nvPr>
        </p:nvPicPr>
        <p:blipFill>
          <a:blip r:embed="rId66" cstate="print"/>
          <a:stretch>
            <a:fillRect/>
          </a:stretch>
        </p:blipFill>
        <p:spPr>
          <a:xfrm>
            <a:off x="323215" y="947420"/>
            <a:ext cx="292608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11188" y="476250"/>
            <a:ext cx="7772400" cy="1143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4000" b="1" i="0" u="none" strike="noStrike" kern="0" cap="none" spc="0" normalizeH="0" baseline="0" noProof="0">
                <a:ln>
                  <a:noFill/>
                </a:ln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半导体三极管放大电路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395288" y="2008188"/>
            <a:ext cx="8208963" cy="4092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sz="3200" b="1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概念：</a:t>
            </a:r>
          </a:p>
          <a:p>
            <a:pPr marR="0" defTabSz="914400">
              <a:buClrTx/>
              <a:buSzTx/>
              <a:defRPr/>
            </a:pPr>
            <a:endParaRPr kumimoji="0" lang="zh-CN" sz="3200" b="1" kern="1200" cap="none" spc="0" normalizeH="0" baseline="0" noProof="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zh-CN" altLang="zh-CN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 </a:t>
            </a:r>
            <a:r>
              <a:rPr kumimoji="0" lang="zh-CN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共射放大电路和射极输出器的特点</a:t>
            </a:r>
          </a:p>
          <a:p>
            <a:pPr marR="0" defTabSz="914400">
              <a:buClrTx/>
              <a:buSzTx/>
              <a:defRPr/>
            </a:pPr>
            <a:r>
              <a:rPr kumimoji="0" lang="zh-CN" altLang="zh-CN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 </a:t>
            </a:r>
            <a:r>
              <a:rPr kumimoji="0" lang="zh-CN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结合实验，考虑分压式偏置电路中射极电阻、旁  </a:t>
            </a:r>
          </a:p>
          <a:p>
            <a:pPr marR="0" defTabSz="914400">
              <a:buClrTx/>
              <a:buSzTx/>
              <a:defRPr/>
            </a:pPr>
            <a:r>
              <a:rPr kumimoji="0" lang="zh-CN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路电容的作用</a:t>
            </a:r>
          </a:p>
          <a:p>
            <a:pPr marR="0" defTabSz="914400">
              <a:buClrTx/>
              <a:buSzTx/>
              <a:defRPr/>
            </a:pPr>
            <a:r>
              <a:rPr kumimoji="0" lang="zh-CN" altLang="zh-CN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3. </a:t>
            </a:r>
            <a:r>
              <a:rPr kumimoji="0" lang="zh-CN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三极管工作状态的判定与失真的种类</a:t>
            </a:r>
          </a:p>
          <a:p>
            <a:pPr marR="0" defTabSz="914400">
              <a:buClrTx/>
              <a:buSzTx/>
              <a:defRPr/>
            </a:pPr>
            <a:r>
              <a:rPr kumimoji="0" lang="zh-CN" altLang="zh-CN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4. </a:t>
            </a:r>
            <a:r>
              <a:rPr kumimoji="0" lang="zh-CN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设置静态工作点的作用</a:t>
            </a:r>
          </a:p>
          <a:p>
            <a:pPr marR="0" defTabSz="914400">
              <a:buClrTx/>
              <a:buSzTx/>
              <a:defRPr/>
            </a:pPr>
            <a:r>
              <a:rPr kumimoji="0" lang="en-US" altLang="zh-CN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5.</a:t>
            </a:r>
            <a:r>
              <a:rPr kumimoji="0" lang="zh-CN" altLang="en-US" sz="28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基本共射放大电路，分压偏置式放大电路，共集电极放大电路分析与计算。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cccbcf9c-3192-46b4-9837-d69eb6cbd119"/>
  <p:tag name="COMMONDATA" val="eyJoZGlkIjoiZjNhNWU3OTNkM2RhNGI5YmQ0ZTQyOWZmOWFmZDRmM2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1977</Words>
  <Application>Microsoft Office PowerPoint</Application>
  <PresentationFormat>全屏显示(4:3)</PresentationFormat>
  <Paragraphs>407</Paragraphs>
  <Slides>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5" baseType="lpstr">
      <vt:lpstr>楷体_GB2312</vt:lpstr>
      <vt:lpstr>隶书</vt:lpstr>
      <vt:lpstr>宋体</vt:lpstr>
      <vt:lpstr>Arial</vt:lpstr>
      <vt:lpstr>Monotype Corsiva</vt:lpstr>
      <vt:lpstr>Symbol</vt:lpstr>
      <vt:lpstr>Times New Roman</vt:lpstr>
      <vt:lpstr>默认设计模板</vt:lpstr>
      <vt:lpstr>Equations</vt:lpstr>
      <vt:lpstr>PowerPoint 演示文稿</vt:lpstr>
      <vt:lpstr>二极管及晶闸管电路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交流调压电路</vt:lpstr>
      <vt:lpstr>半导体三极管放大电路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三相交流电路</vt:lpstr>
      <vt:lpstr>PowerPoint 演示文稿</vt:lpstr>
      <vt:lpstr>PowerPoint 演示文稿</vt:lpstr>
      <vt:lpstr>小   结</vt:lpstr>
      <vt:lpstr>PowerPoint 演示文稿</vt:lpstr>
      <vt:lpstr>PowerPoint 演示文稿</vt:lpstr>
      <vt:lpstr>PowerPoint 演示文稿</vt:lpstr>
      <vt:lpstr>PowerPoint 演示文稿</vt:lpstr>
      <vt:lpstr>单相交流电路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直流电路分析</vt:lpstr>
      <vt:lpstr>PowerPoint 演示文稿</vt:lpstr>
      <vt:lpstr>PowerPoint 演示文稿</vt:lpstr>
      <vt:lpstr>PowerPoint 演示文稿</vt:lpstr>
      <vt:lpstr>PowerPoint 演示文稿</vt:lpstr>
      <vt:lpstr>等效变换的注意事项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gmp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ada</dc:creator>
  <cp:lastModifiedBy>Administrator</cp:lastModifiedBy>
  <cp:revision>199</cp:revision>
  <dcterms:created xsi:type="dcterms:W3CDTF">2005-05-23T01:27:00Z</dcterms:created>
  <dcterms:modified xsi:type="dcterms:W3CDTF">2024-12-17T01:50:27Z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28B6CD306DF844339DA932EB38B97F79_13</vt:lpwstr>
  </property>
</Properties>
</file>