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69"/>
  </p:handoutMasterIdLst>
  <p:sldIdLst>
    <p:sldId id="267" r:id="rId3"/>
    <p:sldId id="316" r:id="rId4"/>
    <p:sldId id="330" r:id="rId5"/>
    <p:sldId id="370" r:id="rId6"/>
    <p:sldId id="371" r:id="rId7"/>
    <p:sldId id="372" r:id="rId8"/>
    <p:sldId id="373" r:id="rId9"/>
    <p:sldId id="429" r:id="rId10"/>
    <p:sldId id="374" r:id="rId11"/>
    <p:sldId id="427" r:id="rId12"/>
    <p:sldId id="331" r:id="rId13"/>
    <p:sldId id="375" r:id="rId14"/>
    <p:sldId id="422" r:id="rId15"/>
    <p:sldId id="376" r:id="rId16"/>
    <p:sldId id="377" r:id="rId17"/>
    <p:sldId id="378" r:id="rId18"/>
    <p:sldId id="379" r:id="rId19"/>
    <p:sldId id="425" r:id="rId20"/>
    <p:sldId id="332" r:id="rId21"/>
    <p:sldId id="380" r:id="rId22"/>
    <p:sldId id="381" r:id="rId23"/>
    <p:sldId id="382" r:id="rId24"/>
    <p:sldId id="383" r:id="rId25"/>
    <p:sldId id="423" r:id="rId26"/>
    <p:sldId id="333" r:id="rId27"/>
    <p:sldId id="385" r:id="rId28"/>
    <p:sldId id="386" r:id="rId29"/>
    <p:sldId id="387" r:id="rId30"/>
    <p:sldId id="388" r:id="rId31"/>
    <p:sldId id="431" r:id="rId33"/>
    <p:sldId id="389" r:id="rId34"/>
    <p:sldId id="446" r:id="rId35"/>
    <p:sldId id="334" r:id="rId36"/>
    <p:sldId id="390" r:id="rId37"/>
    <p:sldId id="432" r:id="rId38"/>
    <p:sldId id="392" r:id="rId39"/>
    <p:sldId id="391" r:id="rId40"/>
    <p:sldId id="433" r:id="rId41"/>
    <p:sldId id="393" r:id="rId42"/>
    <p:sldId id="335" r:id="rId43"/>
    <p:sldId id="434" r:id="rId44"/>
    <p:sldId id="394" r:id="rId45"/>
    <p:sldId id="395" r:id="rId46"/>
    <p:sldId id="436" r:id="rId47"/>
    <p:sldId id="396" r:id="rId48"/>
    <p:sldId id="398" r:id="rId49"/>
    <p:sldId id="440" r:id="rId50"/>
    <p:sldId id="336" r:id="rId51"/>
    <p:sldId id="405" r:id="rId52"/>
    <p:sldId id="444" r:id="rId53"/>
    <p:sldId id="445" r:id="rId54"/>
    <p:sldId id="400" r:id="rId55"/>
    <p:sldId id="401" r:id="rId56"/>
    <p:sldId id="402" r:id="rId57"/>
    <p:sldId id="403" r:id="rId58"/>
    <p:sldId id="404" r:id="rId59"/>
    <p:sldId id="407" r:id="rId60"/>
    <p:sldId id="406" r:id="rId61"/>
    <p:sldId id="409" r:id="rId62"/>
    <p:sldId id="410" r:id="rId63"/>
    <p:sldId id="411" r:id="rId64"/>
    <p:sldId id="447" r:id="rId65"/>
    <p:sldId id="412" r:id="rId66"/>
    <p:sldId id="413" r:id="rId67"/>
    <p:sldId id="315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99FF"/>
    <a:srgbClr val="0033CC"/>
    <a:srgbClr val="005A9E"/>
    <a:srgbClr val="9CDFE8"/>
    <a:srgbClr val="DCC5ED"/>
    <a:srgbClr val="FF89FF"/>
    <a:srgbClr val="FFCCCC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73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3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1.wmf"/><Relationship Id="rId2" Type="http://schemas.openxmlformats.org/officeDocument/2006/relationships/image" Target="../media/image138.wmf"/><Relationship Id="rId1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6.wmf"/><Relationship Id="rId7" Type="http://schemas.openxmlformats.org/officeDocument/2006/relationships/image" Target="../media/image163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5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47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0" Type="http://schemas.openxmlformats.org/officeDocument/2006/relationships/image" Target="../media/image180.wmf"/><Relationship Id="rId1" Type="http://schemas.openxmlformats.org/officeDocument/2006/relationships/image" Target="../media/image17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89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1" Type="http://schemas.openxmlformats.org/officeDocument/2006/relationships/image" Target="../media/image192.wmf"/><Relationship Id="rId10" Type="http://schemas.openxmlformats.org/officeDocument/2006/relationships/image" Target="../media/image191.wmf"/><Relationship Id="rId1" Type="http://schemas.openxmlformats.org/officeDocument/2006/relationships/image" Target="../media/image18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98.wmf"/><Relationship Id="rId5" Type="http://schemas.openxmlformats.org/officeDocument/2006/relationships/image" Target="../media/image100.wmf"/><Relationship Id="rId4" Type="http://schemas.openxmlformats.org/officeDocument/2006/relationships/image" Target="../media/image197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8" Type="http://schemas.openxmlformats.org/officeDocument/2006/relationships/image" Target="../media/image207.wmf"/><Relationship Id="rId17" Type="http://schemas.openxmlformats.org/officeDocument/2006/relationships/image" Target="../media/image206.wmf"/><Relationship Id="rId16" Type="http://schemas.openxmlformats.org/officeDocument/2006/relationships/image" Target="../media/image205.wmf"/><Relationship Id="rId15" Type="http://schemas.openxmlformats.org/officeDocument/2006/relationships/image" Target="../media/image204.wmf"/><Relationship Id="rId14" Type="http://schemas.openxmlformats.org/officeDocument/2006/relationships/image" Target="../media/image203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image" Target="../media/image183.wmf"/><Relationship Id="rId7" Type="http://schemas.openxmlformats.org/officeDocument/2006/relationships/image" Target="../media/image182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2" Type="http://schemas.openxmlformats.org/officeDocument/2006/relationships/image" Target="../media/image187.wmf"/><Relationship Id="rId11" Type="http://schemas.openxmlformats.org/officeDocument/2006/relationships/image" Target="../media/image186.wmf"/><Relationship Id="rId10" Type="http://schemas.openxmlformats.org/officeDocument/2006/relationships/image" Target="../media/image185.wmf"/><Relationship Id="rId1" Type="http://schemas.openxmlformats.org/officeDocument/2006/relationships/image" Target="../media/image208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3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6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03.wmf"/><Relationship Id="rId7" Type="http://schemas.openxmlformats.org/officeDocument/2006/relationships/image" Target="../media/image226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2" Type="http://schemas.openxmlformats.org/officeDocument/2006/relationships/image" Target="../media/image237.wmf"/><Relationship Id="rId21" Type="http://schemas.openxmlformats.org/officeDocument/2006/relationships/image" Target="../media/image236.wmf"/><Relationship Id="rId20" Type="http://schemas.openxmlformats.org/officeDocument/2006/relationships/image" Target="../media/image235.wmf"/><Relationship Id="rId2" Type="http://schemas.openxmlformats.org/officeDocument/2006/relationships/image" Target="../media/image183.wmf"/><Relationship Id="rId19" Type="http://schemas.openxmlformats.org/officeDocument/2006/relationships/image" Target="../media/image205.wmf"/><Relationship Id="rId18" Type="http://schemas.openxmlformats.org/officeDocument/2006/relationships/image" Target="../media/image234.wmf"/><Relationship Id="rId17" Type="http://schemas.openxmlformats.org/officeDocument/2006/relationships/image" Target="../media/image233.wmf"/><Relationship Id="rId16" Type="http://schemas.openxmlformats.org/officeDocument/2006/relationships/image" Target="../media/image206.wmf"/><Relationship Id="rId15" Type="http://schemas.openxmlformats.org/officeDocument/2006/relationships/image" Target="../media/image232.wmf"/><Relationship Id="rId14" Type="http://schemas.openxmlformats.org/officeDocument/2006/relationships/image" Target="../media/image231.wmf"/><Relationship Id="rId13" Type="http://schemas.openxmlformats.org/officeDocument/2006/relationships/image" Target="../media/image230.wmf"/><Relationship Id="rId12" Type="http://schemas.openxmlformats.org/officeDocument/2006/relationships/image" Target="../media/image100.wmf"/><Relationship Id="rId11" Type="http://schemas.openxmlformats.org/officeDocument/2006/relationships/image" Target="../media/image229.wmf"/><Relationship Id="rId10" Type="http://schemas.openxmlformats.org/officeDocument/2006/relationships/image" Target="../media/image228.wmf"/><Relationship Id="rId1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1" Type="http://schemas.openxmlformats.org/officeDocument/2006/relationships/image" Target="../media/image249.wmf"/><Relationship Id="rId10" Type="http://schemas.openxmlformats.org/officeDocument/2006/relationships/image" Target="../media/image248.wmf"/><Relationship Id="rId1" Type="http://schemas.openxmlformats.org/officeDocument/2006/relationships/image" Target="../media/image23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wmf"/><Relationship Id="rId8" Type="http://schemas.openxmlformats.org/officeDocument/2006/relationships/image" Target="../media/image267.wmf"/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28.wmf"/><Relationship Id="rId2" Type="http://schemas.openxmlformats.org/officeDocument/2006/relationships/image" Target="../media/image262.wmf"/><Relationship Id="rId10" Type="http://schemas.openxmlformats.org/officeDocument/2006/relationships/image" Target="../media/image100.wmf"/><Relationship Id="rId1" Type="http://schemas.openxmlformats.org/officeDocument/2006/relationships/image" Target="../media/image261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emf"/><Relationship Id="rId8" Type="http://schemas.openxmlformats.org/officeDocument/2006/relationships/image" Target="../media/image277.emf"/><Relationship Id="rId7" Type="http://schemas.openxmlformats.org/officeDocument/2006/relationships/image" Target="../media/image276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Relationship Id="rId3" Type="http://schemas.openxmlformats.org/officeDocument/2006/relationships/image" Target="../media/image272.emf"/><Relationship Id="rId23" Type="http://schemas.openxmlformats.org/officeDocument/2006/relationships/image" Target="../media/image292.wmf"/><Relationship Id="rId22" Type="http://schemas.openxmlformats.org/officeDocument/2006/relationships/image" Target="../media/image291.wmf"/><Relationship Id="rId21" Type="http://schemas.openxmlformats.org/officeDocument/2006/relationships/image" Target="../media/image290.wmf"/><Relationship Id="rId20" Type="http://schemas.openxmlformats.org/officeDocument/2006/relationships/image" Target="../media/image289.wmf"/><Relationship Id="rId2" Type="http://schemas.openxmlformats.org/officeDocument/2006/relationships/image" Target="../media/image271.emf"/><Relationship Id="rId19" Type="http://schemas.openxmlformats.org/officeDocument/2006/relationships/image" Target="../media/image288.wmf"/><Relationship Id="rId18" Type="http://schemas.openxmlformats.org/officeDocument/2006/relationships/image" Target="../media/image287.wmf"/><Relationship Id="rId17" Type="http://schemas.openxmlformats.org/officeDocument/2006/relationships/image" Target="../media/image286.wmf"/><Relationship Id="rId16" Type="http://schemas.openxmlformats.org/officeDocument/2006/relationships/image" Target="../media/image285.wmf"/><Relationship Id="rId15" Type="http://schemas.openxmlformats.org/officeDocument/2006/relationships/image" Target="../media/image284.wmf"/><Relationship Id="rId14" Type="http://schemas.openxmlformats.org/officeDocument/2006/relationships/image" Target="../media/image283.emf"/><Relationship Id="rId13" Type="http://schemas.openxmlformats.org/officeDocument/2006/relationships/image" Target="../media/image282.emf"/><Relationship Id="rId12" Type="http://schemas.openxmlformats.org/officeDocument/2006/relationships/image" Target="../media/image281.emf"/><Relationship Id="rId11" Type="http://schemas.openxmlformats.org/officeDocument/2006/relationships/image" Target="../media/image280.emf"/><Relationship Id="rId10" Type="http://schemas.openxmlformats.org/officeDocument/2006/relationships/image" Target="../media/image279.emf"/><Relationship Id="rId1" Type="http://schemas.openxmlformats.org/officeDocument/2006/relationships/image" Target="../media/image27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wmf"/><Relationship Id="rId8" Type="http://schemas.openxmlformats.org/officeDocument/2006/relationships/image" Target="../media/image308.wmf"/><Relationship Id="rId7" Type="http://schemas.openxmlformats.org/officeDocument/2006/relationships/image" Target="../media/image1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0" Type="http://schemas.openxmlformats.org/officeDocument/2006/relationships/image" Target="../media/image228.wmf"/><Relationship Id="rId1" Type="http://schemas.openxmlformats.org/officeDocument/2006/relationships/image" Target="../media/image30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image" Target="../media/image317.wmf"/><Relationship Id="rId7" Type="http://schemas.openxmlformats.org/officeDocument/2006/relationships/image" Target="../media/image316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6" Type="http://schemas.openxmlformats.org/officeDocument/2006/relationships/image" Target="../media/image325.wmf"/><Relationship Id="rId15" Type="http://schemas.openxmlformats.org/officeDocument/2006/relationships/image" Target="../media/image324.wmf"/><Relationship Id="rId14" Type="http://schemas.openxmlformats.org/officeDocument/2006/relationships/image" Target="../media/image323.wmf"/><Relationship Id="rId13" Type="http://schemas.openxmlformats.org/officeDocument/2006/relationships/image" Target="../media/image322.wmf"/><Relationship Id="rId12" Type="http://schemas.openxmlformats.org/officeDocument/2006/relationships/image" Target="../media/image321.wmf"/><Relationship Id="rId11" Type="http://schemas.openxmlformats.org/officeDocument/2006/relationships/image" Target="../media/image320.wmf"/><Relationship Id="rId10" Type="http://schemas.openxmlformats.org/officeDocument/2006/relationships/image" Target="../media/image319.wmf"/><Relationship Id="rId1" Type="http://schemas.openxmlformats.org/officeDocument/2006/relationships/image" Target="../media/image31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7" Type="http://schemas.openxmlformats.org/officeDocument/2006/relationships/image" Target="../media/image331.wmf"/><Relationship Id="rId6" Type="http://schemas.openxmlformats.org/officeDocument/2006/relationships/image" Target="../media/image147.wmf"/><Relationship Id="rId5" Type="http://schemas.openxmlformats.org/officeDocument/2006/relationships/image" Target="../media/image330.wmf"/><Relationship Id="rId4" Type="http://schemas.openxmlformats.org/officeDocument/2006/relationships/image" Target="../media/image160.wmf"/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0.wmf"/><Relationship Id="rId8" Type="http://schemas.openxmlformats.org/officeDocument/2006/relationships/image" Target="../media/image339.wmf"/><Relationship Id="rId7" Type="http://schemas.openxmlformats.org/officeDocument/2006/relationships/image" Target="../media/image338.wmf"/><Relationship Id="rId6" Type="http://schemas.openxmlformats.org/officeDocument/2006/relationships/image" Target="../media/image337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5" Type="http://schemas.openxmlformats.org/officeDocument/2006/relationships/image" Target="../media/image346.wmf"/><Relationship Id="rId14" Type="http://schemas.openxmlformats.org/officeDocument/2006/relationships/image" Target="../media/image345.wmf"/><Relationship Id="rId13" Type="http://schemas.openxmlformats.org/officeDocument/2006/relationships/image" Target="../media/image344.wmf"/><Relationship Id="rId12" Type="http://schemas.openxmlformats.org/officeDocument/2006/relationships/image" Target="../media/image343.wmf"/><Relationship Id="rId11" Type="http://schemas.openxmlformats.org/officeDocument/2006/relationships/image" Target="../media/image342.wmf"/><Relationship Id="rId10" Type="http://schemas.openxmlformats.org/officeDocument/2006/relationships/image" Target="../media/image341.wmf"/><Relationship Id="rId1" Type="http://schemas.openxmlformats.org/officeDocument/2006/relationships/image" Target="../media/image320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6.emf"/><Relationship Id="rId8" Type="http://schemas.openxmlformats.org/officeDocument/2006/relationships/image" Target="../media/image355.emf"/><Relationship Id="rId7" Type="http://schemas.openxmlformats.org/officeDocument/2006/relationships/image" Target="../media/image354.wmf"/><Relationship Id="rId6" Type="http://schemas.openxmlformats.org/officeDocument/2006/relationships/image" Target="../media/image353.wmf"/><Relationship Id="rId5" Type="http://schemas.openxmlformats.org/officeDocument/2006/relationships/image" Target="../media/image352.emf"/><Relationship Id="rId4" Type="http://schemas.openxmlformats.org/officeDocument/2006/relationships/image" Target="../media/image351.emf"/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5" Type="http://schemas.openxmlformats.org/officeDocument/2006/relationships/image" Target="../media/image362.emf"/><Relationship Id="rId14" Type="http://schemas.openxmlformats.org/officeDocument/2006/relationships/image" Target="../media/image361.wmf"/><Relationship Id="rId13" Type="http://schemas.openxmlformats.org/officeDocument/2006/relationships/image" Target="../media/image360.wmf"/><Relationship Id="rId12" Type="http://schemas.openxmlformats.org/officeDocument/2006/relationships/image" Target="../media/image359.emf"/><Relationship Id="rId11" Type="http://schemas.openxmlformats.org/officeDocument/2006/relationships/image" Target="../media/image358.wmf"/><Relationship Id="rId10" Type="http://schemas.openxmlformats.org/officeDocument/2006/relationships/image" Target="../media/image357.emf"/><Relationship Id="rId1" Type="http://schemas.openxmlformats.org/officeDocument/2006/relationships/image" Target="../media/image348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0.wmf"/><Relationship Id="rId8" Type="http://schemas.openxmlformats.org/officeDocument/2006/relationships/image" Target="../media/image369.wmf"/><Relationship Id="rId7" Type="http://schemas.openxmlformats.org/officeDocument/2006/relationships/image" Target="../media/image368.wmf"/><Relationship Id="rId6" Type="http://schemas.openxmlformats.org/officeDocument/2006/relationships/image" Target="../media/image367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4" Type="http://schemas.openxmlformats.org/officeDocument/2006/relationships/image" Target="../media/image172.wmf"/><Relationship Id="rId13" Type="http://schemas.openxmlformats.org/officeDocument/2006/relationships/image" Target="../media/image374.wmf"/><Relationship Id="rId12" Type="http://schemas.openxmlformats.org/officeDocument/2006/relationships/image" Target="../media/image373.wmf"/><Relationship Id="rId11" Type="http://schemas.openxmlformats.org/officeDocument/2006/relationships/image" Target="../media/image372.wmf"/><Relationship Id="rId10" Type="http://schemas.openxmlformats.org/officeDocument/2006/relationships/image" Target="../media/image371.wmf"/><Relationship Id="rId1" Type="http://schemas.openxmlformats.org/officeDocument/2006/relationships/image" Target="../media/image100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4.wmf"/><Relationship Id="rId6" Type="http://schemas.openxmlformats.org/officeDocument/2006/relationships/image" Target="../media/image383.wmf"/><Relationship Id="rId5" Type="http://schemas.openxmlformats.org/officeDocument/2006/relationships/image" Target="../media/image382.wmf"/><Relationship Id="rId4" Type="http://schemas.openxmlformats.org/officeDocument/2006/relationships/image" Target="../media/image381.wmf"/><Relationship Id="rId3" Type="http://schemas.openxmlformats.org/officeDocument/2006/relationships/image" Target="../media/image380.wmf"/><Relationship Id="rId2" Type="http://schemas.openxmlformats.org/officeDocument/2006/relationships/image" Target="../media/image379.wmf"/><Relationship Id="rId1" Type="http://schemas.openxmlformats.org/officeDocument/2006/relationships/image" Target="../media/image378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8.wmf"/><Relationship Id="rId5" Type="http://schemas.openxmlformats.org/officeDocument/2006/relationships/image" Target="../media/image389.wmf"/><Relationship Id="rId4" Type="http://schemas.openxmlformats.org/officeDocument/2006/relationships/image" Target="../media/image387.wmf"/><Relationship Id="rId3" Type="http://schemas.openxmlformats.org/officeDocument/2006/relationships/image" Target="../media/image386.wmf"/><Relationship Id="rId2" Type="http://schemas.openxmlformats.org/officeDocument/2006/relationships/image" Target="../media/image380.wmf"/><Relationship Id="rId1" Type="http://schemas.openxmlformats.org/officeDocument/2006/relationships/image" Target="../media/image385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8.wmf"/><Relationship Id="rId5" Type="http://schemas.openxmlformats.org/officeDocument/2006/relationships/image" Target="../media/image389.wmf"/><Relationship Id="rId4" Type="http://schemas.openxmlformats.org/officeDocument/2006/relationships/image" Target="../media/image392.wmf"/><Relationship Id="rId3" Type="http://schemas.openxmlformats.org/officeDocument/2006/relationships/image" Target="../media/image391.wmf"/><Relationship Id="rId2" Type="http://schemas.openxmlformats.org/officeDocument/2006/relationships/image" Target="../media/image380.wmf"/><Relationship Id="rId1" Type="http://schemas.openxmlformats.org/officeDocument/2006/relationships/image" Target="../media/image390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8.wmf"/><Relationship Id="rId4" Type="http://schemas.openxmlformats.org/officeDocument/2006/relationships/image" Target="../media/image397.wmf"/><Relationship Id="rId3" Type="http://schemas.openxmlformats.org/officeDocument/2006/relationships/image" Target="../media/image396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2.wmf"/><Relationship Id="rId3" Type="http://schemas.openxmlformats.org/officeDocument/2006/relationships/image" Target="../media/image401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1.wmf"/><Relationship Id="rId8" Type="http://schemas.openxmlformats.org/officeDocument/2006/relationships/image" Target="../media/image410.wmf"/><Relationship Id="rId7" Type="http://schemas.openxmlformats.org/officeDocument/2006/relationships/image" Target="../media/image409.wmf"/><Relationship Id="rId6" Type="http://schemas.openxmlformats.org/officeDocument/2006/relationships/image" Target="../media/image408.wmf"/><Relationship Id="rId5" Type="http://schemas.openxmlformats.org/officeDocument/2006/relationships/image" Target="../media/image407.emf"/><Relationship Id="rId4" Type="http://schemas.openxmlformats.org/officeDocument/2006/relationships/image" Target="../media/image406.emf"/><Relationship Id="rId3" Type="http://schemas.openxmlformats.org/officeDocument/2006/relationships/image" Target="../media/image405.emf"/><Relationship Id="rId2" Type="http://schemas.openxmlformats.org/officeDocument/2006/relationships/image" Target="../media/image404.emf"/><Relationship Id="rId11" Type="http://schemas.openxmlformats.org/officeDocument/2006/relationships/image" Target="../media/image417.wmf"/><Relationship Id="rId10" Type="http://schemas.openxmlformats.org/officeDocument/2006/relationships/image" Target="../media/image412.wmf"/><Relationship Id="rId1" Type="http://schemas.openxmlformats.org/officeDocument/2006/relationships/image" Target="../media/image4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6.wmf"/><Relationship Id="rId8" Type="http://schemas.openxmlformats.org/officeDocument/2006/relationships/image" Target="../media/image421.wmf"/><Relationship Id="rId7" Type="http://schemas.openxmlformats.org/officeDocument/2006/relationships/image" Target="../media/image420.emf"/><Relationship Id="rId6" Type="http://schemas.openxmlformats.org/officeDocument/2006/relationships/image" Target="../media/image419.e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Relationship Id="rId3" Type="http://schemas.openxmlformats.org/officeDocument/2006/relationships/image" Target="../media/image407.emf"/><Relationship Id="rId2" Type="http://schemas.openxmlformats.org/officeDocument/2006/relationships/image" Target="../media/image406.emf"/><Relationship Id="rId11" Type="http://schemas.openxmlformats.org/officeDocument/2006/relationships/image" Target="../media/image412.wmf"/><Relationship Id="rId10" Type="http://schemas.openxmlformats.org/officeDocument/2006/relationships/image" Target="../media/image422.wmf"/><Relationship Id="rId1" Type="http://schemas.openxmlformats.org/officeDocument/2006/relationships/image" Target="../media/image418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2.wmf"/><Relationship Id="rId8" Type="http://schemas.openxmlformats.org/officeDocument/2006/relationships/image" Target="../media/image431.wmf"/><Relationship Id="rId7" Type="http://schemas.openxmlformats.org/officeDocument/2006/relationships/image" Target="../media/image409.wmf"/><Relationship Id="rId6" Type="http://schemas.openxmlformats.org/officeDocument/2006/relationships/image" Target="../media/image408.wmf"/><Relationship Id="rId5" Type="http://schemas.openxmlformats.org/officeDocument/2006/relationships/image" Target="../media/image407.emf"/><Relationship Id="rId4" Type="http://schemas.openxmlformats.org/officeDocument/2006/relationships/image" Target="../media/image406.emf"/><Relationship Id="rId3" Type="http://schemas.openxmlformats.org/officeDocument/2006/relationships/image" Target="../media/image429.wmf"/><Relationship Id="rId2" Type="http://schemas.openxmlformats.org/officeDocument/2006/relationships/image" Target="../media/image428.wmf"/><Relationship Id="rId11" Type="http://schemas.openxmlformats.org/officeDocument/2006/relationships/image" Target="../media/image434.wmf"/><Relationship Id="rId10" Type="http://schemas.openxmlformats.org/officeDocument/2006/relationships/image" Target="../media/image433.wmf"/><Relationship Id="rId1" Type="http://schemas.openxmlformats.org/officeDocument/2006/relationships/image" Target="../media/image427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0.wmf"/><Relationship Id="rId4" Type="http://schemas.openxmlformats.org/officeDocument/2006/relationships/image" Target="../media/image438.wmf"/><Relationship Id="rId3" Type="http://schemas.openxmlformats.org/officeDocument/2006/relationships/image" Target="../media/image437.wmf"/><Relationship Id="rId2" Type="http://schemas.openxmlformats.org/officeDocument/2006/relationships/image" Target="../media/image436.wmf"/><Relationship Id="rId1" Type="http://schemas.openxmlformats.org/officeDocument/2006/relationships/image" Target="../media/image435.wmf"/></Relationships>
</file>

<file path=ppt/drawings/_rels/vmlDrawing4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1.wmf"/><Relationship Id="rId6" Type="http://schemas.openxmlformats.org/officeDocument/2006/relationships/image" Target="../media/image448.wmf"/><Relationship Id="rId5" Type="http://schemas.openxmlformats.org/officeDocument/2006/relationships/image" Target="../media/image447.wmf"/><Relationship Id="rId4" Type="http://schemas.openxmlformats.org/officeDocument/2006/relationships/image" Target="../media/image445.wmf"/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" Type="http://schemas.openxmlformats.org/officeDocument/2006/relationships/image" Target="../media/image45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wmf"/><Relationship Id="rId1" Type="http://schemas.openxmlformats.org/officeDocument/2006/relationships/image" Target="../media/image458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9.wmf"/><Relationship Id="rId8" Type="http://schemas.openxmlformats.org/officeDocument/2006/relationships/image" Target="../media/image468.wmf"/><Relationship Id="rId7" Type="http://schemas.openxmlformats.org/officeDocument/2006/relationships/image" Target="../media/image467.wmf"/><Relationship Id="rId6" Type="http://schemas.openxmlformats.org/officeDocument/2006/relationships/image" Target="../media/image466.wmf"/><Relationship Id="rId5" Type="http://schemas.openxmlformats.org/officeDocument/2006/relationships/image" Target="../media/image197.wmf"/><Relationship Id="rId4" Type="http://schemas.openxmlformats.org/officeDocument/2006/relationships/image" Target="../media/image100.wmf"/><Relationship Id="rId3" Type="http://schemas.openxmlformats.org/officeDocument/2006/relationships/image" Target="../media/image465.wmf"/><Relationship Id="rId2" Type="http://schemas.openxmlformats.org/officeDocument/2006/relationships/image" Target="../media/image464.wmf"/><Relationship Id="rId11" Type="http://schemas.openxmlformats.org/officeDocument/2006/relationships/image" Target="../media/image473.wmf"/><Relationship Id="rId10" Type="http://schemas.openxmlformats.org/officeDocument/2006/relationships/image" Target="../media/image471.wmf"/><Relationship Id="rId1" Type="http://schemas.openxmlformats.org/officeDocument/2006/relationships/image" Target="../media/image463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2.wmf"/><Relationship Id="rId8" Type="http://schemas.openxmlformats.org/officeDocument/2006/relationships/image" Target="../media/image480.wmf"/><Relationship Id="rId7" Type="http://schemas.openxmlformats.org/officeDocument/2006/relationships/image" Target="../media/image479.wmf"/><Relationship Id="rId6" Type="http://schemas.openxmlformats.org/officeDocument/2006/relationships/image" Target="../media/image478.wmf"/><Relationship Id="rId5" Type="http://schemas.openxmlformats.org/officeDocument/2006/relationships/image" Target="../media/image477.wmf"/><Relationship Id="rId4" Type="http://schemas.openxmlformats.org/officeDocument/2006/relationships/image" Target="../media/image469.wmf"/><Relationship Id="rId3" Type="http://schemas.openxmlformats.org/officeDocument/2006/relationships/image" Target="../media/image475.wmf"/><Relationship Id="rId2" Type="http://schemas.openxmlformats.org/officeDocument/2006/relationships/image" Target="../media/image197.wmf"/><Relationship Id="rId16" Type="http://schemas.openxmlformats.org/officeDocument/2006/relationships/image" Target="../media/image489.wmf"/><Relationship Id="rId15" Type="http://schemas.openxmlformats.org/officeDocument/2006/relationships/image" Target="../media/image488.wmf"/><Relationship Id="rId14" Type="http://schemas.openxmlformats.org/officeDocument/2006/relationships/image" Target="../media/image487.wmf"/><Relationship Id="rId13" Type="http://schemas.openxmlformats.org/officeDocument/2006/relationships/image" Target="../media/image486.wmf"/><Relationship Id="rId12" Type="http://schemas.openxmlformats.org/officeDocument/2006/relationships/image" Target="../media/image485.wmf"/><Relationship Id="rId11" Type="http://schemas.openxmlformats.org/officeDocument/2006/relationships/image" Target="../media/image484.wmf"/><Relationship Id="rId10" Type="http://schemas.openxmlformats.org/officeDocument/2006/relationships/image" Target="../media/image483.wmf"/><Relationship Id="rId1" Type="http://schemas.openxmlformats.org/officeDocument/2006/relationships/image" Target="../media/image10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2" Type="http://schemas.openxmlformats.org/officeDocument/2006/relationships/image" Target="../media/image9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36F96-3A40-48EA-8E2B-C81331C56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B68E4-6958-4589-9C1A-57C6738317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295E-F8F5-4291-9BC5-32FEC21B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97F81-3598-4F5F-B84A-9937771EE9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D505D27-C675-40DB-B25B-39405E14552D}" type="slidenum">
              <a:rPr lang="en-US" altLang="zh-CN"/>
            </a:fld>
            <a:endParaRPr lang="en-US" altLang="zh-CN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30587"/>
          </a:xfrm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79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437" tIns="45718" rIns="91437" bIns="45718"/>
          <a:lstStyle/>
          <a:p>
            <a:r>
              <a:rPr lang="zh-CN" altLang="en-US"/>
              <a:t>学习不同类型功放的特点，正确识别电路。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90E5-3111-456B-AF91-7E3F0107F6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C775-7F43-45A0-B00C-73B94A2774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42C-272B-4EA2-9B3C-00A80651278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F9D-961F-47A0-B0EA-406EAD8483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AF04-8507-4D13-8EC7-81BE423A3C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57E-CB52-4A0B-80B6-17FD85405E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E6CE-9A53-47BA-987A-D4FE9B06D63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5D56-DF51-4F5C-A2A1-795360DD677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F039-59CA-4844-A9A1-31F5823CB7D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2E02-6FE3-4E24-9FCF-F92FD4F8E04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DCB3-347E-4452-B563-FEED00E1E0D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B991-7A3F-4221-8D40-8B387E23DA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12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4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20.bin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24.bin"/><Relationship Id="rId1" Type="http://schemas.openxmlformats.org/officeDocument/2006/relationships/image" Target="../media/image5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1.wav"/><Relationship Id="rId7" Type="http://schemas.openxmlformats.org/officeDocument/2006/relationships/image" Target="../media/image54.jpeg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2.wav"/><Relationship Id="rId6" Type="http://schemas.openxmlformats.org/officeDocument/2006/relationships/image" Target="../media/image54.jpe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Relationship Id="rId3" Type="http://schemas.openxmlformats.org/officeDocument/2006/relationships/oleObject" Target="../embeddings/oleObject30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0.wmf"/><Relationship Id="rId20" Type="http://schemas.openxmlformats.org/officeDocument/2006/relationships/oleObject" Target="../embeddings/oleObject36.bin"/><Relationship Id="rId2" Type="http://schemas.openxmlformats.org/officeDocument/2006/relationships/image" Target="../media/image69.emf"/><Relationship Id="rId19" Type="http://schemas.openxmlformats.org/officeDocument/2006/relationships/image" Target="../media/image79.png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76.png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54.jpeg"/><Relationship Id="rId11" Type="http://schemas.openxmlformats.org/officeDocument/2006/relationships/image" Target="../media/image75.png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2.w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38.bin"/><Relationship Id="rId29" Type="http://schemas.openxmlformats.org/officeDocument/2006/relationships/slideLayout" Target="../slideLayouts/slideLayout7.xml"/><Relationship Id="rId28" Type="http://schemas.openxmlformats.org/officeDocument/2006/relationships/oleObject" Target="../embeddings/oleObject50.bin"/><Relationship Id="rId27" Type="http://schemas.openxmlformats.org/officeDocument/2006/relationships/oleObject" Target="../embeddings/oleObject49.bin"/><Relationship Id="rId26" Type="http://schemas.openxmlformats.org/officeDocument/2006/relationships/image" Target="../media/image93.wmf"/><Relationship Id="rId25" Type="http://schemas.openxmlformats.org/officeDocument/2006/relationships/oleObject" Target="../embeddings/oleObject48.bin"/><Relationship Id="rId24" Type="http://schemas.openxmlformats.org/officeDocument/2006/relationships/image" Target="../media/image92.wmf"/><Relationship Id="rId23" Type="http://schemas.openxmlformats.org/officeDocument/2006/relationships/oleObject" Target="../embeddings/oleObject47.bin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90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89.png"/><Relationship Id="rId17" Type="http://schemas.openxmlformats.org/officeDocument/2006/relationships/image" Target="../media/image88.wmf"/><Relationship Id="rId16" Type="http://schemas.openxmlformats.org/officeDocument/2006/relationships/oleObject" Target="../embeddings/oleObject44.bin"/><Relationship Id="rId15" Type="http://schemas.openxmlformats.org/officeDocument/2006/relationships/image" Target="../media/image87.wmf"/><Relationship Id="rId14" Type="http://schemas.openxmlformats.org/officeDocument/2006/relationships/oleObject" Target="../embeddings/oleObject43.bin"/><Relationship Id="rId13" Type="http://schemas.openxmlformats.org/officeDocument/2006/relationships/image" Target="../media/image54.jpeg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95.wmf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69.bin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105.wmf"/><Relationship Id="rId3" Type="http://schemas.openxmlformats.org/officeDocument/2006/relationships/oleObject" Target="../embeddings/oleObject52.bin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104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103.wmf"/><Relationship Id="rId25" Type="http://schemas.openxmlformats.org/officeDocument/2006/relationships/oleObject" Target="../embeddings/oleObject65.bin"/><Relationship Id="rId24" Type="http://schemas.openxmlformats.org/officeDocument/2006/relationships/oleObject" Target="../embeddings/oleObject64.bin"/><Relationship Id="rId23" Type="http://schemas.openxmlformats.org/officeDocument/2006/relationships/image" Target="../media/image102.wmf"/><Relationship Id="rId22" Type="http://schemas.openxmlformats.org/officeDocument/2006/relationships/oleObject" Target="../embeddings/oleObject63.bin"/><Relationship Id="rId21" Type="http://schemas.openxmlformats.org/officeDocument/2006/relationships/image" Target="../media/image101.wmf"/><Relationship Id="rId20" Type="http://schemas.openxmlformats.org/officeDocument/2006/relationships/oleObject" Target="../embeddings/oleObject62.bin"/><Relationship Id="rId2" Type="http://schemas.openxmlformats.org/officeDocument/2006/relationships/image" Target="../media/image94.wmf"/><Relationship Id="rId19" Type="http://schemas.openxmlformats.org/officeDocument/2006/relationships/oleObject" Target="../embeddings/oleObject61.bin"/><Relationship Id="rId18" Type="http://schemas.openxmlformats.org/officeDocument/2006/relationships/oleObject" Target="../embeddings/oleObject60.bin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71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10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0.png"/><Relationship Id="rId17" Type="http://schemas.openxmlformats.org/officeDocument/2006/relationships/image" Target="../media/image119.png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77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5.png"/><Relationship Id="rId21" Type="http://schemas.openxmlformats.org/officeDocument/2006/relationships/image" Target="../media/image134.png"/><Relationship Id="rId20" Type="http://schemas.openxmlformats.org/officeDocument/2006/relationships/image" Target="../media/image133.wmf"/><Relationship Id="rId2" Type="http://schemas.openxmlformats.org/officeDocument/2006/relationships/image" Target="../media/image121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132.png"/><Relationship Id="rId17" Type="http://schemas.openxmlformats.org/officeDocument/2006/relationships/image" Target="../media/image131.png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127.png"/><Relationship Id="rId1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oleObject" Target="../embeddings/oleObject85.bin"/><Relationship Id="rId7" Type="http://schemas.openxmlformats.org/officeDocument/2006/relationships/image" Target="../media/image140.png"/><Relationship Id="rId6" Type="http://schemas.openxmlformats.org/officeDocument/2006/relationships/image" Target="../media/image139.png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84.bin"/><Relationship Id="rId31" Type="http://schemas.openxmlformats.org/officeDocument/2006/relationships/vmlDrawing" Target="../drawings/vmlDrawing13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37.png"/><Relationship Id="rId29" Type="http://schemas.openxmlformats.org/officeDocument/2006/relationships/image" Target="../media/image154.png"/><Relationship Id="rId28" Type="http://schemas.openxmlformats.org/officeDocument/2006/relationships/image" Target="../media/image153.png"/><Relationship Id="rId27" Type="http://schemas.openxmlformats.org/officeDocument/2006/relationships/image" Target="../media/image152.png"/><Relationship Id="rId26" Type="http://schemas.openxmlformats.org/officeDocument/2006/relationships/oleObject" Target="../embeddings/oleObject92.bin"/><Relationship Id="rId25" Type="http://schemas.openxmlformats.org/officeDocument/2006/relationships/image" Target="../media/image151.wmf"/><Relationship Id="rId24" Type="http://schemas.openxmlformats.org/officeDocument/2006/relationships/oleObject" Target="../embeddings/oleObject91.bin"/><Relationship Id="rId23" Type="http://schemas.openxmlformats.org/officeDocument/2006/relationships/image" Target="../media/image150.wmf"/><Relationship Id="rId22" Type="http://schemas.openxmlformats.org/officeDocument/2006/relationships/oleObject" Target="../embeddings/oleObject90.bin"/><Relationship Id="rId21" Type="http://schemas.openxmlformats.org/officeDocument/2006/relationships/image" Target="../media/image149.wmf"/><Relationship Id="rId20" Type="http://schemas.openxmlformats.org/officeDocument/2006/relationships/oleObject" Target="../embeddings/oleObject89.bin"/><Relationship Id="rId2" Type="http://schemas.openxmlformats.org/officeDocument/2006/relationships/image" Target="../media/image136.wmf"/><Relationship Id="rId19" Type="http://schemas.openxmlformats.org/officeDocument/2006/relationships/image" Target="../media/image148.wmf"/><Relationship Id="rId18" Type="http://schemas.openxmlformats.org/officeDocument/2006/relationships/oleObject" Target="../embeddings/oleObject88.bin"/><Relationship Id="rId17" Type="http://schemas.openxmlformats.org/officeDocument/2006/relationships/image" Target="../media/image147.wmf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146.w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145.png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56.wmf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9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71.wmf"/><Relationship Id="rId27" Type="http://schemas.openxmlformats.org/officeDocument/2006/relationships/oleObject" Target="../embeddings/oleObject103.bin"/><Relationship Id="rId26" Type="http://schemas.openxmlformats.org/officeDocument/2006/relationships/image" Target="../media/image170.wmf"/><Relationship Id="rId25" Type="http://schemas.openxmlformats.org/officeDocument/2006/relationships/oleObject" Target="../embeddings/oleObject102.bin"/><Relationship Id="rId24" Type="http://schemas.openxmlformats.org/officeDocument/2006/relationships/image" Target="../media/image169.wmf"/><Relationship Id="rId23" Type="http://schemas.openxmlformats.org/officeDocument/2006/relationships/oleObject" Target="../embeddings/oleObject101.bin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165.png"/><Relationship Id="rId17" Type="http://schemas.openxmlformats.org/officeDocument/2006/relationships/image" Target="../media/image164.png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162.png"/><Relationship Id="rId13" Type="http://schemas.openxmlformats.org/officeDocument/2006/relationships/image" Target="../media/image161.png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05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0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84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82.wmf"/><Relationship Id="rId25" Type="http://schemas.openxmlformats.org/officeDocument/2006/relationships/vmlDrawing" Target="../drawings/vmlDrawing16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92.wmf"/><Relationship Id="rId22" Type="http://schemas.openxmlformats.org/officeDocument/2006/relationships/oleObject" Target="../embeddings/oleObject124.bin"/><Relationship Id="rId21" Type="http://schemas.openxmlformats.org/officeDocument/2006/relationships/image" Target="../media/image191.wmf"/><Relationship Id="rId20" Type="http://schemas.openxmlformats.org/officeDocument/2006/relationships/oleObject" Target="../embeddings/oleObject123.bin"/><Relationship Id="rId2" Type="http://schemas.openxmlformats.org/officeDocument/2006/relationships/oleObject" Target="../embeddings/oleObject114.bin"/><Relationship Id="rId19" Type="http://schemas.openxmlformats.org/officeDocument/2006/relationships/image" Target="../media/image190.wmf"/><Relationship Id="rId18" Type="http://schemas.openxmlformats.org/officeDocument/2006/relationships/oleObject" Target="../embeddings/oleObject122.bin"/><Relationship Id="rId17" Type="http://schemas.openxmlformats.org/officeDocument/2006/relationships/image" Target="../media/image189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88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87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86.wmf"/><Relationship Id="rId10" Type="http://schemas.openxmlformats.org/officeDocument/2006/relationships/oleObject" Target="../embeddings/oleObject118.bin"/><Relationship Id="rId1" Type="http://schemas.openxmlformats.org/officeDocument/2006/relationships/image" Target="../media/image54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96.png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27.bin"/><Relationship Id="rId41" Type="http://schemas.openxmlformats.org/officeDocument/2006/relationships/vmlDrawing" Target="../drawings/vmlDrawing17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194.wmf"/><Relationship Id="rId39" Type="http://schemas.openxmlformats.org/officeDocument/2006/relationships/image" Target="../media/image207.wmf"/><Relationship Id="rId38" Type="http://schemas.openxmlformats.org/officeDocument/2006/relationships/oleObject" Target="../embeddings/oleObject144.bin"/><Relationship Id="rId37" Type="http://schemas.openxmlformats.org/officeDocument/2006/relationships/image" Target="../media/image206.wmf"/><Relationship Id="rId36" Type="http://schemas.openxmlformats.org/officeDocument/2006/relationships/oleObject" Target="../embeddings/oleObject143.bin"/><Relationship Id="rId35" Type="http://schemas.openxmlformats.org/officeDocument/2006/relationships/image" Target="../media/image205.wmf"/><Relationship Id="rId34" Type="http://schemas.openxmlformats.org/officeDocument/2006/relationships/oleObject" Target="../embeddings/oleObject142.bin"/><Relationship Id="rId33" Type="http://schemas.openxmlformats.org/officeDocument/2006/relationships/image" Target="../media/image204.wmf"/><Relationship Id="rId32" Type="http://schemas.openxmlformats.org/officeDocument/2006/relationships/oleObject" Target="../embeddings/oleObject141.bin"/><Relationship Id="rId31" Type="http://schemas.openxmlformats.org/officeDocument/2006/relationships/image" Target="../media/image203.wmf"/><Relationship Id="rId30" Type="http://schemas.openxmlformats.org/officeDocument/2006/relationships/oleObject" Target="../embeddings/oleObject140.bin"/><Relationship Id="rId3" Type="http://schemas.openxmlformats.org/officeDocument/2006/relationships/oleObject" Target="../embeddings/oleObject126.bin"/><Relationship Id="rId29" Type="http://schemas.openxmlformats.org/officeDocument/2006/relationships/image" Target="../media/image202.wmf"/><Relationship Id="rId28" Type="http://schemas.openxmlformats.org/officeDocument/2006/relationships/oleObject" Target="../embeddings/oleObject139.bin"/><Relationship Id="rId27" Type="http://schemas.openxmlformats.org/officeDocument/2006/relationships/image" Target="../media/image201.wmf"/><Relationship Id="rId26" Type="http://schemas.openxmlformats.org/officeDocument/2006/relationships/oleObject" Target="../embeddings/oleObject138.bin"/><Relationship Id="rId25" Type="http://schemas.openxmlformats.org/officeDocument/2006/relationships/image" Target="../media/image200.wmf"/><Relationship Id="rId24" Type="http://schemas.openxmlformats.org/officeDocument/2006/relationships/oleObject" Target="../embeddings/oleObject137.bin"/><Relationship Id="rId23" Type="http://schemas.openxmlformats.org/officeDocument/2006/relationships/image" Target="../media/image199.wmf"/><Relationship Id="rId22" Type="http://schemas.openxmlformats.org/officeDocument/2006/relationships/oleObject" Target="../embeddings/oleObject136.bin"/><Relationship Id="rId21" Type="http://schemas.openxmlformats.org/officeDocument/2006/relationships/image" Target="../media/image187.wmf"/><Relationship Id="rId20" Type="http://schemas.openxmlformats.org/officeDocument/2006/relationships/oleObject" Target="../embeddings/oleObject135.bin"/><Relationship Id="rId2" Type="http://schemas.openxmlformats.org/officeDocument/2006/relationships/image" Target="../media/image193.wmf"/><Relationship Id="rId19" Type="http://schemas.openxmlformats.org/officeDocument/2006/relationships/image" Target="../media/image184.wmf"/><Relationship Id="rId18" Type="http://schemas.openxmlformats.org/officeDocument/2006/relationships/oleObject" Target="../embeddings/oleObject134.bin"/><Relationship Id="rId17" Type="http://schemas.openxmlformats.org/officeDocument/2006/relationships/image" Target="../media/image183.w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98.wmf"/><Relationship Id="rId14" Type="http://schemas.openxmlformats.org/officeDocument/2006/relationships/oleObject" Target="../embeddings/oleObject132.bin"/><Relationship Id="rId13" Type="http://schemas.openxmlformats.org/officeDocument/2006/relationships/oleObject" Target="../embeddings/oleObject131.bin"/><Relationship Id="rId12" Type="http://schemas.openxmlformats.org/officeDocument/2006/relationships/oleObject" Target="../embeddings/oleObject130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129.bin"/><Relationship Id="rId1" Type="http://schemas.openxmlformats.org/officeDocument/2006/relationships/oleObject" Target="../embeddings/oleObject12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146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14.png"/><Relationship Id="rId25" Type="http://schemas.openxmlformats.org/officeDocument/2006/relationships/image" Target="../media/image54.jpeg"/><Relationship Id="rId24" Type="http://schemas.openxmlformats.org/officeDocument/2006/relationships/image" Target="../media/image187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86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85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83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82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217.png"/><Relationship Id="rId3" Type="http://schemas.openxmlformats.org/officeDocument/2006/relationships/image" Target="../media/image216.emf"/><Relationship Id="rId20" Type="http://schemas.openxmlformats.org/officeDocument/2006/relationships/notesSlide" Target="../notesSlides/notesSlide1.xml"/><Relationship Id="rId2" Type="http://schemas.openxmlformats.org/officeDocument/2006/relationships/oleObject" Target="../embeddings/oleObject157.bin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25.png"/><Relationship Id="rId16" Type="http://schemas.openxmlformats.org/officeDocument/2006/relationships/image" Target="../media/image224.png"/><Relationship Id="rId15" Type="http://schemas.openxmlformats.org/officeDocument/2006/relationships/image" Target="../media/image223.wmf"/><Relationship Id="rId14" Type="http://schemas.openxmlformats.org/officeDocument/2006/relationships/oleObject" Target="../embeddings/oleObject162.bin"/><Relationship Id="rId13" Type="http://schemas.openxmlformats.org/officeDocument/2006/relationships/image" Target="../media/image222.png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220.wmf"/><Relationship Id="rId1" Type="http://schemas.openxmlformats.org/officeDocument/2006/relationships/image" Target="../media/image2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65.bin"/><Relationship Id="rId48" Type="http://schemas.openxmlformats.org/officeDocument/2006/relationships/vmlDrawing" Target="../drawings/vmlDrawing20.v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237.wmf"/><Relationship Id="rId45" Type="http://schemas.openxmlformats.org/officeDocument/2006/relationships/oleObject" Target="../embeddings/oleObject186.bin"/><Relationship Id="rId44" Type="http://schemas.openxmlformats.org/officeDocument/2006/relationships/image" Target="../media/image236.wmf"/><Relationship Id="rId43" Type="http://schemas.openxmlformats.org/officeDocument/2006/relationships/oleObject" Target="../embeddings/oleObject185.bin"/><Relationship Id="rId42" Type="http://schemas.openxmlformats.org/officeDocument/2006/relationships/image" Target="../media/image235.wmf"/><Relationship Id="rId41" Type="http://schemas.openxmlformats.org/officeDocument/2006/relationships/oleObject" Target="../embeddings/oleObject184.bin"/><Relationship Id="rId40" Type="http://schemas.openxmlformats.org/officeDocument/2006/relationships/oleObject" Target="../embeddings/oleObject183.bin"/><Relationship Id="rId4" Type="http://schemas.openxmlformats.org/officeDocument/2006/relationships/image" Target="../media/image183.wmf"/><Relationship Id="rId39" Type="http://schemas.openxmlformats.org/officeDocument/2006/relationships/image" Target="../media/image205.wmf"/><Relationship Id="rId38" Type="http://schemas.openxmlformats.org/officeDocument/2006/relationships/oleObject" Target="../embeddings/oleObject182.bin"/><Relationship Id="rId37" Type="http://schemas.openxmlformats.org/officeDocument/2006/relationships/image" Target="../media/image234.wmf"/><Relationship Id="rId36" Type="http://schemas.openxmlformats.org/officeDocument/2006/relationships/oleObject" Target="../embeddings/oleObject181.bin"/><Relationship Id="rId35" Type="http://schemas.openxmlformats.org/officeDocument/2006/relationships/oleObject" Target="../embeddings/oleObject180.bin"/><Relationship Id="rId34" Type="http://schemas.openxmlformats.org/officeDocument/2006/relationships/image" Target="../media/image233.wmf"/><Relationship Id="rId33" Type="http://schemas.openxmlformats.org/officeDocument/2006/relationships/oleObject" Target="../embeddings/oleObject179.bin"/><Relationship Id="rId32" Type="http://schemas.openxmlformats.org/officeDocument/2006/relationships/image" Target="../media/image206.wmf"/><Relationship Id="rId31" Type="http://schemas.openxmlformats.org/officeDocument/2006/relationships/oleObject" Target="../embeddings/oleObject178.bin"/><Relationship Id="rId30" Type="http://schemas.openxmlformats.org/officeDocument/2006/relationships/image" Target="../media/image232.wmf"/><Relationship Id="rId3" Type="http://schemas.openxmlformats.org/officeDocument/2006/relationships/oleObject" Target="../embeddings/oleObject164.bin"/><Relationship Id="rId29" Type="http://schemas.openxmlformats.org/officeDocument/2006/relationships/oleObject" Target="../embeddings/oleObject177.bin"/><Relationship Id="rId28" Type="http://schemas.openxmlformats.org/officeDocument/2006/relationships/image" Target="../media/image231.wmf"/><Relationship Id="rId27" Type="http://schemas.openxmlformats.org/officeDocument/2006/relationships/oleObject" Target="../embeddings/oleObject176.bin"/><Relationship Id="rId26" Type="http://schemas.openxmlformats.org/officeDocument/2006/relationships/image" Target="../media/image230.wmf"/><Relationship Id="rId25" Type="http://schemas.openxmlformats.org/officeDocument/2006/relationships/oleObject" Target="../embeddings/oleObject175.bin"/><Relationship Id="rId24" Type="http://schemas.openxmlformats.org/officeDocument/2006/relationships/image" Target="../media/image100.wmf"/><Relationship Id="rId23" Type="http://schemas.openxmlformats.org/officeDocument/2006/relationships/oleObject" Target="../embeddings/oleObject174.bin"/><Relationship Id="rId22" Type="http://schemas.openxmlformats.org/officeDocument/2006/relationships/image" Target="../media/image229.wmf"/><Relationship Id="rId21" Type="http://schemas.openxmlformats.org/officeDocument/2006/relationships/oleObject" Target="../embeddings/oleObject173.bin"/><Relationship Id="rId20" Type="http://schemas.openxmlformats.org/officeDocument/2006/relationships/image" Target="../media/image228.wmf"/><Relationship Id="rId2" Type="http://schemas.openxmlformats.org/officeDocument/2006/relationships/image" Target="../media/image182.wmf"/><Relationship Id="rId19" Type="http://schemas.openxmlformats.org/officeDocument/2006/relationships/oleObject" Target="../embeddings/oleObject172.bin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203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86.wmf"/><Relationship Id="rId1" Type="http://schemas.openxmlformats.org/officeDocument/2006/relationships/oleObject" Target="../embeddings/oleObject16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oleObject" Target="../embeddings/oleObject190.bin"/><Relationship Id="rId7" Type="http://schemas.openxmlformats.org/officeDocument/2006/relationships/image" Target="../media/image241.png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188.bin"/><Relationship Id="rId25" Type="http://schemas.openxmlformats.org/officeDocument/2006/relationships/vmlDrawing" Target="../drawings/vmlDrawing21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49.wmf"/><Relationship Id="rId22" Type="http://schemas.openxmlformats.org/officeDocument/2006/relationships/oleObject" Target="../embeddings/oleObject197.bin"/><Relationship Id="rId21" Type="http://schemas.openxmlformats.org/officeDocument/2006/relationships/image" Target="../media/image248.wmf"/><Relationship Id="rId20" Type="http://schemas.openxmlformats.org/officeDocument/2006/relationships/oleObject" Target="../embeddings/oleObject196.bin"/><Relationship Id="rId2" Type="http://schemas.openxmlformats.org/officeDocument/2006/relationships/image" Target="../media/image238.wmf"/><Relationship Id="rId19" Type="http://schemas.openxmlformats.org/officeDocument/2006/relationships/image" Target="../media/image247.wmf"/><Relationship Id="rId18" Type="http://schemas.openxmlformats.org/officeDocument/2006/relationships/oleObject" Target="../embeddings/oleObject195.bin"/><Relationship Id="rId17" Type="http://schemas.openxmlformats.org/officeDocument/2006/relationships/image" Target="../media/image246.wmf"/><Relationship Id="rId16" Type="http://schemas.openxmlformats.org/officeDocument/2006/relationships/oleObject" Target="../embeddings/oleObject194.bin"/><Relationship Id="rId15" Type="http://schemas.openxmlformats.org/officeDocument/2006/relationships/image" Target="../media/image245.wmf"/><Relationship Id="rId14" Type="http://schemas.openxmlformats.org/officeDocument/2006/relationships/oleObject" Target="../embeddings/oleObject193.bin"/><Relationship Id="rId13" Type="http://schemas.openxmlformats.org/officeDocument/2006/relationships/image" Target="../media/image244.wmf"/><Relationship Id="rId12" Type="http://schemas.openxmlformats.org/officeDocument/2006/relationships/oleObject" Target="../embeddings/oleObject192.bin"/><Relationship Id="rId11" Type="http://schemas.openxmlformats.org/officeDocument/2006/relationships/image" Target="../media/image243.wmf"/><Relationship Id="rId10" Type="http://schemas.openxmlformats.org/officeDocument/2006/relationships/oleObject" Target="../embeddings/oleObject191.bin"/><Relationship Id="rId1" Type="http://schemas.openxmlformats.org/officeDocument/2006/relationships/oleObject" Target="../embeddings/oleObject187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1.png"/><Relationship Id="rId3" Type="http://schemas.openxmlformats.org/officeDocument/2006/relationships/image" Target="../media/image38.wmf"/><Relationship Id="rId2" Type="http://schemas.openxmlformats.org/officeDocument/2006/relationships/oleObject" Target="../embeddings/oleObject198.bin"/><Relationship Id="rId1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2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59.png"/><Relationship Id="rId7" Type="http://schemas.openxmlformats.org/officeDocument/2006/relationships/image" Target="../media/image258.png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Relationship Id="rId3" Type="http://schemas.openxmlformats.org/officeDocument/2006/relationships/image" Target="../media/image254.png"/><Relationship Id="rId2" Type="http://schemas.openxmlformats.org/officeDocument/2006/relationships/image" Target="../media/image253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9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oleObject" Target="../embeddings/oleObject203.bin"/><Relationship Id="rId7" Type="http://schemas.openxmlformats.org/officeDocument/2006/relationships/image" Target="../media/image228.wmf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262.wmf"/><Relationship Id="rId4" Type="http://schemas.openxmlformats.org/officeDocument/2006/relationships/oleObject" Target="../embeddings/oleObject201.bin"/><Relationship Id="rId3" Type="http://schemas.openxmlformats.org/officeDocument/2006/relationships/image" Target="../media/image261.wmf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209.bin"/><Relationship Id="rId20" Type="http://schemas.openxmlformats.org/officeDocument/2006/relationships/image" Target="../media/image269.png"/><Relationship Id="rId2" Type="http://schemas.openxmlformats.org/officeDocument/2006/relationships/oleObject" Target="../embeddings/oleObject200.bin"/><Relationship Id="rId19" Type="http://schemas.openxmlformats.org/officeDocument/2006/relationships/image" Target="../media/image268.wmf"/><Relationship Id="rId18" Type="http://schemas.openxmlformats.org/officeDocument/2006/relationships/oleObject" Target="../embeddings/oleObject208.bin"/><Relationship Id="rId17" Type="http://schemas.openxmlformats.org/officeDocument/2006/relationships/image" Target="../media/image267.wmf"/><Relationship Id="rId16" Type="http://schemas.openxmlformats.org/officeDocument/2006/relationships/oleObject" Target="../embeddings/oleObject207.bin"/><Relationship Id="rId15" Type="http://schemas.openxmlformats.org/officeDocument/2006/relationships/image" Target="../media/image266.wmf"/><Relationship Id="rId14" Type="http://schemas.openxmlformats.org/officeDocument/2006/relationships/oleObject" Target="../embeddings/oleObject206.bin"/><Relationship Id="rId13" Type="http://schemas.openxmlformats.org/officeDocument/2006/relationships/image" Target="../media/image265.wmf"/><Relationship Id="rId12" Type="http://schemas.openxmlformats.org/officeDocument/2006/relationships/oleObject" Target="../embeddings/oleObject205.bin"/><Relationship Id="rId11" Type="http://schemas.openxmlformats.org/officeDocument/2006/relationships/image" Target="../media/image264.wmf"/><Relationship Id="rId10" Type="http://schemas.openxmlformats.org/officeDocument/2006/relationships/oleObject" Target="../embeddings/oleObject204.bin"/><Relationship Id="rId1" Type="http://schemas.openxmlformats.org/officeDocument/2006/relationships/image" Target="../media/image26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273.e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212.bin"/><Relationship Id="rId48" Type="http://schemas.openxmlformats.org/officeDocument/2006/relationships/vmlDrawing" Target="../drawings/vmlDrawing25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292.wmf"/><Relationship Id="rId45" Type="http://schemas.openxmlformats.org/officeDocument/2006/relationships/oleObject" Target="../embeddings/oleObject232.bin"/><Relationship Id="rId44" Type="http://schemas.openxmlformats.org/officeDocument/2006/relationships/image" Target="../media/image291.wmf"/><Relationship Id="rId43" Type="http://schemas.openxmlformats.org/officeDocument/2006/relationships/oleObject" Target="../embeddings/oleObject231.bin"/><Relationship Id="rId42" Type="http://schemas.openxmlformats.org/officeDocument/2006/relationships/image" Target="../media/image290.wmf"/><Relationship Id="rId41" Type="http://schemas.openxmlformats.org/officeDocument/2006/relationships/oleObject" Target="../embeddings/oleObject230.bin"/><Relationship Id="rId40" Type="http://schemas.openxmlformats.org/officeDocument/2006/relationships/image" Target="../media/image289.wmf"/><Relationship Id="rId4" Type="http://schemas.openxmlformats.org/officeDocument/2006/relationships/image" Target="../media/image271.emf"/><Relationship Id="rId39" Type="http://schemas.openxmlformats.org/officeDocument/2006/relationships/oleObject" Target="../embeddings/oleObject229.bin"/><Relationship Id="rId38" Type="http://schemas.openxmlformats.org/officeDocument/2006/relationships/image" Target="../media/image288.wmf"/><Relationship Id="rId37" Type="http://schemas.openxmlformats.org/officeDocument/2006/relationships/oleObject" Target="../embeddings/oleObject228.bin"/><Relationship Id="rId36" Type="http://schemas.openxmlformats.org/officeDocument/2006/relationships/image" Target="../media/image287.wmf"/><Relationship Id="rId35" Type="http://schemas.openxmlformats.org/officeDocument/2006/relationships/oleObject" Target="../embeddings/oleObject227.bin"/><Relationship Id="rId34" Type="http://schemas.openxmlformats.org/officeDocument/2006/relationships/image" Target="../media/image286.wmf"/><Relationship Id="rId33" Type="http://schemas.openxmlformats.org/officeDocument/2006/relationships/oleObject" Target="../embeddings/oleObject226.bin"/><Relationship Id="rId32" Type="http://schemas.openxmlformats.org/officeDocument/2006/relationships/image" Target="../media/image285.wmf"/><Relationship Id="rId31" Type="http://schemas.openxmlformats.org/officeDocument/2006/relationships/oleObject" Target="../embeddings/oleObject225.bin"/><Relationship Id="rId30" Type="http://schemas.openxmlformats.org/officeDocument/2006/relationships/image" Target="../media/image284.wmf"/><Relationship Id="rId3" Type="http://schemas.openxmlformats.org/officeDocument/2006/relationships/oleObject" Target="../embeddings/oleObject211.bin"/><Relationship Id="rId29" Type="http://schemas.openxmlformats.org/officeDocument/2006/relationships/oleObject" Target="../embeddings/oleObject224.bin"/><Relationship Id="rId28" Type="http://schemas.openxmlformats.org/officeDocument/2006/relationships/image" Target="../media/image283.emf"/><Relationship Id="rId27" Type="http://schemas.openxmlformats.org/officeDocument/2006/relationships/oleObject" Target="../embeddings/oleObject223.bin"/><Relationship Id="rId26" Type="http://schemas.openxmlformats.org/officeDocument/2006/relationships/image" Target="../media/image282.emf"/><Relationship Id="rId25" Type="http://schemas.openxmlformats.org/officeDocument/2006/relationships/oleObject" Target="../embeddings/oleObject222.bin"/><Relationship Id="rId24" Type="http://schemas.openxmlformats.org/officeDocument/2006/relationships/image" Target="../media/image281.e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280.e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279.emf"/><Relationship Id="rId2" Type="http://schemas.openxmlformats.org/officeDocument/2006/relationships/image" Target="../media/image270.e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278.e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277.e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276.e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275.e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274.emf"/><Relationship Id="rId1" Type="http://schemas.openxmlformats.org/officeDocument/2006/relationships/oleObject" Target="../embeddings/oleObject21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99.png"/><Relationship Id="rId7" Type="http://schemas.openxmlformats.org/officeDocument/2006/relationships/image" Target="../media/image298.png"/><Relationship Id="rId6" Type="http://schemas.openxmlformats.org/officeDocument/2006/relationships/image" Target="../media/image297.png"/><Relationship Id="rId5" Type="http://schemas.openxmlformats.org/officeDocument/2006/relationships/image" Target="../media/image296.png"/><Relationship Id="rId4" Type="http://schemas.openxmlformats.org/officeDocument/2006/relationships/image" Target="../media/image295.png"/><Relationship Id="rId3" Type="http://schemas.openxmlformats.org/officeDocument/2006/relationships/image" Target="../media/image294.wmf"/><Relationship Id="rId2" Type="http://schemas.openxmlformats.org/officeDocument/2006/relationships/oleObject" Target="../embeddings/oleObject233.bin"/><Relationship Id="rId10" Type="http://schemas.openxmlformats.org/officeDocument/2006/relationships/vmlDrawing" Target="../drawings/vmlDrawing26.vml"/><Relationship Id="rId1" Type="http://schemas.openxmlformats.org/officeDocument/2006/relationships/image" Target="../media/image29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303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235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28.wmf"/><Relationship Id="rId21" Type="http://schemas.openxmlformats.org/officeDocument/2006/relationships/oleObject" Target="../embeddings/oleObject243.bin"/><Relationship Id="rId20" Type="http://schemas.openxmlformats.org/officeDocument/2006/relationships/image" Target="../media/image309.wmf"/><Relationship Id="rId2" Type="http://schemas.openxmlformats.org/officeDocument/2006/relationships/image" Target="../media/image300.wmf"/><Relationship Id="rId19" Type="http://schemas.openxmlformats.org/officeDocument/2006/relationships/oleObject" Target="../embeddings/oleObject242.bin"/><Relationship Id="rId18" Type="http://schemas.openxmlformats.org/officeDocument/2006/relationships/image" Target="../media/image308.wmf"/><Relationship Id="rId17" Type="http://schemas.openxmlformats.org/officeDocument/2006/relationships/oleObject" Target="../embeddings/oleObject241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240.bin"/><Relationship Id="rId14" Type="http://schemas.openxmlformats.org/officeDocument/2006/relationships/image" Target="../media/image307.png"/><Relationship Id="rId13" Type="http://schemas.openxmlformats.org/officeDocument/2006/relationships/image" Target="../media/image306.png"/><Relationship Id="rId12" Type="http://schemas.openxmlformats.org/officeDocument/2006/relationships/image" Target="../media/image305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304.wmf"/><Relationship Id="rId1" Type="http://schemas.openxmlformats.org/officeDocument/2006/relationships/oleObject" Target="../embeddings/oleObject23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313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311.wmf"/><Relationship Id="rId34" Type="http://schemas.openxmlformats.org/officeDocument/2006/relationships/vmlDrawing" Target="../drawings/vmlDrawing2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25.wmf"/><Relationship Id="rId31" Type="http://schemas.openxmlformats.org/officeDocument/2006/relationships/oleObject" Target="../embeddings/oleObject259.bin"/><Relationship Id="rId30" Type="http://schemas.openxmlformats.org/officeDocument/2006/relationships/image" Target="../media/image324.wmf"/><Relationship Id="rId3" Type="http://schemas.openxmlformats.org/officeDocument/2006/relationships/oleObject" Target="../embeddings/oleObject245.bin"/><Relationship Id="rId29" Type="http://schemas.openxmlformats.org/officeDocument/2006/relationships/oleObject" Target="../embeddings/oleObject258.bin"/><Relationship Id="rId28" Type="http://schemas.openxmlformats.org/officeDocument/2006/relationships/image" Target="../media/image323.wmf"/><Relationship Id="rId27" Type="http://schemas.openxmlformats.org/officeDocument/2006/relationships/oleObject" Target="../embeddings/oleObject257.bin"/><Relationship Id="rId26" Type="http://schemas.openxmlformats.org/officeDocument/2006/relationships/image" Target="../media/image322.wmf"/><Relationship Id="rId25" Type="http://schemas.openxmlformats.org/officeDocument/2006/relationships/oleObject" Target="../embeddings/oleObject256.bin"/><Relationship Id="rId24" Type="http://schemas.openxmlformats.org/officeDocument/2006/relationships/image" Target="../media/image321.wmf"/><Relationship Id="rId23" Type="http://schemas.openxmlformats.org/officeDocument/2006/relationships/oleObject" Target="../embeddings/oleObject255.bin"/><Relationship Id="rId22" Type="http://schemas.openxmlformats.org/officeDocument/2006/relationships/image" Target="../media/image320.wmf"/><Relationship Id="rId21" Type="http://schemas.openxmlformats.org/officeDocument/2006/relationships/oleObject" Target="../embeddings/oleObject254.bin"/><Relationship Id="rId20" Type="http://schemas.openxmlformats.org/officeDocument/2006/relationships/image" Target="../media/image319.wmf"/><Relationship Id="rId2" Type="http://schemas.openxmlformats.org/officeDocument/2006/relationships/image" Target="../media/image310.wmf"/><Relationship Id="rId19" Type="http://schemas.openxmlformats.org/officeDocument/2006/relationships/oleObject" Target="../embeddings/oleObject253.bin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252.bin"/><Relationship Id="rId16" Type="http://schemas.openxmlformats.org/officeDocument/2006/relationships/image" Target="../media/image317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316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315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314.wmf"/><Relationship Id="rId1" Type="http://schemas.openxmlformats.org/officeDocument/2006/relationships/oleObject" Target="../embeddings/oleObject244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6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329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328.wmf"/><Relationship Id="rId3" Type="http://schemas.openxmlformats.org/officeDocument/2006/relationships/oleObject" Target="../embeddings/oleObject261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32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33.png"/><Relationship Id="rId17" Type="http://schemas.openxmlformats.org/officeDocument/2006/relationships/image" Target="../media/image332.png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267.bin"/><Relationship Id="rId14" Type="http://schemas.openxmlformats.org/officeDocument/2006/relationships/image" Target="../media/image331.wmf"/><Relationship Id="rId13" Type="http://schemas.openxmlformats.org/officeDocument/2006/relationships/oleObject" Target="../embeddings/oleObject266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330.wmf"/><Relationship Id="rId1" Type="http://schemas.openxmlformats.org/officeDocument/2006/relationships/oleObject" Target="../embeddings/oleObject260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328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327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26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323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321.wmf"/><Relationship Id="rId34" Type="http://schemas.openxmlformats.org/officeDocument/2006/relationships/vmlDrawing" Target="../drawings/vmlDrawing31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46.wmf"/><Relationship Id="rId31" Type="http://schemas.openxmlformats.org/officeDocument/2006/relationships/oleObject" Target="../embeddings/oleObject288.bin"/><Relationship Id="rId30" Type="http://schemas.openxmlformats.org/officeDocument/2006/relationships/image" Target="../media/image345.wmf"/><Relationship Id="rId3" Type="http://schemas.openxmlformats.org/officeDocument/2006/relationships/oleObject" Target="../embeddings/oleObject273.bin"/><Relationship Id="rId29" Type="http://schemas.openxmlformats.org/officeDocument/2006/relationships/oleObject" Target="../embeddings/oleObject287.bin"/><Relationship Id="rId28" Type="http://schemas.openxmlformats.org/officeDocument/2006/relationships/image" Target="../media/image344.wmf"/><Relationship Id="rId27" Type="http://schemas.openxmlformats.org/officeDocument/2006/relationships/oleObject" Target="../embeddings/oleObject286.bin"/><Relationship Id="rId26" Type="http://schemas.openxmlformats.org/officeDocument/2006/relationships/image" Target="../media/image343.wmf"/><Relationship Id="rId25" Type="http://schemas.openxmlformats.org/officeDocument/2006/relationships/oleObject" Target="../embeddings/oleObject285.bin"/><Relationship Id="rId24" Type="http://schemas.openxmlformats.org/officeDocument/2006/relationships/oleObject" Target="../embeddings/oleObject284.bin"/><Relationship Id="rId23" Type="http://schemas.openxmlformats.org/officeDocument/2006/relationships/oleObject" Target="../embeddings/oleObject283.bin"/><Relationship Id="rId22" Type="http://schemas.openxmlformats.org/officeDocument/2006/relationships/image" Target="../media/image342.wmf"/><Relationship Id="rId21" Type="http://schemas.openxmlformats.org/officeDocument/2006/relationships/oleObject" Target="../embeddings/oleObject282.bin"/><Relationship Id="rId20" Type="http://schemas.openxmlformats.org/officeDocument/2006/relationships/image" Target="../media/image341.wmf"/><Relationship Id="rId2" Type="http://schemas.openxmlformats.org/officeDocument/2006/relationships/image" Target="../media/image320.wmf"/><Relationship Id="rId19" Type="http://schemas.openxmlformats.org/officeDocument/2006/relationships/oleObject" Target="../embeddings/oleObject281.bin"/><Relationship Id="rId18" Type="http://schemas.openxmlformats.org/officeDocument/2006/relationships/image" Target="../media/image340.wmf"/><Relationship Id="rId17" Type="http://schemas.openxmlformats.org/officeDocument/2006/relationships/oleObject" Target="../embeddings/oleObject280.bin"/><Relationship Id="rId16" Type="http://schemas.openxmlformats.org/officeDocument/2006/relationships/image" Target="../media/image339.wmf"/><Relationship Id="rId15" Type="http://schemas.openxmlformats.org/officeDocument/2006/relationships/oleObject" Target="../embeddings/oleObject279.bin"/><Relationship Id="rId14" Type="http://schemas.openxmlformats.org/officeDocument/2006/relationships/image" Target="../media/image338.wmf"/><Relationship Id="rId13" Type="http://schemas.openxmlformats.org/officeDocument/2006/relationships/oleObject" Target="../embeddings/oleObject278.bin"/><Relationship Id="rId12" Type="http://schemas.openxmlformats.org/officeDocument/2006/relationships/image" Target="../media/image337.wmf"/><Relationship Id="rId11" Type="http://schemas.openxmlformats.org/officeDocument/2006/relationships/oleObject" Target="../embeddings/oleObject277.bin"/><Relationship Id="rId10" Type="http://schemas.openxmlformats.org/officeDocument/2006/relationships/image" Target="../media/image324.wmf"/><Relationship Id="rId1" Type="http://schemas.openxmlformats.org/officeDocument/2006/relationships/oleObject" Target="../embeddings/oleObject272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emf"/><Relationship Id="rId8" Type="http://schemas.openxmlformats.org/officeDocument/2006/relationships/oleObject" Target="../embeddings/oleObject292.bin"/><Relationship Id="rId7" Type="http://schemas.openxmlformats.org/officeDocument/2006/relationships/image" Target="../media/image350.wmf"/><Relationship Id="rId6" Type="http://schemas.openxmlformats.org/officeDocument/2006/relationships/oleObject" Target="../embeddings/oleObject291.bin"/><Relationship Id="rId5" Type="http://schemas.openxmlformats.org/officeDocument/2006/relationships/image" Target="../media/image349.wmf"/><Relationship Id="rId4" Type="http://schemas.openxmlformats.org/officeDocument/2006/relationships/oleObject" Target="../embeddings/oleObject290.bin"/><Relationship Id="rId34" Type="http://schemas.openxmlformats.org/officeDocument/2006/relationships/vmlDrawing" Target="../drawings/vmlDrawing32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362.emf"/><Relationship Id="rId31" Type="http://schemas.openxmlformats.org/officeDocument/2006/relationships/oleObject" Target="../embeddings/oleObject304.bin"/><Relationship Id="rId30" Type="http://schemas.openxmlformats.org/officeDocument/2006/relationships/image" Target="../media/image361.wmf"/><Relationship Id="rId3" Type="http://schemas.openxmlformats.org/officeDocument/2006/relationships/image" Target="../media/image348.wmf"/><Relationship Id="rId29" Type="http://schemas.openxmlformats.org/officeDocument/2006/relationships/oleObject" Target="../embeddings/oleObject303.bin"/><Relationship Id="rId28" Type="http://schemas.openxmlformats.org/officeDocument/2006/relationships/image" Target="../media/image360.wmf"/><Relationship Id="rId27" Type="http://schemas.openxmlformats.org/officeDocument/2006/relationships/oleObject" Target="../embeddings/oleObject302.bin"/><Relationship Id="rId26" Type="http://schemas.openxmlformats.org/officeDocument/2006/relationships/image" Target="../media/image359.emf"/><Relationship Id="rId25" Type="http://schemas.openxmlformats.org/officeDocument/2006/relationships/oleObject" Target="../embeddings/oleObject301.bin"/><Relationship Id="rId24" Type="http://schemas.openxmlformats.org/officeDocument/2006/relationships/oleObject" Target="../embeddings/oleObject300.bin"/><Relationship Id="rId23" Type="http://schemas.openxmlformats.org/officeDocument/2006/relationships/image" Target="../media/image358.wmf"/><Relationship Id="rId22" Type="http://schemas.openxmlformats.org/officeDocument/2006/relationships/oleObject" Target="../embeddings/oleObject299.bin"/><Relationship Id="rId21" Type="http://schemas.openxmlformats.org/officeDocument/2006/relationships/image" Target="../media/image357.emf"/><Relationship Id="rId20" Type="http://schemas.openxmlformats.org/officeDocument/2006/relationships/oleObject" Target="../embeddings/oleObject298.bin"/><Relationship Id="rId2" Type="http://schemas.openxmlformats.org/officeDocument/2006/relationships/oleObject" Target="../embeddings/oleObject289.bin"/><Relationship Id="rId19" Type="http://schemas.openxmlformats.org/officeDocument/2006/relationships/image" Target="../media/image356.emf"/><Relationship Id="rId18" Type="http://schemas.openxmlformats.org/officeDocument/2006/relationships/oleObject" Target="../embeddings/oleObject297.bin"/><Relationship Id="rId17" Type="http://schemas.openxmlformats.org/officeDocument/2006/relationships/image" Target="../media/image355.emf"/><Relationship Id="rId16" Type="http://schemas.openxmlformats.org/officeDocument/2006/relationships/oleObject" Target="../embeddings/oleObject296.bin"/><Relationship Id="rId15" Type="http://schemas.openxmlformats.org/officeDocument/2006/relationships/image" Target="../media/image354.wmf"/><Relationship Id="rId14" Type="http://schemas.openxmlformats.org/officeDocument/2006/relationships/oleObject" Target="../embeddings/oleObject295.bin"/><Relationship Id="rId13" Type="http://schemas.openxmlformats.org/officeDocument/2006/relationships/image" Target="../media/image353.wmf"/><Relationship Id="rId12" Type="http://schemas.openxmlformats.org/officeDocument/2006/relationships/oleObject" Target="../embeddings/oleObject294.bin"/><Relationship Id="rId11" Type="http://schemas.openxmlformats.org/officeDocument/2006/relationships/image" Target="../media/image352.emf"/><Relationship Id="rId10" Type="http://schemas.openxmlformats.org/officeDocument/2006/relationships/oleObject" Target="../embeddings/oleObject293.bin"/><Relationship Id="rId1" Type="http://schemas.openxmlformats.org/officeDocument/2006/relationships/image" Target="../media/image34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365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363.wmf"/><Relationship Id="rId30" Type="http://schemas.openxmlformats.org/officeDocument/2006/relationships/vmlDrawing" Target="../drawings/vmlDrawing33.vml"/><Relationship Id="rId3" Type="http://schemas.openxmlformats.org/officeDocument/2006/relationships/oleObject" Target="../embeddings/oleObject306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72.wmf"/><Relationship Id="rId27" Type="http://schemas.openxmlformats.org/officeDocument/2006/relationships/oleObject" Target="../embeddings/oleObject318.bin"/><Relationship Id="rId26" Type="http://schemas.openxmlformats.org/officeDocument/2006/relationships/image" Target="../media/image374.wmf"/><Relationship Id="rId25" Type="http://schemas.openxmlformats.org/officeDocument/2006/relationships/oleObject" Target="../embeddings/oleObject317.bin"/><Relationship Id="rId24" Type="http://schemas.openxmlformats.org/officeDocument/2006/relationships/image" Target="../media/image373.wmf"/><Relationship Id="rId23" Type="http://schemas.openxmlformats.org/officeDocument/2006/relationships/oleObject" Target="../embeddings/oleObject316.bin"/><Relationship Id="rId22" Type="http://schemas.openxmlformats.org/officeDocument/2006/relationships/image" Target="../media/image372.w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371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370.w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369.w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368.w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367.w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366.wmf"/><Relationship Id="rId1" Type="http://schemas.openxmlformats.org/officeDocument/2006/relationships/oleObject" Target="../embeddings/oleObject30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5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2.bin"/><Relationship Id="rId8" Type="http://schemas.openxmlformats.org/officeDocument/2006/relationships/image" Target="../media/image380.wmf"/><Relationship Id="rId7" Type="http://schemas.openxmlformats.org/officeDocument/2006/relationships/oleObject" Target="../embeddings/oleObject321.bin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378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77.png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4.wmf"/><Relationship Id="rId15" Type="http://schemas.openxmlformats.org/officeDocument/2006/relationships/oleObject" Target="../embeddings/oleObject325.bin"/><Relationship Id="rId14" Type="http://schemas.openxmlformats.org/officeDocument/2006/relationships/image" Target="../media/image383.wmf"/><Relationship Id="rId13" Type="http://schemas.openxmlformats.org/officeDocument/2006/relationships/oleObject" Target="../embeddings/oleObject324.bin"/><Relationship Id="rId12" Type="http://schemas.openxmlformats.org/officeDocument/2006/relationships/image" Target="../media/image382.wmf"/><Relationship Id="rId11" Type="http://schemas.openxmlformats.org/officeDocument/2006/relationships/oleObject" Target="../embeddings/oleObject323.bin"/><Relationship Id="rId10" Type="http://schemas.openxmlformats.org/officeDocument/2006/relationships/image" Target="../media/image381.wmf"/><Relationship Id="rId1" Type="http://schemas.openxmlformats.org/officeDocument/2006/relationships/image" Target="../media/image37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png"/><Relationship Id="rId8" Type="http://schemas.openxmlformats.org/officeDocument/2006/relationships/image" Target="../media/image387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386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80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385.wmf"/><Relationship Id="rId15" Type="http://schemas.openxmlformats.org/officeDocument/2006/relationships/vmlDrawing" Target="../drawings/vmlDrawing3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78.wmf"/><Relationship Id="rId12" Type="http://schemas.openxmlformats.org/officeDocument/2006/relationships/oleObject" Target="../embeddings/oleObject331.bin"/><Relationship Id="rId11" Type="http://schemas.openxmlformats.org/officeDocument/2006/relationships/image" Target="../media/image389.wmf"/><Relationship Id="rId10" Type="http://schemas.openxmlformats.org/officeDocument/2006/relationships/oleObject" Target="../embeddings/oleObject330.bin"/><Relationship Id="rId1" Type="http://schemas.openxmlformats.org/officeDocument/2006/relationships/oleObject" Target="../embeddings/oleObject326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3.png"/><Relationship Id="rId8" Type="http://schemas.openxmlformats.org/officeDocument/2006/relationships/image" Target="../media/image392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80.wmf"/><Relationship Id="rId3" Type="http://schemas.openxmlformats.org/officeDocument/2006/relationships/oleObject" Target="../embeddings/oleObject333.bin"/><Relationship Id="rId2" Type="http://schemas.openxmlformats.org/officeDocument/2006/relationships/image" Target="../media/image390.wmf"/><Relationship Id="rId15" Type="http://schemas.openxmlformats.org/officeDocument/2006/relationships/vmlDrawing" Target="../drawings/vmlDrawing3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78.wmf"/><Relationship Id="rId12" Type="http://schemas.openxmlformats.org/officeDocument/2006/relationships/oleObject" Target="../embeddings/oleObject337.bin"/><Relationship Id="rId11" Type="http://schemas.openxmlformats.org/officeDocument/2006/relationships/image" Target="../media/image389.wmf"/><Relationship Id="rId10" Type="http://schemas.openxmlformats.org/officeDocument/2006/relationships/oleObject" Target="../embeddings/oleObject336.bin"/><Relationship Id="rId1" Type="http://schemas.openxmlformats.org/officeDocument/2006/relationships/oleObject" Target="../embeddings/oleObject332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397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96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95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94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8.wmf"/><Relationship Id="rId1" Type="http://schemas.openxmlformats.org/officeDocument/2006/relationships/oleObject" Target="../embeddings/oleObject33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2.wmf"/><Relationship Id="rId7" Type="http://schemas.openxmlformats.org/officeDocument/2006/relationships/oleObject" Target="../embeddings/oleObject346.bin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400.wmf"/><Relationship Id="rId3" Type="http://schemas.openxmlformats.org/officeDocument/2006/relationships/oleObject" Target="../embeddings/oleObject344.bin"/><Relationship Id="rId2" Type="http://schemas.openxmlformats.org/officeDocument/2006/relationships/image" Target="../media/image399.w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343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1.bin"/><Relationship Id="rId8" Type="http://schemas.openxmlformats.org/officeDocument/2006/relationships/image" Target="../media/image406.emf"/><Relationship Id="rId7" Type="http://schemas.openxmlformats.org/officeDocument/2006/relationships/oleObject" Target="../embeddings/oleObject350.bin"/><Relationship Id="rId6" Type="http://schemas.openxmlformats.org/officeDocument/2006/relationships/image" Target="../media/image405.e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404.emf"/><Relationship Id="rId3" Type="http://schemas.openxmlformats.org/officeDocument/2006/relationships/oleObject" Target="../embeddings/oleObject348.bin"/><Relationship Id="rId28" Type="http://schemas.openxmlformats.org/officeDocument/2006/relationships/vmlDrawing" Target="../drawings/vmlDrawing3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17.wmf"/><Relationship Id="rId25" Type="http://schemas.openxmlformats.org/officeDocument/2006/relationships/oleObject" Target="../embeddings/oleObject357.bin"/><Relationship Id="rId24" Type="http://schemas.openxmlformats.org/officeDocument/2006/relationships/image" Target="../media/image416.png"/><Relationship Id="rId23" Type="http://schemas.openxmlformats.org/officeDocument/2006/relationships/image" Target="../media/image415.png"/><Relationship Id="rId22" Type="http://schemas.openxmlformats.org/officeDocument/2006/relationships/image" Target="../media/image414.png"/><Relationship Id="rId21" Type="http://schemas.openxmlformats.org/officeDocument/2006/relationships/image" Target="../media/image413.png"/><Relationship Id="rId20" Type="http://schemas.openxmlformats.org/officeDocument/2006/relationships/image" Target="../media/image412.wmf"/><Relationship Id="rId2" Type="http://schemas.openxmlformats.org/officeDocument/2006/relationships/image" Target="../media/image403.wmf"/><Relationship Id="rId19" Type="http://schemas.openxmlformats.org/officeDocument/2006/relationships/oleObject" Target="../embeddings/oleObject356.bin"/><Relationship Id="rId18" Type="http://schemas.openxmlformats.org/officeDocument/2006/relationships/image" Target="../media/image411.wmf"/><Relationship Id="rId17" Type="http://schemas.openxmlformats.org/officeDocument/2006/relationships/oleObject" Target="../embeddings/oleObject355.bin"/><Relationship Id="rId16" Type="http://schemas.openxmlformats.org/officeDocument/2006/relationships/image" Target="../media/image410.wmf"/><Relationship Id="rId15" Type="http://schemas.openxmlformats.org/officeDocument/2006/relationships/oleObject" Target="../embeddings/oleObject354.bin"/><Relationship Id="rId14" Type="http://schemas.openxmlformats.org/officeDocument/2006/relationships/image" Target="../media/image409.wmf"/><Relationship Id="rId13" Type="http://schemas.openxmlformats.org/officeDocument/2006/relationships/oleObject" Target="../embeddings/oleObject353.bin"/><Relationship Id="rId12" Type="http://schemas.openxmlformats.org/officeDocument/2006/relationships/image" Target="../media/image408.wmf"/><Relationship Id="rId11" Type="http://schemas.openxmlformats.org/officeDocument/2006/relationships/oleObject" Target="../embeddings/oleObject352.bin"/><Relationship Id="rId10" Type="http://schemas.openxmlformats.org/officeDocument/2006/relationships/image" Target="../media/image407.emf"/><Relationship Id="rId1" Type="http://schemas.openxmlformats.org/officeDocument/2006/relationships/oleObject" Target="../embeddings/oleObject347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2.bin"/><Relationship Id="rId8" Type="http://schemas.openxmlformats.org/officeDocument/2006/relationships/image" Target="../media/image408.wmf"/><Relationship Id="rId7" Type="http://schemas.openxmlformats.org/officeDocument/2006/relationships/oleObject" Target="../embeddings/oleObject361.bin"/><Relationship Id="rId6" Type="http://schemas.openxmlformats.org/officeDocument/2006/relationships/image" Target="../media/image407.emf"/><Relationship Id="rId5" Type="http://schemas.openxmlformats.org/officeDocument/2006/relationships/oleObject" Target="../embeddings/oleObject360.bin"/><Relationship Id="rId4" Type="http://schemas.openxmlformats.org/officeDocument/2006/relationships/image" Target="../media/image406.emf"/><Relationship Id="rId3" Type="http://schemas.openxmlformats.org/officeDocument/2006/relationships/oleObject" Target="../embeddings/oleObject359.bin"/><Relationship Id="rId28" Type="http://schemas.openxmlformats.org/officeDocument/2006/relationships/vmlDrawing" Target="../drawings/vmlDrawing4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26.png"/><Relationship Id="rId25" Type="http://schemas.openxmlformats.org/officeDocument/2006/relationships/image" Target="../media/image425.png"/><Relationship Id="rId24" Type="http://schemas.openxmlformats.org/officeDocument/2006/relationships/image" Target="../media/image424.png"/><Relationship Id="rId23" Type="http://schemas.openxmlformats.org/officeDocument/2006/relationships/image" Target="../media/image423.png"/><Relationship Id="rId22" Type="http://schemas.openxmlformats.org/officeDocument/2006/relationships/image" Target="../media/image412.wmf"/><Relationship Id="rId21" Type="http://schemas.openxmlformats.org/officeDocument/2006/relationships/oleObject" Target="../embeddings/oleObject368.bin"/><Relationship Id="rId20" Type="http://schemas.openxmlformats.org/officeDocument/2006/relationships/image" Target="../media/image422.wmf"/><Relationship Id="rId2" Type="http://schemas.openxmlformats.org/officeDocument/2006/relationships/image" Target="../media/image418.wmf"/><Relationship Id="rId19" Type="http://schemas.openxmlformats.org/officeDocument/2006/relationships/oleObject" Target="../embeddings/oleObject367.bin"/><Relationship Id="rId18" Type="http://schemas.openxmlformats.org/officeDocument/2006/relationships/image" Target="../media/image396.wmf"/><Relationship Id="rId17" Type="http://schemas.openxmlformats.org/officeDocument/2006/relationships/oleObject" Target="../embeddings/oleObject366.bin"/><Relationship Id="rId16" Type="http://schemas.openxmlformats.org/officeDocument/2006/relationships/image" Target="../media/image421.wmf"/><Relationship Id="rId15" Type="http://schemas.openxmlformats.org/officeDocument/2006/relationships/oleObject" Target="../embeddings/oleObject365.bin"/><Relationship Id="rId14" Type="http://schemas.openxmlformats.org/officeDocument/2006/relationships/image" Target="../media/image420.emf"/><Relationship Id="rId13" Type="http://schemas.openxmlformats.org/officeDocument/2006/relationships/oleObject" Target="../embeddings/oleObject364.bin"/><Relationship Id="rId12" Type="http://schemas.openxmlformats.org/officeDocument/2006/relationships/image" Target="../media/image419.emf"/><Relationship Id="rId11" Type="http://schemas.openxmlformats.org/officeDocument/2006/relationships/oleObject" Target="../embeddings/oleObject363.bin"/><Relationship Id="rId10" Type="http://schemas.openxmlformats.org/officeDocument/2006/relationships/image" Target="../media/image409.wmf"/><Relationship Id="rId1" Type="http://schemas.openxmlformats.org/officeDocument/2006/relationships/oleObject" Target="../embeddings/oleObject358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3.bin"/><Relationship Id="rId8" Type="http://schemas.openxmlformats.org/officeDocument/2006/relationships/image" Target="../media/image406.e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429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428.wmf"/><Relationship Id="rId3" Type="http://schemas.openxmlformats.org/officeDocument/2006/relationships/oleObject" Target="../embeddings/oleObject370.bin"/><Relationship Id="rId25" Type="http://schemas.openxmlformats.org/officeDocument/2006/relationships/vmlDrawing" Target="../drawings/vmlDrawing41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434.wmf"/><Relationship Id="rId22" Type="http://schemas.openxmlformats.org/officeDocument/2006/relationships/oleObject" Target="../embeddings/oleObject379.bin"/><Relationship Id="rId21" Type="http://schemas.openxmlformats.org/officeDocument/2006/relationships/image" Target="../media/image433.wmf"/><Relationship Id="rId20" Type="http://schemas.openxmlformats.org/officeDocument/2006/relationships/oleObject" Target="../embeddings/oleObject378.bin"/><Relationship Id="rId2" Type="http://schemas.openxmlformats.org/officeDocument/2006/relationships/image" Target="../media/image427.wmf"/><Relationship Id="rId19" Type="http://schemas.openxmlformats.org/officeDocument/2006/relationships/image" Target="../media/image432.wmf"/><Relationship Id="rId18" Type="http://schemas.openxmlformats.org/officeDocument/2006/relationships/oleObject" Target="../embeddings/oleObject377.bin"/><Relationship Id="rId17" Type="http://schemas.openxmlformats.org/officeDocument/2006/relationships/image" Target="../media/image431.wmf"/><Relationship Id="rId16" Type="http://schemas.openxmlformats.org/officeDocument/2006/relationships/oleObject" Target="../embeddings/oleObject376.bin"/><Relationship Id="rId15" Type="http://schemas.openxmlformats.org/officeDocument/2006/relationships/image" Target="../media/image430.png"/><Relationship Id="rId14" Type="http://schemas.openxmlformats.org/officeDocument/2006/relationships/image" Target="../media/image409.wmf"/><Relationship Id="rId13" Type="http://schemas.openxmlformats.org/officeDocument/2006/relationships/oleObject" Target="../embeddings/oleObject375.bin"/><Relationship Id="rId12" Type="http://schemas.openxmlformats.org/officeDocument/2006/relationships/image" Target="../media/image408.wmf"/><Relationship Id="rId11" Type="http://schemas.openxmlformats.org/officeDocument/2006/relationships/oleObject" Target="../embeddings/oleObject374.bin"/><Relationship Id="rId10" Type="http://schemas.openxmlformats.org/officeDocument/2006/relationships/image" Target="../media/image407.emf"/><Relationship Id="rId1" Type="http://schemas.openxmlformats.org/officeDocument/2006/relationships/oleObject" Target="../embeddings/oleObject36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jpeg"/><Relationship Id="rId8" Type="http://schemas.openxmlformats.org/officeDocument/2006/relationships/image" Target="../media/image438.wmf"/><Relationship Id="rId7" Type="http://schemas.openxmlformats.org/officeDocument/2006/relationships/oleObject" Target="../embeddings/oleObject383.bin"/><Relationship Id="rId6" Type="http://schemas.openxmlformats.org/officeDocument/2006/relationships/image" Target="../media/image437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436.wmf"/><Relationship Id="rId3" Type="http://schemas.openxmlformats.org/officeDocument/2006/relationships/oleObject" Target="../embeddings/oleObject381.bin"/><Relationship Id="rId2" Type="http://schemas.openxmlformats.org/officeDocument/2006/relationships/image" Target="../media/image435.wmf"/><Relationship Id="rId14" Type="http://schemas.openxmlformats.org/officeDocument/2006/relationships/vmlDrawing" Target="../drawings/vmlDrawing4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0.wmf"/><Relationship Id="rId11" Type="http://schemas.openxmlformats.org/officeDocument/2006/relationships/oleObject" Target="../embeddings/oleObject384.bin"/><Relationship Id="rId10" Type="http://schemas.openxmlformats.org/officeDocument/2006/relationships/image" Target="../media/image439.png"/><Relationship Id="rId1" Type="http://schemas.openxmlformats.org/officeDocument/2006/relationships/oleObject" Target="../embeddings/oleObject380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5.wmf"/><Relationship Id="rId8" Type="http://schemas.openxmlformats.org/officeDocument/2006/relationships/oleObject" Target="../embeddings/oleObject388.bin"/><Relationship Id="rId7" Type="http://schemas.openxmlformats.org/officeDocument/2006/relationships/image" Target="../media/image444.wmf"/><Relationship Id="rId6" Type="http://schemas.openxmlformats.org/officeDocument/2006/relationships/oleObject" Target="../embeddings/oleObject387.bin"/><Relationship Id="rId5" Type="http://schemas.openxmlformats.org/officeDocument/2006/relationships/image" Target="../media/image443.wmf"/><Relationship Id="rId4" Type="http://schemas.openxmlformats.org/officeDocument/2006/relationships/oleObject" Target="../embeddings/oleObject386.bin"/><Relationship Id="rId3" Type="http://schemas.openxmlformats.org/officeDocument/2006/relationships/image" Target="../media/image442.wmf"/><Relationship Id="rId23" Type="http://schemas.openxmlformats.org/officeDocument/2006/relationships/vmlDrawing" Target="../drawings/vmlDrawing43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453.png"/><Relationship Id="rId20" Type="http://schemas.openxmlformats.org/officeDocument/2006/relationships/image" Target="../media/image452.png"/><Relationship Id="rId2" Type="http://schemas.openxmlformats.org/officeDocument/2006/relationships/oleObject" Target="../embeddings/oleObject385.bin"/><Relationship Id="rId19" Type="http://schemas.openxmlformats.org/officeDocument/2006/relationships/image" Target="../media/image451.wmf"/><Relationship Id="rId18" Type="http://schemas.openxmlformats.org/officeDocument/2006/relationships/oleObject" Target="../embeddings/oleObject391.bin"/><Relationship Id="rId17" Type="http://schemas.openxmlformats.org/officeDocument/2006/relationships/image" Target="../media/image450.png"/><Relationship Id="rId16" Type="http://schemas.openxmlformats.org/officeDocument/2006/relationships/image" Target="../media/image449.png"/><Relationship Id="rId15" Type="http://schemas.openxmlformats.org/officeDocument/2006/relationships/image" Target="../media/image448.wmf"/><Relationship Id="rId14" Type="http://schemas.openxmlformats.org/officeDocument/2006/relationships/oleObject" Target="../embeddings/oleObject390.bin"/><Relationship Id="rId13" Type="http://schemas.openxmlformats.org/officeDocument/2006/relationships/image" Target="../media/image54.jpeg"/><Relationship Id="rId12" Type="http://schemas.openxmlformats.org/officeDocument/2006/relationships/image" Target="../media/image447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446.png"/><Relationship Id="rId1" Type="http://schemas.openxmlformats.org/officeDocument/2006/relationships/image" Target="../media/image4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57.wmf"/><Relationship Id="rId6" Type="http://schemas.openxmlformats.org/officeDocument/2006/relationships/oleObject" Target="../embeddings/oleObject394.bin"/><Relationship Id="rId5" Type="http://schemas.openxmlformats.org/officeDocument/2006/relationships/image" Target="../media/image456.wmf"/><Relationship Id="rId4" Type="http://schemas.openxmlformats.org/officeDocument/2006/relationships/oleObject" Target="../embeddings/oleObject393.bin"/><Relationship Id="rId3" Type="http://schemas.openxmlformats.org/officeDocument/2006/relationships/image" Target="../media/image54.jpeg"/><Relationship Id="rId2" Type="http://schemas.openxmlformats.org/officeDocument/2006/relationships/image" Target="../media/image455.wmf"/><Relationship Id="rId1" Type="http://schemas.openxmlformats.org/officeDocument/2006/relationships/oleObject" Target="../embeddings/oleObject39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1.png"/><Relationship Id="rId5" Type="http://schemas.openxmlformats.org/officeDocument/2006/relationships/image" Target="../media/image460.png"/><Relationship Id="rId4" Type="http://schemas.openxmlformats.org/officeDocument/2006/relationships/image" Target="../media/image459.wmf"/><Relationship Id="rId3" Type="http://schemas.openxmlformats.org/officeDocument/2006/relationships/oleObject" Target="../embeddings/oleObject396.bin"/><Relationship Id="rId2" Type="http://schemas.openxmlformats.org/officeDocument/2006/relationships/image" Target="../media/image458.wmf"/><Relationship Id="rId1" Type="http://schemas.openxmlformats.org/officeDocument/2006/relationships/oleObject" Target="../embeddings/oleObject395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400.bin"/><Relationship Id="rId7" Type="http://schemas.openxmlformats.org/officeDocument/2006/relationships/image" Target="../media/image465.wmf"/><Relationship Id="rId6" Type="http://schemas.openxmlformats.org/officeDocument/2006/relationships/oleObject" Target="../embeddings/oleObject399.bin"/><Relationship Id="rId5" Type="http://schemas.openxmlformats.org/officeDocument/2006/relationships/image" Target="../media/image464.wmf"/><Relationship Id="rId4" Type="http://schemas.openxmlformats.org/officeDocument/2006/relationships/oleObject" Target="../embeddings/oleObject398.bin"/><Relationship Id="rId31" Type="http://schemas.openxmlformats.org/officeDocument/2006/relationships/vmlDrawing" Target="../drawings/vmlDrawing46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463.wmf"/><Relationship Id="rId29" Type="http://schemas.openxmlformats.org/officeDocument/2006/relationships/image" Target="../media/image474.png"/><Relationship Id="rId28" Type="http://schemas.openxmlformats.org/officeDocument/2006/relationships/image" Target="../media/image473.wmf"/><Relationship Id="rId27" Type="http://schemas.openxmlformats.org/officeDocument/2006/relationships/oleObject" Target="../embeddings/oleObject409.bin"/><Relationship Id="rId26" Type="http://schemas.openxmlformats.org/officeDocument/2006/relationships/image" Target="../media/image54.jpeg"/><Relationship Id="rId25" Type="http://schemas.openxmlformats.org/officeDocument/2006/relationships/image" Target="../media/image472.png"/><Relationship Id="rId24" Type="http://schemas.openxmlformats.org/officeDocument/2006/relationships/image" Target="../media/image471.wmf"/><Relationship Id="rId23" Type="http://schemas.openxmlformats.org/officeDocument/2006/relationships/oleObject" Target="../embeddings/oleObject408.bin"/><Relationship Id="rId22" Type="http://schemas.openxmlformats.org/officeDocument/2006/relationships/image" Target="../media/image470.jpeg"/><Relationship Id="rId21" Type="http://schemas.openxmlformats.org/officeDocument/2006/relationships/image" Target="../media/image469.wmf"/><Relationship Id="rId20" Type="http://schemas.openxmlformats.org/officeDocument/2006/relationships/oleObject" Target="../embeddings/oleObject407.bin"/><Relationship Id="rId2" Type="http://schemas.openxmlformats.org/officeDocument/2006/relationships/oleObject" Target="../embeddings/oleObject397.bin"/><Relationship Id="rId19" Type="http://schemas.openxmlformats.org/officeDocument/2006/relationships/image" Target="../media/image468.wmf"/><Relationship Id="rId18" Type="http://schemas.openxmlformats.org/officeDocument/2006/relationships/oleObject" Target="../embeddings/oleObject406.bin"/><Relationship Id="rId17" Type="http://schemas.openxmlformats.org/officeDocument/2006/relationships/oleObject" Target="../embeddings/oleObject405.bin"/><Relationship Id="rId16" Type="http://schemas.openxmlformats.org/officeDocument/2006/relationships/oleObject" Target="../embeddings/oleObject404.bin"/><Relationship Id="rId15" Type="http://schemas.openxmlformats.org/officeDocument/2006/relationships/image" Target="../media/image467.wmf"/><Relationship Id="rId14" Type="http://schemas.openxmlformats.org/officeDocument/2006/relationships/oleObject" Target="../embeddings/oleObject403.bin"/><Relationship Id="rId13" Type="http://schemas.openxmlformats.org/officeDocument/2006/relationships/image" Target="../media/image466.wmf"/><Relationship Id="rId12" Type="http://schemas.openxmlformats.org/officeDocument/2006/relationships/oleObject" Target="../embeddings/oleObject402.bin"/><Relationship Id="rId11" Type="http://schemas.openxmlformats.org/officeDocument/2006/relationships/image" Target="../media/image197.wmf"/><Relationship Id="rId10" Type="http://schemas.openxmlformats.org/officeDocument/2006/relationships/oleObject" Target="../embeddings/oleObject401.bin"/><Relationship Id="rId1" Type="http://schemas.openxmlformats.org/officeDocument/2006/relationships/image" Target="../media/image462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6.png"/><Relationship Id="rId8" Type="http://schemas.openxmlformats.org/officeDocument/2006/relationships/image" Target="../media/image469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475.wmf"/><Relationship Id="rId5" Type="http://schemas.openxmlformats.org/officeDocument/2006/relationships/oleObject" Target="../embeddings/oleObject412.bin"/><Relationship Id="rId44" Type="http://schemas.openxmlformats.org/officeDocument/2006/relationships/vmlDrawing" Target="../drawings/vmlDrawing47.vml"/><Relationship Id="rId43" Type="http://schemas.openxmlformats.org/officeDocument/2006/relationships/slideLayout" Target="../slideLayouts/slideLayout7.xml"/><Relationship Id="rId42" Type="http://schemas.openxmlformats.org/officeDocument/2006/relationships/audio" Target="../media/audio3.wav"/><Relationship Id="rId41" Type="http://schemas.openxmlformats.org/officeDocument/2006/relationships/image" Target="../media/image489.wmf"/><Relationship Id="rId40" Type="http://schemas.openxmlformats.org/officeDocument/2006/relationships/oleObject" Target="../embeddings/oleObject432.bin"/><Relationship Id="rId4" Type="http://schemas.openxmlformats.org/officeDocument/2006/relationships/image" Target="../media/image197.wmf"/><Relationship Id="rId39" Type="http://schemas.openxmlformats.org/officeDocument/2006/relationships/oleObject" Target="../embeddings/oleObject431.bin"/><Relationship Id="rId38" Type="http://schemas.openxmlformats.org/officeDocument/2006/relationships/oleObject" Target="../embeddings/oleObject430.bin"/><Relationship Id="rId37" Type="http://schemas.openxmlformats.org/officeDocument/2006/relationships/oleObject" Target="../embeddings/oleObject429.bin"/><Relationship Id="rId36" Type="http://schemas.openxmlformats.org/officeDocument/2006/relationships/oleObject" Target="../embeddings/oleObject428.bin"/><Relationship Id="rId35" Type="http://schemas.openxmlformats.org/officeDocument/2006/relationships/image" Target="../media/image488.wmf"/><Relationship Id="rId34" Type="http://schemas.openxmlformats.org/officeDocument/2006/relationships/oleObject" Target="../embeddings/oleObject427.bin"/><Relationship Id="rId33" Type="http://schemas.openxmlformats.org/officeDocument/2006/relationships/oleObject" Target="../embeddings/oleObject426.bin"/><Relationship Id="rId32" Type="http://schemas.openxmlformats.org/officeDocument/2006/relationships/oleObject" Target="../embeddings/oleObject425.bin"/><Relationship Id="rId31" Type="http://schemas.openxmlformats.org/officeDocument/2006/relationships/oleObject" Target="../embeddings/oleObject424.bin"/><Relationship Id="rId30" Type="http://schemas.openxmlformats.org/officeDocument/2006/relationships/image" Target="../media/image487.wmf"/><Relationship Id="rId3" Type="http://schemas.openxmlformats.org/officeDocument/2006/relationships/oleObject" Target="../embeddings/oleObject411.bin"/><Relationship Id="rId29" Type="http://schemas.openxmlformats.org/officeDocument/2006/relationships/oleObject" Target="../embeddings/oleObject423.bin"/><Relationship Id="rId28" Type="http://schemas.openxmlformats.org/officeDocument/2006/relationships/image" Target="../media/image486.wmf"/><Relationship Id="rId27" Type="http://schemas.openxmlformats.org/officeDocument/2006/relationships/oleObject" Target="../embeddings/oleObject422.bin"/><Relationship Id="rId26" Type="http://schemas.openxmlformats.org/officeDocument/2006/relationships/image" Target="../media/image485.wmf"/><Relationship Id="rId25" Type="http://schemas.openxmlformats.org/officeDocument/2006/relationships/oleObject" Target="../embeddings/oleObject421.bin"/><Relationship Id="rId24" Type="http://schemas.openxmlformats.org/officeDocument/2006/relationships/image" Target="../media/image484.wmf"/><Relationship Id="rId23" Type="http://schemas.openxmlformats.org/officeDocument/2006/relationships/oleObject" Target="../embeddings/oleObject420.bin"/><Relationship Id="rId22" Type="http://schemas.openxmlformats.org/officeDocument/2006/relationships/image" Target="../media/image483.wmf"/><Relationship Id="rId21" Type="http://schemas.openxmlformats.org/officeDocument/2006/relationships/oleObject" Target="../embeddings/oleObject419.bin"/><Relationship Id="rId20" Type="http://schemas.openxmlformats.org/officeDocument/2006/relationships/image" Target="../media/image482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418.bin"/><Relationship Id="rId18" Type="http://schemas.openxmlformats.org/officeDocument/2006/relationships/image" Target="../media/image481.png"/><Relationship Id="rId17" Type="http://schemas.openxmlformats.org/officeDocument/2006/relationships/image" Target="../media/image480.wmf"/><Relationship Id="rId16" Type="http://schemas.openxmlformats.org/officeDocument/2006/relationships/oleObject" Target="../embeddings/oleObject417.bin"/><Relationship Id="rId15" Type="http://schemas.openxmlformats.org/officeDocument/2006/relationships/image" Target="../media/image479.wmf"/><Relationship Id="rId14" Type="http://schemas.openxmlformats.org/officeDocument/2006/relationships/oleObject" Target="../embeddings/oleObject416.bin"/><Relationship Id="rId13" Type="http://schemas.openxmlformats.org/officeDocument/2006/relationships/image" Target="../media/image478.wmf"/><Relationship Id="rId12" Type="http://schemas.openxmlformats.org/officeDocument/2006/relationships/oleObject" Target="../embeddings/oleObject415.bin"/><Relationship Id="rId11" Type="http://schemas.openxmlformats.org/officeDocument/2006/relationships/image" Target="../media/image477.wmf"/><Relationship Id="rId10" Type="http://schemas.openxmlformats.org/officeDocument/2006/relationships/oleObject" Target="../embeddings/oleObject414.bin"/><Relationship Id="rId1" Type="http://schemas.openxmlformats.org/officeDocument/2006/relationships/oleObject" Target="../embeddings/oleObject41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94.png"/><Relationship Id="rId6" Type="http://schemas.openxmlformats.org/officeDocument/2006/relationships/image" Target="../media/image493.png"/><Relationship Id="rId5" Type="http://schemas.openxmlformats.org/officeDocument/2006/relationships/image" Target="../media/image492.png"/><Relationship Id="rId4" Type="http://schemas.openxmlformats.org/officeDocument/2006/relationships/image" Target="../media/image480.wmf"/><Relationship Id="rId3" Type="http://schemas.openxmlformats.org/officeDocument/2006/relationships/oleObject" Target="../embeddings/oleObject433.bin"/><Relationship Id="rId2" Type="http://schemas.openxmlformats.org/officeDocument/2006/relationships/image" Target="../media/image491.png"/><Relationship Id="rId1" Type="http://schemas.openxmlformats.org/officeDocument/2006/relationships/image" Target="../media/image4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6.png"/><Relationship Id="rId1" Type="http://schemas.openxmlformats.org/officeDocument/2006/relationships/image" Target="../media/image49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31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5.png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33.png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3271" y="6492875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13580" y="115255"/>
            <a:ext cx="4772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4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正弦交流电路</a:t>
            </a:r>
            <a:endParaRPr lang="zh-CN" altLang="en-US" sz="40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854" y="10461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学习目标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766" y="1824198"/>
            <a:ext cx="11155680" cy="4446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◆理解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正弦交流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电的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三要素和相量表示法，理解相位差和有效值的意义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◆理解电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路基本定律的相量形式，掌握理想元件（电阻、电感和电容）的</a:t>
            </a:r>
            <a:endParaRPr lang="en-US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电压</a:t>
            </a:r>
            <a:r>
              <a:rPr lang="en-US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电流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的相量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关系式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及其相量图。</a:t>
            </a:r>
            <a:endParaRPr lang="zh-CN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◆掌握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用相量法分析正弦交流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方法，并能画出电路各电压、电流的</a:t>
            </a:r>
            <a:endParaRPr lang="en-US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相量图。</a:t>
            </a:r>
            <a:endParaRPr lang="zh-CN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◆了解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正弦交流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电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路瞬时功率的概念；理解和掌握有功功率、无功功率和</a:t>
            </a:r>
            <a:endParaRPr lang="en-US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视在功率的概念和计算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◆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理解功率因数的概念，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了解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提高功率因数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方法及其经济</a:t>
            </a:r>
            <a:r>
              <a:rPr lang="zh-CN" altLang="zh-CN" sz="2700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意义。 </a:t>
            </a:r>
            <a:endParaRPr lang="zh-CN" altLang="zh-CN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</a:pPr>
            <a:endParaRPr lang="zh-CN" altLang="en-US" sz="2700" dirty="0">
              <a:solidFill>
                <a:srgbClr val="00206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283821" y="446466"/>
            <a:ext cx="1080000" cy="1080000"/>
            <a:chOff x="8949696" y="228093"/>
            <a:chExt cx="1191648" cy="1199432"/>
          </a:xfrm>
        </p:grpSpPr>
        <p:pic>
          <p:nvPicPr>
            <p:cNvPr id="8" name="Picture 3" descr="j029384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696" y="228093"/>
              <a:ext cx="1191648" cy="1199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椭圆 21"/>
            <p:cNvSpPr/>
            <p:nvPr/>
          </p:nvSpPr>
          <p:spPr>
            <a:xfrm>
              <a:off x="9818556" y="691030"/>
              <a:ext cx="108000" cy="288000"/>
            </a:xfrm>
            <a:prstGeom prst="ellipse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ChangeArrowheads="1"/>
          </p:cNvSpPr>
          <p:nvPr/>
        </p:nvSpPr>
        <p:spPr bwMode="auto">
          <a:xfrm>
            <a:off x="2137917" y="1752601"/>
            <a:ext cx="1077218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波形图</a:t>
            </a:r>
            <a:endParaRPr lang="zh-CN" altLang="en-US" sz="28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137917" y="3276601"/>
            <a:ext cx="1077218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瞬时值</a:t>
            </a:r>
            <a:endParaRPr lang="zh-CN" altLang="en-US" sz="28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016126" y="4419601"/>
            <a:ext cx="1184275" cy="4308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相量图</a:t>
            </a:r>
            <a:endParaRPr lang="zh-CN" altLang="en-US" sz="2800" b="1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076451" y="5592790"/>
            <a:ext cx="1141412" cy="86177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相量</a:t>
            </a:r>
            <a:endParaRPr lang="zh-CN" altLang="en-US" sz="28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复数</a:t>
            </a:r>
            <a:r>
              <a:rPr lang="en-US" altLang="zh-CN" sz="28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800" b="1" dirty="0">
              <a:solidFill>
                <a:srgbClr val="0020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2780" name="对象 32779">
            <a:hlinkClick r:id="" action="ppaction://ole?verb=1"/>
          </p:cNvPr>
          <p:cNvGraphicFramePr/>
          <p:nvPr/>
        </p:nvGraphicFramePr>
        <p:xfrm>
          <a:off x="4337050" y="5651500"/>
          <a:ext cx="54054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3" name="" r:id="rId1" imgW="1778635" imgH="228600" progId="Equation.3">
                  <p:embed/>
                </p:oleObj>
              </mc:Choice>
              <mc:Fallback>
                <p:oleObj name="" r:id="rId1" imgW="1778635" imgH="228600" progId="Equation.3">
                  <p:embed/>
                  <p:pic>
                    <p:nvPicPr>
                      <p:cNvPr id="0" name="对象 32779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651500"/>
                        <a:ext cx="5405438" cy="8318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40442" y="105570"/>
            <a:ext cx="6718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小结：正弦波的四种表示法</a:t>
            </a:r>
            <a:endParaRPr lang="zh-CN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 flipV="1">
            <a:off x="18288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2783" name="对象 32782"/>
          <p:cNvGraphicFramePr>
            <a:graphicFrameLocks noChangeAspect="1"/>
          </p:cNvGraphicFramePr>
          <p:nvPr/>
        </p:nvGraphicFramePr>
        <p:xfrm>
          <a:off x="4329113" y="3133725"/>
          <a:ext cx="41036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4" name="公式" r:id="rId3" imgW="33223200" imgH="5791200" progId="Equation.3">
                  <p:embed/>
                </p:oleObj>
              </mc:Choice>
              <mc:Fallback>
                <p:oleObj name="公式" r:id="rId3" imgW="33223200" imgH="5791200" progId="Equation.3">
                  <p:embed/>
                  <p:pic>
                    <p:nvPicPr>
                      <p:cNvPr id="0" name="对象 32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133725"/>
                        <a:ext cx="4103687" cy="715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1828800" y="8382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>
            <a:off x="3505200" y="8382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>
            <a:off x="10363200" y="8382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86" name="Line 19"/>
          <p:cNvSpPr>
            <a:spLocks noChangeShapeType="1"/>
          </p:cNvSpPr>
          <p:nvPr/>
        </p:nvSpPr>
        <p:spPr bwMode="auto">
          <a:xfrm flipV="1">
            <a:off x="1828800" y="655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87" name="Line 20"/>
          <p:cNvSpPr>
            <a:spLocks noChangeShapeType="1"/>
          </p:cNvSpPr>
          <p:nvPr/>
        </p:nvSpPr>
        <p:spPr bwMode="auto">
          <a:xfrm flipV="1">
            <a:off x="1845040" y="3048000"/>
            <a:ext cx="85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88" name="Line 21"/>
          <p:cNvSpPr>
            <a:spLocks noChangeShapeType="1"/>
          </p:cNvSpPr>
          <p:nvPr/>
        </p:nvSpPr>
        <p:spPr bwMode="auto">
          <a:xfrm flipV="1">
            <a:off x="1828800" y="3810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2791" name="Group 23"/>
          <p:cNvGrpSpPr/>
          <p:nvPr/>
        </p:nvGrpSpPr>
        <p:grpSpPr bwMode="auto">
          <a:xfrm>
            <a:off x="4495800" y="730250"/>
            <a:ext cx="4743450" cy="2270126"/>
            <a:chOff x="0" y="0"/>
            <a:chExt cx="2988" cy="1430"/>
          </a:xfrm>
        </p:grpSpPr>
        <p:sp>
          <p:nvSpPr>
            <p:cNvPr id="5" name="Freeform 24"/>
            <p:cNvSpPr>
              <a:spLocks noChangeArrowheads="1"/>
            </p:cNvSpPr>
            <p:nvPr/>
          </p:nvSpPr>
          <p:spPr bwMode="auto">
            <a:xfrm>
              <a:off x="197" y="392"/>
              <a:ext cx="1051" cy="445"/>
            </a:xfrm>
            <a:custGeom>
              <a:avLst/>
              <a:gdLst>
                <a:gd name="T0" fmla="*/ 0 w 947"/>
                <a:gd name="T1" fmla="*/ 341 h 341"/>
                <a:gd name="T2" fmla="*/ 84 w 947"/>
                <a:gd name="T3" fmla="*/ 246 h 341"/>
                <a:gd name="T4" fmla="*/ 162 w 947"/>
                <a:gd name="T5" fmla="*/ 168 h 341"/>
                <a:gd name="T6" fmla="*/ 240 w 947"/>
                <a:gd name="T7" fmla="*/ 96 h 341"/>
                <a:gd name="T8" fmla="*/ 324 w 947"/>
                <a:gd name="T9" fmla="*/ 42 h 341"/>
                <a:gd name="T10" fmla="*/ 390 w 947"/>
                <a:gd name="T11" fmla="*/ 12 h 341"/>
                <a:gd name="T12" fmla="*/ 468 w 947"/>
                <a:gd name="T13" fmla="*/ 0 h 341"/>
                <a:gd name="T14" fmla="*/ 551 w 947"/>
                <a:gd name="T15" fmla="*/ 12 h 341"/>
                <a:gd name="T16" fmla="*/ 629 w 947"/>
                <a:gd name="T17" fmla="*/ 42 h 341"/>
                <a:gd name="T18" fmla="*/ 707 w 947"/>
                <a:gd name="T19" fmla="*/ 96 h 341"/>
                <a:gd name="T20" fmla="*/ 785 w 947"/>
                <a:gd name="T21" fmla="*/ 168 h 341"/>
                <a:gd name="T22" fmla="*/ 869 w 947"/>
                <a:gd name="T23" fmla="*/ 251 h 341"/>
                <a:gd name="T24" fmla="*/ 947 w 947"/>
                <a:gd name="T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341">
                  <a:moveTo>
                    <a:pt x="0" y="341"/>
                  </a:moveTo>
                  <a:lnTo>
                    <a:pt x="84" y="246"/>
                  </a:lnTo>
                  <a:lnTo>
                    <a:pt x="162" y="168"/>
                  </a:lnTo>
                  <a:lnTo>
                    <a:pt x="240" y="96"/>
                  </a:lnTo>
                  <a:lnTo>
                    <a:pt x="324" y="42"/>
                  </a:lnTo>
                  <a:lnTo>
                    <a:pt x="390" y="12"/>
                  </a:lnTo>
                  <a:lnTo>
                    <a:pt x="468" y="0"/>
                  </a:lnTo>
                  <a:lnTo>
                    <a:pt x="551" y="12"/>
                  </a:lnTo>
                  <a:lnTo>
                    <a:pt x="629" y="42"/>
                  </a:lnTo>
                  <a:lnTo>
                    <a:pt x="707" y="96"/>
                  </a:lnTo>
                  <a:lnTo>
                    <a:pt x="785" y="168"/>
                  </a:lnTo>
                  <a:lnTo>
                    <a:pt x="869" y="251"/>
                  </a:lnTo>
                  <a:lnTo>
                    <a:pt x="947" y="3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2" name="Freeform 25"/>
            <p:cNvSpPr>
              <a:spLocks noChangeArrowheads="1"/>
            </p:cNvSpPr>
            <p:nvPr/>
          </p:nvSpPr>
          <p:spPr bwMode="auto">
            <a:xfrm>
              <a:off x="1243" y="834"/>
              <a:ext cx="1049" cy="445"/>
            </a:xfrm>
            <a:custGeom>
              <a:avLst/>
              <a:gdLst>
                <a:gd name="T0" fmla="*/ 946 w 946"/>
                <a:gd name="T1" fmla="*/ 0 h 341"/>
                <a:gd name="T2" fmla="*/ 868 w 946"/>
                <a:gd name="T3" fmla="*/ 90 h 341"/>
                <a:gd name="T4" fmla="*/ 791 w 946"/>
                <a:gd name="T5" fmla="*/ 173 h 341"/>
                <a:gd name="T6" fmla="*/ 707 w 946"/>
                <a:gd name="T7" fmla="*/ 239 h 341"/>
                <a:gd name="T8" fmla="*/ 629 w 946"/>
                <a:gd name="T9" fmla="*/ 299 h 341"/>
                <a:gd name="T10" fmla="*/ 563 w 946"/>
                <a:gd name="T11" fmla="*/ 329 h 341"/>
                <a:gd name="T12" fmla="*/ 479 w 946"/>
                <a:gd name="T13" fmla="*/ 341 h 341"/>
                <a:gd name="T14" fmla="*/ 401 w 946"/>
                <a:gd name="T15" fmla="*/ 329 h 341"/>
                <a:gd name="T16" fmla="*/ 317 w 946"/>
                <a:gd name="T17" fmla="*/ 299 h 341"/>
                <a:gd name="T18" fmla="*/ 239 w 946"/>
                <a:gd name="T19" fmla="*/ 239 h 341"/>
                <a:gd name="T20" fmla="*/ 162 w 946"/>
                <a:gd name="T21" fmla="*/ 173 h 341"/>
                <a:gd name="T22" fmla="*/ 78 w 946"/>
                <a:gd name="T23" fmla="*/ 84 h 341"/>
                <a:gd name="T24" fmla="*/ 0 w 946"/>
                <a:gd name="T2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6" h="341">
                  <a:moveTo>
                    <a:pt x="946" y="0"/>
                  </a:moveTo>
                  <a:lnTo>
                    <a:pt x="868" y="90"/>
                  </a:lnTo>
                  <a:lnTo>
                    <a:pt x="791" y="173"/>
                  </a:lnTo>
                  <a:lnTo>
                    <a:pt x="707" y="239"/>
                  </a:lnTo>
                  <a:lnTo>
                    <a:pt x="629" y="299"/>
                  </a:lnTo>
                  <a:lnTo>
                    <a:pt x="563" y="329"/>
                  </a:lnTo>
                  <a:lnTo>
                    <a:pt x="479" y="341"/>
                  </a:lnTo>
                  <a:lnTo>
                    <a:pt x="401" y="329"/>
                  </a:lnTo>
                  <a:lnTo>
                    <a:pt x="317" y="299"/>
                  </a:lnTo>
                  <a:lnTo>
                    <a:pt x="239" y="239"/>
                  </a:lnTo>
                  <a:lnTo>
                    <a:pt x="162" y="173"/>
                  </a:lnTo>
                  <a:lnTo>
                    <a:pt x="78" y="8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2284" y="833"/>
              <a:ext cx="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187" y="815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5" name="Line 28"/>
            <p:cNvSpPr>
              <a:spLocks noChangeShapeType="1"/>
            </p:cNvSpPr>
            <p:nvPr/>
          </p:nvSpPr>
          <p:spPr bwMode="auto">
            <a:xfrm>
              <a:off x="209" y="1302"/>
              <a:ext cx="8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1390" y="1302"/>
              <a:ext cx="8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0" y="1004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8" name="Line 31"/>
            <p:cNvSpPr>
              <a:spLocks noChangeShapeType="1"/>
            </p:cNvSpPr>
            <p:nvPr/>
          </p:nvSpPr>
          <p:spPr bwMode="auto">
            <a:xfrm>
              <a:off x="533" y="1004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799" name="Rectangle 32"/>
            <p:cNvSpPr>
              <a:spLocks noChangeArrowheads="1"/>
            </p:cNvSpPr>
            <p:nvPr/>
          </p:nvSpPr>
          <p:spPr bwMode="auto">
            <a:xfrm>
              <a:off x="1014" y="1102"/>
              <a:ext cx="306" cy="328"/>
            </a:xfrm>
            <a:prstGeom prst="rect">
              <a:avLst/>
            </a:prstGeom>
            <a:noFill/>
            <a:ln w="381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 T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800" name="对象 32800">
              <a:hlinkClick r:id="" action="ppaction://ole?verb=1"/>
            </p:cNvPr>
            <p:cNvGraphicFramePr/>
            <p:nvPr/>
          </p:nvGraphicFramePr>
          <p:xfrm>
            <a:off x="1868" y="139"/>
            <a:ext cx="32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5" name="" r:id="rId5" imgW="179070" imgH="229870" progId="Equation.3">
                    <p:embed/>
                  </p:oleObj>
                </mc:Choice>
                <mc:Fallback>
                  <p:oleObj name="" r:id="rId5" imgW="179070" imgH="229870" progId="Equation.3">
                    <p:embed/>
                    <p:pic>
                      <p:nvPicPr>
                        <p:cNvPr id="0" name="对象 32800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39"/>
                          <a:ext cx="328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1" name="对象 32801"/>
            <p:cNvGraphicFramePr>
              <a:graphicFrameLocks noChangeAspect="1"/>
            </p:cNvGraphicFramePr>
            <p:nvPr/>
          </p:nvGraphicFramePr>
          <p:xfrm>
            <a:off x="196" y="772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6" name="公式" r:id="rId7" imgW="3962400" imgH="5791200" progId="Equation.3">
                    <p:embed/>
                  </p:oleObj>
                </mc:Choice>
                <mc:Fallback>
                  <p:oleObj name="公式" r:id="rId7" imgW="3962400" imgH="5791200" progId="Equation.3">
                    <p:embed/>
                    <p:pic>
                      <p:nvPicPr>
                        <p:cNvPr id="0" name="对象 32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" y="772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Line 35"/>
            <p:cNvSpPr>
              <a:spLocks noChangeShapeType="1"/>
            </p:cNvSpPr>
            <p:nvPr/>
          </p:nvSpPr>
          <p:spPr bwMode="auto">
            <a:xfrm flipV="1">
              <a:off x="528" y="11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803" name="Line 36"/>
            <p:cNvSpPr>
              <a:spLocks noChangeShapeType="1"/>
            </p:cNvSpPr>
            <p:nvPr/>
          </p:nvSpPr>
          <p:spPr bwMode="auto">
            <a:xfrm flipH="1">
              <a:off x="528" y="353"/>
              <a:ext cx="1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804" name="Line 37"/>
            <p:cNvSpPr>
              <a:spLocks noChangeShapeType="1"/>
            </p:cNvSpPr>
            <p:nvPr/>
          </p:nvSpPr>
          <p:spPr bwMode="auto">
            <a:xfrm>
              <a:off x="48" y="836"/>
              <a:ext cx="24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805" name="Line 38"/>
            <p:cNvSpPr>
              <a:spLocks noChangeShapeType="1"/>
            </p:cNvSpPr>
            <p:nvPr/>
          </p:nvSpPr>
          <p:spPr bwMode="auto">
            <a:xfrm flipV="1">
              <a:off x="192" y="836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806" name="对象 32806"/>
            <p:cNvGraphicFramePr>
              <a:graphicFrameLocks noChangeAspect="1"/>
            </p:cNvGraphicFramePr>
            <p:nvPr/>
          </p:nvGraphicFramePr>
          <p:xfrm>
            <a:off x="2556" y="671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7" name="" r:id="rId9" imgW="230505" imgH="153670" progId="Equation.3">
                    <p:embed/>
                  </p:oleObj>
                </mc:Choice>
                <mc:Fallback>
                  <p:oleObj name="" r:id="rId9" imgW="230505" imgH="153670" progId="Equation.3">
                    <p:embed/>
                    <p:pic>
                      <p:nvPicPr>
                        <p:cNvPr id="0" name="对象 32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671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Rectangle 40"/>
            <p:cNvSpPr>
              <a:spLocks noChangeArrowheads="1"/>
            </p:cNvSpPr>
            <p:nvPr/>
          </p:nvSpPr>
          <p:spPr bwMode="auto">
            <a:xfrm>
              <a:off x="132" y="356"/>
              <a:ext cx="383" cy="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808" name="Freeform 41"/>
            <p:cNvSpPr>
              <a:spLocks noChangeArrowheads="1"/>
            </p:cNvSpPr>
            <p:nvPr/>
          </p:nvSpPr>
          <p:spPr bwMode="auto">
            <a:xfrm>
              <a:off x="204" y="462"/>
              <a:ext cx="324" cy="374"/>
            </a:xfrm>
            <a:custGeom>
              <a:avLst/>
              <a:gdLst>
                <a:gd name="T0" fmla="*/ 240 w 240"/>
                <a:gd name="T1" fmla="*/ 2 h 374"/>
                <a:gd name="T2" fmla="*/ 180 w 240"/>
                <a:gd name="T3" fmla="*/ 62 h 374"/>
                <a:gd name="T4" fmla="*/ 0 w 240"/>
                <a:gd name="T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374">
                  <a:moveTo>
                    <a:pt x="240" y="2"/>
                  </a:moveTo>
                  <a:cubicBezTo>
                    <a:pt x="230" y="1"/>
                    <a:pt x="220" y="0"/>
                    <a:pt x="180" y="62"/>
                  </a:cubicBezTo>
                  <a:cubicBezTo>
                    <a:pt x="140" y="124"/>
                    <a:pt x="36" y="320"/>
                    <a:pt x="0" y="37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809" name="Text Box 42"/>
            <p:cNvSpPr txBox="1">
              <a:spLocks noChangeArrowheads="1"/>
            </p:cNvSpPr>
            <p:nvPr/>
          </p:nvSpPr>
          <p:spPr bwMode="auto">
            <a:xfrm>
              <a:off x="262" y="0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810" name="Text Box 1064"/>
          <p:cNvSpPr txBox="1">
            <a:spLocks noChangeArrowheads="1"/>
          </p:cNvSpPr>
          <p:nvPr/>
        </p:nvSpPr>
        <p:spPr bwMode="auto">
          <a:xfrm>
            <a:off x="11450037" y="63960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28800" y="3798888"/>
            <a:ext cx="8534400" cy="1721760"/>
            <a:chOff x="1828800" y="3798888"/>
            <a:chExt cx="8534400" cy="1721760"/>
          </a:xfrm>
        </p:grpSpPr>
        <p:grpSp>
          <p:nvGrpSpPr>
            <p:cNvPr id="32774" name="Group 6"/>
            <p:cNvGrpSpPr/>
            <p:nvPr/>
          </p:nvGrpSpPr>
          <p:grpSpPr bwMode="auto">
            <a:xfrm>
              <a:off x="5041900" y="3798888"/>
              <a:ext cx="2578100" cy="1611312"/>
              <a:chOff x="0" y="0"/>
              <a:chExt cx="1624" cy="1015"/>
            </a:xfrm>
          </p:grpSpPr>
          <p:sp>
            <p:nvSpPr>
              <p:cNvPr id="2" name="Line 7"/>
              <p:cNvSpPr>
                <a:spLocks noChangeShapeType="1"/>
              </p:cNvSpPr>
              <p:nvPr/>
            </p:nvSpPr>
            <p:spPr bwMode="auto">
              <a:xfrm flipV="1">
                <a:off x="27" y="1008"/>
                <a:ext cx="159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5" name="Line 8"/>
              <p:cNvSpPr>
                <a:spLocks noChangeShapeType="1"/>
              </p:cNvSpPr>
              <p:nvPr/>
            </p:nvSpPr>
            <p:spPr bwMode="auto">
              <a:xfrm flipV="1">
                <a:off x="0" y="499"/>
                <a:ext cx="1263" cy="5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6" name="Line 9"/>
              <p:cNvSpPr>
                <a:spLocks noChangeShapeType="1"/>
              </p:cNvSpPr>
              <p:nvPr/>
            </p:nvSpPr>
            <p:spPr bwMode="auto">
              <a:xfrm flipV="1">
                <a:off x="0" y="247"/>
                <a:ext cx="464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2777" name="对象 32777">
                <a:hlinkClick r:id="" action="ppaction://ole?verb=1"/>
              </p:cNvPr>
              <p:cNvGraphicFramePr/>
              <p:nvPr/>
            </p:nvGraphicFramePr>
            <p:xfrm>
              <a:off x="506" y="0"/>
              <a:ext cx="349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18" name="" r:id="rId11" imgW="260985" imgH="318770" progId="Equation.3">
                      <p:embed/>
                    </p:oleObj>
                  </mc:Choice>
                  <mc:Fallback>
                    <p:oleObj name="" r:id="rId11" imgW="260985" imgH="318770" progId="Equation.3">
                      <p:embed/>
                      <p:pic>
                        <p:nvPicPr>
                          <p:cNvPr id="0" name="对象 32777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" y="0"/>
                            <a:ext cx="349" cy="3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对象 32778">
                <a:hlinkClick r:id="" action="ppaction://ole?verb=1"/>
              </p:cNvPr>
              <p:cNvGraphicFramePr/>
              <p:nvPr/>
            </p:nvGraphicFramePr>
            <p:xfrm>
              <a:off x="1350" y="168"/>
              <a:ext cx="236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19" name="" r:id="rId13" imgW="226060" imgH="337185" progId="Equation.3">
                      <p:embed/>
                    </p:oleObj>
                  </mc:Choice>
                  <mc:Fallback>
                    <p:oleObj name="" r:id="rId13" imgW="226060" imgH="337185" progId="Equation.3">
                      <p:embed/>
                      <p:pic>
                        <p:nvPicPr>
                          <p:cNvPr id="0" name="对象 32778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0" y="168"/>
                            <a:ext cx="236" cy="3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" name="对象 32801"/>
            <p:cNvGraphicFramePr>
              <a:graphicFrameLocks noChangeAspect="1"/>
            </p:cNvGraphicFramePr>
            <p:nvPr/>
          </p:nvGraphicFramePr>
          <p:xfrm>
            <a:off x="6030912" y="4776682"/>
            <a:ext cx="47307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20" name="公式" r:id="rId15" imgW="3962400" imgH="5791200" progId="Equation.3">
                    <p:embed/>
                  </p:oleObj>
                </mc:Choice>
                <mc:Fallback>
                  <p:oleObj name="公式" r:id="rId15" imgW="3962400" imgH="5791200" progId="Equation.3">
                    <p:embed/>
                    <p:pic>
                      <p:nvPicPr>
                        <p:cNvPr id="0" name="对象 32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0912" y="4776682"/>
                          <a:ext cx="473075" cy="660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32801"/>
            <p:cNvGraphicFramePr>
              <a:graphicFrameLocks noChangeAspect="1"/>
            </p:cNvGraphicFramePr>
            <p:nvPr/>
          </p:nvGraphicFramePr>
          <p:xfrm>
            <a:off x="5373688" y="4524375"/>
            <a:ext cx="5461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21" name="公式" r:id="rId17" imgW="4572000" imgH="5791200" progId="Equation.3">
                    <p:embed/>
                  </p:oleObj>
                </mc:Choice>
                <mc:Fallback>
                  <p:oleObj name="公式" r:id="rId17" imgW="4572000" imgH="5791200" progId="Equation.3">
                    <p:embed/>
                    <p:pic>
                      <p:nvPicPr>
                        <p:cNvPr id="0" name="对象 32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688" y="4524375"/>
                          <a:ext cx="546100" cy="660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5837581" y="4951572"/>
              <a:ext cx="293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)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23667" y="4812762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0099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4000" b="1" dirty="0">
                <a:solidFill>
                  <a:srgbClr val="0099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9555" y="1310540"/>
            <a:ext cx="7286625" cy="1582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正弦量的相量表示法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361" y="2698228"/>
            <a:ext cx="5291792" cy="229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7077" y="6531782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5516" y="47557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646" y="760276"/>
            <a:ext cx="833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相量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表示正弦信号的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幅值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相位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复数。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Rectangle 40"/>
          <p:cNvSpPr txBox="1">
            <a:spLocks noChangeArrowheads="1"/>
          </p:cNvSpPr>
          <p:nvPr/>
        </p:nvSpPr>
        <p:spPr bwMode="auto">
          <a:xfrm>
            <a:off x="140186" y="2531076"/>
            <a:ext cx="372379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正弦量的相量表示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839075" y="4498206"/>
                <a:ext cx="10283595" cy="12114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 正弦量 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</a:rPr>
                  <a:t> I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b="1" i="1" dirty="0">
                    <a:latin typeface="Symbol" panose="05050102010706020507" pitchFamily="18" charset="2"/>
                  </a:rPr>
                  <a:t>w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b="1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7030A0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互为映射</m:t>
                        </m:r>
                      </m:e>
                    </m:groupChr>
                    <m:r>
                      <m:rPr>
                        <m:nor/>
                      </m:rP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有</m:t>
                              </m:r>
                              <m:r>
                                <a:rPr lang="zh-CN" alt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效值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dirty="0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</a:rPr>
                                <m:t>相量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800" b="1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zh-CN" sz="28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∠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幅值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dirty="0">
                                  <a:solidFill>
                                    <a:srgbClr val="0000FF"/>
                                  </a:solidFill>
                                  <a:latin typeface="Times New Roman" panose="02020603050405020304" pitchFamily="18" charset="0"/>
                                </a:rPr>
                                <m:t>相量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8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075" y="4498206"/>
                <a:ext cx="10283595" cy="121142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909146" y="3102250"/>
                <a:ext cx="7120604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b="1" dirty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相量的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0" dirty="0" smtClean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b="1" dirty="0" smtClean="0">
                                    <a:solidFill>
                                      <a:srgbClr val="C00000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模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0" dirty="0" smtClean="0">
                                    <a:solidFill>
                                      <a:srgbClr val="C00000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b="1" dirty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表示正弦量的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b="1" dirty="0" smtClean="0">
                                    <a:solidFill>
                                      <a:srgbClr val="C00000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有效值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0" dirty="0" smtClean="0">
                                    <a:solidFill>
                                      <a:srgbClr val="C00000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𝑰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b="1" dirty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zh-CN" altLang="en-US" sz="2800" b="1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或</m:t>
                                </m:r>
                                <m:r>
                                  <a:rPr lang="zh-CN" altLang="en-US" sz="28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幅值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b="1" dirty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相量的</m:t>
                                </m:r>
                                <m:r>
                                  <a:rPr lang="zh-CN" altLang="en-US" sz="2800" b="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辐</m:t>
                                </m:r>
                                <m:r>
                                  <a:rPr lang="zh-CN" alt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b="1" dirty="0">
                                    <a:solidFill>
                                      <a:srgbClr val="0000FF"/>
                                    </a:solidFill>
                                    <a:latin typeface="华文楷体" panose="02010600040101010101" pitchFamily="2" charset="-122"/>
                                    <a:ea typeface="华文楷体" panose="02010600040101010101" pitchFamily="2" charset="-122"/>
                                  </a:rPr>
                                  <m:t>表示正弦量的初相位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46" y="3102250"/>
                <a:ext cx="7120604" cy="10534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1228990" y="1382600"/>
            <a:ext cx="9503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相量法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将时域中正弦量的三角函数运算</a:t>
            </a:r>
            <a:r>
              <a:rPr lang="zh-CN" altLang="en-US" sz="28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转换为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复数域中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相量的四则运算，使正弦交流电路的分析及运算得以简化。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075" y="34199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正弦量的相量表示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 animBg="1" uiExpand="1" build="p"/>
      <p:bldP spid="20" grpId="0"/>
      <p:bldP spid="4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415512" y="1207965"/>
            <a:ext cx="4875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相量在复数域的表示形式：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6516" y="1885826"/>
            <a:ext cx="3132712" cy="2056163"/>
            <a:chOff x="273585" y="3960576"/>
            <a:chExt cx="3132712" cy="2056163"/>
          </a:xfrm>
        </p:grpSpPr>
        <p:sp>
          <p:nvSpPr>
            <p:cNvPr id="5" name="圆角矩形 4"/>
            <p:cNvSpPr/>
            <p:nvPr/>
          </p:nvSpPr>
          <p:spPr>
            <a:xfrm>
              <a:off x="273585" y="3960576"/>
              <a:ext cx="3070139" cy="20561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40831" y="3989500"/>
              <a:ext cx="3065466" cy="2027239"/>
              <a:chOff x="3877770" y="3897243"/>
              <a:chExt cx="3065466" cy="20272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5367659" y="4183347"/>
                    <a:ext cx="429926" cy="5367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altLang="zh-CN" sz="2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800" b="1" dirty="0">
                      <a:latin typeface="华文琥珀" panose="02010800040101010101" pitchFamily="2" charset="-122"/>
                      <a:ea typeface="华文琥珀" panose="0201080004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5" name="矩形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7659" y="4183347"/>
                    <a:ext cx="429926" cy="536750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grpSp>
            <p:nvGrpSpPr>
              <p:cNvPr id="8" name="组合 7"/>
              <p:cNvGrpSpPr/>
              <p:nvPr/>
            </p:nvGrpSpPr>
            <p:grpSpPr>
              <a:xfrm>
                <a:off x="3877770" y="3897243"/>
                <a:ext cx="3065466" cy="2027239"/>
                <a:chOff x="3922220" y="3907583"/>
                <a:chExt cx="3065466" cy="2027239"/>
              </a:xfrm>
            </p:grpSpPr>
            <p:grpSp>
              <p:nvGrpSpPr>
                <p:cNvPr id="9" name="Group 42"/>
                <p:cNvGrpSpPr/>
                <p:nvPr/>
              </p:nvGrpSpPr>
              <p:grpSpPr bwMode="auto">
                <a:xfrm>
                  <a:off x="3922220" y="3907583"/>
                  <a:ext cx="3065466" cy="2027239"/>
                  <a:chOff x="124" y="-47"/>
                  <a:chExt cx="1931" cy="1277"/>
                </a:xfrm>
              </p:grpSpPr>
              <p:sp>
                <p:nvSpPr>
                  <p:cNvPr id="1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978"/>
                    <a:ext cx="13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" y="96"/>
                    <a:ext cx="2" cy="101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953"/>
                    <a:ext cx="77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384"/>
                    <a:ext cx="76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384"/>
                    <a:ext cx="0" cy="576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" y="240"/>
                    <a:ext cx="21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934"/>
                    <a:ext cx="69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+1[</a:t>
                    </a:r>
                    <a:r>
                      <a: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实轴</a:t>
                    </a:r>
                    <a:r>
                      <a:rPr lang="en-US" altLang="zh-CN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]</a:t>
                    </a:r>
                    <a:endPara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" y="-47"/>
                    <a:ext cx="76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+j[</a:t>
                    </a:r>
                    <a:r>
                      <a: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虚轴</a:t>
                    </a:r>
                    <a:r>
                      <a: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]</a:t>
                    </a:r>
                    <a:endParaRPr lang="en-US" altLang="zh-CN" sz="20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0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912"/>
                    <a:ext cx="20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939"/>
                    <a:ext cx="24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51" y="705"/>
                    <a:ext cx="40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zh-CN" i="1" dirty="0">
                      <a:latin typeface="Symbol" panose="05050102010706020507" pitchFamily="18" charset="2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6" y="384"/>
                        <a:ext cx="328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𝑰</m:t>
                              </m:r>
                            </m:oMath>
                          </m:oMathPara>
                        </a14:m>
                        <a:endParaRPr lang="en-US" altLang="zh-CN" sz="2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Text 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86" y="384"/>
                        <a:ext cx="328" cy="330"/>
                      </a:xfrm>
                      <a:prstGeom prst="rect">
                        <a:avLst/>
                      </a:prstGeom>
                      <a:blipFill rotWithShape="1">
                        <a:blip r:embed="rId1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p:sp>
                <p:nvSpPr>
                  <p:cNvPr id="24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1" y="365"/>
                    <a:ext cx="770" cy="569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3830458" y="5053281"/>
                  <a:ext cx="936000" cy="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4631973" y="5013819"/>
                      <a:ext cx="58214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973" y="5013819"/>
                      <a:ext cx="582147" cy="461665"/>
                    </a:xfrm>
                    <a:prstGeom prst="rect">
                      <a:avLst/>
                    </a:prstGeom>
                    <a:blipFill rotWithShape="1">
                      <a:blip r:embed="rId1"/>
                      <a:stretch>
                        <a:fillRect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</p:grpSp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557788" y="1830995"/>
          <a:ext cx="82327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2" name="公式" r:id="rId2" imgW="93878400" imgH="5791200" progId="Equation.3">
                  <p:embed/>
                </p:oleObj>
              </mc:Choice>
              <mc:Fallback>
                <p:oleObj name="公式" r:id="rId2" imgW="93878400" imgH="5791200" progId="Equation.3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788" y="1830995"/>
                        <a:ext cx="8232775" cy="506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561584" y="2482561"/>
          <a:ext cx="30368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3" name="公式" r:id="rId4" imgW="34747200" imgH="5791200" progId="Equation.3">
                  <p:embed/>
                </p:oleObj>
              </mc:Choice>
              <mc:Fallback>
                <p:oleObj name="公式" r:id="rId4" imgW="34747200" imgH="5791200" progId="Equation.3">
                  <p:embed/>
                  <p:pic>
                    <p:nvPicPr>
                      <p:cNvPr id="0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84" y="2482561"/>
                        <a:ext cx="3036887" cy="527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71795" y="3229036"/>
          <a:ext cx="3263719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4" name="公式" r:id="rId6" imgW="39014400" imgH="5791200" progId="Equation.3">
                  <p:embed/>
                </p:oleObj>
              </mc:Choice>
              <mc:Fallback>
                <p:oleObj name="公式" r:id="rId6" imgW="39014400" imgH="5791200" progId="Equation.3">
                  <p:embed/>
                  <p:pic>
                    <p:nvPicPr>
                      <p:cNvPr id="0" name="对象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795" y="3229036"/>
                        <a:ext cx="3263719" cy="498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936665" y="4157224"/>
          <a:ext cx="1992729" cy="14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5" name="公式" r:id="rId8" imgW="23164800" imgH="16459200" progId="Equation.3">
                  <p:embed/>
                </p:oleObj>
              </mc:Choice>
              <mc:Fallback>
                <p:oleObj name="公式" r:id="rId8" imgW="23164800" imgH="16459200" progId="Equation.3">
                  <p:embed/>
                  <p:pic>
                    <p:nvPicPr>
                      <p:cNvPr id="0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65" y="4157224"/>
                        <a:ext cx="1992729" cy="146432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2172550" y="193906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复平面   </a:t>
            </a:r>
            <a:endParaRPr lang="zh-CN" altLang="en-US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9" name="对象 38">
            <a:hlinkClick r:id="" action="ppaction://ole?verb=1"/>
          </p:cNvPr>
          <p:cNvGraphicFramePr/>
          <p:nvPr/>
        </p:nvGraphicFramePr>
        <p:xfrm>
          <a:off x="3588399" y="3899127"/>
          <a:ext cx="482045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6" name="公式" r:id="rId10" imgW="50292000" imgH="5791200" progId="Equation.3">
                  <p:embed/>
                </p:oleObj>
              </mc:Choice>
              <mc:Fallback>
                <p:oleObj name="公式" r:id="rId10" imgW="50292000" imgH="5791200" progId="Equation.3">
                  <p:embed/>
                  <p:pic>
                    <p:nvPicPr>
                      <p:cNvPr id="0" name="对象 56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399" y="3899127"/>
                        <a:ext cx="4820458" cy="5730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00B0F0">
                              <a:tint val="66000"/>
                              <a:satMod val="160000"/>
                            </a:srgbClr>
                          </a:gs>
                          <a:gs pos="50000">
                            <a:srgbClr val="00B0F0">
                              <a:tint val="44500"/>
                              <a:satMod val="160000"/>
                            </a:srgbClr>
                          </a:gs>
                          <a:gs pos="100000">
                            <a:srgbClr val="00B0F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本框 76"/>
          <p:cNvSpPr txBox="1"/>
          <p:nvPr/>
        </p:nvSpPr>
        <p:spPr>
          <a:xfrm>
            <a:off x="3675516" y="47557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Rectangle 40"/>
          <p:cNvSpPr txBox="1">
            <a:spLocks noChangeArrowheads="1"/>
          </p:cNvSpPr>
          <p:nvPr/>
        </p:nvSpPr>
        <p:spPr bwMode="auto">
          <a:xfrm>
            <a:off x="1059747" y="662498"/>
            <a:ext cx="372379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正弦量的相量表示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006804" y="5858528"/>
            <a:ext cx="6635385" cy="530877"/>
            <a:chOff x="1613841" y="979724"/>
            <a:chExt cx="6635385" cy="530877"/>
          </a:xfrm>
        </p:grpSpPr>
        <p:sp>
          <p:nvSpPr>
            <p:cNvPr id="84" name="矩形 83"/>
            <p:cNvSpPr/>
            <p:nvPr/>
          </p:nvSpPr>
          <p:spPr>
            <a:xfrm>
              <a:off x="3761017" y="979724"/>
              <a:ext cx="330660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 Box 1056"/>
            <p:cNvSpPr txBox="1">
              <a:spLocks noChangeArrowheads="1"/>
            </p:cNvSpPr>
            <p:nvPr/>
          </p:nvSpPr>
          <p:spPr bwMode="auto">
            <a:xfrm>
              <a:off x="1613841" y="987381"/>
              <a:ext cx="66353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模为</a:t>
              </a:r>
              <a:r>
                <a: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的复数    </a:t>
              </a: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e </a:t>
              </a:r>
              <a:r>
                <a:rPr lang="en-US" altLang="zh-CN" sz="28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30000" dirty="0">
                  <a:solidFill>
                    <a:srgbClr val="C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</a:t>
              </a:r>
              <a:r>
                <a:rPr lang="en-US" altLang="zh-CN" sz="2800" b="1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= cos </a:t>
              </a:r>
              <a:r>
                <a:rPr lang="en-US" altLang="zh-CN" sz="2800" i="1" dirty="0">
                  <a:latin typeface="Symbol" panose="05050102010706020507" pitchFamily="18" charset="2"/>
                  <a:sym typeface="Symbol" panose="05050102010706020507" pitchFamily="18" charset="2"/>
                </a:rPr>
                <a:t></a:t>
              </a:r>
              <a:r>
                <a:rPr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+ j sin </a:t>
              </a:r>
              <a:r>
                <a:rPr lang="en-US" altLang="zh-CN" sz="2800" i="1" dirty="0">
                  <a:latin typeface="Symbol" panose="05050102010706020507" pitchFamily="18" charset="2"/>
                  <a:sym typeface="Symbol" panose="05050102010706020507" pitchFamily="18" charset="2"/>
                </a:rPr>
                <a:t></a:t>
              </a:r>
              <a:r>
                <a:rPr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=1∠</a:t>
              </a:r>
              <a:r>
                <a:rPr lang="en-US" altLang="zh-CN" sz="2800" i="1" dirty="0">
                  <a:latin typeface="Symbol" panose="05050102010706020507" pitchFamily="18" charset="2"/>
                  <a:sym typeface="Symbol" panose="05050102010706020507" pitchFamily="18" charset="2"/>
                </a:rPr>
                <a:t></a:t>
              </a:r>
              <a:r>
                <a:rPr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978946" y="4662561"/>
            <a:ext cx="2717659" cy="1468469"/>
            <a:chOff x="6845904" y="4767113"/>
            <a:chExt cx="3784460" cy="1680560"/>
          </a:xfrm>
        </p:grpSpPr>
        <p:sp>
          <p:nvSpPr>
            <p:cNvPr id="87" name="圆角矩形 86"/>
            <p:cNvSpPr/>
            <p:nvPr/>
          </p:nvSpPr>
          <p:spPr>
            <a:xfrm>
              <a:off x="6845904" y="4767113"/>
              <a:ext cx="3784460" cy="16805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8" name="Object 4"/>
            <p:cNvGraphicFramePr>
              <a:graphicFrameLocks noChangeAspect="1"/>
            </p:cNvGraphicFramePr>
            <p:nvPr/>
          </p:nvGraphicFramePr>
          <p:xfrm>
            <a:off x="7737199" y="4795645"/>
            <a:ext cx="2600753" cy="1591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7" name="公式" r:id="rId12" imgW="30480000" imgH="21336000" progId="Equation.3">
                    <p:embed/>
                  </p:oleObj>
                </mc:Choice>
                <mc:Fallback>
                  <p:oleObj name="公式" r:id="rId12" imgW="30480000" imgH="21336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7199" y="4795645"/>
                          <a:ext cx="2600753" cy="1591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AutoShape 5"/>
            <p:cNvSpPr/>
            <p:nvPr/>
          </p:nvSpPr>
          <p:spPr bwMode="auto">
            <a:xfrm>
              <a:off x="7471249" y="5204019"/>
              <a:ext cx="134109" cy="813863"/>
            </a:xfrm>
            <a:prstGeom prst="leftBrace">
              <a:avLst>
                <a:gd name="adj1" fmla="val 90625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6845904" y="4850202"/>
              <a:ext cx="44114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C3300"/>
                  </a:solidFill>
                  <a:ea typeface="楷体_GB2312" pitchFamily="49" charset="-122"/>
                </a:rPr>
                <a:t>欧</a:t>
              </a:r>
              <a:endParaRPr lang="zh-CN" altLang="en-US" sz="2000" dirty="0">
                <a:solidFill>
                  <a:srgbClr val="CC3300"/>
                </a:solidFill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C3300"/>
                  </a:solidFill>
                  <a:ea typeface="楷体_GB2312" pitchFamily="49" charset="-122"/>
                </a:rPr>
                <a:t>拉</a:t>
              </a:r>
              <a:endParaRPr lang="zh-CN" altLang="en-US" sz="2000" dirty="0">
                <a:solidFill>
                  <a:srgbClr val="CC3300"/>
                </a:solidFill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C3300"/>
                  </a:solidFill>
                  <a:ea typeface="楷体_GB2312" pitchFamily="49" charset="-122"/>
                </a:rPr>
                <a:t>公</a:t>
              </a:r>
              <a:endParaRPr lang="zh-CN" altLang="en-US" sz="2000" dirty="0">
                <a:solidFill>
                  <a:srgbClr val="CC3300"/>
                </a:solidFill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CC3300"/>
                  </a:solidFill>
                  <a:ea typeface="楷体_GB2312" pitchFamily="49" charset="-122"/>
                </a:rPr>
                <a:t>式</a:t>
              </a:r>
              <a:endParaRPr lang="zh-CN" altLang="en-US" sz="2000" dirty="0">
                <a:solidFill>
                  <a:srgbClr val="CC3300"/>
                </a:solidFill>
                <a:ea typeface="楷体_GB2312" pitchFamily="49" charset="-122"/>
              </a:endParaRPr>
            </a:p>
          </p:txBody>
        </p:sp>
      </p:grpSp>
      <p:cxnSp>
        <p:nvCxnSpPr>
          <p:cNvPr id="91" name="肘形连接符 90"/>
          <p:cNvCxnSpPr/>
          <p:nvPr/>
        </p:nvCxnSpPr>
        <p:spPr>
          <a:xfrm rot="10800000" flipV="1">
            <a:off x="5852965" y="5356707"/>
            <a:ext cx="3096000" cy="46800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0800000" flipV="1">
            <a:off x="6598471" y="2370363"/>
            <a:ext cx="3739304" cy="417450"/>
          </a:xfrm>
          <a:prstGeom prst="bentConnector3">
            <a:avLst>
              <a:gd name="adj1" fmla="val 2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10909060" y="2304448"/>
            <a:ext cx="1" cy="23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75570" y="2404031"/>
            <a:ext cx="3992354" cy="904875"/>
            <a:chOff x="810591" y="2345167"/>
            <a:chExt cx="3992354" cy="904875"/>
          </a:xfrm>
        </p:grpSpPr>
        <p:sp>
          <p:nvSpPr>
            <p:cNvPr id="16385" name="椭圆 16384"/>
            <p:cNvSpPr/>
            <p:nvPr/>
          </p:nvSpPr>
          <p:spPr>
            <a:xfrm>
              <a:off x="4190945" y="2540423"/>
              <a:ext cx="612000" cy="61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386" name="对象 16385"/>
            <p:cNvGraphicFramePr>
              <a:graphicFrameLocks noChangeAspect="1"/>
            </p:cNvGraphicFramePr>
            <p:nvPr/>
          </p:nvGraphicFramePr>
          <p:xfrm>
            <a:off x="810591" y="2345167"/>
            <a:ext cx="3883025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" name="公式" r:id="rId1" imgW="45720000" imgH="10668000" progId="Equation.3">
                    <p:embed/>
                  </p:oleObj>
                </mc:Choice>
                <mc:Fallback>
                  <p:oleObj name="公式" r:id="rId1" imgW="45720000" imgH="10668000" progId="Equation.3">
                    <p:embed/>
                    <p:pic>
                      <p:nvPicPr>
                        <p:cNvPr id="0" name="对象 16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591" y="2345167"/>
                          <a:ext cx="3883025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452369" y="3132341"/>
            <a:ext cx="4887098" cy="904875"/>
            <a:chOff x="452369" y="3132341"/>
            <a:chExt cx="4887098" cy="904875"/>
          </a:xfrm>
        </p:grpSpPr>
        <p:sp>
          <p:nvSpPr>
            <p:cNvPr id="85" name="椭圆 84"/>
            <p:cNvSpPr/>
            <p:nvPr/>
          </p:nvSpPr>
          <p:spPr>
            <a:xfrm>
              <a:off x="4727467" y="3339665"/>
              <a:ext cx="612000" cy="61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387" name="对象 16386"/>
            <p:cNvGraphicFramePr>
              <a:graphicFrameLocks noChangeAspect="1"/>
            </p:cNvGraphicFramePr>
            <p:nvPr/>
          </p:nvGraphicFramePr>
          <p:xfrm>
            <a:off x="452369" y="3132341"/>
            <a:ext cx="4740864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7" name="公式" r:id="rId3" imgW="59131200" imgH="10668000" progId="Equation.3">
                    <p:embed/>
                  </p:oleObj>
                </mc:Choice>
                <mc:Fallback>
                  <p:oleObj name="公式" r:id="rId3" imgW="59131200" imgH="10668000" progId="Equation.3">
                    <p:embed/>
                    <p:pic>
                      <p:nvPicPr>
                        <p:cNvPr id="0" name="对象 16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69" y="3132341"/>
                          <a:ext cx="4740864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437069" y="4037974"/>
            <a:ext cx="5629474" cy="612000"/>
            <a:chOff x="702311" y="3979045"/>
            <a:chExt cx="5629474" cy="612000"/>
          </a:xfrm>
        </p:grpSpPr>
        <p:sp>
          <p:nvSpPr>
            <p:cNvPr id="86" name="椭圆 85"/>
            <p:cNvSpPr/>
            <p:nvPr/>
          </p:nvSpPr>
          <p:spPr>
            <a:xfrm>
              <a:off x="5719785" y="3979045"/>
              <a:ext cx="612000" cy="61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388" name="对象 16387"/>
            <p:cNvGraphicFramePr>
              <a:graphicFrameLocks noChangeAspect="1"/>
            </p:cNvGraphicFramePr>
            <p:nvPr/>
          </p:nvGraphicFramePr>
          <p:xfrm>
            <a:off x="702311" y="3999307"/>
            <a:ext cx="55435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8" name="公式" r:id="rId5" imgW="59740800" imgH="5486400" progId="Equation.3">
                    <p:embed/>
                  </p:oleObj>
                </mc:Choice>
                <mc:Fallback>
                  <p:oleObj name="公式" r:id="rId5" imgW="59740800" imgH="5486400" progId="Equation.3">
                    <p:embed/>
                    <p:pic>
                      <p:nvPicPr>
                        <p:cNvPr id="0" name="对象 16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311" y="3999307"/>
                          <a:ext cx="55435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1031"/>
          <p:cNvSpPr txBox="1">
            <a:spLocks noChangeArrowheads="1"/>
          </p:cNvSpPr>
          <p:nvPr/>
        </p:nvSpPr>
        <p:spPr bwMode="auto">
          <a:xfrm>
            <a:off x="2287813" y="4665816"/>
            <a:ext cx="4774064" cy="52322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,  –j 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都可视为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旋转因子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9" name="Text Box 1055"/>
          <p:cNvSpPr txBox="1">
            <a:spLocks noChangeArrowheads="1"/>
          </p:cNvSpPr>
          <p:nvPr/>
        </p:nvSpPr>
        <p:spPr bwMode="auto">
          <a:xfrm>
            <a:off x="4900702" y="518819"/>
            <a:ext cx="28017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2.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的几何意义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6410" name="组合 16409"/>
          <p:cNvGrpSpPr/>
          <p:nvPr/>
        </p:nvGrpSpPr>
        <p:grpSpPr>
          <a:xfrm>
            <a:off x="485001" y="1723562"/>
            <a:ext cx="10762325" cy="558566"/>
            <a:chOff x="1435526" y="1904238"/>
            <a:chExt cx="10762325" cy="558566"/>
          </a:xfrm>
        </p:grpSpPr>
        <p:grpSp>
          <p:nvGrpSpPr>
            <p:cNvPr id="16401" name="Group 1060"/>
            <p:cNvGrpSpPr/>
            <p:nvPr/>
          </p:nvGrpSpPr>
          <p:grpSpPr bwMode="auto">
            <a:xfrm>
              <a:off x="2422017" y="1926228"/>
              <a:ext cx="9775834" cy="536576"/>
              <a:chOff x="0" y="0"/>
              <a:chExt cx="6158" cy="3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 Box 10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" y="0"/>
                    <a:ext cx="5608" cy="338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 dirty="0">
                        <a:solidFill>
                          <a:srgbClr val="0000FF"/>
                        </a:solidFill>
                      </a:rPr>
                      <a:t>相量</a:t>
                    </a:r>
                    <a:r>
                      <a:rPr lang="en-US" altLang="zh-CN" sz="2800" b="1" dirty="0">
                        <a:solidFill>
                          <a:srgbClr val="0000FF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CN" altLang="en-US" sz="2800" b="1" dirty="0"/>
                          <m:t>与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baseline="300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2800" b="1" i="1" baseline="30000" dirty="0">
                            <a:solidFill>
                              <a:srgbClr val="C00000"/>
                            </a:solidFill>
                            <a:latin typeface="Symbol" panose="05050102010706020507" pitchFamily="18" charset="2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m:rPr>
                            <m:nor/>
                          </m:rPr>
                          <a:rPr lang="zh-CN" altLang="en-US" sz="2800" b="1" dirty="0"/>
                          <m:t>相乘相当于</m:t>
                        </m:r>
                        <m:acc>
                          <m:accPr>
                            <m:chr m:val="̇"/>
                            <m:ctrlPr>
                              <a:rPr lang="en-US" altLang="zh-CN" sz="28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oMath>
                    </a14:m>
                    <a:r>
                      <a:rPr lang="zh-CN" altLang="en-US" sz="2800" b="1" dirty="0">
                        <a:latin typeface="Times New Roman" panose="02020603050405020304" pitchFamily="18" charset="0"/>
                      </a:rPr>
                      <a:t>逆时针旋转一个角度</a:t>
                    </a:r>
                    <a:r>
                      <a:rPr lang="en-US" altLang="zh-CN" sz="2800" b="1" i="1" dirty="0">
                        <a:solidFill>
                          <a:srgbClr val="C00000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</a:t>
                    </a:r>
                    <a:r>
                      <a:rPr lang="en-US" altLang="zh-CN" sz="28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 </a:t>
                    </a:r>
                    <a:r>
                      <a:rPr lang="zh-CN" altLang="en-US" sz="2800" b="1" dirty="0">
                        <a:latin typeface="Times New Roman" panose="02020603050405020304" pitchFamily="18" charset="0"/>
                      </a:rPr>
                      <a:t>，模不变</a:t>
                    </a:r>
                  </a:p>
                </p:txBody>
              </p:sp>
            </mc:Choice>
            <mc:Fallback>
              <p:sp>
                <p:nvSpPr>
                  <p:cNvPr id="5" name="Text Box 10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0" y="0"/>
                    <a:ext cx="5608" cy="33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16402" name="AutoShape 1059"/>
              <p:cNvSpPr>
                <a:spLocks noChangeArrowheads="1"/>
              </p:cNvSpPr>
              <p:nvPr/>
            </p:nvSpPr>
            <p:spPr bwMode="auto">
              <a:xfrm>
                <a:off x="0" y="114"/>
                <a:ext cx="504" cy="119"/>
              </a:xfrm>
              <a:prstGeom prst="rightArrow">
                <a:avLst>
                  <a:gd name="adj1" fmla="val 50000"/>
                  <a:gd name="adj2" fmla="val 105863"/>
                </a:avLst>
              </a:prstGeom>
              <a:solidFill>
                <a:srgbClr val="FFCCFF"/>
              </a:solidFill>
              <a:ln w="25400">
                <a:solidFill>
                  <a:schemeClr val="accent2">
                    <a:lumMod val="50000"/>
                  </a:schemeClr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09" name="Text Box 1078"/>
                <p:cNvSpPr txBox="1">
                  <a:spLocks noChangeArrowheads="1"/>
                </p:cNvSpPr>
                <p:nvPr/>
              </p:nvSpPr>
              <p:spPr bwMode="auto">
                <a:xfrm>
                  <a:off x="1435526" y="1904238"/>
                  <a:ext cx="873957" cy="5367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</m:oMath>
                  </a14:m>
                  <a:r>
                    <a:rPr lang="en-US" altLang="zh-CN" sz="28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</a:rPr>
                    <a:t>e </a:t>
                  </a:r>
                  <a:r>
                    <a:rPr lang="en-US" altLang="zh-CN" sz="2800" b="1" baseline="30000" dirty="0">
                      <a:solidFill>
                        <a:srgbClr val="C00000"/>
                      </a:solidFill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800" b="1" i="1" baseline="30000" dirty="0">
                      <a:solidFill>
                        <a:srgbClr val="C00000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800" b="1" i="1" baseline="30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</a:t>
                  </a:r>
                  <a:endParaRPr lang="en-US" altLang="zh-CN" sz="2800" i="1" baseline="30000" dirty="0">
                    <a:solidFill>
                      <a:srgbClr val="FF3300"/>
                    </a:solidFill>
                    <a:latin typeface="Symbol" panose="05050102010706020507" pitchFamily="18" charset="2"/>
                  </a:endParaRPr>
                </a:p>
              </p:txBody>
            </p:sp>
          </mc:Choice>
          <mc:Fallback>
            <p:sp>
              <p:nvSpPr>
                <p:cNvPr id="16409" name="Text Box 10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5526" y="1904238"/>
                  <a:ext cx="873957" cy="5367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452" b="-26882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46" name="文本框 45"/>
          <p:cNvSpPr txBox="1"/>
          <p:nvPr/>
        </p:nvSpPr>
        <p:spPr>
          <a:xfrm>
            <a:off x="3802588" y="49885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AutoShape 1059"/>
          <p:cNvSpPr>
            <a:spLocks noChangeArrowheads="1"/>
          </p:cNvSpPr>
          <p:nvPr/>
        </p:nvSpPr>
        <p:spPr bwMode="auto">
          <a:xfrm>
            <a:off x="4776336" y="2819320"/>
            <a:ext cx="800100" cy="188913"/>
          </a:xfrm>
          <a:prstGeom prst="rightArrow">
            <a:avLst>
              <a:gd name="adj1" fmla="val 50000"/>
              <a:gd name="adj2" fmla="val 105863"/>
            </a:avLst>
          </a:prstGeom>
          <a:solidFill>
            <a:srgbClr val="FFCCFF"/>
          </a:solidFill>
          <a:ln w="25400">
            <a:solidFill>
              <a:schemeClr val="accent2">
                <a:lumMod val="50000"/>
              </a:schemeClr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703860" y="2670279"/>
                <a:ext cx="2175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逆时针旋转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60" y="2670279"/>
                <a:ext cx="217553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482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6334988" y="3414832"/>
                <a:ext cx="2175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顺时针旋转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88" y="3414832"/>
                <a:ext cx="217553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202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6" name="AutoShape 1059"/>
          <p:cNvSpPr>
            <a:spLocks noChangeArrowheads="1"/>
          </p:cNvSpPr>
          <p:nvPr/>
        </p:nvSpPr>
        <p:spPr bwMode="auto">
          <a:xfrm>
            <a:off x="5501478" y="3533130"/>
            <a:ext cx="800100" cy="188913"/>
          </a:xfrm>
          <a:prstGeom prst="rightArrow">
            <a:avLst>
              <a:gd name="adj1" fmla="val 50000"/>
              <a:gd name="adj2" fmla="val 105863"/>
            </a:avLst>
          </a:prstGeom>
          <a:solidFill>
            <a:srgbClr val="FFCCFF"/>
          </a:solidFill>
          <a:ln w="25400">
            <a:solidFill>
              <a:schemeClr val="accent2">
                <a:lumMod val="50000"/>
              </a:schemeClr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7" name="AutoShape 1059"/>
          <p:cNvSpPr>
            <a:spLocks noChangeArrowheads="1"/>
          </p:cNvSpPr>
          <p:nvPr/>
        </p:nvSpPr>
        <p:spPr bwMode="auto">
          <a:xfrm>
            <a:off x="6131731" y="4205222"/>
            <a:ext cx="800100" cy="188913"/>
          </a:xfrm>
          <a:prstGeom prst="rightArrow">
            <a:avLst>
              <a:gd name="adj1" fmla="val 50000"/>
              <a:gd name="adj2" fmla="val 105863"/>
            </a:avLst>
          </a:prstGeom>
          <a:solidFill>
            <a:srgbClr val="FFCCFF"/>
          </a:solidFill>
          <a:ln w="25400">
            <a:solidFill>
              <a:schemeClr val="accent2">
                <a:lumMod val="50000"/>
              </a:schemeClr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7011468" y="4054307"/>
                <a:ext cx="1651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68" y="4054307"/>
                <a:ext cx="165134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535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8" name="Text Box 1028"/>
          <p:cNvSpPr txBox="1">
            <a:spLocks noChangeArrowheads="1"/>
          </p:cNvSpPr>
          <p:nvPr/>
        </p:nvSpPr>
        <p:spPr bwMode="auto">
          <a:xfrm>
            <a:off x="316706" y="5356217"/>
            <a:ext cx="2892138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● </a:t>
            </a:r>
            <a:r>
              <a:rPr lang="en-US" altLang="zh-CN" dirty="0">
                <a:solidFill>
                  <a:srgbClr val="002060"/>
                </a:solidFill>
                <a:latin typeface="+mn-ea"/>
                <a:ea typeface="+mn-ea"/>
              </a:rPr>
              <a:t>j </a:t>
            </a:r>
            <a:r>
              <a:rPr lang="zh-CN" altLang="en-US" dirty="0">
                <a:solidFill>
                  <a:srgbClr val="002060"/>
                </a:solidFill>
                <a:latin typeface="+mn-ea"/>
                <a:ea typeface="+mn-ea"/>
              </a:rPr>
              <a:t>的几何意义</a:t>
            </a:r>
            <a:endParaRPr lang="zh-CN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89" name="Text Box 1029"/>
          <p:cNvSpPr txBox="1">
            <a:spLocks noChangeArrowheads="1"/>
          </p:cNvSpPr>
          <p:nvPr/>
        </p:nvSpPr>
        <p:spPr bwMode="auto">
          <a:xfrm>
            <a:off x="2331256" y="5936019"/>
            <a:ext cx="8401050" cy="528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dirty="0"/>
              <a:t>任何相量与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相乘相当于该相量按</a:t>
            </a:r>
            <a:r>
              <a:rPr lang="zh-CN" altLang="en-US" u="sng" dirty="0">
                <a:solidFill>
                  <a:srgbClr val="FF0000"/>
                </a:solidFill>
              </a:rPr>
              <a:t>逆时针</a:t>
            </a:r>
            <a:r>
              <a:rPr lang="zh-CN" altLang="en-US" dirty="0"/>
              <a:t>方向旋转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872710" y="2207057"/>
            <a:ext cx="4196389" cy="3220694"/>
            <a:chOff x="7879111" y="2210674"/>
            <a:chExt cx="4196389" cy="3220694"/>
          </a:xfrm>
        </p:grpSpPr>
        <p:grpSp>
          <p:nvGrpSpPr>
            <p:cNvPr id="16392" name="组合 16391"/>
            <p:cNvGrpSpPr/>
            <p:nvPr/>
          </p:nvGrpSpPr>
          <p:grpSpPr>
            <a:xfrm>
              <a:off x="7879111" y="2210674"/>
              <a:ext cx="4196389" cy="3220694"/>
              <a:chOff x="7913342" y="2371626"/>
              <a:chExt cx="4196389" cy="322069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638497" y="2371626"/>
                <a:ext cx="3119439" cy="2970213"/>
                <a:chOff x="7520643" y="2346717"/>
                <a:chExt cx="3119439" cy="2970213"/>
              </a:xfrm>
            </p:grpSpPr>
            <p:sp>
              <p:nvSpPr>
                <p:cNvPr id="3" name="Line 103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8869470" y="4136872"/>
                  <a:ext cx="742950" cy="792163"/>
                </a:xfrm>
                <a:prstGeom prst="line">
                  <a:avLst/>
                </a:prstGeom>
                <a:noFill/>
                <a:ln w="38100">
                  <a:solidFill>
                    <a:srgbClr val="33CC33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7520643" y="2346717"/>
                  <a:ext cx="3119439" cy="2970213"/>
                  <a:chOff x="7520643" y="2346717"/>
                  <a:chExt cx="3119439" cy="2970213"/>
                </a:xfrm>
              </p:grpSpPr>
              <p:sp>
                <p:nvSpPr>
                  <p:cNvPr id="2" name="Line 1037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8082739" y="3392541"/>
                    <a:ext cx="742951" cy="742950"/>
                  </a:xfrm>
                  <a:prstGeom prst="line">
                    <a:avLst/>
                  </a:prstGeom>
                  <a:noFill/>
                  <a:ln w="38100">
                    <a:solidFill>
                      <a:srgbClr val="FF66FF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Line 1040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8097485" y="4148190"/>
                    <a:ext cx="742950" cy="742951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411" name="Group 1093"/>
                  <p:cNvGrpSpPr/>
                  <p:nvPr/>
                </p:nvGrpSpPr>
                <p:grpSpPr bwMode="auto">
                  <a:xfrm>
                    <a:off x="7520643" y="2346717"/>
                    <a:ext cx="3119439" cy="2970213"/>
                    <a:chOff x="0" y="-83"/>
                    <a:chExt cx="1965" cy="1871"/>
                  </a:xfrm>
                </p:grpSpPr>
                <p:grpSp>
                  <p:nvGrpSpPr>
                    <p:cNvPr id="7" name="Group 1091"/>
                    <p:cNvGrpSpPr/>
                    <p:nvPr/>
                  </p:nvGrpSpPr>
                  <p:grpSpPr bwMode="auto">
                    <a:xfrm>
                      <a:off x="0" y="-83"/>
                      <a:ext cx="1958" cy="1871"/>
                      <a:chOff x="0" y="-83"/>
                      <a:chExt cx="1958" cy="1871"/>
                    </a:xfrm>
                  </p:grpSpPr>
                  <p:sp>
                    <p:nvSpPr>
                      <p:cNvPr id="16412" name="Line 10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24" y="573"/>
                        <a:ext cx="476" cy="47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  <a:rou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6413" name="Group 1085"/>
                      <p:cNvGrpSpPr/>
                      <p:nvPr/>
                    </p:nvGrpSpPr>
                    <p:grpSpPr bwMode="auto">
                      <a:xfrm>
                        <a:off x="0" y="-83"/>
                        <a:ext cx="1958" cy="1871"/>
                        <a:chOff x="0" y="-83"/>
                        <a:chExt cx="1958" cy="1871"/>
                      </a:xfrm>
                    </p:grpSpPr>
                    <p:sp>
                      <p:nvSpPr>
                        <p:cNvPr id="16414" name="Line 10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1045"/>
                          <a:ext cx="1648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415" name="Line 10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4" y="190"/>
                          <a:ext cx="0" cy="159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416" name="Text Box 10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01" y="956"/>
                          <a:ext cx="35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</a:rPr>
                            <a:t>+1</a:t>
                          </a:r>
                          <a:endParaRPr lang="en-US" altLang="zh-CN" sz="2800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417" name="Text Box 10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18" y="-83"/>
                          <a:ext cx="32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</a:rPr>
                            <a:t>+j</a:t>
                          </a:r>
                          <a:endParaRPr lang="en-US" altLang="zh-CN" sz="2800" b="1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418" name="Text Box 104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" y="1070"/>
                          <a:ext cx="22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dirty="0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en-US" altLang="zh-CN" sz="2800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6420" name="Line 10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20" y="1033"/>
                        <a:ext cx="648" cy="1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round/>
                        <a:tailEnd type="triangle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421" name="Text Box 10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19" y="1011"/>
                        <a:ext cx="280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eaLnBrk="0" hangingPunct="0">
                          <a:spcBef>
                            <a:spcPct val="50000"/>
                          </a:spcBef>
                        </a:pPr>
                        <a:r>
                          <a:rPr lang="en-US" altLang="zh-CN" sz="2800" b="1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</a:rPr>
                          <a:t>A</a:t>
                        </a:r>
                        <a:endPara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422" name="Freeform 10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0" y="865"/>
                        <a:ext cx="96" cy="180"/>
                      </a:xfrm>
                      <a:custGeom>
                        <a:avLst/>
                        <a:gdLst>
                          <a:gd name="T0" fmla="*/ 0 w 96"/>
                          <a:gd name="T1" fmla="*/ 0 h 180"/>
                          <a:gd name="T2" fmla="*/ 84 w 96"/>
                          <a:gd name="T3" fmla="*/ 84 h 180"/>
                          <a:gd name="T4" fmla="*/ 72 w 96"/>
                          <a:gd name="T5" fmla="*/ 180 h 1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6" h="180">
                            <a:moveTo>
                              <a:pt x="0" y="0"/>
                            </a:moveTo>
                            <a:cubicBezTo>
                              <a:pt x="36" y="27"/>
                              <a:pt x="72" y="54"/>
                              <a:pt x="84" y="84"/>
                            </a:cubicBezTo>
                            <a:cubicBezTo>
                              <a:pt x="96" y="114"/>
                              <a:pt x="74" y="164"/>
                              <a:pt x="72" y="18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423" name="Text Box 10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29" y="687"/>
                        <a:ext cx="253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eaLnBrk="0" hangingPunct="0">
                          <a:spcBef>
                            <a:spcPct val="50000"/>
                          </a:spcBef>
                        </a:pPr>
                        <a:r>
                          <a:rPr lang="en-US" altLang="zh-CN" sz="2800" b="1" i="1" dirty="0">
                            <a:solidFill>
                              <a:srgbClr val="C00000"/>
                            </a:solidFill>
                            <a:latin typeface="Symbol" panose="05050102010706020507" pitchFamily="18" charset="2"/>
                            <a:sym typeface="Symbol" panose="05050102010706020507" pitchFamily="18" charset="2"/>
                          </a:rPr>
                          <a:t></a:t>
                        </a:r>
                        <a:endParaRPr lang="en-US" altLang="zh-CN" sz="2800" b="1" i="1" dirty="0">
                          <a:solidFill>
                            <a:srgbClr val="C00000"/>
                          </a:solidFill>
                          <a:latin typeface="Symbol" panose="05050102010706020507" pitchFamily="18" charset="2"/>
                        </a:endParaRPr>
                      </a:p>
                    </p:txBody>
                  </p:sp>
                </p:grpSp>
                <p:sp>
                  <p:nvSpPr>
                    <p:cNvPr id="16424" name="Text Box 10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3" y="170"/>
                      <a:ext cx="682" cy="33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C00000"/>
                      </a:solidFill>
                      <a:miter lim="800000"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800" b="1" baseline="30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2800" b="1" i="1" baseline="30000" dirty="0">
                          <a:solidFill>
                            <a:srgbClr val="C00000"/>
                          </a:solidFill>
                          <a:latin typeface="Symbol" panose="05050102010706020507" pitchFamily="18" charset="2"/>
                          <a:sym typeface="Symbol" panose="05050102010706020507" pitchFamily="18" charset="2"/>
                        </a:rPr>
                        <a:t>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80" name="Text Box 1092"/>
              <p:cNvSpPr txBox="1">
                <a:spLocks noChangeArrowheads="1"/>
              </p:cNvSpPr>
              <p:nvPr/>
            </p:nvSpPr>
            <p:spPr bwMode="auto">
              <a:xfrm>
                <a:off x="8035934" y="2803321"/>
                <a:ext cx="1198273" cy="5232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66FF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 err="1">
                    <a:solidFill>
                      <a:srgbClr val="FF66FF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8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 </a:t>
                </a:r>
                <a:r>
                  <a:rPr lang="en-US" altLang="zh-CN" sz="2800" b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800" b="1" i="1" baseline="30000" dirty="0">
                    <a:solidFill>
                      <a:srgbClr val="C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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 Box 10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89548" y="5040054"/>
                    <a:ext cx="1420183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2800" b="1" dirty="0" err="1">
                        <a:solidFill>
                          <a:srgbClr val="33CC33"/>
                        </a:solidFill>
                        <a:latin typeface="Times New Roman" panose="02020603050405020304" pitchFamily="18" charset="0"/>
                      </a:rPr>
                      <a:t>j</a:t>
                    </a:r>
                    <a:r>
                      <a:rPr lang="en-US" altLang="zh-CN" sz="2800" b="1" dirty="0" err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en-US" altLang="zh-CN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zh-CN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a:t>e </a:t>
                    </a:r>
                    <a:r>
                      <a:rPr lang="en-US" altLang="zh-CN" sz="2800" b="1" baseline="30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a:t>j</a:t>
                    </a:r>
                    <a:r>
                      <a:rPr lang="en-US" altLang="zh-CN" sz="2800" b="1" i="1" baseline="30000" dirty="0">
                        <a:solidFill>
                          <a:srgbClr val="C00000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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1" name="Text Box 10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689548" y="5040054"/>
                    <a:ext cx="1420183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890" b="-26374"/>
                    </a:stretch>
                  </a:blipFill>
                  <a:ln w="28575">
                    <a:solidFill>
                      <a:srgbClr val="00B050"/>
                    </a:solidFill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 Box 10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3342" y="5068445"/>
                    <a:ext cx="1367850" cy="52387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FFFF"/>
                    </a:solidFill>
                  </a:ln>
                  <a:ex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A </a:t>
                    </a:r>
                    <a:r>
                      <a:rPr lang="en-US" altLang="zh-CN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a:t>e </a:t>
                    </a:r>
                    <a:r>
                      <a:rPr lang="en-US" altLang="zh-CN" sz="2800" b="1" baseline="30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a:t>j</a:t>
                    </a:r>
                    <a:r>
                      <a:rPr lang="en-US" altLang="zh-CN" sz="2800" b="1" i="1" baseline="30000" dirty="0">
                        <a:solidFill>
                          <a:srgbClr val="C00000"/>
                        </a:solidFill>
                        <a:latin typeface="Symbol" panose="05050102010706020507" pitchFamily="18" charset="2"/>
                        <a:sym typeface="Symbol" panose="05050102010706020507" pitchFamily="18" charset="2"/>
                      </a:rPr>
                      <a:t>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3" name="Text Box 10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13342" y="5068445"/>
                    <a:ext cx="1367850" cy="5238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890" b="-26374"/>
                    </a:stretch>
                  </a:blipFill>
                  <a:ln w="28575">
                    <a:solidFill>
                      <a:srgbClr val="00FFFF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32" name="椭圆 31"/>
            <p:cNvSpPr/>
            <p:nvPr/>
          </p:nvSpPr>
          <p:spPr>
            <a:xfrm>
              <a:off x="8865115" y="2947041"/>
              <a:ext cx="2124000" cy="2124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7077" y="6531782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Text Box 1028"/>
          <p:cNvSpPr txBox="1">
            <a:spLocks noChangeArrowheads="1"/>
          </p:cNvSpPr>
          <p:nvPr/>
        </p:nvSpPr>
        <p:spPr bwMode="auto">
          <a:xfrm>
            <a:off x="520371" y="1134626"/>
            <a:ext cx="2746265" cy="4924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rgbClr val="C00000"/>
                </a:solidFill>
                <a:latin typeface="+mn-ea"/>
                <a:ea typeface="+mn-ea"/>
              </a:rPr>
              <a:t>●</a:t>
            </a:r>
            <a:r>
              <a:rPr lang="en-US" altLang="zh-CN" sz="2600" dirty="0">
                <a:solidFill>
                  <a:srgbClr val="C00000"/>
                </a:solidFill>
              </a:rPr>
              <a:t>e </a:t>
            </a:r>
            <a:r>
              <a:rPr lang="en-US" altLang="zh-CN" sz="2600" baseline="30000" dirty="0">
                <a:solidFill>
                  <a:srgbClr val="C00000"/>
                </a:solidFill>
              </a:rPr>
              <a:t>j</a:t>
            </a:r>
            <a:r>
              <a:rPr lang="en-US" altLang="zh-CN" sz="2600" i="1" baseline="30000" dirty="0">
                <a:solidFill>
                  <a:srgbClr val="C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  </a:t>
            </a:r>
            <a:r>
              <a:rPr lang="zh-CN" altLang="en-US" sz="2600" dirty="0">
                <a:solidFill>
                  <a:srgbClr val="002060"/>
                </a:solidFill>
                <a:latin typeface="+mn-ea"/>
                <a:ea typeface="+mn-ea"/>
              </a:rPr>
              <a:t>的几何意义</a:t>
            </a:r>
            <a:endParaRPr lang="zh-CN" altLang="en-US" sz="2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64" name="Rectangle 40"/>
          <p:cNvSpPr txBox="1">
            <a:spLocks noChangeArrowheads="1"/>
          </p:cNvSpPr>
          <p:nvPr/>
        </p:nvSpPr>
        <p:spPr bwMode="auto">
          <a:xfrm>
            <a:off x="1076455" y="514618"/>
            <a:ext cx="372379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正弦量的相量表示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9" grpId="0"/>
      <p:bldP spid="61" grpId="0" animBg="1"/>
      <p:bldP spid="18" grpId="0"/>
      <p:bldP spid="65" grpId="0"/>
      <p:bldP spid="66" grpId="0" animBg="1"/>
      <p:bldP spid="67" grpId="0" animBg="1"/>
      <p:bldP spid="68" grpId="0"/>
      <p:bldP spid="88" grpId="0" animBg="1" autoUpdateAnimBg="0"/>
      <p:bldP spid="89" grpId="0" animBg="1"/>
      <p:bldP spid="6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18843" y="684506"/>
                <a:ext cx="10770833" cy="152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600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600" b="1" i="0" dirty="0" smtClean="0"/>
                      <m:t>    </m:t>
                    </m:r>
                    <m:r>
                      <m:rPr>
                        <m:nor/>
                      </m:rPr>
                      <a:rPr lang="zh-CN" altLang="en-US" sz="2600" b="1" dirty="0" smtClean="0"/>
                      <m:t>幅值</m:t>
                    </m:r>
                    <m:r>
                      <m:rPr>
                        <m:nor/>
                      </m:rPr>
                      <a:rPr lang="zh-CN" altLang="en-US" sz="2600" b="1" dirty="0"/>
                      <m:t>相量</m:t>
                    </m:r>
                    <m:r>
                      <m:rPr>
                        <m:nor/>
                      </m:rPr>
                      <a:rPr lang="en-US" altLang="zh-CN" sz="2600" b="1" i="0" dirty="0" smtClean="0"/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zh-CN" altLang="en-US" sz="2600" b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以</m:t>
                        </m:r>
                        <m:r>
                          <m:rPr>
                            <m:brk m:alnAt="2"/>
                          </m:rPr>
                          <a:rPr lang="zh-CN" altLang="en-US" sz="2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𝝎</m:t>
                        </m:r>
                        <m:r>
                          <a:rPr lang="en-US" altLang="zh-CN" sz="2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𝒕</m:t>
                        </m:r>
                        <m:r>
                          <a:rPr lang="zh-CN" altLang="en-US" sz="2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辐角逆时针旋转</m:t>
                        </m:r>
                      </m:e>
                    </m:groupChr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b="1" dirty="0">
                    <a:latin typeface="+mn-ea"/>
                  </a:rPr>
                  <a:t>旋转相量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在</m:t>
                        </m:r>
                        <m:r>
                          <a:rPr lang="zh-CN" altLang="en-US" sz="2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虚轴的投影</m:t>
                        </m:r>
                      </m:e>
                    </m:groupChr>
                  </m:oMath>
                </a14:m>
                <a:r>
                  <a:rPr lang="zh-CN" altLang="en-US" sz="2600" b="1" dirty="0">
                    <a:latin typeface="+mn-ea"/>
                  </a:rPr>
                  <a:t>正弦函数</a:t>
                </a:r>
                <a:endParaRPr lang="en-US" altLang="zh-CN" sz="2600" b="1" dirty="0">
                  <a:latin typeface="+mn-ea"/>
                </a:endParaRPr>
              </a:p>
              <a:p>
                <a:r>
                  <a:rPr lang="en-US" altLang="zh-CN" sz="2600" b="1" i="1" dirty="0">
                    <a:solidFill>
                      <a:srgbClr val="C00000"/>
                    </a:solidFill>
                    <a:latin typeface="+mn-ea"/>
                  </a:rPr>
                  <a:t>                                                                          </a:t>
                </a:r>
                <a:r>
                  <a:rPr lang="zh-CN" altLang="en-US" sz="2600" b="1" dirty="0"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3" y="684506"/>
                <a:ext cx="10770833" cy="152169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74533" y="1738919"/>
                <a:ext cx="1908408" cy="50539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33" y="1738919"/>
                <a:ext cx="1908408" cy="505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73835" y="1796879"/>
                <a:ext cx="3344448" cy="5090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35" y="1796879"/>
                <a:ext cx="3344448" cy="509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998513" y="1742284"/>
                <a:ext cx="2808589" cy="492443"/>
              </a:xfrm>
              <a:prstGeom prst="rect">
                <a:avLst/>
              </a:prstGeom>
              <a:solidFill>
                <a:srgbClr val="FFCDCD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6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600" i="1" dirty="0" err="1">
                    <a:solidFill>
                      <a:srgbClr val="C00000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altLang="zh-CN" sz="2600" i="1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600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513" y="1742284"/>
                <a:ext cx="2808589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905" t="-11111" r="-2820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3272461" y="2740737"/>
            <a:ext cx="8801100" cy="3838575"/>
            <a:chOff x="3272461" y="2740737"/>
            <a:chExt cx="8801100" cy="3838575"/>
          </a:xfrm>
        </p:grpSpPr>
        <p:grpSp>
          <p:nvGrpSpPr>
            <p:cNvPr id="33" name="组合 32"/>
            <p:cNvGrpSpPr/>
            <p:nvPr/>
          </p:nvGrpSpPr>
          <p:grpSpPr>
            <a:xfrm>
              <a:off x="3272461" y="2740737"/>
              <a:ext cx="8801100" cy="3838575"/>
              <a:chOff x="3006100" y="2759955"/>
              <a:chExt cx="8801100" cy="3838575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3006100" y="2759955"/>
                <a:ext cx="8801100" cy="3838575"/>
                <a:chOff x="3006100" y="2759955"/>
                <a:chExt cx="8801100" cy="3838575"/>
              </a:xfrm>
            </p:grpSpPr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6100" y="2759955"/>
                  <a:ext cx="8801100" cy="3838575"/>
                </a:xfrm>
                <a:prstGeom prst="rect">
                  <a:avLst/>
                </a:prstGeom>
              </p:spPr>
            </p:pic>
            <p:sp>
              <p:nvSpPr>
                <p:cNvPr id="17" name="文本框 16"/>
                <p:cNvSpPr txBox="1"/>
                <p:nvPr/>
              </p:nvSpPr>
              <p:spPr>
                <a:xfrm>
                  <a:off x="4452470" y="6106086"/>
                  <a:ext cx="185178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600" dirty="0">
                      <a:solidFill>
                        <a:srgbClr val="0000FF"/>
                      </a:solidFill>
                    </a:rPr>
                    <a:t>【</a:t>
                  </a:r>
                  <a:r>
                    <a:rPr lang="zh-CN" altLang="en-US" sz="2600" dirty="0">
                      <a:solidFill>
                        <a:srgbClr val="0000FF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复频域</a:t>
                  </a:r>
                  <a:r>
                    <a:rPr lang="en-US" altLang="zh-CN" sz="2600" dirty="0">
                      <a:solidFill>
                        <a:srgbClr val="0000FF"/>
                      </a:solidFill>
                    </a:rPr>
                    <a:t>】</a:t>
                  </a:r>
                  <a:endParaRPr lang="zh-CN" altLang="en-US" sz="26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80272" y="2989094"/>
                  <a:ext cx="121058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+j[</a:t>
                  </a:r>
                  <a:r>
                    <a:rPr lang="zh-CN" altLang="en-US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虚轴</a:t>
                  </a:r>
                  <a:r>
                    <a:rPr lang="en-US" altLang="zh-CN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]</a:t>
                  </a:r>
                  <a:endParaRPr lang="zh-CN" altLang="en-US" sz="220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683952" y="4976645"/>
                  <a:ext cx="94769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[</a:t>
                  </a:r>
                  <a:r>
                    <a:rPr lang="zh-CN" altLang="en-US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实轴</a:t>
                  </a:r>
                  <a:r>
                    <a:rPr lang="en-US" altLang="zh-CN" sz="2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]</a:t>
                  </a:r>
                  <a:endParaRPr lang="zh-CN" altLang="en-US" sz="2200" dirty="0"/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>
                <a:off x="5790977" y="4730424"/>
                <a:ext cx="4860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+1</a:t>
                </a:r>
                <a:endParaRPr lang="zh-CN" altLang="en-US" sz="2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7479561" y="6070181"/>
              <a:ext cx="15937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>
                  <a:solidFill>
                    <a:srgbClr val="C00000"/>
                  </a:solidFill>
                </a:rPr>
                <a:t> 【</a:t>
              </a:r>
              <a:r>
                <a:rPr lang="zh-CN" altLang="en-US" sz="26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时域</a:t>
              </a:r>
              <a:r>
                <a:rPr lang="en-US" altLang="zh-CN" sz="2600" dirty="0">
                  <a:solidFill>
                    <a:srgbClr val="C00000"/>
                  </a:solidFill>
                </a:rPr>
                <a:t>】</a:t>
              </a:r>
              <a:endParaRPr lang="zh-CN" altLang="en-US" sz="2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82621" y="-20706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1066"/>
              <p:cNvSpPr txBox="1">
                <a:spLocks noChangeArrowheads="1"/>
              </p:cNvSpPr>
              <p:nvPr/>
            </p:nvSpPr>
            <p:spPr bwMode="auto">
              <a:xfrm>
                <a:off x="1015093" y="475481"/>
                <a:ext cx="10013703" cy="53713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● </a:t>
                </a:r>
                <a:r>
                  <a:rPr lang="zh-CN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旋转相量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在虚轴上的投影就是正弦函数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 pitchFamily="18" charset="2"/>
                  </a:rPr>
                  <a:t>w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i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i="1" baseline="-250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)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Text Box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093" y="475481"/>
                <a:ext cx="10013703" cy="537135"/>
              </a:xfrm>
              <a:prstGeom prst="rect">
                <a:avLst/>
              </a:prstGeom>
              <a:blipFill rotWithShape="1">
                <a:blip r:embed="rId6"/>
                <a:stretch>
                  <a:fillRect t="-2985"/>
                </a:stretch>
              </a:blipFill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97199" y="2357459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*旋转相量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反映了正弦量的三要素！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245" y="4018708"/>
            <a:ext cx="271872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仅仅反映了正弦量的两个要素：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u="sng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有效值</a:t>
            </a:r>
            <a:r>
              <a:rPr lang="en-US" altLang="zh-CN" sz="2400" b="1" u="sng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u="sng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或幅值</a:t>
            </a:r>
            <a:r>
              <a:rPr lang="en-US" altLang="zh-CN" sz="2400" b="1" u="sng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u="sng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初相位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。因而相量和正弦量之间只是映射关系，相量不等于正弦量。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119787" y="2357459"/>
                <a:ext cx="3110796" cy="15815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◆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是一个以角速度</a:t>
                </a:r>
                <a:endParaRPr lang="en-US" altLang="zh-CN" sz="2400" b="1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r>
                  <a:rPr lang="zh-CN" altLang="en-US" sz="2400" b="1" i="1" dirty="0">
                    <a:latin typeface="华文仿宋" panose="02010600040101010101" pitchFamily="2" charset="-122"/>
                    <a:ea typeface="华文仿宋" panose="02010600040101010101" pitchFamily="2" charset="-122"/>
                    <a:sym typeface="Symbol" panose="05050102010706020507" pitchFamily="18" charset="2"/>
                  </a:rPr>
                  <a:t>   </a:t>
                </a:r>
                <a:r>
                  <a:rPr lang="zh-CN" altLang="en-US" sz="24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逆时针方向旋转的</a:t>
                </a:r>
                <a:endParaRPr lang="en-US" altLang="zh-CN" sz="2400" b="1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r>
                  <a:rPr lang="zh-CN" altLang="en-US" sz="24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  单位长度有向线段，</a:t>
                </a:r>
                <a:endParaRPr lang="en-US" altLang="zh-CN" sz="2400" b="1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r>
                  <a:rPr lang="zh-CN" altLang="en-US" sz="2400" b="1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   亦</a:t>
                </a:r>
                <a:r>
                  <a:rPr lang="zh-CN" altLang="en-US" sz="2400" b="1" dirty="0"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旋转因子</a:t>
                </a:r>
                <a:r>
                  <a:rPr lang="zh-CN" altLang="en-US" sz="2400" b="1" i="1" dirty="0">
                    <a:solidFill>
                      <a:srgbClr val="00000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zh-CN" altLang="en-US" sz="2400" b="1" dirty="0"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787" y="2357459"/>
                <a:ext cx="3110796" cy="15815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7077" y="6531782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9" grpId="0" animBg="1"/>
      <p:bldP spid="15" grpId="0" animBg="1"/>
      <p:bldP spid="22" grpId="0"/>
      <p:bldP spid="3" grpId="0"/>
      <p:bldP spid="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ChangeArrowheads="1"/>
          </p:cNvSpPr>
          <p:nvPr/>
        </p:nvSpPr>
        <p:spPr bwMode="auto">
          <a:xfrm>
            <a:off x="5232400" y="5105400"/>
            <a:ext cx="153988" cy="317500"/>
          </a:xfrm>
          <a:custGeom>
            <a:avLst/>
            <a:gdLst>
              <a:gd name="T0" fmla="*/ 0 w 97"/>
              <a:gd name="T1" fmla="*/ 0 h 200"/>
              <a:gd name="T2" fmla="*/ 88 w 97"/>
              <a:gd name="T3" fmla="*/ 72 h 200"/>
              <a:gd name="T4" fmla="*/ 56 w 97"/>
              <a:gd name="T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200">
                <a:moveTo>
                  <a:pt x="0" y="0"/>
                </a:moveTo>
                <a:cubicBezTo>
                  <a:pt x="39" y="19"/>
                  <a:pt x="79" y="39"/>
                  <a:pt x="88" y="72"/>
                </a:cubicBezTo>
                <a:cubicBezTo>
                  <a:pt x="97" y="105"/>
                  <a:pt x="61" y="179"/>
                  <a:pt x="56" y="20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75516" y="47557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40"/>
          <p:cNvSpPr txBox="1">
            <a:spLocks noChangeArrowheads="1"/>
          </p:cNvSpPr>
          <p:nvPr/>
        </p:nvSpPr>
        <p:spPr bwMode="auto">
          <a:xfrm>
            <a:off x="1084401" y="570777"/>
            <a:ext cx="2121856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二</a:t>
            </a:r>
            <a:r>
              <a:rPr lang="en-US" altLang="zh-CN" sz="2800" b="1" dirty="0">
                <a:solidFill>
                  <a:srgbClr val="002060"/>
                </a:solidFill>
              </a:rPr>
              <a:t>. </a:t>
            </a:r>
            <a:r>
              <a:rPr lang="zh-CN" altLang="en-US" sz="2800" b="1" dirty="0">
                <a:solidFill>
                  <a:srgbClr val="002060"/>
                </a:solidFill>
              </a:rPr>
              <a:t>相量图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083" y="1288524"/>
            <a:ext cx="3030863" cy="2370714"/>
            <a:chOff x="554197" y="958645"/>
            <a:chExt cx="3510941" cy="2506186"/>
          </a:xfrm>
        </p:grpSpPr>
        <p:grpSp>
          <p:nvGrpSpPr>
            <p:cNvPr id="5" name="组合 4"/>
            <p:cNvGrpSpPr/>
            <p:nvPr/>
          </p:nvGrpSpPr>
          <p:grpSpPr>
            <a:xfrm>
              <a:off x="651371" y="1123228"/>
              <a:ext cx="2915491" cy="1977459"/>
              <a:chOff x="4141787" y="2840039"/>
              <a:chExt cx="3195639" cy="2598736"/>
            </a:xfrm>
          </p:grpSpPr>
          <p:grpSp>
            <p:nvGrpSpPr>
              <p:cNvPr id="24582" name="Group 17"/>
              <p:cNvGrpSpPr/>
              <p:nvPr/>
            </p:nvGrpSpPr>
            <p:grpSpPr bwMode="auto">
              <a:xfrm>
                <a:off x="4141787" y="3890963"/>
                <a:ext cx="3195639" cy="1547812"/>
                <a:chOff x="-143" y="0"/>
                <a:chExt cx="2013" cy="975"/>
              </a:xfrm>
            </p:grpSpPr>
            <p:sp>
              <p:nvSpPr>
                <p:cNvPr id="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-143" y="951"/>
                  <a:ext cx="196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0" y="388"/>
                  <a:ext cx="1464" cy="576"/>
                </a:xfrm>
                <a:prstGeom prst="line">
                  <a:avLst/>
                </a:prstGeom>
                <a:noFill/>
                <a:ln w="57150">
                  <a:solidFill>
                    <a:srgbClr val="3333FF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6" y="526"/>
                  <a:ext cx="4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i="1" dirty="0">
                      <a:latin typeface="Symbol" panose="05050102010706020507" pitchFamily="18" charset="2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800" i="1" baseline="-25000" dirty="0" err="1">
                      <a:latin typeface="Times New Roman" panose="02020603050405020304" pitchFamily="18" charset="0"/>
                    </a:rPr>
                    <a:t>i</a:t>
                  </a:r>
                  <a:endParaRPr lang="en-US" altLang="zh-CN" sz="2800" i="1" baseline="-25000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585" name="对象 24585"/>
                <p:cNvGraphicFramePr>
                  <a:graphicFrameLocks noChangeAspect="1"/>
                </p:cNvGraphicFramePr>
                <p:nvPr/>
              </p:nvGraphicFramePr>
              <p:xfrm>
                <a:off x="1560" y="0"/>
                <a:ext cx="310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946" name="" r:id="rId1" imgW="105410" imgH="226695" progId="Equation.3">
                        <p:embed/>
                      </p:oleObj>
                    </mc:Choice>
                    <mc:Fallback>
                      <p:oleObj name="" r:id="rId1" imgW="105410" imgH="226695" progId="Equation.3">
                        <p:embed/>
                        <p:pic>
                          <p:nvPicPr>
                            <p:cNvPr id="0" name="对象 245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0" y="0"/>
                              <a:ext cx="310" cy="4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586" name="Arc 14"/>
                <p:cNvSpPr>
                  <a:spLocks noChangeArrowheads="1"/>
                </p:cNvSpPr>
                <p:nvPr/>
              </p:nvSpPr>
              <p:spPr bwMode="auto">
                <a:xfrm>
                  <a:off x="480" y="765"/>
                  <a:ext cx="56" cy="210"/>
                </a:xfrm>
                <a:custGeom>
                  <a:avLst/>
                  <a:gdLst>
                    <a:gd name="T0" fmla="*/ -1 w 21600"/>
                    <a:gd name="T1" fmla="*/ 0 h 21600"/>
                    <a:gd name="T2" fmla="*/ 21600 w 21600"/>
                    <a:gd name="T3" fmla="*/ 21600 h 21600"/>
                    <a:gd name="T4" fmla="*/ -1 w 21600"/>
                    <a:gd name="T5" fmla="*/ 0 h 21600"/>
                    <a:gd name="T6" fmla="*/ 2160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66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88" name="Group 18"/>
              <p:cNvGrpSpPr/>
              <p:nvPr/>
            </p:nvGrpSpPr>
            <p:grpSpPr bwMode="auto">
              <a:xfrm>
                <a:off x="4368800" y="2840039"/>
                <a:ext cx="2414588" cy="2581275"/>
                <a:chOff x="0" y="0"/>
                <a:chExt cx="1521" cy="1626"/>
              </a:xfrm>
            </p:grpSpPr>
            <p:sp>
              <p:nvSpPr>
                <p:cNvPr id="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198"/>
                  <a:ext cx="1140" cy="1428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7" y="871"/>
                  <a:ext cx="477" cy="4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i="1" dirty="0">
                      <a:solidFill>
                        <a:srgbClr val="FF0000"/>
                      </a:solidFill>
                      <a:latin typeface="Symbol" panose="05050102010706020507" pitchFamily="18" charset="2"/>
                      <a:sym typeface="Symbol" panose="05050102010706020507" pitchFamily="18" charset="2"/>
                    </a:rPr>
                    <a:t></a:t>
                  </a:r>
                  <a:r>
                    <a:rPr lang="en-US" altLang="zh-CN" sz="2800" i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endPara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590" name="对象 24590"/>
                <p:cNvGraphicFramePr>
                  <a:graphicFrameLocks noChangeAspect="1"/>
                </p:cNvGraphicFramePr>
                <p:nvPr/>
              </p:nvGraphicFramePr>
              <p:xfrm>
                <a:off x="849" y="0"/>
                <a:ext cx="672" cy="5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947" name="" r:id="rId3" imgW="267335" imgH="259080" progId="Equation.3">
                        <p:embed/>
                      </p:oleObj>
                    </mc:Choice>
                    <mc:Fallback>
                      <p:oleObj name="" r:id="rId3" imgW="267335" imgH="259080" progId="Equation.3">
                        <p:embed/>
                        <p:pic>
                          <p:nvPicPr>
                            <p:cNvPr id="0" name="对象 245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9" y="0"/>
                              <a:ext cx="672" cy="5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591" name="Arc 15"/>
                <p:cNvSpPr>
                  <a:spLocks noChangeArrowheads="1"/>
                </p:cNvSpPr>
                <p:nvPr/>
              </p:nvSpPr>
              <p:spPr bwMode="auto">
                <a:xfrm>
                  <a:off x="276" y="1260"/>
                  <a:ext cx="104" cy="363"/>
                </a:xfrm>
                <a:custGeom>
                  <a:avLst/>
                  <a:gdLst>
                    <a:gd name="T0" fmla="*/ -1 w 21600"/>
                    <a:gd name="T1" fmla="*/ 0 h 34413"/>
                    <a:gd name="T2" fmla="*/ 21600 w 21600"/>
                    <a:gd name="T3" fmla="*/ 21600 h 34413"/>
                    <a:gd name="T4" fmla="*/ 17389 w 21600"/>
                    <a:gd name="T5" fmla="*/ 34413 h 34413"/>
                    <a:gd name="T6" fmla="*/ -1 w 21600"/>
                    <a:gd name="T7" fmla="*/ 0 h 34413"/>
                    <a:gd name="T8" fmla="*/ 21600 w 21600"/>
                    <a:gd name="T9" fmla="*/ 21600 h 34413"/>
                    <a:gd name="T10" fmla="*/ 17389 w 21600"/>
                    <a:gd name="T11" fmla="*/ 34413 h 34413"/>
                    <a:gd name="T12" fmla="*/ 0 w 21600"/>
                    <a:gd name="T13" fmla="*/ 21600 h 34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00" h="34413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6211"/>
                        <a:pt x="20124" y="30701"/>
                        <a:pt x="17389" y="34413"/>
                      </a:cubicBezTo>
                    </a:path>
                    <a:path w="21600" h="34413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6211"/>
                        <a:pt x="20124" y="30701"/>
                        <a:pt x="17389" y="3441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V="1">
              <a:off x="858486" y="1078004"/>
              <a:ext cx="0" cy="226800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897331" y="958645"/>
              <a:ext cx="582490" cy="4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+j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3395833" y="2976785"/>
              <a:ext cx="669305" cy="4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+1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554197" y="2976785"/>
              <a:ext cx="582490" cy="488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154917" y="623429"/>
            <a:ext cx="8353425" cy="5286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同频率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的若干相量画在同一个复平面上构成</a:t>
            </a:r>
            <a:r>
              <a:rPr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相量图</a:t>
            </a:r>
            <a:endParaRPr lang="zh-CN" altLang="en-US" b="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614174" y="1827028"/>
                <a:ext cx="8927721" cy="56515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正弦量 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</a:rPr>
                  <a:t> I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b="1" i="1" dirty="0">
                    <a:latin typeface="Symbol" panose="05050102010706020507" pitchFamily="18" charset="2"/>
                  </a:rPr>
                  <a:t>w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b="1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m:t>相量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acc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4174" y="1827028"/>
                <a:ext cx="8927721" cy="565155"/>
              </a:xfrm>
              <a:prstGeom prst="rect">
                <a:avLst/>
              </a:prstGeom>
              <a:blipFill rotWithShape="1">
                <a:blip r:embed="rId5"/>
                <a:stretch>
                  <a:fillRect l="-410" t="-8696" b="-304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0"/>
              <p:cNvSpPr txBox="1">
                <a:spLocks noChangeArrowheads="1"/>
              </p:cNvSpPr>
              <p:nvPr/>
            </p:nvSpPr>
            <p:spPr bwMode="auto">
              <a:xfrm>
                <a:off x="3585060" y="1288524"/>
                <a:ext cx="8927721" cy="57676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正弦量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</a:rPr>
                  <a:t> U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b="1" i="1" dirty="0">
                    <a:latin typeface="Symbol" panose="05050102010706020507" pitchFamily="18" charset="2"/>
                  </a:rPr>
                  <a:t>w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t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altLang="zh-CN" sz="2800" b="1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m:t>相量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5060" y="1288524"/>
                <a:ext cx="8927721" cy="576761"/>
              </a:xfrm>
              <a:prstGeom prst="rect">
                <a:avLst/>
              </a:prstGeom>
              <a:blipFill rotWithShape="1">
                <a:blip r:embed="rId6"/>
                <a:stretch>
                  <a:fillRect l="-341" t="-7368" b="-26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04270" y="2416948"/>
            <a:ext cx="8119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3399"/>
                </a:solidFill>
                <a:latin typeface="+mn-ea"/>
                <a:ea typeface="+mn-ea"/>
              </a:rPr>
              <a:t>相量图能直观清晰地表明各相量之间的相位关系：</a:t>
            </a:r>
            <a:endParaRPr lang="zh-CN" altLang="en-US" dirty="0">
              <a:solidFill>
                <a:srgbClr val="003399"/>
              </a:solidFill>
              <a:latin typeface="+mn-ea"/>
              <a:ea typeface="+mn-ea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614174" y="2955837"/>
            <a:ext cx="844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◎有向线段的长度表示正弦量的有效值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或最大值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相量的模</a:t>
            </a:r>
            <a:endParaRPr lang="zh-CN" altLang="en-US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614174" y="3369480"/>
            <a:ext cx="8125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◎有向线段与横轴的夹角表示正弦量的初相位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相量的辐角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Text Box 154"/>
          <p:cNvSpPr txBox="1">
            <a:spLocks noChangeArrowheads="1"/>
          </p:cNvSpPr>
          <p:nvPr/>
        </p:nvSpPr>
        <p:spPr bwMode="auto">
          <a:xfrm>
            <a:off x="8734236" y="627087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三角形法则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5" name="Text Box 8"/>
          <p:cNvSpPr txBox="1">
            <a:spLocks noChangeArrowheads="1"/>
          </p:cNvSpPr>
          <p:nvPr/>
        </p:nvSpPr>
        <p:spPr bwMode="auto">
          <a:xfrm>
            <a:off x="250928" y="4381613"/>
            <a:ext cx="401219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5C997A"/>
            </a:prstShdw>
          </a:effectLst>
        </p:spPr>
        <p:txBody>
          <a:bodyPr wrap="square">
            <a:spAutoFit/>
          </a:bodyPr>
          <a:lstStyle>
            <a:lvl1pPr indent="5715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相量图在正弦稳态分析中有重要作用，同频正弦量的加、减运算可借助相量图进行，尤其适用于定性分析。</a:t>
            </a:r>
            <a:endParaRPr lang="zh-CN" altLang="en-US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4" name="Arc 123"/>
          <p:cNvSpPr>
            <a:spLocks noChangeArrowheads="1"/>
          </p:cNvSpPr>
          <p:nvPr/>
        </p:nvSpPr>
        <p:spPr bwMode="auto">
          <a:xfrm>
            <a:off x="5529884" y="5334683"/>
            <a:ext cx="304800" cy="506413"/>
          </a:xfrm>
          <a:custGeom>
            <a:avLst/>
            <a:gdLst>
              <a:gd name="T0" fmla="*/ -1 w 21600"/>
              <a:gd name="T1" fmla="*/ 0 h 21600"/>
              <a:gd name="T2" fmla="*/ 21600 w 21600"/>
              <a:gd name="T3" fmla="*/ 21600 h 21600"/>
              <a:gd name="T4" fmla="*/ -1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8" name="Group 140"/>
          <p:cNvGrpSpPr/>
          <p:nvPr/>
        </p:nvGrpSpPr>
        <p:grpSpPr bwMode="auto">
          <a:xfrm>
            <a:off x="4920285" y="5231495"/>
            <a:ext cx="1797050" cy="620713"/>
            <a:chOff x="0" y="264"/>
            <a:chExt cx="1132" cy="391"/>
          </a:xfrm>
        </p:grpSpPr>
        <p:sp>
          <p:nvSpPr>
            <p:cNvPr id="89" name="Line 113"/>
            <p:cNvSpPr>
              <a:spLocks noChangeShapeType="1"/>
            </p:cNvSpPr>
            <p:nvPr/>
          </p:nvSpPr>
          <p:spPr bwMode="auto">
            <a:xfrm flipV="1">
              <a:off x="0" y="264"/>
              <a:ext cx="960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0" name="Freeform 114"/>
            <p:cNvSpPr>
              <a:spLocks noChangeArrowheads="1"/>
            </p:cNvSpPr>
            <p:nvPr/>
          </p:nvSpPr>
          <p:spPr bwMode="auto">
            <a:xfrm>
              <a:off x="306" y="519"/>
              <a:ext cx="34" cy="136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" name="对象 26664"/>
            <p:cNvGraphicFramePr>
              <a:graphicFrameLocks noChangeAspect="1"/>
            </p:cNvGraphicFramePr>
            <p:nvPr/>
          </p:nvGraphicFramePr>
          <p:xfrm>
            <a:off x="878" y="27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48" name="" r:id="rId7" imgW="204470" imgH="230505" progId="Equation.3">
                    <p:embed/>
                  </p:oleObj>
                </mc:Choice>
                <mc:Fallback>
                  <p:oleObj name="" r:id="rId7" imgW="204470" imgH="230505" progId="Equation.3">
                    <p:embed/>
                    <p:pic>
                      <p:nvPicPr>
                        <p:cNvPr id="0" name="对象 26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7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141"/>
          <p:cNvGrpSpPr/>
          <p:nvPr/>
        </p:nvGrpSpPr>
        <p:grpSpPr bwMode="auto">
          <a:xfrm>
            <a:off x="4920284" y="4394883"/>
            <a:ext cx="609600" cy="1455738"/>
            <a:chOff x="0" y="1"/>
            <a:chExt cx="384" cy="917"/>
          </a:xfrm>
        </p:grpSpPr>
        <p:sp>
          <p:nvSpPr>
            <p:cNvPr id="84" name="Line 115"/>
            <p:cNvSpPr>
              <a:spLocks noChangeShapeType="1"/>
            </p:cNvSpPr>
            <p:nvPr/>
          </p:nvSpPr>
          <p:spPr bwMode="auto">
            <a:xfrm flipV="1">
              <a:off x="0" y="192"/>
              <a:ext cx="384" cy="72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5" name="Freeform 119"/>
            <p:cNvSpPr>
              <a:spLocks noChangeArrowheads="1"/>
            </p:cNvSpPr>
            <p:nvPr/>
          </p:nvSpPr>
          <p:spPr bwMode="auto">
            <a:xfrm>
              <a:off x="96" y="720"/>
              <a:ext cx="138" cy="198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" name="对象 26670"/>
            <p:cNvGraphicFramePr>
              <a:graphicFrameLocks noChangeAspect="1"/>
            </p:cNvGraphicFramePr>
            <p:nvPr/>
          </p:nvGraphicFramePr>
          <p:xfrm>
            <a:off x="97" y="1"/>
            <a:ext cx="2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49" name="公式" r:id="rId9" imgW="4876800" imgH="5486400" progId="Equation.3">
                    <p:embed/>
                  </p:oleObj>
                </mc:Choice>
                <mc:Fallback>
                  <p:oleObj name="公式" r:id="rId9" imgW="4876800" imgH="5486400" progId="Equation.3">
                    <p:embed/>
                    <p:pic>
                      <p:nvPicPr>
                        <p:cNvPr id="0" name="对象 26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" y="1"/>
                          <a:ext cx="25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436354" y="3889466"/>
            <a:ext cx="2936617" cy="2856242"/>
            <a:chOff x="4436354" y="3889466"/>
            <a:chExt cx="2936617" cy="2856242"/>
          </a:xfrm>
        </p:grpSpPr>
        <p:grpSp>
          <p:nvGrpSpPr>
            <p:cNvPr id="66" name="Group 150"/>
            <p:cNvGrpSpPr/>
            <p:nvPr/>
          </p:nvGrpSpPr>
          <p:grpSpPr bwMode="auto">
            <a:xfrm>
              <a:off x="4463084" y="4164697"/>
              <a:ext cx="2590800" cy="2133600"/>
              <a:chOff x="0" y="65"/>
              <a:chExt cx="1632" cy="1344"/>
            </a:xfrm>
          </p:grpSpPr>
          <p:sp>
            <p:nvSpPr>
              <p:cNvPr id="97" name="Line 112"/>
              <p:cNvSpPr>
                <a:spLocks noChangeShapeType="1"/>
              </p:cNvSpPr>
              <p:nvPr/>
            </p:nvSpPr>
            <p:spPr bwMode="auto">
              <a:xfrm flipH="1">
                <a:off x="0" y="1121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Line 120"/>
              <p:cNvSpPr>
                <a:spLocks noChangeShapeType="1"/>
              </p:cNvSpPr>
              <p:nvPr/>
            </p:nvSpPr>
            <p:spPr bwMode="auto">
              <a:xfrm rot="-5400000">
                <a:off x="-384" y="737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4891708" y="6284043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平行四边形法则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 flipH="1">
              <a:off x="4436354" y="3889466"/>
              <a:ext cx="5028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+j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 flipH="1">
              <a:off x="6795185" y="5833576"/>
              <a:ext cx="577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+1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 flipH="1">
              <a:off x="4567917" y="5826139"/>
              <a:ext cx="5028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91708" y="3814381"/>
            <a:ext cx="2162176" cy="2026714"/>
            <a:chOff x="4891708" y="3814381"/>
            <a:chExt cx="2162176" cy="2026714"/>
          </a:xfrm>
        </p:grpSpPr>
        <p:grpSp>
          <p:nvGrpSpPr>
            <p:cNvPr id="70" name="Group 142"/>
            <p:cNvGrpSpPr/>
            <p:nvPr/>
          </p:nvGrpSpPr>
          <p:grpSpPr bwMode="auto">
            <a:xfrm>
              <a:off x="4891708" y="4088495"/>
              <a:ext cx="2162176" cy="1752600"/>
              <a:chOff x="-18" y="96"/>
              <a:chExt cx="1362" cy="1104"/>
            </a:xfrm>
          </p:grpSpPr>
          <p:sp>
            <p:nvSpPr>
              <p:cNvPr id="80" name="Line 116"/>
              <p:cNvSpPr>
                <a:spLocks noChangeShapeType="1"/>
              </p:cNvSpPr>
              <p:nvPr/>
            </p:nvSpPr>
            <p:spPr bwMode="auto">
              <a:xfrm flipV="1">
                <a:off x="384" y="96"/>
                <a:ext cx="96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Line 117"/>
              <p:cNvSpPr>
                <a:spLocks noChangeShapeType="1"/>
              </p:cNvSpPr>
              <p:nvPr/>
            </p:nvSpPr>
            <p:spPr bwMode="auto">
              <a:xfrm flipV="1">
                <a:off x="960" y="96"/>
                <a:ext cx="384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Line 118"/>
              <p:cNvSpPr>
                <a:spLocks noChangeShapeType="1"/>
              </p:cNvSpPr>
              <p:nvPr/>
            </p:nvSpPr>
            <p:spPr bwMode="auto">
              <a:xfrm flipV="1">
                <a:off x="-18" y="96"/>
                <a:ext cx="1344" cy="110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6377209" y="3814381"/>
                  <a:ext cx="527709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209" y="3814381"/>
                  <a:ext cx="527709" cy="53675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 121"/>
              <p:cNvSpPr/>
              <p:nvPr/>
            </p:nvSpPr>
            <p:spPr>
              <a:xfrm>
                <a:off x="1387900" y="6165738"/>
                <a:ext cx="1910395" cy="5367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2" name="矩形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00" y="6165738"/>
                <a:ext cx="1910395" cy="536750"/>
              </a:xfrm>
              <a:prstGeom prst="rect">
                <a:avLst/>
              </a:prstGeom>
              <a:blipFill rotWithShape="1">
                <a:blip r:embed="rId12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5" name="Arc 123"/>
          <p:cNvSpPr>
            <a:spLocks noChangeArrowheads="1"/>
          </p:cNvSpPr>
          <p:nvPr/>
        </p:nvSpPr>
        <p:spPr bwMode="auto">
          <a:xfrm>
            <a:off x="9074407" y="5295358"/>
            <a:ext cx="304800" cy="506413"/>
          </a:xfrm>
          <a:custGeom>
            <a:avLst/>
            <a:gdLst>
              <a:gd name="T0" fmla="*/ -1 w 21600"/>
              <a:gd name="T1" fmla="*/ 0 h 21600"/>
              <a:gd name="T2" fmla="*/ 21600 w 21600"/>
              <a:gd name="T3" fmla="*/ 21600 h 21600"/>
              <a:gd name="T4" fmla="*/ -1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76" name="Group 140"/>
          <p:cNvGrpSpPr/>
          <p:nvPr/>
        </p:nvGrpSpPr>
        <p:grpSpPr bwMode="auto">
          <a:xfrm>
            <a:off x="8447345" y="5201696"/>
            <a:ext cx="1814514" cy="611188"/>
            <a:chOff x="-11" y="270"/>
            <a:chExt cx="1143" cy="385"/>
          </a:xfrm>
        </p:grpSpPr>
        <p:sp>
          <p:nvSpPr>
            <p:cNvPr id="186" name="Line 113"/>
            <p:cNvSpPr>
              <a:spLocks noChangeShapeType="1"/>
            </p:cNvSpPr>
            <p:nvPr/>
          </p:nvSpPr>
          <p:spPr bwMode="auto">
            <a:xfrm flipV="1">
              <a:off x="-11" y="302"/>
              <a:ext cx="984" cy="336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7" name="Freeform 114"/>
            <p:cNvSpPr>
              <a:spLocks noChangeArrowheads="1"/>
            </p:cNvSpPr>
            <p:nvPr/>
          </p:nvSpPr>
          <p:spPr bwMode="auto">
            <a:xfrm>
              <a:off x="306" y="519"/>
              <a:ext cx="34" cy="136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8" name="对象 26664"/>
            <p:cNvGraphicFramePr>
              <a:graphicFrameLocks noChangeAspect="1"/>
            </p:cNvGraphicFramePr>
            <p:nvPr/>
          </p:nvGraphicFramePr>
          <p:xfrm>
            <a:off x="878" y="27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50" name="" r:id="rId13" imgW="204470" imgH="230505" progId="Equation.3">
                    <p:embed/>
                  </p:oleObj>
                </mc:Choice>
                <mc:Fallback>
                  <p:oleObj name="" r:id="rId13" imgW="204470" imgH="230505" progId="Equation.3">
                    <p:embed/>
                    <p:pic>
                      <p:nvPicPr>
                        <p:cNvPr id="0" name="对象 26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7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7980877" y="3850141"/>
            <a:ext cx="2936617" cy="2408831"/>
            <a:chOff x="7980877" y="3850141"/>
            <a:chExt cx="2936617" cy="2408831"/>
          </a:xfrm>
        </p:grpSpPr>
        <p:sp>
          <p:nvSpPr>
            <p:cNvPr id="170" name="矩形 169"/>
            <p:cNvSpPr/>
            <p:nvPr/>
          </p:nvSpPr>
          <p:spPr>
            <a:xfrm flipH="1">
              <a:off x="7980877" y="3850141"/>
              <a:ext cx="5028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+j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 flipH="1">
              <a:off x="10339708" y="5794251"/>
              <a:ext cx="577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+1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007607" y="4125372"/>
              <a:ext cx="2590800" cy="2133600"/>
              <a:chOff x="8007607" y="4125372"/>
              <a:chExt cx="2590800" cy="2133600"/>
            </a:xfrm>
          </p:grpSpPr>
          <p:grpSp>
            <p:nvGrpSpPr>
              <p:cNvPr id="174" name="Group 150"/>
              <p:cNvGrpSpPr/>
              <p:nvPr/>
            </p:nvGrpSpPr>
            <p:grpSpPr bwMode="auto">
              <a:xfrm>
                <a:off x="8007607" y="4125372"/>
                <a:ext cx="2590800" cy="2133600"/>
                <a:chOff x="0" y="65"/>
                <a:chExt cx="1632" cy="1344"/>
              </a:xfrm>
            </p:grpSpPr>
            <p:sp>
              <p:nvSpPr>
                <p:cNvPr id="18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0" y="1121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0" name="Line 120"/>
                <p:cNvSpPr>
                  <a:spLocks noChangeShapeType="1"/>
                </p:cNvSpPr>
                <p:nvPr/>
              </p:nvSpPr>
              <p:spPr bwMode="auto">
                <a:xfrm rot="-5400000">
                  <a:off x="-384" y="737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 flipH="1">
                <a:off x="8112440" y="5786814"/>
                <a:ext cx="5028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0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8479093" y="3775056"/>
            <a:ext cx="2133603" cy="1971152"/>
            <a:chOff x="8479093" y="3775056"/>
            <a:chExt cx="2133603" cy="1971152"/>
          </a:xfrm>
        </p:grpSpPr>
        <p:sp>
          <p:nvSpPr>
            <p:cNvPr id="182" name="Line 118"/>
            <p:cNvSpPr>
              <a:spLocks noChangeShapeType="1"/>
            </p:cNvSpPr>
            <p:nvPr/>
          </p:nvSpPr>
          <p:spPr bwMode="auto">
            <a:xfrm flipV="1">
              <a:off x="8479093" y="3993608"/>
              <a:ext cx="2133603" cy="1752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矩形 172"/>
                <p:cNvSpPr/>
                <p:nvPr/>
              </p:nvSpPr>
              <p:spPr>
                <a:xfrm>
                  <a:off x="9921732" y="3775056"/>
                  <a:ext cx="527709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3" name="矩形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32" y="3775056"/>
                  <a:ext cx="527709" cy="53675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4" name="右箭头 13"/>
          <p:cNvSpPr/>
          <p:nvPr/>
        </p:nvSpPr>
        <p:spPr>
          <a:xfrm>
            <a:off x="3504270" y="6359152"/>
            <a:ext cx="1315068" cy="272966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7372971" y="6364721"/>
            <a:ext cx="1315068" cy="272966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9" name="Group 14"/>
          <p:cNvGrpSpPr/>
          <p:nvPr/>
        </p:nvGrpSpPr>
        <p:grpSpPr bwMode="auto">
          <a:xfrm>
            <a:off x="717763" y="3667866"/>
            <a:ext cx="2176662" cy="705118"/>
            <a:chOff x="0" y="0"/>
            <a:chExt cx="1392" cy="444"/>
          </a:xfrm>
        </p:grpSpPr>
        <p:grpSp>
          <p:nvGrpSpPr>
            <p:cNvPr id="200" name="Group 15"/>
            <p:cNvGrpSpPr/>
            <p:nvPr/>
          </p:nvGrpSpPr>
          <p:grpSpPr bwMode="auto">
            <a:xfrm>
              <a:off x="0" y="0"/>
              <a:ext cx="1392" cy="444"/>
              <a:chOff x="0" y="0"/>
              <a:chExt cx="1392" cy="444"/>
            </a:xfrm>
          </p:grpSpPr>
          <p:sp>
            <p:nvSpPr>
              <p:cNvPr id="202" name="Rectangle 16" descr="40%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444"/>
              </a:xfrm>
              <a:prstGeom prst="rect">
                <a:avLst/>
              </a:prstGeom>
              <a:noFill/>
              <a:ln w="12700" cmpd="sng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aphicFrame>
            <p:nvGraphicFramePr>
              <p:cNvPr id="203" name="Object 17" descr="40%">
                <a:hlinkClick r:id="" action="ppaction://ole?verb=1"/>
              </p:cNvPr>
              <p:cNvGraphicFramePr/>
              <p:nvPr/>
            </p:nvGraphicFramePr>
            <p:xfrm>
              <a:off x="1060" y="84"/>
              <a:ext cx="19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1" name="公式" r:id="rId15" imgW="3962400" imgH="4876800" progId="Equation.3">
                      <p:embed/>
                    </p:oleObj>
                  </mc:Choice>
                  <mc:Fallback>
                    <p:oleObj name="公式" r:id="rId15" imgW="3962400" imgH="4876800" progId="Equation.3">
                      <p:embed/>
                      <p:pic>
                        <p:nvPicPr>
                          <p:cNvPr id="0" name="Object 17" descr="40%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0" y="84"/>
                            <a:ext cx="196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" name="Object 18" descr="40%">
                <a:hlinkClick r:id="" action="ppaction://ole?verb=1"/>
              </p:cNvPr>
              <p:cNvGraphicFramePr/>
              <p:nvPr/>
            </p:nvGraphicFramePr>
            <p:xfrm>
              <a:off x="148" y="105"/>
              <a:ext cx="17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2" name="公式" r:id="rId17" imgW="3048000" imgH="4572000" progId="Equation.3">
                      <p:embed/>
                    </p:oleObj>
                  </mc:Choice>
                  <mc:Fallback>
                    <p:oleObj name="公式" r:id="rId17" imgW="3048000" imgH="4572000" progId="Equation.3">
                      <p:embed/>
                      <p:pic>
                        <p:nvPicPr>
                          <p:cNvPr id="0" name="Object 18" descr="40%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" y="105"/>
                            <a:ext cx="179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1" name="Rectangle 19" descr="40%"/>
            <p:cNvSpPr>
              <a:spLocks noChangeArrowheads="1"/>
            </p:cNvSpPr>
            <p:nvPr/>
          </p:nvSpPr>
          <p:spPr bwMode="auto">
            <a:xfrm>
              <a:off x="263" y="78"/>
              <a:ext cx="884" cy="33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 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滞后于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3047" y="3408694"/>
            <a:ext cx="1789023" cy="840229"/>
            <a:chOff x="963047" y="3408694"/>
            <a:chExt cx="1789023" cy="8402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/>
                <p:cNvSpPr/>
                <p:nvPr/>
              </p:nvSpPr>
              <p:spPr>
                <a:xfrm>
                  <a:off x="1197229" y="3408694"/>
                  <a:ext cx="13733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29" y="3408694"/>
                  <a:ext cx="1373389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" name="矩形 15"/>
            <p:cNvSpPr/>
            <p:nvPr/>
          </p:nvSpPr>
          <p:spPr>
            <a:xfrm>
              <a:off x="963047" y="3519647"/>
              <a:ext cx="1789023" cy="7292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7077" y="6531782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979283" y="4019007"/>
            <a:ext cx="1403352" cy="1219202"/>
            <a:chOff x="9979283" y="4019007"/>
            <a:chExt cx="1403352" cy="1219202"/>
          </a:xfrm>
        </p:grpSpPr>
        <p:grpSp>
          <p:nvGrpSpPr>
            <p:cNvPr id="177" name="Group 141"/>
            <p:cNvGrpSpPr/>
            <p:nvPr/>
          </p:nvGrpSpPr>
          <p:grpSpPr bwMode="auto">
            <a:xfrm>
              <a:off x="9996744" y="4019007"/>
              <a:ext cx="1076325" cy="1211263"/>
              <a:chOff x="965" y="-211"/>
              <a:chExt cx="678" cy="763"/>
            </a:xfrm>
          </p:grpSpPr>
          <p:sp>
            <p:nvSpPr>
              <p:cNvPr id="183" name="Line 115"/>
              <p:cNvSpPr>
                <a:spLocks noChangeShapeType="1"/>
              </p:cNvSpPr>
              <p:nvPr/>
            </p:nvSpPr>
            <p:spPr bwMode="auto">
              <a:xfrm flipV="1">
                <a:off x="965" y="-168"/>
                <a:ext cx="384" cy="72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" name="Freeform 119"/>
              <p:cNvSpPr>
                <a:spLocks noChangeArrowheads="1"/>
              </p:cNvSpPr>
              <p:nvPr/>
            </p:nvSpPr>
            <p:spPr bwMode="auto">
              <a:xfrm>
                <a:off x="1063" y="348"/>
                <a:ext cx="138" cy="198"/>
              </a:xfrm>
              <a:custGeom>
                <a:avLst/>
                <a:gdLst>
                  <a:gd name="T0" fmla="*/ 0 w 138"/>
                  <a:gd name="T1" fmla="*/ 0 h 198"/>
                  <a:gd name="T2" fmla="*/ 105 w 138"/>
                  <a:gd name="T3" fmla="*/ 78 h 198"/>
                  <a:gd name="T4" fmla="*/ 138 w 138"/>
                  <a:gd name="T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198">
                    <a:moveTo>
                      <a:pt x="0" y="0"/>
                    </a:moveTo>
                    <a:cubicBezTo>
                      <a:pt x="18" y="13"/>
                      <a:pt x="82" y="45"/>
                      <a:pt x="105" y="78"/>
                    </a:cubicBezTo>
                    <a:cubicBezTo>
                      <a:pt x="128" y="111"/>
                      <a:pt x="131" y="173"/>
                      <a:pt x="138" y="1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85" name="对象 26670"/>
              <p:cNvGraphicFramePr>
                <a:graphicFrameLocks noChangeAspect="1"/>
              </p:cNvGraphicFramePr>
              <p:nvPr/>
            </p:nvGraphicFramePr>
            <p:xfrm>
              <a:off x="1391" y="-211"/>
              <a:ext cx="25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953" name="公式" r:id="rId20" imgW="4876800" imgH="5486400" progId="Equation.3">
                      <p:embed/>
                    </p:oleObj>
                  </mc:Choice>
                  <mc:Fallback>
                    <p:oleObj name="公式" r:id="rId20" imgW="4876800" imgH="5486400" progId="Equation.3">
                      <p:embed/>
                      <p:pic>
                        <p:nvPicPr>
                          <p:cNvPr id="0" name="对象 266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1" y="-211"/>
                            <a:ext cx="252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5" name="Line 116"/>
            <p:cNvSpPr>
              <a:spLocks noChangeShapeType="1"/>
            </p:cNvSpPr>
            <p:nvPr/>
          </p:nvSpPr>
          <p:spPr bwMode="auto">
            <a:xfrm>
              <a:off x="9979283" y="5230271"/>
              <a:ext cx="1403352" cy="7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9" grpId="0" build="p"/>
      <p:bldP spid="30" grpId="0" build="p"/>
      <p:bldP spid="31" grpId="0" autoUpdateAnimBg="0"/>
      <p:bldP spid="32" grpId="0"/>
      <p:bldP spid="33" grpId="0"/>
      <p:bldP spid="73" grpId="0"/>
      <p:bldP spid="115" grpId="0" animBg="1"/>
      <p:bldP spid="94" grpId="0" animBg="1"/>
      <p:bldP spid="122" grpId="0" animBg="1"/>
      <p:bldP spid="175" grpId="0" animBg="1"/>
      <p:bldP spid="14" grpId="0" animBg="1"/>
      <p:bldP spid="1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17877" y="2270862"/>
            <a:ext cx="1283110" cy="57709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zh-CN" sz="2800" b="1" dirty="0"/>
              <a:t>已知</a:t>
            </a:r>
            <a:r>
              <a:rPr lang="zh-CN" altLang="en-US" sz="2800" b="1" dirty="0"/>
              <a:t>：</a:t>
            </a:r>
            <a:endParaRPr lang="zh-CN" altLang="zh-CN" sz="2800" b="1" dirty="0"/>
          </a:p>
        </p:txBody>
      </p:sp>
      <p:graphicFrame>
        <p:nvGraphicFramePr>
          <p:cNvPr id="30724" name="Object 6">
            <a:hlinkClick r:id="" action="ppaction://ole?verb=1"/>
          </p:cNvPr>
          <p:cNvGraphicFramePr/>
          <p:nvPr/>
        </p:nvGraphicFramePr>
        <p:xfrm>
          <a:off x="3195526" y="2176905"/>
          <a:ext cx="47164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4" name="公式" r:id="rId1" imgW="52425600" imgH="6096000" progId="Equation.3">
                  <p:embed/>
                </p:oleObj>
              </mc:Choice>
              <mc:Fallback>
                <p:oleObj name="公式" r:id="rId1" imgW="52425600" imgH="6096000" progId="Equation.3">
                  <p:embed/>
                  <p:pic>
                    <p:nvPicPr>
                      <p:cNvPr id="0" name="Object 6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526" y="2176905"/>
                        <a:ext cx="47164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7">
            <a:hlinkClick r:id="" action="ppaction://ole?verb=1"/>
          </p:cNvPr>
          <p:cNvGraphicFramePr/>
          <p:nvPr/>
        </p:nvGraphicFramePr>
        <p:xfrm>
          <a:off x="3450389" y="2764072"/>
          <a:ext cx="4524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5" name="公式" r:id="rId3" imgW="44196000" imgH="6096000" progId="Equation.3">
                  <p:embed/>
                </p:oleObj>
              </mc:Choice>
              <mc:Fallback>
                <p:oleObj name="公式" r:id="rId3" imgW="44196000" imgH="6096000" progId="Equation.3">
                  <p:embed/>
                  <p:pic>
                    <p:nvPicPr>
                      <p:cNvPr id="0" name="Object 7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389" y="2764072"/>
                        <a:ext cx="4524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hlinkClick r:id="" action="ppaction://ole?verb=1"/>
          </p:cNvPr>
          <p:cNvGraphicFramePr/>
          <p:nvPr/>
        </p:nvGraphicFramePr>
        <p:xfrm>
          <a:off x="603266" y="6024955"/>
          <a:ext cx="52752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6" name="公式" r:id="rId5" imgW="52425600" imgH="6096000" progId="Equation.3">
                  <p:embed/>
                </p:oleObj>
              </mc:Choice>
              <mc:Fallback>
                <p:oleObj name="公式" r:id="rId5" imgW="52425600" imgH="6096000" progId="Equation.3">
                  <p:embed/>
                  <p:pic>
                    <p:nvPicPr>
                      <p:cNvPr id="0" name="Object 9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66" y="6024955"/>
                        <a:ext cx="5275262" cy="6413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64484" y="3264590"/>
            <a:ext cx="3536052" cy="646112"/>
            <a:chOff x="1326267" y="3307552"/>
            <a:chExt cx="3536052" cy="646112"/>
          </a:xfrm>
        </p:grpSpPr>
        <p:graphicFrame>
          <p:nvGraphicFramePr>
            <p:cNvPr id="30726" name="Object 8">
              <a:hlinkClick r:id="" action="ppaction://ole?verb=1"/>
            </p:cNvPr>
            <p:cNvGraphicFramePr/>
            <p:nvPr/>
          </p:nvGraphicFramePr>
          <p:xfrm>
            <a:off x="1925444" y="3307552"/>
            <a:ext cx="2936875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27" name="公式" r:id="rId7" imgW="32308800" imgH="5486400" progId="Equation.3">
                    <p:embed/>
                  </p:oleObj>
                </mc:Choice>
                <mc:Fallback>
                  <p:oleObj name="公式" r:id="rId7" imgW="32308800" imgH="5486400" progId="Equation.3">
                    <p:embed/>
                    <p:pic>
                      <p:nvPicPr>
                        <p:cNvPr id="0" name="Object 8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5444" y="3307552"/>
                          <a:ext cx="2936875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1326267" y="3396861"/>
              <a:ext cx="8985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dirty="0"/>
                <a:t>求：</a:t>
              </a:r>
              <a:endParaRPr lang="zh-CN" altLang="en-US" dirty="0"/>
            </a:p>
          </p:txBody>
        </p:sp>
      </p:grpSp>
      <p:grpSp>
        <p:nvGrpSpPr>
          <p:cNvPr id="2" name="Group 11"/>
          <p:cNvGrpSpPr/>
          <p:nvPr/>
        </p:nvGrpSpPr>
        <p:grpSpPr bwMode="auto">
          <a:xfrm>
            <a:off x="1347844" y="3892588"/>
            <a:ext cx="2825950" cy="632837"/>
            <a:chOff x="-1973" y="672"/>
            <a:chExt cx="1621" cy="344"/>
          </a:xfrm>
        </p:grpSpPr>
        <p:graphicFrame>
          <p:nvGraphicFramePr>
            <p:cNvPr id="30731" name="Object 12"/>
            <p:cNvGraphicFramePr>
              <a:graphicFrameLocks noChangeAspect="1"/>
            </p:cNvGraphicFramePr>
            <p:nvPr/>
          </p:nvGraphicFramePr>
          <p:xfrm>
            <a:off x="-1973" y="672"/>
            <a:ext cx="162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28" name="公式" r:id="rId9" imgW="29260800" imgH="5791200" progId="Equation.3">
                    <p:embed/>
                  </p:oleObj>
                </mc:Choice>
                <mc:Fallback>
                  <p:oleObj name="公式" r:id="rId9" imgW="29260800" imgH="579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73" y="672"/>
                          <a:ext cx="162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2" name="Group 13"/>
            <p:cNvGrpSpPr/>
            <p:nvPr/>
          </p:nvGrpSpPr>
          <p:grpSpPr bwMode="auto">
            <a:xfrm>
              <a:off x="-1072" y="725"/>
              <a:ext cx="489" cy="219"/>
              <a:chOff x="-2095" y="677"/>
              <a:chExt cx="489" cy="219"/>
            </a:xfrm>
          </p:grpSpPr>
          <p:sp>
            <p:nvSpPr>
              <p:cNvPr id="30753" name="Line 14"/>
              <p:cNvSpPr>
                <a:spLocks noChangeShapeType="1"/>
              </p:cNvSpPr>
              <p:nvPr/>
            </p:nvSpPr>
            <p:spPr bwMode="auto">
              <a:xfrm flipH="1">
                <a:off x="-2095" y="677"/>
                <a:ext cx="102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r>
                  <a:rPr lang="en-US" altLang="zh-CN" dirty="0"/>
                  <a:t>             </a:t>
                </a:r>
                <a:endParaRPr lang="zh-CN" altLang="en-US" dirty="0"/>
              </a:p>
            </p:txBody>
          </p:sp>
          <p:sp>
            <p:nvSpPr>
              <p:cNvPr id="30754" name="Line 15"/>
              <p:cNvSpPr>
                <a:spLocks noChangeShapeType="1"/>
              </p:cNvSpPr>
              <p:nvPr/>
            </p:nvSpPr>
            <p:spPr bwMode="auto">
              <a:xfrm flipV="1">
                <a:off x="-2095" y="895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4339449" y="3882423"/>
            <a:ext cx="2173256" cy="633413"/>
            <a:chOff x="5285" y="-411"/>
            <a:chExt cx="1722" cy="399"/>
          </a:xfrm>
        </p:grpSpPr>
        <p:graphicFrame>
          <p:nvGraphicFramePr>
            <p:cNvPr id="30730" name="Object 17"/>
            <p:cNvGraphicFramePr>
              <a:graphicFrameLocks noChangeAspect="1"/>
            </p:cNvGraphicFramePr>
            <p:nvPr/>
          </p:nvGraphicFramePr>
          <p:xfrm>
            <a:off x="5285" y="-411"/>
            <a:ext cx="172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29" name="公式" r:id="rId11" imgW="21640800" imgH="5791200" progId="Equation.3">
                    <p:embed/>
                  </p:oleObj>
                </mc:Choice>
                <mc:Fallback>
                  <p:oleObj name="公式" r:id="rId11" imgW="21640800" imgH="579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5" y="-411"/>
                          <a:ext cx="172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9" name="Group 18"/>
            <p:cNvGrpSpPr/>
            <p:nvPr/>
          </p:nvGrpSpPr>
          <p:grpSpPr bwMode="auto">
            <a:xfrm>
              <a:off x="6210" y="-331"/>
              <a:ext cx="557" cy="242"/>
              <a:chOff x="5427" y="-396"/>
              <a:chExt cx="557" cy="242"/>
            </a:xfrm>
          </p:grpSpPr>
          <p:sp>
            <p:nvSpPr>
              <p:cNvPr id="30750" name="Line 19"/>
              <p:cNvSpPr>
                <a:spLocks noChangeShapeType="1"/>
              </p:cNvSpPr>
              <p:nvPr/>
            </p:nvSpPr>
            <p:spPr bwMode="auto">
              <a:xfrm flipH="1">
                <a:off x="5427" y="-396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30751" name="Line 20"/>
              <p:cNvSpPr>
                <a:spLocks noChangeShapeType="1"/>
              </p:cNvSpPr>
              <p:nvPr/>
            </p:nvSpPr>
            <p:spPr bwMode="auto">
              <a:xfrm flipV="1">
                <a:off x="5427" y="-154"/>
                <a:ext cx="5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171105" y="2241780"/>
            <a:ext cx="20313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</a:rPr>
              <a:t>2-2-1】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75516" y="47557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7994" y="1117587"/>
            <a:ext cx="8063091" cy="1051571"/>
            <a:chOff x="307994" y="1117587"/>
            <a:chExt cx="8063091" cy="1051571"/>
          </a:xfrm>
        </p:grpSpPr>
        <p:sp>
          <p:nvSpPr>
            <p:cNvPr id="7" name="矩形 6"/>
            <p:cNvSpPr/>
            <p:nvPr/>
          </p:nvSpPr>
          <p:spPr>
            <a:xfrm>
              <a:off x="307994" y="1117587"/>
              <a:ext cx="8063091" cy="1051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53177" y="1162433"/>
              <a:ext cx="8017908" cy="943784"/>
              <a:chOff x="335533" y="5839931"/>
              <a:chExt cx="6496668" cy="943784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38" name="组合 37"/>
              <p:cNvGrpSpPr/>
              <p:nvPr/>
            </p:nvGrpSpPr>
            <p:grpSpPr>
              <a:xfrm>
                <a:off x="340784" y="5839931"/>
                <a:ext cx="6464633" cy="476278"/>
                <a:chOff x="465197" y="5913789"/>
                <a:chExt cx="6464633" cy="476278"/>
              </a:xfrm>
              <a:grpFill/>
            </p:grpSpPr>
            <p:sp>
              <p:nvSpPr>
                <p:cNvPr id="42" name="Text Box 1063"/>
                <p:cNvSpPr txBox="1">
                  <a:spLocks noChangeArrowheads="1"/>
                </p:cNvSpPr>
                <p:nvPr/>
              </p:nvSpPr>
              <p:spPr bwMode="auto">
                <a:xfrm>
                  <a:off x="465197" y="5913789"/>
                  <a:ext cx="3266905" cy="46166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</a:rPr>
                    <a:t>*加减运算</a:t>
                  </a:r>
                  <a:r>
                    <a:rPr lang="zh-CN" altLang="en-US" sz="2400" dirty="0">
                      <a:solidFill>
                        <a:srgbClr val="002060"/>
                      </a:solidFill>
                      <a:latin typeface="华文琥珀" panose="02010800040101010101" pitchFamily="2" charset="-122"/>
                      <a:ea typeface="华文琥珀" panose="02010800040101010101" pitchFamily="2" charset="-122"/>
                    </a:rPr>
                    <a:t>→</a:t>
                  </a:r>
                  <a:r>
                    <a:rPr lang="zh-CN" altLang="en-US" sz="2400" dirty="0">
                      <a:solidFill>
                        <a:srgbClr val="00206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用直角坐标式：</a:t>
                  </a:r>
                  <a:endParaRPr lang="zh-CN" altLang="en-US" sz="2400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 Box 10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46338" y="5916861"/>
                      <a:ext cx="3183492" cy="47320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±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 = (</a:t>
                      </a:r>
                      <a:r>
                        <a:rPr lang="en-US" altLang="zh-CN" sz="24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±</a:t>
                      </a:r>
                      <a:r>
                        <a:rPr lang="en-US" altLang="zh-CN" sz="24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aseline="-25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 + j(</a:t>
                      </a:r>
                      <a:r>
                        <a:rPr lang="en-US" altLang="zh-CN" sz="24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baseline="-25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±</a:t>
                      </a:r>
                      <a:r>
                        <a:rPr lang="en-US" altLang="zh-CN" sz="2400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baseline="-25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43" name="Text Box 10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46338" y="5916861"/>
                      <a:ext cx="3183492" cy="473206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l="-310" t="-12821" b="-28205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p:grpSp>
            <p:nvGrpSpPr>
              <p:cNvPr id="39" name="组合 38"/>
              <p:cNvGrpSpPr/>
              <p:nvPr/>
            </p:nvGrpSpPr>
            <p:grpSpPr>
              <a:xfrm>
                <a:off x="335533" y="6291579"/>
                <a:ext cx="6496668" cy="492136"/>
                <a:chOff x="335533" y="6291579"/>
                <a:chExt cx="6496668" cy="492136"/>
              </a:xfrm>
              <a:grpFill/>
            </p:grpSpPr>
            <p:sp>
              <p:nvSpPr>
                <p:cNvPr id="40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35533" y="6291579"/>
                  <a:ext cx="3008994" cy="46166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latin typeface="Times New Roman" panose="02020603050405020304" pitchFamily="18" charset="0"/>
                    </a:rPr>
                    <a:t>*乘除运算</a:t>
                  </a:r>
                  <a:r>
                    <a:rPr lang="zh-CN" altLang="en-US" sz="2400" dirty="0">
                      <a:latin typeface="华文琥珀" panose="02010800040101010101" pitchFamily="2" charset="-122"/>
                      <a:ea typeface="华文琥珀" panose="02010800040101010101" pitchFamily="2" charset="-122"/>
                    </a:rPr>
                    <a:t>→</a:t>
                  </a:r>
                  <a:r>
                    <a:rPr lang="zh-CN" altLang="en-US" sz="24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用极坐标式：</a:t>
                  </a:r>
                  <a:endPara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aphicFrame>
              <p:nvGraphicFramePr>
                <p:cNvPr id="41" name="对象 40"/>
                <p:cNvGraphicFramePr>
                  <a:graphicFrameLocks noChangeAspect="1"/>
                </p:cNvGraphicFramePr>
                <p:nvPr/>
              </p:nvGraphicFramePr>
              <p:xfrm>
                <a:off x="3211113" y="6323340"/>
                <a:ext cx="3621088" cy="460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1230" name="公式" r:id="rId14" imgW="42976800" imgH="5486400" progId="Equation.3">
                        <p:embed/>
                      </p:oleObj>
                    </mc:Choice>
                    <mc:Fallback>
                      <p:oleObj name="公式" r:id="rId14" imgW="42976800" imgH="5486400" progId="Equation.3">
                        <p:embed/>
                        <p:pic>
                          <p:nvPicPr>
                            <p:cNvPr id="0" name="对象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1113" y="6323340"/>
                              <a:ext cx="3621088" cy="460375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4" name="Rectangle 40"/>
          <p:cNvSpPr txBox="1">
            <a:spLocks noChangeArrowheads="1"/>
          </p:cNvSpPr>
          <p:nvPr/>
        </p:nvSpPr>
        <p:spPr bwMode="auto">
          <a:xfrm>
            <a:off x="1084400" y="570777"/>
            <a:ext cx="360558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三</a:t>
            </a:r>
            <a:r>
              <a:rPr lang="en-US" altLang="zh-CN" sz="2800" b="1" dirty="0">
                <a:solidFill>
                  <a:srgbClr val="002060"/>
                </a:solidFill>
              </a:rPr>
              <a:t>. </a:t>
            </a:r>
            <a:r>
              <a:rPr lang="zh-CN" altLang="en-US" sz="2800" b="1" dirty="0">
                <a:solidFill>
                  <a:srgbClr val="002060"/>
                </a:solidFill>
              </a:rPr>
              <a:t>相量的基本运算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45" name="Text Box 1161" descr="纸莎草纸"/>
          <p:cNvSpPr txBox="1">
            <a:spLocks noChangeArrowheads="1"/>
          </p:cNvSpPr>
          <p:nvPr/>
        </p:nvSpPr>
        <p:spPr bwMode="auto">
          <a:xfrm>
            <a:off x="8469890" y="258590"/>
            <a:ext cx="3546599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rgbClr val="00B0F0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由于线性正弦交流电路的响应均是与激励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同频率的正弦量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，频率已知或</a:t>
            </a:r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特定，故可以不考虑频率要素，将正弦量转换为相量进行复数运算求解。</a:t>
            </a:r>
            <a:endParaRPr lang="zh-CN" altLang="en-US" sz="24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7423" y="39064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解：</a:t>
            </a:r>
            <a:endParaRPr lang="zh-CN" altLang="en-US" sz="2800" b="1" dirty="0"/>
          </a:p>
        </p:txBody>
      </p:sp>
      <p:graphicFrame>
        <p:nvGraphicFramePr>
          <p:cNvPr id="76" name="Object 7">
            <a:hlinkClick r:id="" action="ppaction://ole?verb=1"/>
          </p:cNvPr>
          <p:cNvGraphicFramePr/>
          <p:nvPr/>
        </p:nvGraphicFramePr>
        <p:xfrm>
          <a:off x="4653607" y="5566621"/>
          <a:ext cx="344805" cy="2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1" name="公式" r:id="rId16" imgW="3365500" imgH="241300" progId="Equation.3">
                  <p:embed/>
                </p:oleObj>
              </mc:Choice>
              <mc:Fallback>
                <p:oleObj name="公式" r:id="rId16" imgW="3365500" imgH="241300" progId="Equation.3">
                  <p:embed/>
                  <p:pic>
                    <p:nvPicPr>
                      <p:cNvPr id="0" name="Object 7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607" y="5566621"/>
                        <a:ext cx="344805" cy="2603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00B0F0">
                              <a:tint val="66000"/>
                              <a:satMod val="160000"/>
                            </a:srgbClr>
                          </a:gs>
                          <a:gs pos="50000">
                            <a:srgbClr val="00B0F0">
                              <a:tint val="44500"/>
                              <a:satMod val="160000"/>
                            </a:srgbClr>
                          </a:gs>
                          <a:gs pos="100000">
                            <a:srgbClr val="00B0F0">
                              <a:tint val="23500"/>
                              <a:satMod val="160000"/>
                            </a:srgb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40129" y="4590674"/>
            <a:ext cx="9384421" cy="657226"/>
            <a:chOff x="314546" y="4661692"/>
            <a:chExt cx="9384421" cy="65722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421867" y="4661693"/>
              <a:ext cx="7277100" cy="657225"/>
            </a:xfrm>
            <a:prstGeom prst="rect">
              <a:avLst/>
            </a:prstGeom>
          </p:spPr>
        </p:pic>
        <p:graphicFrame>
          <p:nvGraphicFramePr>
            <p:cNvPr id="30729" name="Object 22"/>
            <p:cNvGraphicFramePr>
              <a:graphicFrameLocks noChangeAspect="1"/>
            </p:cNvGraphicFramePr>
            <p:nvPr/>
          </p:nvGraphicFramePr>
          <p:xfrm>
            <a:off x="314546" y="4661692"/>
            <a:ext cx="2125662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32" name="公式" r:id="rId19" imgW="19812000" imgH="5486400" progId="Equation.3">
                    <p:embed/>
                  </p:oleObj>
                </mc:Choice>
                <mc:Fallback>
                  <p:oleObj name="公式" r:id="rId19" imgW="19812000" imgH="5486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46" y="4661692"/>
                          <a:ext cx="2125662" cy="657225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00B0F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F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F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943565" y="5288969"/>
            <a:ext cx="3616789" cy="1121283"/>
            <a:chOff x="5943565" y="5288969"/>
            <a:chExt cx="3616789" cy="1121283"/>
          </a:xfrm>
        </p:grpSpPr>
        <p:sp>
          <p:nvSpPr>
            <p:cNvPr id="13" name="矩形 12"/>
            <p:cNvSpPr/>
            <p:nvPr/>
          </p:nvSpPr>
          <p:spPr>
            <a:xfrm>
              <a:off x="7862629" y="5288969"/>
              <a:ext cx="1697725" cy="6461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肘形连接符 79"/>
            <p:cNvCxnSpPr/>
            <p:nvPr/>
          </p:nvCxnSpPr>
          <p:spPr>
            <a:xfrm rot="5400000">
              <a:off x="7149565" y="4736252"/>
              <a:ext cx="468000" cy="2880000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9223640" y="2661955"/>
            <a:ext cx="2936617" cy="3247029"/>
            <a:chOff x="9223640" y="2661955"/>
            <a:chExt cx="2936617" cy="3247029"/>
          </a:xfrm>
        </p:grpSpPr>
        <p:grpSp>
          <p:nvGrpSpPr>
            <p:cNvPr id="81" name="组合 80"/>
            <p:cNvGrpSpPr/>
            <p:nvPr/>
          </p:nvGrpSpPr>
          <p:grpSpPr>
            <a:xfrm>
              <a:off x="9223640" y="2661955"/>
              <a:ext cx="2936617" cy="3247029"/>
              <a:chOff x="4395012" y="3787708"/>
              <a:chExt cx="2936617" cy="3247029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664638" y="4062939"/>
                <a:ext cx="2590800" cy="2971798"/>
                <a:chOff x="4664638" y="4062939"/>
                <a:chExt cx="2590800" cy="2971798"/>
              </a:xfrm>
            </p:grpSpPr>
            <p:grpSp>
              <p:nvGrpSpPr>
                <p:cNvPr id="87" name="Group 150"/>
                <p:cNvGrpSpPr/>
                <p:nvPr/>
              </p:nvGrpSpPr>
              <p:grpSpPr bwMode="auto">
                <a:xfrm>
                  <a:off x="4664638" y="4062939"/>
                  <a:ext cx="2590800" cy="2133600"/>
                  <a:chOff x="153" y="65"/>
                  <a:chExt cx="1632" cy="1344"/>
                </a:xfrm>
              </p:grpSpPr>
              <p:sp>
                <p:nvSpPr>
                  <p:cNvPr id="102" name="Line 1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" y="1121"/>
                    <a:ext cx="16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Line 1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-384" y="737"/>
                    <a:ext cx="13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" name="Group 140"/>
                <p:cNvGrpSpPr/>
                <p:nvPr/>
              </p:nvGrpSpPr>
              <p:grpSpPr bwMode="auto">
                <a:xfrm>
                  <a:off x="4878943" y="5739337"/>
                  <a:ext cx="1974850" cy="1295400"/>
                  <a:chOff x="0" y="648"/>
                  <a:chExt cx="1244" cy="816"/>
                </a:xfrm>
              </p:grpSpPr>
              <p:sp>
                <p:nvSpPr>
                  <p:cNvPr id="9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648"/>
                    <a:ext cx="1043" cy="43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FF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1" name="对象 26664"/>
                  <p:cNvGraphicFramePr>
                    <a:graphicFrameLocks noChangeAspect="1"/>
                  </p:cNvGraphicFramePr>
                  <p:nvPr/>
                </p:nvGraphicFramePr>
                <p:xfrm>
                  <a:off x="945" y="1047"/>
                  <a:ext cx="299" cy="41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233" name="公式" r:id="rId21" imgW="3962400" imgH="5486400" progId="Equation.3">
                          <p:embed/>
                        </p:oleObj>
                      </mc:Choice>
                      <mc:Fallback>
                        <p:oleObj name="公式" r:id="rId21" imgW="3962400" imgH="5486400" progId="Equation.3">
                          <p:embed/>
                          <p:pic>
                            <p:nvPicPr>
                              <p:cNvPr id="0" name="对象 2666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45" y="1047"/>
                                <a:ext cx="299" cy="4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90" name="Group 141"/>
                <p:cNvGrpSpPr/>
                <p:nvPr/>
              </p:nvGrpSpPr>
              <p:grpSpPr bwMode="auto">
                <a:xfrm>
                  <a:off x="4878942" y="4101037"/>
                  <a:ext cx="609601" cy="1638301"/>
                  <a:chOff x="0" y="-120"/>
                  <a:chExt cx="384" cy="1032"/>
                </a:xfrm>
              </p:grpSpPr>
              <p:sp>
                <p:nvSpPr>
                  <p:cNvPr id="96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192"/>
                    <a:ext cx="384" cy="72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FF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98" name="对象 26670"/>
                  <p:cNvGraphicFramePr>
                    <a:graphicFrameLocks noChangeAspect="1"/>
                  </p:cNvGraphicFramePr>
                  <p:nvPr/>
                </p:nvGraphicFramePr>
                <p:xfrm>
                  <a:off x="91" y="-120"/>
                  <a:ext cx="286" cy="3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234" name="公式" r:id="rId23" imgW="4267200" imgH="5486400" progId="Equation.3">
                          <p:embed/>
                        </p:oleObj>
                      </mc:Choice>
                      <mc:Fallback>
                        <p:oleObj name="公式" r:id="rId23" imgW="4267200" imgH="5486400" progId="Equation.3">
                          <p:embed/>
                          <p:pic>
                            <p:nvPicPr>
                              <p:cNvPr id="0" name="对象 2667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" y="-120"/>
                                <a:ext cx="286" cy="37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91" name="Group 142"/>
                <p:cNvGrpSpPr/>
                <p:nvPr/>
              </p:nvGrpSpPr>
              <p:grpSpPr bwMode="auto">
                <a:xfrm>
                  <a:off x="4859891" y="4596337"/>
                  <a:ext cx="2309814" cy="1785938"/>
                  <a:chOff x="-12" y="480"/>
                  <a:chExt cx="1455" cy="1125"/>
                </a:xfrm>
              </p:grpSpPr>
              <p:sp>
                <p:nvSpPr>
                  <p:cNvPr id="93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480"/>
                    <a:ext cx="1053" cy="4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3" y="885"/>
                    <a:ext cx="384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2" y="895"/>
                    <a:ext cx="1455" cy="29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3" name="矩形 82"/>
              <p:cNvSpPr/>
              <p:nvPr/>
            </p:nvSpPr>
            <p:spPr>
              <a:xfrm flipH="1">
                <a:off x="4395012" y="3787708"/>
                <a:ext cx="5028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+j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 flipH="1">
                <a:off x="6753843" y="5731818"/>
                <a:ext cx="5777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+1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 flipH="1">
                <a:off x="4832025" y="5827849"/>
                <a:ext cx="5028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0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6796640" y="4617527"/>
                    <a:ext cx="534989" cy="66383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altLang="zh-CN" sz="3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3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640" y="4617527"/>
                    <a:ext cx="534989" cy="66383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9924053" y="2871785"/>
              <a:ext cx="1812344" cy="2142240"/>
              <a:chOff x="9924053" y="2871785"/>
              <a:chExt cx="1812344" cy="214224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0531434" y="287178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相量图</a:t>
                </a:r>
                <a:endParaRPr lang="zh-CN" altLang="en-US" sz="24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aphicFrame>
            <p:nvGraphicFramePr>
              <p:cNvPr id="106" name="Object 7">
                <a:hlinkClick r:id="" action="ppaction://ole?verb=1"/>
              </p:cNvPr>
              <p:cNvGraphicFramePr/>
              <p:nvPr/>
            </p:nvGraphicFramePr>
            <p:xfrm>
              <a:off x="9924053" y="4112104"/>
              <a:ext cx="465314" cy="3467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35" name="公式" r:id="rId25" imgW="6705600" imgH="4267200" progId="Equation.3">
                      <p:embed/>
                    </p:oleObj>
                  </mc:Choice>
                  <mc:Fallback>
                    <p:oleObj name="公式" r:id="rId25" imgW="6705600" imgH="4267200" progId="Equation.3">
                      <p:embed/>
                      <p:pic>
                        <p:nvPicPr>
                          <p:cNvPr id="0" name="Object 7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24053" y="4112104"/>
                            <a:ext cx="465314" cy="3467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Arc 10"/>
              <p:cNvSpPr/>
              <p:nvPr/>
            </p:nvSpPr>
            <p:spPr bwMode="auto">
              <a:xfrm>
                <a:off x="10108240" y="3933131"/>
                <a:ext cx="390740" cy="684000"/>
              </a:xfrm>
              <a:custGeom>
                <a:avLst/>
                <a:gdLst>
                  <a:gd name="T0" fmla="*/ 0 w 21600"/>
                  <a:gd name="T1" fmla="*/ 0 h 21600"/>
                  <a:gd name="T2" fmla="*/ 246 w 21600"/>
                  <a:gd name="T3" fmla="*/ 312 h 21600"/>
                  <a:gd name="T4" fmla="*/ 0 w 21600"/>
                  <a:gd name="T5" fmla="*/ 3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FF"/>
                </a:solidFill>
                <a:miter lim="800000"/>
                <a:headEnd type="triangl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8" name="Arc 4"/>
              <p:cNvSpPr/>
              <p:nvPr/>
            </p:nvSpPr>
            <p:spPr bwMode="auto">
              <a:xfrm flipV="1">
                <a:off x="10553336" y="4616245"/>
                <a:ext cx="168741" cy="317401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240 h 21600"/>
                  <a:gd name="T4" fmla="*/ 0 w 21600"/>
                  <a:gd name="T5" fmla="*/ 24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FF"/>
                </a:solidFill>
                <a:miter lim="800000"/>
                <a:headEnd type="triangl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aphicFrame>
            <p:nvGraphicFramePr>
              <p:cNvPr id="109" name="Object 7">
                <a:hlinkClick r:id="" action="ppaction://ole?verb=1"/>
              </p:cNvPr>
              <p:cNvGraphicFramePr/>
              <p:nvPr/>
            </p:nvGraphicFramePr>
            <p:xfrm>
              <a:off x="10725585" y="4667292"/>
              <a:ext cx="465314" cy="3467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36" name="公式" r:id="rId27" imgW="3962400" imgH="5486400" progId="Equation.3">
                      <p:embed/>
                    </p:oleObj>
                  </mc:Choice>
                  <mc:Fallback>
                    <p:oleObj name="公式" r:id="rId27" imgW="3962400" imgH="5486400" progId="Equation.3">
                      <p:embed/>
                      <p:pic>
                        <p:nvPicPr>
                          <p:cNvPr id="0" name="Object 7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25585" y="4667292"/>
                            <a:ext cx="465314" cy="3467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" name="Arc 4"/>
              <p:cNvSpPr/>
              <p:nvPr/>
            </p:nvSpPr>
            <p:spPr bwMode="auto">
              <a:xfrm>
                <a:off x="11092586" y="4357535"/>
                <a:ext cx="108138" cy="233139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240 h 21600"/>
                  <a:gd name="T4" fmla="*/ 0 w 21600"/>
                  <a:gd name="T5" fmla="*/ 24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FF0000"/>
                </a:solidFill>
                <a:miter lim="800000"/>
                <a:headEnd type="triangl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aphicFrame>
            <p:nvGraphicFramePr>
              <p:cNvPr id="111" name="Object 7">
                <a:hlinkClick r:id="" action="ppaction://ole?verb=1"/>
              </p:cNvPr>
              <p:cNvGraphicFramePr/>
              <p:nvPr/>
            </p:nvGraphicFramePr>
            <p:xfrm>
              <a:off x="11207759" y="4268876"/>
              <a:ext cx="528638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37" name="公式" r:id="rId28" imgW="4267200" imgH="5486400" progId="Equation.3">
                      <p:embed/>
                    </p:oleObj>
                  </mc:Choice>
                  <mc:Fallback>
                    <p:oleObj name="公式" r:id="rId28" imgW="4267200" imgH="5486400" progId="Equation.3">
                      <p:embed/>
                      <p:pic>
                        <p:nvPicPr>
                          <p:cNvPr id="0" name="Object 7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07759" y="4268876"/>
                            <a:ext cx="528638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7077" y="6531782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8946" grpId="0"/>
      <p:bldP spid="44" grpId="0"/>
      <p:bldP spid="45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21752" y="632460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29293" y="1001881"/>
          <a:ext cx="5178385" cy="110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1" name="" r:id="rId1" imgW="3757295" imgH="951865" progId="Equation.3">
                  <p:embed/>
                </p:oleObj>
              </mc:Choice>
              <mc:Fallback>
                <p:oleObj name="" r:id="rId1" imgW="3757295" imgH="951865" progId="Equation.3">
                  <p:embed/>
                  <p:pic>
                    <p:nvPicPr>
                      <p:cNvPr id="0" name="对象 26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293" y="1001881"/>
                        <a:ext cx="5178385" cy="1108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238936" y="4200993"/>
            <a:ext cx="228919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prstShdw prst="shdw17" dist="17961" dir="2700000">
              <a:srgbClr val="5C997A"/>
            </a:prstShdw>
          </a:effectLst>
        </p:spPr>
        <p:txBody>
          <a:bodyPr wrap="square">
            <a:spAutoFit/>
          </a:bodyPr>
          <a:lstStyle>
            <a:lvl1pPr indent="5715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相量图在正弦稳态分析中有重要作用，尤其适用于定性分析。</a:t>
            </a:r>
            <a:endParaRPr lang="zh-CN" altLang="en-US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727585" y="865537"/>
          <a:ext cx="2332962" cy="1151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2" name="" r:id="rId3" imgW="1005205" imgH="496570" progId="Equation.3">
                  <p:embed/>
                </p:oleObj>
              </mc:Choice>
              <mc:Fallback>
                <p:oleObj name="" r:id="rId3" imgW="1005205" imgH="496570" progId="Equation.3">
                  <p:embed/>
                  <p:pic>
                    <p:nvPicPr>
                      <p:cNvPr id="0" name="对象 26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585" y="865537"/>
                        <a:ext cx="2332962" cy="1151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62848" y="3237585"/>
          <a:ext cx="78978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3" name="" r:id="rId5" imgW="6360160" imgH="431800" progId="Equation.3">
                  <p:embed/>
                </p:oleObj>
              </mc:Choice>
              <mc:Fallback>
                <p:oleObj name="" r:id="rId5" imgW="6360160" imgH="431800" progId="Equation.3">
                  <p:embed/>
                  <p:pic>
                    <p:nvPicPr>
                      <p:cNvPr id="0" name="对象 26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8" y="3237585"/>
                        <a:ext cx="78978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0"/>
          <p:cNvSpPr>
            <a:spLocks noChangeArrowheads="1"/>
          </p:cNvSpPr>
          <p:nvPr/>
        </p:nvSpPr>
        <p:spPr bwMode="auto">
          <a:xfrm>
            <a:off x="6594910" y="1297483"/>
            <a:ext cx="1447800" cy="36195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AutoShape 41"/>
          <p:cNvSpPr/>
          <p:nvPr/>
        </p:nvSpPr>
        <p:spPr bwMode="auto">
          <a:xfrm>
            <a:off x="8301833" y="1011631"/>
            <a:ext cx="280150" cy="884648"/>
          </a:xfrm>
          <a:prstGeom prst="leftBrace">
            <a:avLst>
              <a:gd name="adj1" fmla="val 25000"/>
              <a:gd name="adj2" fmla="val 50000"/>
            </a:avLst>
          </a:prstGeom>
          <a:noFill/>
          <a:ln w="47625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3067" y="2222259"/>
          <a:ext cx="4168882" cy="50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4" name="" r:id="rId7" imgW="1892935" imgH="228600" progId="Equation.3">
                  <p:embed/>
                </p:oleObj>
              </mc:Choice>
              <mc:Fallback>
                <p:oleObj name="" r:id="rId7" imgW="1892935" imgH="228600" progId="Equation.3">
                  <p:embed/>
                  <p:pic>
                    <p:nvPicPr>
                      <p:cNvPr id="0" name="对象 26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67" y="2222259"/>
                        <a:ext cx="4168882" cy="50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1"/>
          <p:cNvGrpSpPr/>
          <p:nvPr/>
        </p:nvGrpSpPr>
        <p:grpSpPr bwMode="auto">
          <a:xfrm>
            <a:off x="5352736" y="3935413"/>
            <a:ext cx="2678113" cy="2236787"/>
            <a:chOff x="0" y="0"/>
            <a:chExt cx="1687" cy="140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0" y="1121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rot="-5400000">
              <a:off x="-384" y="73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399" y="1152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" y="0"/>
              <a:ext cx="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+j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45"/>
          <p:cNvGrpSpPr/>
          <p:nvPr/>
        </p:nvGrpSpPr>
        <p:grpSpPr bwMode="auto">
          <a:xfrm>
            <a:off x="5809936" y="4686300"/>
            <a:ext cx="1546225" cy="1409700"/>
            <a:chOff x="0" y="0"/>
            <a:chExt cx="974" cy="888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0" y="264"/>
              <a:ext cx="960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306" y="546"/>
              <a:ext cx="34" cy="102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" name="对象 26641"/>
            <p:cNvGraphicFramePr>
              <a:graphicFrameLocks noChangeAspect="1"/>
            </p:cNvGraphicFramePr>
            <p:nvPr/>
          </p:nvGraphicFramePr>
          <p:xfrm>
            <a:off x="336" y="645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5" name="" r:id="rId9" imgW="243205" imgH="204470" progId="Equation.3">
                    <p:embed/>
                  </p:oleObj>
                </mc:Choice>
                <mc:Fallback>
                  <p:oleObj name="" r:id="rId9" imgW="243205" imgH="204470" progId="Equation.3">
                    <p:embed/>
                    <p:pic>
                      <p:nvPicPr>
                        <p:cNvPr id="0" name="对象 26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45"/>
                          <a:ext cx="2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rc 60"/>
            <p:cNvSpPr>
              <a:spLocks noChangeArrowheads="1"/>
            </p:cNvSpPr>
            <p:nvPr/>
          </p:nvSpPr>
          <p:spPr bwMode="auto">
            <a:xfrm>
              <a:off x="336" y="600"/>
              <a:ext cx="144" cy="144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" name="对象 26643"/>
            <p:cNvGraphicFramePr>
              <a:graphicFrameLocks noChangeAspect="1"/>
            </p:cNvGraphicFramePr>
            <p:nvPr/>
          </p:nvGraphicFramePr>
          <p:xfrm>
            <a:off x="720" y="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6" name="" r:id="rId11" imgW="204470" imgH="230505" progId="Equation.3">
                    <p:embed/>
                  </p:oleObj>
                </mc:Choice>
                <mc:Fallback>
                  <p:oleObj name="" r:id="rId11" imgW="204470" imgH="230505" progId="Equation.3">
                    <p:embed/>
                    <p:pic>
                      <p:nvPicPr>
                        <p:cNvPr id="0" name="对象 26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49"/>
          <p:cNvGrpSpPr/>
          <p:nvPr/>
        </p:nvGrpSpPr>
        <p:grpSpPr bwMode="auto">
          <a:xfrm>
            <a:off x="5781360" y="3733800"/>
            <a:ext cx="2543176" cy="1981200"/>
            <a:chOff x="-18" y="0"/>
            <a:chExt cx="1602" cy="1248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-18" y="144"/>
              <a:ext cx="1344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Arc 55"/>
            <p:cNvSpPr>
              <a:spLocks noChangeArrowheads="1"/>
            </p:cNvSpPr>
            <p:nvPr/>
          </p:nvSpPr>
          <p:spPr bwMode="auto">
            <a:xfrm>
              <a:off x="384" y="929"/>
              <a:ext cx="192" cy="319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" name="Arc 63"/>
            <p:cNvSpPr>
              <a:spLocks noChangeArrowheads="1"/>
            </p:cNvSpPr>
            <p:nvPr/>
          </p:nvSpPr>
          <p:spPr bwMode="auto">
            <a:xfrm flipV="1">
              <a:off x="528" y="1056"/>
              <a:ext cx="576" cy="48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" name="对象 26648"/>
            <p:cNvGraphicFramePr>
              <a:graphicFrameLocks noChangeAspect="1"/>
            </p:cNvGraphicFramePr>
            <p:nvPr/>
          </p:nvGraphicFramePr>
          <p:xfrm>
            <a:off x="1104" y="912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7" name="" r:id="rId13" imgW="357505" imgH="204470" progId="Equation.3">
                    <p:embed/>
                  </p:oleObj>
                </mc:Choice>
                <mc:Fallback>
                  <p:oleObj name="" r:id="rId13" imgW="357505" imgH="204470" progId="Equation.3">
                    <p:embed/>
                    <p:pic>
                      <p:nvPicPr>
                        <p:cNvPr id="0" name="对象 26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912"/>
                          <a:ext cx="4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649"/>
            <p:cNvGraphicFramePr>
              <a:graphicFrameLocks noChangeAspect="1"/>
            </p:cNvGraphicFramePr>
            <p:nvPr/>
          </p:nvGraphicFramePr>
          <p:xfrm>
            <a:off x="1101" y="0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8" name="" r:id="rId15" imgW="166370" imgH="205105" progId="Equation.3">
                    <p:embed/>
                  </p:oleObj>
                </mc:Choice>
                <mc:Fallback>
                  <p:oleObj name="" r:id="rId15" imgW="166370" imgH="205105" progId="Equation.3">
                    <p:embed/>
                    <p:pic>
                      <p:nvPicPr>
                        <p:cNvPr id="0" name="对象 26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0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50"/>
          <p:cNvGrpSpPr/>
          <p:nvPr/>
        </p:nvGrpSpPr>
        <p:grpSpPr bwMode="auto">
          <a:xfrm>
            <a:off x="1450661" y="3889376"/>
            <a:ext cx="2693988" cy="2282824"/>
            <a:chOff x="-10" y="-29"/>
            <a:chExt cx="1697" cy="1438"/>
          </a:xfrm>
        </p:grpSpPr>
        <p:sp>
          <p:nvSpPr>
            <p:cNvPr id="29" name="Line 112"/>
            <p:cNvSpPr>
              <a:spLocks noChangeShapeType="1"/>
            </p:cNvSpPr>
            <p:nvPr/>
          </p:nvSpPr>
          <p:spPr bwMode="auto">
            <a:xfrm flipH="1">
              <a:off x="0" y="1121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" name="Line 120"/>
            <p:cNvSpPr>
              <a:spLocks noChangeShapeType="1"/>
            </p:cNvSpPr>
            <p:nvPr/>
          </p:nvSpPr>
          <p:spPr bwMode="auto">
            <a:xfrm rot="-5400000">
              <a:off x="-384" y="737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21"/>
            <p:cNvSpPr txBox="1">
              <a:spLocks noChangeArrowheads="1"/>
            </p:cNvSpPr>
            <p:nvPr/>
          </p:nvSpPr>
          <p:spPr bwMode="auto">
            <a:xfrm>
              <a:off x="1399" y="1152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122"/>
            <p:cNvSpPr txBox="1">
              <a:spLocks noChangeArrowheads="1"/>
            </p:cNvSpPr>
            <p:nvPr/>
          </p:nvSpPr>
          <p:spPr bwMode="auto">
            <a:xfrm>
              <a:off x="-10" y="-29"/>
              <a:ext cx="2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+j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" name="Group 143"/>
          <p:cNvGrpSpPr/>
          <p:nvPr/>
        </p:nvGrpSpPr>
        <p:grpSpPr bwMode="auto">
          <a:xfrm>
            <a:off x="2533336" y="5105400"/>
            <a:ext cx="1905000" cy="609600"/>
            <a:chOff x="0" y="0"/>
            <a:chExt cx="1200" cy="384"/>
          </a:xfrm>
        </p:grpSpPr>
        <p:sp>
          <p:nvSpPr>
            <p:cNvPr id="34" name="Arc 123"/>
            <p:cNvSpPr>
              <a:spLocks noChangeArrowheads="1"/>
            </p:cNvSpPr>
            <p:nvPr/>
          </p:nvSpPr>
          <p:spPr bwMode="auto">
            <a:xfrm>
              <a:off x="0" y="65"/>
              <a:ext cx="192" cy="319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Arc 128"/>
            <p:cNvSpPr>
              <a:spLocks noChangeArrowheads="1"/>
            </p:cNvSpPr>
            <p:nvPr/>
          </p:nvSpPr>
          <p:spPr bwMode="auto">
            <a:xfrm flipV="1">
              <a:off x="144" y="192"/>
              <a:ext cx="576" cy="48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" name="对象 26658"/>
            <p:cNvGraphicFramePr>
              <a:graphicFrameLocks noChangeAspect="1"/>
            </p:cNvGraphicFramePr>
            <p:nvPr/>
          </p:nvGraphicFramePr>
          <p:xfrm>
            <a:off x="720" y="0"/>
            <a:ext cx="4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39" name="" r:id="rId17" imgW="357505" imgH="204470" progId="Equation.3">
                    <p:embed/>
                  </p:oleObj>
                </mc:Choice>
                <mc:Fallback>
                  <p:oleObj name="" r:id="rId17" imgW="357505" imgH="204470" progId="Equation.3">
                    <p:embed/>
                    <p:pic>
                      <p:nvPicPr>
                        <p:cNvPr id="0" name="对象 26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4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140"/>
          <p:cNvGrpSpPr/>
          <p:nvPr/>
        </p:nvGrpSpPr>
        <p:grpSpPr bwMode="auto">
          <a:xfrm>
            <a:off x="1923736" y="4686300"/>
            <a:ext cx="1546225" cy="1409700"/>
            <a:chOff x="0" y="0"/>
            <a:chExt cx="974" cy="888"/>
          </a:xfrm>
        </p:grpSpPr>
        <p:sp>
          <p:nvSpPr>
            <p:cNvPr id="38" name="Line 113"/>
            <p:cNvSpPr>
              <a:spLocks noChangeShapeType="1"/>
            </p:cNvSpPr>
            <p:nvPr/>
          </p:nvSpPr>
          <p:spPr bwMode="auto">
            <a:xfrm flipV="1">
              <a:off x="0" y="264"/>
              <a:ext cx="960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14"/>
            <p:cNvSpPr>
              <a:spLocks noChangeArrowheads="1"/>
            </p:cNvSpPr>
            <p:nvPr/>
          </p:nvSpPr>
          <p:spPr bwMode="auto">
            <a:xfrm>
              <a:off x="306" y="546"/>
              <a:ext cx="34" cy="102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" name="对象 26662"/>
            <p:cNvGraphicFramePr>
              <a:graphicFrameLocks noChangeAspect="1"/>
            </p:cNvGraphicFramePr>
            <p:nvPr/>
          </p:nvGraphicFramePr>
          <p:xfrm>
            <a:off x="336" y="645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0" name="" r:id="rId18" imgW="243205" imgH="204470" progId="Equation.3">
                    <p:embed/>
                  </p:oleObj>
                </mc:Choice>
                <mc:Fallback>
                  <p:oleObj name="" r:id="rId18" imgW="243205" imgH="204470" progId="Equation.3">
                    <p:embed/>
                    <p:pic>
                      <p:nvPicPr>
                        <p:cNvPr id="0" name="对象 26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45"/>
                          <a:ext cx="2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rc 125"/>
            <p:cNvSpPr>
              <a:spLocks noChangeArrowheads="1"/>
            </p:cNvSpPr>
            <p:nvPr/>
          </p:nvSpPr>
          <p:spPr bwMode="auto">
            <a:xfrm>
              <a:off x="336" y="600"/>
              <a:ext cx="144" cy="144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" name="对象 26664"/>
            <p:cNvGraphicFramePr>
              <a:graphicFrameLocks noChangeAspect="1"/>
            </p:cNvGraphicFramePr>
            <p:nvPr/>
          </p:nvGraphicFramePr>
          <p:xfrm>
            <a:off x="720" y="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1" name="" r:id="rId19" imgW="204470" imgH="230505" progId="Equation.3">
                    <p:embed/>
                  </p:oleObj>
                </mc:Choice>
                <mc:Fallback>
                  <p:oleObj name="" r:id="rId19" imgW="204470" imgH="230505" progId="Equation.3">
                    <p:embed/>
                    <p:pic>
                      <p:nvPicPr>
                        <p:cNvPr id="0" name="对象 26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141"/>
          <p:cNvGrpSpPr/>
          <p:nvPr/>
        </p:nvGrpSpPr>
        <p:grpSpPr bwMode="auto">
          <a:xfrm>
            <a:off x="1923736" y="4267200"/>
            <a:ext cx="609600" cy="2057400"/>
            <a:chOff x="0" y="0"/>
            <a:chExt cx="384" cy="1296"/>
          </a:xfrm>
        </p:grpSpPr>
        <p:sp>
          <p:nvSpPr>
            <p:cNvPr id="44" name="Line 115"/>
            <p:cNvSpPr>
              <a:spLocks noChangeShapeType="1"/>
            </p:cNvSpPr>
            <p:nvPr/>
          </p:nvSpPr>
          <p:spPr bwMode="auto">
            <a:xfrm flipV="1">
              <a:off x="0" y="192"/>
              <a:ext cx="384" cy="72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19"/>
            <p:cNvSpPr>
              <a:spLocks noChangeArrowheads="1"/>
            </p:cNvSpPr>
            <p:nvPr/>
          </p:nvSpPr>
          <p:spPr bwMode="auto">
            <a:xfrm>
              <a:off x="96" y="720"/>
              <a:ext cx="138" cy="198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Arc 126"/>
            <p:cNvSpPr>
              <a:spLocks noChangeArrowheads="1"/>
            </p:cNvSpPr>
            <p:nvPr/>
          </p:nvSpPr>
          <p:spPr bwMode="auto">
            <a:xfrm flipH="1">
              <a:off x="144" y="768"/>
              <a:ext cx="48" cy="336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" name="对象 26669"/>
            <p:cNvGraphicFramePr>
              <a:graphicFrameLocks noChangeAspect="1"/>
            </p:cNvGraphicFramePr>
            <p:nvPr/>
          </p:nvGraphicFramePr>
          <p:xfrm>
            <a:off x="48" y="1054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2" name="" r:id="rId20" imgW="243205" imgH="204470" progId="Equation.3">
                    <p:embed/>
                  </p:oleObj>
                </mc:Choice>
                <mc:Fallback>
                  <p:oleObj name="" r:id="rId20" imgW="243205" imgH="204470" progId="Equation.3">
                    <p:embed/>
                    <p:pic>
                      <p:nvPicPr>
                        <p:cNvPr id="0" name="对象 26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54"/>
                          <a:ext cx="28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26670"/>
            <p:cNvGraphicFramePr>
              <a:graphicFrameLocks noChangeAspect="1"/>
            </p:cNvGraphicFramePr>
            <p:nvPr/>
          </p:nvGraphicFramePr>
          <p:xfrm>
            <a:off x="96" y="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3" name="" r:id="rId22" imgW="204470" imgH="230505" progId="Equation.3">
                    <p:embed/>
                  </p:oleObj>
                </mc:Choice>
                <mc:Fallback>
                  <p:oleObj name="" r:id="rId22" imgW="204470" imgH="230505" progId="Equation.3">
                    <p:embed/>
                    <p:pic>
                      <p:nvPicPr>
                        <p:cNvPr id="0" name="对象 26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142"/>
          <p:cNvGrpSpPr/>
          <p:nvPr/>
        </p:nvGrpSpPr>
        <p:grpSpPr bwMode="auto">
          <a:xfrm>
            <a:off x="1923736" y="3810000"/>
            <a:ext cx="2133600" cy="1905000"/>
            <a:chOff x="0" y="0"/>
            <a:chExt cx="1344" cy="1200"/>
          </a:xfrm>
        </p:grpSpPr>
        <p:sp>
          <p:nvSpPr>
            <p:cNvPr id="50" name="Line 116"/>
            <p:cNvSpPr>
              <a:spLocks noChangeShapeType="1"/>
            </p:cNvSpPr>
            <p:nvPr/>
          </p:nvSpPr>
          <p:spPr bwMode="auto">
            <a:xfrm flipV="1">
              <a:off x="384" y="96"/>
              <a:ext cx="96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" name="Line 117"/>
            <p:cNvSpPr>
              <a:spLocks noChangeShapeType="1"/>
            </p:cNvSpPr>
            <p:nvPr/>
          </p:nvSpPr>
          <p:spPr bwMode="auto">
            <a:xfrm flipV="1">
              <a:off x="960" y="96"/>
              <a:ext cx="38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" name="Line 118"/>
            <p:cNvSpPr>
              <a:spLocks noChangeShapeType="1"/>
            </p:cNvSpPr>
            <p:nvPr/>
          </p:nvSpPr>
          <p:spPr bwMode="auto">
            <a:xfrm flipV="1">
              <a:off x="0" y="96"/>
              <a:ext cx="1344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3" name="对象 26675"/>
            <p:cNvGraphicFramePr>
              <a:graphicFrameLocks noChangeAspect="1"/>
            </p:cNvGraphicFramePr>
            <p:nvPr/>
          </p:nvGraphicFramePr>
          <p:xfrm>
            <a:off x="960" y="0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4" name="" r:id="rId24" imgW="166370" imgH="205105" progId="Equation.3">
                    <p:embed/>
                  </p:oleObj>
                </mc:Choice>
                <mc:Fallback>
                  <p:oleObj name="" r:id="rId24" imgW="166370" imgH="205105" progId="Equation.3">
                    <p:embed/>
                    <p:pic>
                      <p:nvPicPr>
                        <p:cNvPr id="0" name="对象 26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0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921949" y="2269840"/>
          <a:ext cx="3967215" cy="41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5" name="公式" r:id="rId25" imgW="46939200" imgH="4876800" progId="Equation.3">
                  <p:embed/>
                </p:oleObj>
              </mc:Choice>
              <mc:Fallback>
                <p:oleObj name="公式" r:id="rId25" imgW="46939200" imgH="4876800" progId="Equation.3">
                  <p:embed/>
                  <p:pic>
                    <p:nvPicPr>
                      <p:cNvPr id="0" name="对象 26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49" y="2269840"/>
                        <a:ext cx="3967215" cy="41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018682" y="2773134"/>
          <a:ext cx="2459113" cy="45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6" name="" r:id="rId27" imgW="1081405" imgH="203835" progId="Equation.3">
                  <p:embed/>
                </p:oleObj>
              </mc:Choice>
              <mc:Fallback>
                <p:oleObj name="" r:id="rId27" imgW="1081405" imgH="203835" progId="Equation.3">
                  <p:embed/>
                  <p:pic>
                    <p:nvPicPr>
                      <p:cNvPr id="0" name="对象 26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82" y="2773134"/>
                        <a:ext cx="2459113" cy="45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484709" y="2713956"/>
          <a:ext cx="2361455" cy="45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7" name="" r:id="rId29" imgW="1056005" imgH="203835" progId="Equation.3">
                  <p:embed/>
                </p:oleObj>
              </mc:Choice>
              <mc:Fallback>
                <p:oleObj name="" r:id="rId29" imgW="1056005" imgH="203835" progId="Equation.3">
                  <p:embed/>
                  <p:pic>
                    <p:nvPicPr>
                      <p:cNvPr id="0" name="对象 26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09" y="2713956"/>
                        <a:ext cx="2361455" cy="45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48"/>
          <p:cNvGrpSpPr/>
          <p:nvPr/>
        </p:nvGrpSpPr>
        <p:grpSpPr bwMode="auto">
          <a:xfrm>
            <a:off x="7257736" y="3967164"/>
            <a:ext cx="1295400" cy="1195388"/>
            <a:chOff x="0" y="-45"/>
            <a:chExt cx="816" cy="753"/>
          </a:xfrm>
        </p:grpSpPr>
        <p:sp>
          <p:nvSpPr>
            <p:cNvPr id="58" name="Line 15"/>
            <p:cNvSpPr>
              <a:spLocks noChangeShapeType="1"/>
            </p:cNvSpPr>
            <p:nvPr/>
          </p:nvSpPr>
          <p:spPr bwMode="auto">
            <a:xfrm flipV="1">
              <a:off x="18" y="-45"/>
              <a:ext cx="384" cy="74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" name="Freeform 24"/>
            <p:cNvSpPr>
              <a:spLocks noChangeArrowheads="1"/>
            </p:cNvSpPr>
            <p:nvPr/>
          </p:nvSpPr>
          <p:spPr bwMode="auto">
            <a:xfrm>
              <a:off x="90" y="510"/>
              <a:ext cx="138" cy="198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" name="对象 26682"/>
            <p:cNvGraphicFramePr>
              <a:graphicFrameLocks noChangeAspect="1"/>
            </p:cNvGraphicFramePr>
            <p:nvPr/>
          </p:nvGraphicFramePr>
          <p:xfrm>
            <a:off x="528" y="432"/>
            <a:ext cx="28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8" name="" r:id="rId31" imgW="243205" imgH="204470" progId="Equation.3">
                    <p:embed/>
                  </p:oleObj>
                </mc:Choice>
                <mc:Fallback>
                  <p:oleObj name="" r:id="rId31" imgW="243205" imgH="204470" progId="Equation.3">
                    <p:embed/>
                    <p:pic>
                      <p:nvPicPr>
                        <p:cNvPr id="0" name="对象 26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32"/>
                          <a:ext cx="28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26683"/>
            <p:cNvGraphicFramePr>
              <a:graphicFrameLocks noChangeAspect="1"/>
            </p:cNvGraphicFramePr>
            <p:nvPr/>
          </p:nvGraphicFramePr>
          <p:xfrm>
            <a:off x="324" y="48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9" name="" r:id="rId32" imgW="204470" imgH="230505" progId="Equation.3">
                    <p:embed/>
                  </p:oleObj>
                </mc:Choice>
                <mc:Fallback>
                  <p:oleObj name="" r:id="rId32" imgW="204470" imgH="230505" progId="Equation.3">
                    <p:embed/>
                    <p:pic>
                      <p:nvPicPr>
                        <p:cNvPr id="0" name="对象 26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48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46"/>
            <p:cNvSpPr>
              <a:spLocks noChangeShapeType="1"/>
            </p:cNvSpPr>
            <p:nvPr/>
          </p:nvSpPr>
          <p:spPr bwMode="auto">
            <a:xfrm>
              <a:off x="0" y="6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3" name="Line 147"/>
            <p:cNvSpPr>
              <a:spLocks noChangeShapeType="1"/>
            </p:cNvSpPr>
            <p:nvPr/>
          </p:nvSpPr>
          <p:spPr bwMode="auto">
            <a:xfrm flipV="1">
              <a:off x="216" y="576"/>
              <a:ext cx="288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5" name="Text Box 153"/>
          <p:cNvSpPr txBox="1">
            <a:spLocks noChangeArrowheads="1"/>
          </p:cNvSpPr>
          <p:nvPr/>
        </p:nvSpPr>
        <p:spPr bwMode="auto">
          <a:xfrm>
            <a:off x="1662445" y="6267450"/>
            <a:ext cx="2170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平行四边形法则</a:t>
            </a:r>
            <a:endParaRPr lang="zh-CN" altLang="en-US" sz="22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6" name="Text Box 154"/>
          <p:cNvSpPr txBox="1">
            <a:spLocks noChangeArrowheads="1"/>
          </p:cNvSpPr>
          <p:nvPr/>
        </p:nvSpPr>
        <p:spPr bwMode="auto">
          <a:xfrm>
            <a:off x="5962465" y="6267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三角形法则</a:t>
            </a:r>
            <a:endParaRPr lang="zh-CN" altLang="en-US" sz="2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22307" y="63906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2-2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正弦量的相量表示法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Rectangle 40"/>
          <p:cNvSpPr txBox="1">
            <a:spLocks noChangeArrowheads="1"/>
          </p:cNvSpPr>
          <p:nvPr/>
        </p:nvSpPr>
        <p:spPr bwMode="auto">
          <a:xfrm>
            <a:off x="6324370" y="76076"/>
            <a:ext cx="360558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三</a:t>
            </a:r>
            <a:r>
              <a:rPr lang="en-US" altLang="zh-CN" sz="2800" b="1" dirty="0">
                <a:solidFill>
                  <a:srgbClr val="002060"/>
                </a:solidFill>
              </a:rPr>
              <a:t>. </a:t>
            </a:r>
            <a:r>
              <a:rPr lang="zh-CN" altLang="en-US" sz="2800" b="1" dirty="0">
                <a:solidFill>
                  <a:srgbClr val="002060"/>
                </a:solidFill>
              </a:rPr>
              <a:t>相量的基本运算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883109" y="488411"/>
            <a:ext cx="20313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</a:rPr>
              <a:t>2-2-2】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65" grpId="0"/>
      <p:bldP spid="66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48253" y="1693520"/>
            <a:ext cx="72866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单一参数的交流电路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723953" y="2836520"/>
            <a:ext cx="6219974" cy="1519908"/>
            <a:chOff x="1317471" y="3389495"/>
            <a:chExt cx="9755644" cy="1830452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7471" y="3399019"/>
              <a:ext cx="3268087" cy="1820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77" y="3399019"/>
              <a:ext cx="3270043" cy="1820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102" y="3389495"/>
              <a:ext cx="3253013" cy="1820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53227" y="1607767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2-5 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阻抗的串、并联电路</a:t>
            </a:r>
            <a:endParaRPr lang="zh-CN" altLang="en-US" sz="2400" dirty="0"/>
          </a:p>
        </p:txBody>
      </p:sp>
      <p:sp>
        <p:nvSpPr>
          <p:cNvPr id="27" name="圆角矩形 26"/>
          <p:cNvSpPr/>
          <p:nvPr/>
        </p:nvSpPr>
        <p:spPr>
          <a:xfrm>
            <a:off x="1882661" y="1598496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0033CC"/>
                </a:solidFill>
              </a:rPr>
              <a:t>2-1  </a:t>
            </a:r>
            <a:r>
              <a:rPr lang="zh-CN" altLang="en-US" sz="2200" b="1" dirty="0">
                <a:solidFill>
                  <a:srgbClr val="0033CC"/>
                </a:solidFill>
              </a:rPr>
              <a:t>正弦交流</a:t>
            </a:r>
            <a:r>
              <a:rPr lang="zh-CN" altLang="en-US" sz="2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电的基本概念</a:t>
            </a:r>
            <a:endParaRPr lang="zh-CN" altLang="en-US" sz="2200" dirty="0"/>
          </a:p>
        </p:txBody>
      </p:sp>
      <p:sp>
        <p:nvSpPr>
          <p:cNvPr id="30" name="圆角矩形 29"/>
          <p:cNvSpPr/>
          <p:nvPr/>
        </p:nvSpPr>
        <p:spPr>
          <a:xfrm>
            <a:off x="1882661" y="3437133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2-3 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单一参数的交流电路</a:t>
            </a:r>
            <a:endParaRPr lang="zh-CN" altLang="en-US" sz="2400" dirty="0"/>
          </a:p>
        </p:txBody>
      </p:sp>
      <p:sp>
        <p:nvSpPr>
          <p:cNvPr id="31" name="圆角矩形 30"/>
          <p:cNvSpPr/>
          <p:nvPr/>
        </p:nvSpPr>
        <p:spPr>
          <a:xfrm>
            <a:off x="1882661" y="4382610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2-4  </a:t>
            </a:r>
            <a:r>
              <a:rPr lang="en-US" altLang="zh-CN" sz="24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RLC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串联电路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196614" y="561980"/>
            <a:ext cx="3267855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主要内容</a:t>
            </a:r>
            <a:endParaRPr lang="zh-CN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53227" y="3445297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2-7 </a:t>
            </a:r>
            <a:r>
              <a:rPr lang="zh-CN" altLang="en-US" sz="2400" b="1" dirty="0">
                <a:solidFill>
                  <a:srgbClr val="0033CC"/>
                </a:solidFill>
              </a:rPr>
              <a:t>交流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电路中的功率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5853227" y="4354761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33CC"/>
                </a:solidFill>
              </a:rPr>
              <a:t>2-8 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功率因数</a:t>
            </a:r>
            <a:endParaRPr lang="zh-CN" alt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1882661" y="2535975"/>
            <a:ext cx="3600000" cy="720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33CC"/>
                </a:solidFill>
              </a:rPr>
              <a:t>2-2  </a:t>
            </a:r>
            <a:r>
              <a:rPr lang="zh-CN" altLang="en-US" sz="2400" b="1" dirty="0">
                <a:solidFill>
                  <a:srgbClr val="0033CC"/>
                </a:solidFill>
              </a:rPr>
              <a:t>正弦量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的相量表示法</a:t>
            </a:r>
            <a:endParaRPr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5853227" y="2535244"/>
            <a:ext cx="3600000" cy="756000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33CC"/>
                </a:solidFill>
              </a:rPr>
              <a:t>2-6  </a:t>
            </a:r>
            <a:r>
              <a:rPr lang="zh-CN" altLang="en-US" sz="2000" b="1" dirty="0">
                <a:solidFill>
                  <a:srgbClr val="0033CC"/>
                </a:solidFill>
              </a:rPr>
              <a:t>正弦交流</a:t>
            </a:r>
            <a:r>
              <a:rPr lang="zh-CN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电路的</a:t>
            </a:r>
            <a:endParaRPr lang="en-US" altLang="zh-CN" sz="20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相量分析法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2-3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单一参数的交流电路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3592" y="619642"/>
            <a:ext cx="813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●单一参数电路：只有一种理想负载元件的电路。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40"/>
          <p:cNvSpPr txBox="1">
            <a:spLocks noChangeArrowheads="1"/>
          </p:cNvSpPr>
          <p:nvPr/>
        </p:nvSpPr>
        <p:spPr bwMode="auto">
          <a:xfrm>
            <a:off x="490763" y="1157317"/>
            <a:ext cx="238303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电阻电路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942215" y="2894231"/>
            <a:ext cx="2069201" cy="2628000"/>
            <a:chOff x="9898844" y="2337746"/>
            <a:chExt cx="2069201" cy="2628000"/>
          </a:xfrm>
        </p:grpSpPr>
        <p:sp>
          <p:nvSpPr>
            <p:cNvPr id="95" name="圆角矩形 94"/>
            <p:cNvSpPr/>
            <p:nvPr/>
          </p:nvSpPr>
          <p:spPr>
            <a:xfrm>
              <a:off x="9898844" y="2337746"/>
              <a:ext cx="2069201" cy="26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146"/>
            <p:cNvGrpSpPr/>
            <p:nvPr/>
          </p:nvGrpSpPr>
          <p:grpSpPr bwMode="auto">
            <a:xfrm>
              <a:off x="10214131" y="2414366"/>
              <a:ext cx="1570037" cy="2308226"/>
              <a:chOff x="-53" y="-6"/>
              <a:chExt cx="989" cy="1454"/>
            </a:xfrm>
          </p:grpSpPr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-53" y="1215"/>
                <a:ext cx="9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相量电路模型</a:t>
                </a:r>
                <a:endParaRPr lang="zh-CN" alt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Line 109"/>
              <p:cNvSpPr>
                <a:spLocks noChangeShapeType="1"/>
              </p:cNvSpPr>
              <p:nvPr/>
            </p:nvSpPr>
            <p:spPr bwMode="auto">
              <a:xfrm>
                <a:off x="736" y="354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10"/>
              <p:cNvSpPr>
                <a:spLocks noChangeArrowheads="1"/>
              </p:cNvSpPr>
              <p:nvPr/>
            </p:nvSpPr>
            <p:spPr bwMode="auto">
              <a:xfrm>
                <a:off x="676" y="546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111"/>
              <p:cNvSpPr>
                <a:spLocks noChangeShapeType="1"/>
              </p:cNvSpPr>
              <p:nvPr/>
            </p:nvSpPr>
            <p:spPr bwMode="auto">
              <a:xfrm>
                <a:off x="160" y="35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112"/>
              <p:cNvSpPr>
                <a:spLocks noChangeShapeType="1"/>
              </p:cNvSpPr>
              <p:nvPr/>
            </p:nvSpPr>
            <p:spPr bwMode="auto">
              <a:xfrm>
                <a:off x="169" y="1083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114"/>
              <p:cNvSpPr>
                <a:spLocks noChangeShapeType="1"/>
              </p:cNvSpPr>
              <p:nvPr/>
            </p:nvSpPr>
            <p:spPr bwMode="auto">
              <a:xfrm>
                <a:off x="184" y="29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116"/>
              <p:cNvSpPr txBox="1">
                <a:spLocks noChangeArrowheads="1"/>
              </p:cNvSpPr>
              <p:nvPr/>
            </p:nvSpPr>
            <p:spPr bwMode="auto">
              <a:xfrm>
                <a:off x="432" y="61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17"/>
              <p:cNvSpPr>
                <a:spLocks noChangeArrowheads="1"/>
              </p:cNvSpPr>
              <p:nvPr/>
            </p:nvSpPr>
            <p:spPr bwMode="auto">
              <a:xfrm>
                <a:off x="124" y="106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18"/>
              <p:cNvSpPr>
                <a:spLocks noChangeArrowheads="1"/>
              </p:cNvSpPr>
              <p:nvPr/>
            </p:nvSpPr>
            <p:spPr bwMode="auto">
              <a:xfrm>
                <a:off x="124" y="34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19"/>
              <p:cNvSpPr txBox="1">
                <a:spLocks noChangeArrowheads="1"/>
              </p:cNvSpPr>
              <p:nvPr/>
            </p:nvSpPr>
            <p:spPr bwMode="auto">
              <a:xfrm>
                <a:off x="44" y="34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120"/>
              <p:cNvSpPr txBox="1">
                <a:spLocks noChangeArrowheads="1"/>
              </p:cNvSpPr>
              <p:nvPr/>
            </p:nvSpPr>
            <p:spPr bwMode="auto">
              <a:xfrm>
                <a:off x="56" y="82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8" name="对象 44051"/>
              <p:cNvGraphicFramePr>
                <a:graphicFrameLocks noChangeAspect="1"/>
              </p:cNvGraphicFramePr>
              <p:nvPr/>
            </p:nvGraphicFramePr>
            <p:xfrm>
              <a:off x="-16" y="581"/>
              <a:ext cx="323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08" name="" r:id="rId1" imgW="230505" imgH="230505" progId="Equation.3">
                      <p:embed/>
                    </p:oleObj>
                  </mc:Choice>
                  <mc:Fallback>
                    <p:oleObj name="" r:id="rId1" imgW="230505" imgH="230505" progId="Equation.3">
                      <p:embed/>
                      <p:pic>
                        <p:nvPicPr>
                          <p:cNvPr id="0" name="对象 44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6" y="581"/>
                            <a:ext cx="323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44052"/>
              <p:cNvGraphicFramePr>
                <a:graphicFrameLocks noChangeAspect="1"/>
              </p:cNvGraphicFramePr>
              <p:nvPr/>
            </p:nvGraphicFramePr>
            <p:xfrm>
              <a:off x="178" y="-6"/>
              <a:ext cx="24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809" name="公式" r:id="rId3" imgW="4572000" imgH="5486400" progId="Equation.3">
                      <p:embed/>
                    </p:oleObj>
                  </mc:Choice>
                  <mc:Fallback>
                    <p:oleObj name="公式" r:id="rId3" imgW="4572000" imgH="5486400" progId="Equation.3">
                      <p:embed/>
                      <p:pic>
                        <p:nvPicPr>
                          <p:cNvPr id="0" name="对象 44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-6"/>
                            <a:ext cx="24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4" name="组合 33"/>
          <p:cNvGrpSpPr/>
          <p:nvPr/>
        </p:nvGrpSpPr>
        <p:grpSpPr>
          <a:xfrm>
            <a:off x="326001" y="3137682"/>
            <a:ext cx="2033417" cy="2494654"/>
            <a:chOff x="324465" y="3027539"/>
            <a:chExt cx="2033417" cy="2494654"/>
          </a:xfrm>
        </p:grpSpPr>
        <p:grpSp>
          <p:nvGrpSpPr>
            <p:cNvPr id="2" name="组合 1"/>
            <p:cNvGrpSpPr/>
            <p:nvPr/>
          </p:nvGrpSpPr>
          <p:grpSpPr>
            <a:xfrm>
              <a:off x="324465" y="3027539"/>
              <a:ext cx="2033417" cy="2494654"/>
              <a:chOff x="324465" y="3027539"/>
              <a:chExt cx="2033417" cy="2494654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324465" y="3027539"/>
                <a:ext cx="2033417" cy="24946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Group 99"/>
              <p:cNvGrpSpPr/>
              <p:nvPr/>
            </p:nvGrpSpPr>
            <p:grpSpPr bwMode="auto">
              <a:xfrm>
                <a:off x="488787" y="3070797"/>
                <a:ext cx="1471613" cy="1843088"/>
                <a:chOff x="-150" y="0"/>
                <a:chExt cx="927" cy="1161"/>
              </a:xfrm>
            </p:grpSpPr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717" y="348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0"/>
                <p:cNvSpPr>
                  <a:spLocks noChangeArrowheads="1"/>
                </p:cNvSpPr>
                <p:nvPr/>
              </p:nvSpPr>
              <p:spPr bwMode="auto">
                <a:xfrm>
                  <a:off x="657" y="540"/>
                  <a:ext cx="120" cy="28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2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22"/>
                <p:cNvSpPr>
                  <a:spLocks noChangeShapeType="1"/>
                </p:cNvSpPr>
                <p:nvPr/>
              </p:nvSpPr>
              <p:spPr bwMode="auto">
                <a:xfrm>
                  <a:off x="141" y="34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3"/>
                <p:cNvSpPr>
                  <a:spLocks noChangeShapeType="1"/>
                </p:cNvSpPr>
                <p:nvPr/>
              </p:nvSpPr>
              <p:spPr bwMode="auto">
                <a:xfrm>
                  <a:off x="141" y="106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50" y="582"/>
                      <a:ext cx="531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25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150" y="582"/>
                      <a:ext cx="531" cy="29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10526" r="-11594" b="-289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>
                  <a:off x="165" y="2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" y="0"/>
                      <a:ext cx="478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27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" y="0"/>
                      <a:ext cx="478" cy="29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2419" t="-10526" r="-12097" b="-289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sp>
              <p:nvSpPr>
                <p:cNvPr id="2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0" y="587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Oval 95"/>
                <p:cNvSpPr>
                  <a:spLocks noChangeArrowheads="1"/>
                </p:cNvSpPr>
                <p:nvPr/>
              </p:nvSpPr>
              <p:spPr bwMode="auto">
                <a:xfrm>
                  <a:off x="105" y="1056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Oval 96"/>
                <p:cNvSpPr>
                  <a:spLocks noChangeArrowheads="1"/>
                </p:cNvSpPr>
                <p:nvPr/>
              </p:nvSpPr>
              <p:spPr bwMode="auto">
                <a:xfrm>
                  <a:off x="105" y="336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7" y="31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8" y="870"/>
                  <a:ext cx="21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-</a:t>
                  </a:r>
                  <a:endPara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520253" y="5028782"/>
              <a:ext cx="170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时域电路模型</a:t>
              </a:r>
              <a:endPara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Text Box 165"/>
          <p:cNvSpPr txBox="1">
            <a:spLocks noChangeArrowheads="1"/>
          </p:cNvSpPr>
          <p:nvPr/>
        </p:nvSpPr>
        <p:spPr bwMode="auto">
          <a:xfrm>
            <a:off x="2860675" y="1868488"/>
            <a:ext cx="20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378811" y="3477816"/>
            <a:ext cx="1916770" cy="1060450"/>
            <a:chOff x="7378811" y="3477816"/>
            <a:chExt cx="1916770" cy="1060450"/>
          </a:xfrm>
        </p:grpSpPr>
        <p:sp>
          <p:nvSpPr>
            <p:cNvPr id="114" name="矩形 113"/>
            <p:cNvSpPr/>
            <p:nvPr/>
          </p:nvSpPr>
          <p:spPr>
            <a:xfrm>
              <a:off x="7387179" y="3477816"/>
              <a:ext cx="1908402" cy="106045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对象 44055"/>
            <p:cNvGraphicFramePr>
              <a:graphicFrameLocks noChangeAspect="1"/>
            </p:cNvGraphicFramePr>
            <p:nvPr/>
          </p:nvGraphicFramePr>
          <p:xfrm>
            <a:off x="7378811" y="3477816"/>
            <a:ext cx="1914525" cy="1060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0" name="公式" r:id="rId7" imgW="18592800" imgH="10363200" progId="Equation.3">
                    <p:embed/>
                  </p:oleObj>
                </mc:Choice>
                <mc:Fallback>
                  <p:oleObj name="公式" r:id="rId7" imgW="18592800" imgH="103632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8811" y="3477816"/>
                          <a:ext cx="1914525" cy="106045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626135" y="1706820"/>
          <a:ext cx="37131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1" name="公式" r:id="rId9" imgW="36880800" imgH="6096000" progId="Equation.3">
                  <p:embed/>
                </p:oleObj>
              </mc:Choice>
              <mc:Fallback>
                <p:oleObj name="公式" r:id="rId9" imgW="36880800" imgH="6096000" progId="Equation.3">
                  <p:embed/>
                  <p:pic>
                    <p:nvPicPr>
                      <p:cNvPr id="0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135" y="1706820"/>
                        <a:ext cx="37131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00"/>
          <p:cNvSpPr txBox="1">
            <a:spLocks noChangeArrowheads="1"/>
          </p:cNvSpPr>
          <p:nvPr/>
        </p:nvSpPr>
        <p:spPr bwMode="auto">
          <a:xfrm>
            <a:off x="2740549" y="3554998"/>
            <a:ext cx="2330032" cy="9541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有效值关系：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U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RI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5518483" y="5337327"/>
            <a:ext cx="29215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电压和电流同相位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Text Box 166"/>
          <p:cNvSpPr txBox="1">
            <a:spLocks noChangeArrowheads="1"/>
          </p:cNvSpPr>
          <p:nvPr/>
        </p:nvSpPr>
        <p:spPr bwMode="auto">
          <a:xfrm>
            <a:off x="3250505" y="1242048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时域</a:t>
            </a:r>
            <a:endParaRPr lang="zh-CN" altLang="en-US" sz="2800" u="sng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186495" y="2351951"/>
          <a:ext cx="5267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2" name="公式" r:id="rId11" imgW="55778400" imgH="6096000" progId="Equation.3">
                  <p:embed/>
                </p:oleObj>
              </mc:Choice>
              <mc:Fallback>
                <p:oleObj name="公式" r:id="rId11" imgW="55778400" imgH="6096000" progId="Equation.3">
                  <p:embed/>
                  <p:pic>
                    <p:nvPicPr>
                      <p:cNvPr id="0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95" y="2351951"/>
                        <a:ext cx="52673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408863" y="1798638"/>
          <a:ext cx="23606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3" name="公式" r:id="rId13" imgW="23164800" imgH="12192000" progId="Equation.3">
                  <p:embed/>
                </p:oleObj>
              </mc:Choice>
              <mc:Fallback>
                <p:oleObj name="公式" r:id="rId13" imgW="23164800" imgH="12192000" progId="Equation.3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1798638"/>
                        <a:ext cx="2360612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66"/>
          <p:cNvSpPr txBox="1">
            <a:spLocks noChangeArrowheads="1"/>
          </p:cNvSpPr>
          <p:nvPr/>
        </p:nvSpPr>
        <p:spPr bwMode="auto">
          <a:xfrm>
            <a:off x="7901920" y="1186547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复数域</a:t>
            </a:r>
            <a:endParaRPr lang="zh-CN" altLang="en-US" sz="2800" u="sng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0" name="线形标注 3 79"/>
          <p:cNvSpPr/>
          <p:nvPr/>
        </p:nvSpPr>
        <p:spPr>
          <a:xfrm>
            <a:off x="3959082" y="2465995"/>
            <a:ext cx="625475" cy="636054"/>
          </a:xfrm>
          <a:prstGeom prst="borderCallout3">
            <a:avLst>
              <a:gd name="adj1" fmla="val 102224"/>
              <a:gd name="adj2" fmla="val 8173"/>
              <a:gd name="adj3" fmla="val 95268"/>
              <a:gd name="adj4" fmla="val 13986"/>
              <a:gd name="adj5" fmla="val 100000"/>
              <a:gd name="adj6" fmla="val 13986"/>
              <a:gd name="adj7" fmla="val 175568"/>
              <a:gd name="adj8" fmla="val -46061"/>
            </a:avLst>
          </a:pr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线形标注 3 81"/>
          <p:cNvSpPr/>
          <p:nvPr/>
        </p:nvSpPr>
        <p:spPr>
          <a:xfrm>
            <a:off x="7405945" y="2405036"/>
            <a:ext cx="2345486" cy="637195"/>
          </a:xfrm>
          <a:prstGeom prst="borderCallout3">
            <a:avLst>
              <a:gd name="adj1" fmla="val 97595"/>
              <a:gd name="adj2" fmla="val 29552"/>
              <a:gd name="adj3" fmla="val 150818"/>
              <a:gd name="adj4" fmla="val 34738"/>
              <a:gd name="adj5" fmla="val 102315"/>
              <a:gd name="adj6" fmla="val 29076"/>
              <a:gd name="adj7" fmla="val 173195"/>
              <a:gd name="adj8" fmla="val 37567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168"/>
          <p:cNvSpPr txBox="1">
            <a:spLocks noChangeArrowheads="1"/>
          </p:cNvSpPr>
          <p:nvPr/>
        </p:nvSpPr>
        <p:spPr bwMode="auto">
          <a:xfrm>
            <a:off x="5254769" y="3717114"/>
            <a:ext cx="2054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遵从欧姆定律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89667" y="1919898"/>
            <a:ext cx="1406989" cy="1062413"/>
            <a:chOff x="5689667" y="1919898"/>
            <a:chExt cx="1406989" cy="1062413"/>
          </a:xfrm>
        </p:grpSpPr>
        <p:sp>
          <p:nvSpPr>
            <p:cNvPr id="76" name="左右箭头 75"/>
            <p:cNvSpPr/>
            <p:nvPr/>
          </p:nvSpPr>
          <p:spPr>
            <a:xfrm>
              <a:off x="5714826" y="1919898"/>
              <a:ext cx="1381830" cy="407835"/>
            </a:xfrm>
            <a:prstGeom prst="leftRight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映射</a:t>
              </a:r>
              <a:endPara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左右箭头 92"/>
            <p:cNvSpPr/>
            <p:nvPr/>
          </p:nvSpPr>
          <p:spPr>
            <a:xfrm>
              <a:off x="5689667" y="2563207"/>
              <a:ext cx="1406989" cy="419104"/>
            </a:xfrm>
            <a:prstGeom prst="leftRight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映射</a:t>
              </a:r>
              <a:endPara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99" name="虚尾箭头 98"/>
          <p:cNvSpPr/>
          <p:nvPr/>
        </p:nvSpPr>
        <p:spPr>
          <a:xfrm>
            <a:off x="9335544" y="4009776"/>
            <a:ext cx="563300" cy="343755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左右箭头 99"/>
          <p:cNvSpPr/>
          <p:nvPr/>
        </p:nvSpPr>
        <p:spPr>
          <a:xfrm>
            <a:off x="5147830" y="4186017"/>
            <a:ext cx="2177640" cy="227794"/>
          </a:xfrm>
          <a:prstGeom prst="leftRightArrow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8084020" y="4733529"/>
            <a:ext cx="3369826" cy="1879989"/>
            <a:chOff x="8229780" y="4797476"/>
            <a:chExt cx="3369826" cy="1879989"/>
          </a:xfrm>
        </p:grpSpPr>
        <p:grpSp>
          <p:nvGrpSpPr>
            <p:cNvPr id="43" name="Group 159"/>
            <p:cNvGrpSpPr/>
            <p:nvPr/>
          </p:nvGrpSpPr>
          <p:grpSpPr bwMode="auto">
            <a:xfrm>
              <a:off x="8769019" y="4977566"/>
              <a:ext cx="1800230" cy="1195388"/>
              <a:chOff x="-242" y="-94"/>
              <a:chExt cx="1134" cy="753"/>
            </a:xfrm>
          </p:grpSpPr>
          <p:sp>
            <p:nvSpPr>
              <p:cNvPr id="48" name="Line 148"/>
              <p:cNvSpPr>
                <a:spLocks noChangeShapeType="1"/>
              </p:cNvSpPr>
              <p:nvPr/>
            </p:nvSpPr>
            <p:spPr bwMode="auto">
              <a:xfrm flipV="1">
                <a:off x="-242" y="615"/>
                <a:ext cx="6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149"/>
              <p:cNvSpPr>
                <a:spLocks noChangeShapeType="1"/>
              </p:cNvSpPr>
              <p:nvPr/>
            </p:nvSpPr>
            <p:spPr bwMode="auto">
              <a:xfrm flipV="1">
                <a:off x="-242" y="659"/>
                <a:ext cx="113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158"/>
              <p:cNvSpPr txBox="1">
                <a:spLocks noChangeArrowheads="1"/>
              </p:cNvSpPr>
              <p:nvPr/>
            </p:nvSpPr>
            <p:spPr bwMode="auto">
              <a:xfrm>
                <a:off x="-202" y="-94"/>
                <a:ext cx="6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相量图</a:t>
                </a:r>
                <a:endPara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/>
                <p:cNvSpPr/>
                <p:nvPr/>
              </p:nvSpPr>
              <p:spPr>
                <a:xfrm>
                  <a:off x="9432973" y="5525855"/>
                  <a:ext cx="621131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973" y="5525855"/>
                  <a:ext cx="621131" cy="53675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/>
                <p:cNvSpPr/>
                <p:nvPr/>
              </p:nvSpPr>
              <p:spPr>
                <a:xfrm>
                  <a:off x="10024504" y="5602853"/>
                  <a:ext cx="725327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504" y="5602853"/>
                  <a:ext cx="725327" cy="53675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03" name="Line 172"/>
            <p:cNvSpPr>
              <a:spLocks noChangeShapeType="1"/>
            </p:cNvSpPr>
            <p:nvPr/>
          </p:nvSpPr>
          <p:spPr bwMode="auto">
            <a:xfrm flipV="1">
              <a:off x="8769019" y="4961736"/>
              <a:ext cx="0" cy="16719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" name="Line 173"/>
            <p:cNvSpPr>
              <a:spLocks noChangeShapeType="1"/>
            </p:cNvSpPr>
            <p:nvPr/>
          </p:nvSpPr>
          <p:spPr bwMode="auto">
            <a:xfrm flipV="1">
              <a:off x="8438991" y="6249952"/>
              <a:ext cx="2755562" cy="8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179"/>
            <p:cNvSpPr txBox="1">
              <a:spLocks noChangeArrowheads="1"/>
            </p:cNvSpPr>
            <p:nvPr/>
          </p:nvSpPr>
          <p:spPr bwMode="auto">
            <a:xfrm>
              <a:off x="11055867" y="5884247"/>
              <a:ext cx="5437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179"/>
            <p:cNvSpPr txBox="1">
              <a:spLocks noChangeArrowheads="1"/>
            </p:cNvSpPr>
            <p:nvPr/>
          </p:nvSpPr>
          <p:spPr bwMode="auto">
            <a:xfrm>
              <a:off x="8229780" y="4797476"/>
              <a:ext cx="51007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j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180"/>
            <p:cNvSpPr txBox="1">
              <a:spLocks noChangeArrowheads="1"/>
            </p:cNvSpPr>
            <p:nvPr/>
          </p:nvSpPr>
          <p:spPr bwMode="auto">
            <a:xfrm>
              <a:off x="8489627" y="6246578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356078" y="4697588"/>
            <a:ext cx="3107280" cy="1865498"/>
            <a:chOff x="2267228" y="4620355"/>
            <a:chExt cx="3107280" cy="1865498"/>
          </a:xfrm>
        </p:grpSpPr>
        <p:grpSp>
          <p:nvGrpSpPr>
            <p:cNvPr id="57" name="Group 171"/>
            <p:cNvGrpSpPr/>
            <p:nvPr/>
          </p:nvGrpSpPr>
          <p:grpSpPr bwMode="auto">
            <a:xfrm>
              <a:off x="2267228" y="4620355"/>
              <a:ext cx="3107280" cy="1865498"/>
              <a:chOff x="0" y="-84"/>
              <a:chExt cx="2350" cy="1388"/>
            </a:xfrm>
          </p:grpSpPr>
          <p:sp>
            <p:nvSpPr>
              <p:cNvPr id="58" name="Line 172"/>
              <p:cNvSpPr>
                <a:spLocks noChangeShapeType="1"/>
              </p:cNvSpPr>
              <p:nvPr/>
            </p:nvSpPr>
            <p:spPr bwMode="auto">
              <a:xfrm flipV="1">
                <a:off x="536" y="60"/>
                <a:ext cx="0" cy="1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Line 173"/>
              <p:cNvSpPr>
                <a:spLocks noChangeShapeType="1"/>
              </p:cNvSpPr>
              <p:nvPr/>
            </p:nvSpPr>
            <p:spPr bwMode="auto">
              <a:xfrm flipV="1">
                <a:off x="159" y="784"/>
                <a:ext cx="20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174"/>
              <p:cNvSpPr txBox="1">
                <a:spLocks noChangeArrowheads="1"/>
              </p:cNvSpPr>
              <p:nvPr/>
            </p:nvSpPr>
            <p:spPr bwMode="auto">
              <a:xfrm>
                <a:off x="1951" y="741"/>
                <a:ext cx="39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 </a:t>
                </a:r>
                <a:r>
                  <a: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  <a:endParaRPr lang="en-US" altLang="zh-CN" sz="2200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Freeform 175"/>
              <p:cNvSpPr>
                <a:spLocks noChangeArrowheads="1"/>
              </p:cNvSpPr>
              <p:nvPr/>
            </p:nvSpPr>
            <p:spPr bwMode="auto">
              <a:xfrm>
                <a:off x="149" y="386"/>
                <a:ext cx="1818" cy="803"/>
              </a:xfrm>
              <a:custGeom>
                <a:avLst/>
                <a:gdLst>
                  <a:gd name="T0" fmla="*/ 0 w 2118"/>
                  <a:gd name="T1" fmla="*/ 734 h 868"/>
                  <a:gd name="T2" fmla="*/ 260 w 2118"/>
                  <a:gd name="T3" fmla="*/ 286 h 868"/>
                  <a:gd name="T4" fmla="*/ 335 w 2118"/>
                  <a:gd name="T5" fmla="*/ 162 h 868"/>
                  <a:gd name="T6" fmla="*/ 430 w 2118"/>
                  <a:gd name="T7" fmla="*/ 53 h 868"/>
                  <a:gd name="T8" fmla="*/ 538 w 2118"/>
                  <a:gd name="T9" fmla="*/ 2 h 868"/>
                  <a:gd name="T10" fmla="*/ 672 w 2118"/>
                  <a:gd name="T11" fmla="*/ 64 h 868"/>
                  <a:gd name="T12" fmla="*/ 806 w 2118"/>
                  <a:gd name="T13" fmla="*/ 246 h 868"/>
                  <a:gd name="T14" fmla="*/ 906 w 2118"/>
                  <a:gd name="T15" fmla="*/ 430 h 868"/>
                  <a:gd name="T16" fmla="*/ 1019 w 2118"/>
                  <a:gd name="T17" fmla="*/ 628 h 868"/>
                  <a:gd name="T18" fmla="*/ 1130 w 2118"/>
                  <a:gd name="T19" fmla="*/ 788 h 868"/>
                  <a:gd name="T20" fmla="*/ 1284 w 2118"/>
                  <a:gd name="T21" fmla="*/ 862 h 868"/>
                  <a:gd name="T22" fmla="*/ 1449 w 2118"/>
                  <a:gd name="T23" fmla="*/ 747 h 868"/>
                  <a:gd name="T24" fmla="*/ 1637 w 2118"/>
                  <a:gd name="T25" fmla="*/ 442 h 868"/>
                  <a:gd name="T26" fmla="*/ 1724 w 2118"/>
                  <a:gd name="T27" fmla="*/ 277 h 868"/>
                  <a:gd name="T28" fmla="*/ 1876 w 2118"/>
                  <a:gd name="T29" fmla="*/ 67 h 868"/>
                  <a:gd name="T30" fmla="*/ 2002 w 2118"/>
                  <a:gd name="T31" fmla="*/ 5 h 868"/>
                  <a:gd name="T32" fmla="*/ 2118 w 2118"/>
                  <a:gd name="T33" fmla="*/ 5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8" h="868">
                    <a:moveTo>
                      <a:pt x="0" y="734"/>
                    </a:moveTo>
                    <a:cubicBezTo>
                      <a:pt x="43" y="660"/>
                      <a:pt x="204" y="381"/>
                      <a:pt x="260" y="286"/>
                    </a:cubicBezTo>
                    <a:cubicBezTo>
                      <a:pt x="316" y="191"/>
                      <a:pt x="307" y="201"/>
                      <a:pt x="335" y="162"/>
                    </a:cubicBezTo>
                    <a:cubicBezTo>
                      <a:pt x="363" y="123"/>
                      <a:pt x="397" y="79"/>
                      <a:pt x="430" y="53"/>
                    </a:cubicBezTo>
                    <a:cubicBezTo>
                      <a:pt x="464" y="26"/>
                      <a:pt x="498" y="0"/>
                      <a:pt x="538" y="2"/>
                    </a:cubicBezTo>
                    <a:cubicBezTo>
                      <a:pt x="579" y="5"/>
                      <a:pt x="627" y="24"/>
                      <a:pt x="672" y="64"/>
                    </a:cubicBezTo>
                    <a:cubicBezTo>
                      <a:pt x="717" y="105"/>
                      <a:pt x="767" y="185"/>
                      <a:pt x="806" y="246"/>
                    </a:cubicBezTo>
                    <a:cubicBezTo>
                      <a:pt x="844" y="306"/>
                      <a:pt x="870" y="366"/>
                      <a:pt x="906" y="430"/>
                    </a:cubicBezTo>
                    <a:cubicBezTo>
                      <a:pt x="942" y="493"/>
                      <a:pt x="982" y="568"/>
                      <a:pt x="1019" y="628"/>
                    </a:cubicBezTo>
                    <a:cubicBezTo>
                      <a:pt x="1057" y="687"/>
                      <a:pt x="1086" y="749"/>
                      <a:pt x="1130" y="788"/>
                    </a:cubicBezTo>
                    <a:cubicBezTo>
                      <a:pt x="1174" y="827"/>
                      <a:pt x="1231" y="868"/>
                      <a:pt x="1284" y="862"/>
                    </a:cubicBezTo>
                    <a:cubicBezTo>
                      <a:pt x="1338" y="855"/>
                      <a:pt x="1390" y="817"/>
                      <a:pt x="1449" y="747"/>
                    </a:cubicBezTo>
                    <a:cubicBezTo>
                      <a:pt x="1508" y="677"/>
                      <a:pt x="1591" y="520"/>
                      <a:pt x="1637" y="442"/>
                    </a:cubicBezTo>
                    <a:cubicBezTo>
                      <a:pt x="1682" y="364"/>
                      <a:pt x="1685" y="339"/>
                      <a:pt x="1724" y="277"/>
                    </a:cubicBezTo>
                    <a:cubicBezTo>
                      <a:pt x="1764" y="215"/>
                      <a:pt x="1830" y="112"/>
                      <a:pt x="1876" y="67"/>
                    </a:cubicBezTo>
                    <a:cubicBezTo>
                      <a:pt x="1922" y="21"/>
                      <a:pt x="1962" y="7"/>
                      <a:pt x="2002" y="5"/>
                    </a:cubicBezTo>
                    <a:cubicBezTo>
                      <a:pt x="2043" y="2"/>
                      <a:pt x="2094" y="43"/>
                      <a:pt x="2118" y="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Freeform 176"/>
              <p:cNvSpPr>
                <a:spLocks noChangeArrowheads="1"/>
              </p:cNvSpPr>
              <p:nvPr/>
            </p:nvSpPr>
            <p:spPr bwMode="auto">
              <a:xfrm>
                <a:off x="0" y="587"/>
                <a:ext cx="1980" cy="400"/>
              </a:xfrm>
              <a:custGeom>
                <a:avLst/>
                <a:gdLst>
                  <a:gd name="T0" fmla="*/ 0 w 2307"/>
                  <a:gd name="T1" fmla="*/ 430 h 432"/>
                  <a:gd name="T2" fmla="*/ 160 w 2307"/>
                  <a:gd name="T3" fmla="*/ 385 h 432"/>
                  <a:gd name="T4" fmla="*/ 363 w 2307"/>
                  <a:gd name="T5" fmla="*/ 215 h 432"/>
                  <a:gd name="T6" fmla="*/ 561 w 2307"/>
                  <a:gd name="T7" fmla="*/ 53 h 432"/>
                  <a:gd name="T8" fmla="*/ 741 w 2307"/>
                  <a:gd name="T9" fmla="*/ 2 h 432"/>
                  <a:gd name="T10" fmla="*/ 916 w 2307"/>
                  <a:gd name="T11" fmla="*/ 67 h 432"/>
                  <a:gd name="T12" fmla="*/ 1094 w 2307"/>
                  <a:gd name="T13" fmla="*/ 217 h 432"/>
                  <a:gd name="T14" fmla="*/ 1311 w 2307"/>
                  <a:gd name="T15" fmla="*/ 385 h 432"/>
                  <a:gd name="T16" fmla="*/ 1446 w 2307"/>
                  <a:gd name="T17" fmla="*/ 430 h 432"/>
                  <a:gd name="T18" fmla="*/ 1588 w 2307"/>
                  <a:gd name="T19" fmla="*/ 397 h 432"/>
                  <a:gd name="T20" fmla="*/ 1731 w 2307"/>
                  <a:gd name="T21" fmla="*/ 286 h 432"/>
                  <a:gd name="T22" fmla="*/ 1830 w 2307"/>
                  <a:gd name="T23" fmla="*/ 205 h 432"/>
                  <a:gd name="T24" fmla="*/ 1968 w 2307"/>
                  <a:gd name="T25" fmla="*/ 82 h 432"/>
                  <a:gd name="T26" fmla="*/ 2139 w 2307"/>
                  <a:gd name="T27" fmla="*/ 13 h 432"/>
                  <a:gd name="T28" fmla="*/ 2256 w 2307"/>
                  <a:gd name="T29" fmla="*/ 28 h 432"/>
                  <a:gd name="T30" fmla="*/ 2307 w 2307"/>
                  <a:gd name="T31" fmla="*/ 5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7" h="432">
                    <a:moveTo>
                      <a:pt x="0" y="430"/>
                    </a:moveTo>
                    <a:cubicBezTo>
                      <a:pt x="27" y="423"/>
                      <a:pt x="99" y="421"/>
                      <a:pt x="160" y="385"/>
                    </a:cubicBezTo>
                    <a:cubicBezTo>
                      <a:pt x="220" y="349"/>
                      <a:pt x="296" y="270"/>
                      <a:pt x="363" y="215"/>
                    </a:cubicBezTo>
                    <a:cubicBezTo>
                      <a:pt x="430" y="160"/>
                      <a:pt x="498" y="88"/>
                      <a:pt x="561" y="53"/>
                    </a:cubicBezTo>
                    <a:cubicBezTo>
                      <a:pt x="624" y="18"/>
                      <a:pt x="682" y="0"/>
                      <a:pt x="741" y="2"/>
                    </a:cubicBezTo>
                    <a:cubicBezTo>
                      <a:pt x="800" y="5"/>
                      <a:pt x="858" y="31"/>
                      <a:pt x="916" y="67"/>
                    </a:cubicBezTo>
                    <a:cubicBezTo>
                      <a:pt x="974" y="103"/>
                      <a:pt x="1028" y="164"/>
                      <a:pt x="1094" y="217"/>
                    </a:cubicBezTo>
                    <a:cubicBezTo>
                      <a:pt x="1160" y="270"/>
                      <a:pt x="1252" y="349"/>
                      <a:pt x="1311" y="385"/>
                    </a:cubicBezTo>
                    <a:cubicBezTo>
                      <a:pt x="1370" y="421"/>
                      <a:pt x="1400" y="428"/>
                      <a:pt x="1446" y="430"/>
                    </a:cubicBezTo>
                    <a:cubicBezTo>
                      <a:pt x="1492" y="432"/>
                      <a:pt x="1540" y="421"/>
                      <a:pt x="1588" y="397"/>
                    </a:cubicBezTo>
                    <a:cubicBezTo>
                      <a:pt x="1636" y="373"/>
                      <a:pt x="1691" y="318"/>
                      <a:pt x="1731" y="286"/>
                    </a:cubicBezTo>
                    <a:cubicBezTo>
                      <a:pt x="1771" y="254"/>
                      <a:pt x="1791" y="239"/>
                      <a:pt x="1830" y="205"/>
                    </a:cubicBezTo>
                    <a:cubicBezTo>
                      <a:pt x="1869" y="171"/>
                      <a:pt x="1917" y="114"/>
                      <a:pt x="1968" y="82"/>
                    </a:cubicBezTo>
                    <a:cubicBezTo>
                      <a:pt x="2019" y="50"/>
                      <a:pt x="2091" y="22"/>
                      <a:pt x="2139" y="13"/>
                    </a:cubicBezTo>
                    <a:cubicBezTo>
                      <a:pt x="2187" y="4"/>
                      <a:pt x="2228" y="21"/>
                      <a:pt x="2256" y="28"/>
                    </a:cubicBezTo>
                    <a:cubicBezTo>
                      <a:pt x="2284" y="35"/>
                      <a:pt x="2297" y="47"/>
                      <a:pt x="2307" y="52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Text Box 177"/>
              <p:cNvSpPr txBox="1">
                <a:spLocks noChangeArrowheads="1"/>
              </p:cNvSpPr>
              <p:nvPr/>
            </p:nvSpPr>
            <p:spPr bwMode="auto">
              <a:xfrm>
                <a:off x="137" y="-84"/>
                <a:ext cx="478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200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Text Box 180"/>
              <p:cNvSpPr txBox="1">
                <a:spLocks noChangeArrowheads="1"/>
              </p:cNvSpPr>
              <p:nvPr/>
            </p:nvSpPr>
            <p:spPr bwMode="auto">
              <a:xfrm>
                <a:off x="528" y="771"/>
                <a:ext cx="246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181"/>
            <p:cNvSpPr txBox="1">
              <a:spLocks noChangeArrowheads="1"/>
            </p:cNvSpPr>
            <p:nvPr/>
          </p:nvSpPr>
          <p:spPr bwMode="auto">
            <a:xfrm>
              <a:off x="3317713" y="4696111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波形图</a:t>
              </a:r>
              <a:endParaRPr lang="zh-CN" altLang="en-US" sz="2000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矩形 107"/>
                <p:cNvSpPr/>
                <p:nvPr/>
              </p:nvSpPr>
              <p:spPr>
                <a:xfrm>
                  <a:off x="4792371" y="5324271"/>
                  <a:ext cx="5452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8" name="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371" y="5324271"/>
                  <a:ext cx="545277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/>
                <p:cNvSpPr/>
                <p:nvPr/>
              </p:nvSpPr>
              <p:spPr>
                <a:xfrm>
                  <a:off x="4633875" y="4871322"/>
                  <a:ext cx="6049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875" y="4871322"/>
                  <a:ext cx="60497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12" name="左右箭头 111"/>
          <p:cNvSpPr/>
          <p:nvPr/>
        </p:nvSpPr>
        <p:spPr>
          <a:xfrm>
            <a:off x="5676847" y="5806402"/>
            <a:ext cx="2667019" cy="175431"/>
          </a:xfrm>
          <a:prstGeom prst="leftRightArrow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224704" y="5951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30486" y="6423953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42215" y="20568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有效值相量</a:t>
            </a:r>
            <a:endParaRPr lang="zh-CN" altLang="en-US" sz="2400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50007" y="3376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335208" y="51290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3" grpId="0" animBg="1"/>
      <p:bldP spid="54" grpId="0"/>
      <p:bldP spid="55" grpId="0"/>
      <p:bldP spid="75" grpId="0"/>
      <p:bldP spid="80" grpId="0" animBg="1"/>
      <p:bldP spid="82" grpId="0" animBg="1"/>
      <p:bldP spid="56" grpId="0"/>
      <p:bldP spid="99" grpId="0" animBg="1"/>
      <p:bldP spid="100" grpId="0" animBg="1"/>
      <p:bldP spid="112" grpId="0" animBg="1"/>
      <p:bldP spid="113" grpId="0"/>
      <p:bldP spid="36" grpId="0"/>
      <p:bldP spid="40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 txBox="1">
            <a:spLocks noChangeArrowheads="1"/>
          </p:cNvSpPr>
          <p:nvPr/>
        </p:nvSpPr>
        <p:spPr bwMode="auto">
          <a:xfrm>
            <a:off x="1051371" y="493403"/>
            <a:ext cx="238303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二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电感电路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38" name="Text Box 165"/>
          <p:cNvSpPr txBox="1">
            <a:spLocks noChangeArrowheads="1"/>
          </p:cNvSpPr>
          <p:nvPr/>
        </p:nvSpPr>
        <p:spPr bwMode="auto">
          <a:xfrm>
            <a:off x="2860675" y="1868488"/>
            <a:ext cx="20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23349" y="2831015"/>
            <a:ext cx="2209353" cy="1090408"/>
            <a:chOff x="7223349" y="2831015"/>
            <a:chExt cx="2209353" cy="1090408"/>
          </a:xfrm>
        </p:grpSpPr>
        <p:sp>
          <p:nvSpPr>
            <p:cNvPr id="69" name="矩形 68"/>
            <p:cNvSpPr/>
            <p:nvPr/>
          </p:nvSpPr>
          <p:spPr>
            <a:xfrm>
              <a:off x="7223349" y="2831015"/>
              <a:ext cx="2153043" cy="10587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tint val="66000"/>
                    <a:satMod val="160000"/>
                  </a:schemeClr>
                </a:gs>
                <a:gs pos="50000">
                  <a:schemeClr val="accent4">
                    <a:lumMod val="75000"/>
                    <a:tint val="44500"/>
                    <a:satMod val="160000"/>
                  </a:schemeClr>
                </a:gs>
                <a:gs pos="100000">
                  <a:schemeClr val="accent4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对象 44055"/>
            <p:cNvGraphicFramePr>
              <a:graphicFrameLocks noChangeAspect="1"/>
            </p:cNvGraphicFramePr>
            <p:nvPr/>
          </p:nvGraphicFramePr>
          <p:xfrm>
            <a:off x="7299102" y="2860973"/>
            <a:ext cx="2133600" cy="1060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19" name="公式" r:id="rId1" imgW="20726400" imgH="10363200" progId="Equation.3">
                    <p:embed/>
                  </p:oleObj>
                </mc:Choice>
                <mc:Fallback>
                  <p:oleObj name="公式" r:id="rId1" imgW="20726400" imgH="103632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102" y="2860973"/>
                          <a:ext cx="2133600" cy="106045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792764" y="1069665"/>
          <a:ext cx="3855696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0" name="公式" r:id="rId3" imgW="36576000" imgH="6096000" progId="Equation.3">
                  <p:embed/>
                </p:oleObj>
              </mc:Choice>
              <mc:Fallback>
                <p:oleObj name="公式" r:id="rId3" imgW="36576000" imgH="6096000" progId="Equation.3">
                  <p:embed/>
                  <p:pic>
                    <p:nvPicPr>
                      <p:cNvPr id="0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64" y="1069665"/>
                        <a:ext cx="3855696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00"/>
          <p:cNvSpPr txBox="1">
            <a:spLocks noChangeArrowheads="1"/>
          </p:cNvSpPr>
          <p:nvPr/>
        </p:nvSpPr>
        <p:spPr bwMode="auto">
          <a:xfrm>
            <a:off x="2479511" y="2923897"/>
            <a:ext cx="2352655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有效值关系：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U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l-GR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 Box 166"/>
          <p:cNvSpPr txBox="1">
            <a:spLocks noChangeArrowheads="1"/>
          </p:cNvSpPr>
          <p:nvPr/>
        </p:nvSpPr>
        <p:spPr bwMode="auto">
          <a:xfrm>
            <a:off x="3273920" y="752881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时域</a:t>
            </a:r>
            <a:endParaRPr lang="zh-CN" altLang="en-US" sz="2800" u="sng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223349" y="1178077"/>
          <a:ext cx="2579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1" name="公式" r:id="rId5" imgW="28956000" imgH="5791200" progId="Equation.3">
                  <p:embed/>
                </p:oleObj>
              </mc:Choice>
              <mc:Fallback>
                <p:oleObj name="公式" r:id="rId5" imgW="28956000" imgH="5791200" progId="Equation.3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349" y="1178077"/>
                        <a:ext cx="25796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66"/>
          <p:cNvSpPr txBox="1">
            <a:spLocks noChangeArrowheads="1"/>
          </p:cNvSpPr>
          <p:nvPr/>
        </p:nvSpPr>
        <p:spPr bwMode="auto">
          <a:xfrm>
            <a:off x="7584997" y="612711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复数域</a:t>
            </a:r>
            <a:endParaRPr lang="zh-CN" altLang="en-US" sz="2800" u="sng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6" name="左右箭头 75"/>
          <p:cNvSpPr/>
          <p:nvPr/>
        </p:nvSpPr>
        <p:spPr>
          <a:xfrm>
            <a:off x="4963982" y="1311812"/>
            <a:ext cx="1928398" cy="407835"/>
          </a:xfrm>
          <a:prstGeom prst="left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线形标注 3 81"/>
          <p:cNvSpPr/>
          <p:nvPr/>
        </p:nvSpPr>
        <p:spPr>
          <a:xfrm>
            <a:off x="7584997" y="1946580"/>
            <a:ext cx="2567910" cy="575312"/>
          </a:xfrm>
          <a:prstGeom prst="borderCallout3">
            <a:avLst>
              <a:gd name="adj1" fmla="val 97595"/>
              <a:gd name="adj2" fmla="val 29552"/>
              <a:gd name="adj3" fmla="val 89616"/>
              <a:gd name="adj4" fmla="val 29441"/>
              <a:gd name="adj5" fmla="val 97188"/>
              <a:gd name="adj6" fmla="val 29077"/>
              <a:gd name="adj7" fmla="val 158884"/>
              <a:gd name="adj8" fmla="val 19162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右箭头 92"/>
          <p:cNvSpPr/>
          <p:nvPr/>
        </p:nvSpPr>
        <p:spPr>
          <a:xfrm>
            <a:off x="6050400" y="2063892"/>
            <a:ext cx="1406989" cy="419104"/>
          </a:xfrm>
          <a:prstGeom prst="left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虚尾箭头 98"/>
          <p:cNvSpPr/>
          <p:nvPr/>
        </p:nvSpPr>
        <p:spPr>
          <a:xfrm>
            <a:off x="9432161" y="3333968"/>
            <a:ext cx="545464" cy="332514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7864063" y="4741016"/>
            <a:ext cx="3136196" cy="1861800"/>
            <a:chOff x="8229780" y="4556879"/>
            <a:chExt cx="3136196" cy="2038621"/>
          </a:xfrm>
        </p:grpSpPr>
        <p:sp>
          <p:nvSpPr>
            <p:cNvPr id="103" name="Line 172"/>
            <p:cNvSpPr>
              <a:spLocks noChangeShapeType="1"/>
            </p:cNvSpPr>
            <p:nvPr/>
          </p:nvSpPr>
          <p:spPr bwMode="auto">
            <a:xfrm flipV="1">
              <a:off x="8783767" y="4719506"/>
              <a:ext cx="0" cy="1813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43" name="Group 159"/>
            <p:cNvGrpSpPr/>
            <p:nvPr/>
          </p:nvGrpSpPr>
          <p:grpSpPr bwMode="auto">
            <a:xfrm>
              <a:off x="8827757" y="4556879"/>
              <a:ext cx="1352553" cy="1706563"/>
              <a:chOff x="-205" y="-359"/>
              <a:chExt cx="852" cy="1075"/>
            </a:xfrm>
          </p:grpSpPr>
          <p:sp>
            <p:nvSpPr>
              <p:cNvPr id="48" name="Line 148"/>
              <p:cNvSpPr>
                <a:spLocks noChangeShapeType="1"/>
              </p:cNvSpPr>
              <p:nvPr/>
            </p:nvSpPr>
            <p:spPr bwMode="auto">
              <a:xfrm flipV="1">
                <a:off x="-205" y="689"/>
                <a:ext cx="6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149"/>
              <p:cNvSpPr>
                <a:spLocks noChangeShapeType="1"/>
              </p:cNvSpPr>
              <p:nvPr/>
            </p:nvSpPr>
            <p:spPr bwMode="auto">
              <a:xfrm rot="16200000" flipV="1">
                <a:off x="-633" y="282"/>
                <a:ext cx="86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158"/>
              <p:cNvSpPr txBox="1">
                <a:spLocks noChangeArrowheads="1"/>
              </p:cNvSpPr>
              <p:nvPr/>
            </p:nvSpPr>
            <p:spPr bwMode="auto">
              <a:xfrm>
                <a:off x="46" y="-359"/>
                <a:ext cx="6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相量图</a:t>
                </a:r>
                <a:endPara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/>
                <p:cNvSpPr/>
                <p:nvPr/>
              </p:nvSpPr>
              <p:spPr>
                <a:xfrm>
                  <a:off x="9681901" y="5662067"/>
                  <a:ext cx="587469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901" y="5662067"/>
                  <a:ext cx="587469" cy="5367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/>
                <p:cNvSpPr/>
                <p:nvPr/>
              </p:nvSpPr>
              <p:spPr>
                <a:xfrm>
                  <a:off x="8784335" y="4890712"/>
                  <a:ext cx="690061" cy="536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4335" y="4890712"/>
                  <a:ext cx="690061" cy="53675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04" name="Line 173"/>
            <p:cNvSpPr>
              <a:spLocks noChangeShapeType="1"/>
            </p:cNvSpPr>
            <p:nvPr/>
          </p:nvSpPr>
          <p:spPr bwMode="auto">
            <a:xfrm flipV="1">
              <a:off x="8484818" y="6265030"/>
              <a:ext cx="24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179"/>
            <p:cNvSpPr txBox="1">
              <a:spLocks noChangeArrowheads="1"/>
            </p:cNvSpPr>
            <p:nvPr/>
          </p:nvSpPr>
          <p:spPr bwMode="auto">
            <a:xfrm>
              <a:off x="10822237" y="5913767"/>
              <a:ext cx="5437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179"/>
            <p:cNvSpPr txBox="1">
              <a:spLocks noChangeArrowheads="1"/>
            </p:cNvSpPr>
            <p:nvPr/>
          </p:nvSpPr>
          <p:spPr bwMode="auto">
            <a:xfrm>
              <a:off x="8229780" y="4797476"/>
              <a:ext cx="51007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j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180"/>
            <p:cNvSpPr txBox="1">
              <a:spLocks noChangeArrowheads="1"/>
            </p:cNvSpPr>
            <p:nvPr/>
          </p:nvSpPr>
          <p:spPr bwMode="auto">
            <a:xfrm>
              <a:off x="8531434" y="6164613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39091" y="2639307"/>
            <a:ext cx="2033417" cy="2202116"/>
            <a:chOff x="266506" y="3399463"/>
            <a:chExt cx="2033417" cy="2494654"/>
          </a:xfrm>
        </p:grpSpPr>
        <p:sp>
          <p:nvSpPr>
            <p:cNvPr id="94" name="圆角矩形 93"/>
            <p:cNvSpPr/>
            <p:nvPr/>
          </p:nvSpPr>
          <p:spPr>
            <a:xfrm>
              <a:off x="266506" y="3399463"/>
              <a:ext cx="2033417" cy="24946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58523" y="3473369"/>
              <a:ext cx="1741683" cy="2373355"/>
              <a:chOff x="487199" y="3024759"/>
              <a:chExt cx="1741683" cy="2373355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87199" y="3024759"/>
                <a:ext cx="1741683" cy="2373355"/>
                <a:chOff x="487199" y="3024759"/>
                <a:chExt cx="1741683" cy="2373355"/>
              </a:xfrm>
            </p:grpSpPr>
            <p:grpSp>
              <p:nvGrpSpPr>
                <p:cNvPr id="20" name="Group 99"/>
                <p:cNvGrpSpPr/>
                <p:nvPr/>
              </p:nvGrpSpPr>
              <p:grpSpPr bwMode="auto">
                <a:xfrm>
                  <a:off x="487199" y="3024759"/>
                  <a:ext cx="1406525" cy="1841501"/>
                  <a:chOff x="-151" y="-29"/>
                  <a:chExt cx="886" cy="1160"/>
                </a:xfrm>
              </p:grpSpPr>
              <p:sp>
                <p:nvSpPr>
                  <p:cNvPr id="2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50" y="348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9" y="1077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-151" y="555"/>
                        <a:ext cx="531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(</a:t>
                        </a:r>
                        <a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t</a:t>
                        </a:r>
                        <a:r>
                          <a:rPr lang="en-US" altLang="zh-CN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</mc:Choice>
                <mc:Fallback>
                  <p:sp>
                    <p:nvSpPr>
                      <p:cNvPr id="25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-151" y="555"/>
                        <a:ext cx="531" cy="291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11940" r="-7246" b="-46269"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p:sp>
                <p:nvSpPr>
                  <p:cNvPr id="2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5" y="288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" y="-29"/>
                        <a:ext cx="459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(</a:t>
                        </a:r>
                        <a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t</a:t>
                        </a:r>
                        <a:r>
                          <a:rPr lang="en-US" altLang="zh-CN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</mc:Choice>
                <mc:Fallback>
                  <p:sp>
                    <p:nvSpPr>
                      <p:cNvPr id="27" name="Text 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3" y="-29"/>
                        <a:ext cx="459" cy="291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l="-1667" t="-11940" r="-12500" b="-46269"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p:sp>
                <p:nvSpPr>
                  <p:cNvPr id="2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7" y="540"/>
                    <a:ext cx="23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L</a:t>
                    </a:r>
                    <a:endPara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" y="1056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05" y="336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64" y="324"/>
                    <a:ext cx="2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5" y="840"/>
                    <a:ext cx="21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-</a:t>
                    </a:r>
                    <a:endPara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20253" y="5028782"/>
                  <a:ext cx="1708629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时域电路模型</a:t>
                  </a:r>
                  <a:endParaRPr lang="zh-CN" alt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8" name="Group 80"/>
                <p:cNvGrpSpPr/>
                <p:nvPr/>
              </p:nvGrpSpPr>
              <p:grpSpPr bwMode="auto">
                <a:xfrm rot="5400000">
                  <a:off x="1614839" y="4154396"/>
                  <a:ext cx="609600" cy="99818"/>
                  <a:chOff x="0" y="0"/>
                  <a:chExt cx="489" cy="60"/>
                </a:xfrm>
              </p:grpSpPr>
              <p:sp>
                <p:nvSpPr>
                  <p:cNvPr id="79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25" cy="60"/>
                  </a:xfrm>
                  <a:custGeom>
                    <a:avLst/>
                    <a:gdLst>
                      <a:gd name="T0" fmla="*/ 0 w 125"/>
                      <a:gd name="T1" fmla="*/ 60 h 60"/>
                      <a:gd name="T2" fmla="*/ 23 w 125"/>
                      <a:gd name="T3" fmla="*/ 15 h 60"/>
                      <a:gd name="T4" fmla="*/ 65 w 125"/>
                      <a:gd name="T5" fmla="*/ 0 h 60"/>
                      <a:gd name="T6" fmla="*/ 102 w 125"/>
                      <a:gd name="T7" fmla="*/ 15 h 60"/>
                      <a:gd name="T8" fmla="*/ 125 w 125"/>
                      <a:gd name="T9" fmla="*/ 51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" h="60">
                        <a:moveTo>
                          <a:pt x="0" y="60"/>
                        </a:moveTo>
                        <a:cubicBezTo>
                          <a:pt x="4" y="53"/>
                          <a:pt x="12" y="25"/>
                          <a:pt x="23" y="15"/>
                        </a:cubicBezTo>
                        <a:cubicBezTo>
                          <a:pt x="34" y="5"/>
                          <a:pt x="52" y="0"/>
                          <a:pt x="65" y="0"/>
                        </a:cubicBezTo>
                        <a:cubicBezTo>
                          <a:pt x="78" y="0"/>
                          <a:pt x="92" y="7"/>
                          <a:pt x="102" y="15"/>
                        </a:cubicBezTo>
                        <a:cubicBezTo>
                          <a:pt x="112" y="23"/>
                          <a:pt x="120" y="44"/>
                          <a:pt x="125" y="51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Freeform 82"/>
                  <p:cNvSpPr>
                    <a:spLocks noChangeArrowheads="1"/>
                  </p:cNvSpPr>
                  <p:nvPr/>
                </p:nvSpPr>
                <p:spPr bwMode="auto">
                  <a:xfrm>
                    <a:off x="125" y="0"/>
                    <a:ext cx="121" cy="54"/>
                  </a:xfrm>
                  <a:custGeom>
                    <a:avLst/>
                    <a:gdLst>
                      <a:gd name="T0" fmla="*/ 0 w 121"/>
                      <a:gd name="T1" fmla="*/ 54 h 54"/>
                      <a:gd name="T2" fmla="*/ 24 w 121"/>
                      <a:gd name="T3" fmla="*/ 15 h 54"/>
                      <a:gd name="T4" fmla="*/ 66 w 121"/>
                      <a:gd name="T5" fmla="*/ 0 h 54"/>
                      <a:gd name="T6" fmla="*/ 103 w 121"/>
                      <a:gd name="T7" fmla="*/ 15 h 54"/>
                      <a:gd name="T8" fmla="*/ 121 w 121"/>
                      <a:gd name="T9" fmla="*/ 51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54">
                        <a:moveTo>
                          <a:pt x="0" y="54"/>
                        </a:moveTo>
                        <a:cubicBezTo>
                          <a:pt x="4" y="47"/>
                          <a:pt x="13" y="24"/>
                          <a:pt x="24" y="15"/>
                        </a:cubicBezTo>
                        <a:cubicBezTo>
                          <a:pt x="35" y="6"/>
                          <a:pt x="53" y="0"/>
                          <a:pt x="66" y="0"/>
                        </a:cubicBezTo>
                        <a:cubicBezTo>
                          <a:pt x="79" y="0"/>
                          <a:pt x="94" y="7"/>
                          <a:pt x="103" y="15"/>
                        </a:cubicBezTo>
                        <a:cubicBezTo>
                          <a:pt x="112" y="23"/>
                          <a:pt x="117" y="44"/>
                          <a:pt x="121" y="51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Freeform 83"/>
                  <p:cNvSpPr>
                    <a:spLocks noChangeArrowheads="1"/>
                  </p:cNvSpPr>
                  <p:nvPr/>
                </p:nvSpPr>
                <p:spPr bwMode="auto">
                  <a:xfrm>
                    <a:off x="246" y="0"/>
                    <a:ext cx="119" cy="51"/>
                  </a:xfrm>
                  <a:custGeom>
                    <a:avLst/>
                    <a:gdLst>
                      <a:gd name="T0" fmla="*/ 0 w 119"/>
                      <a:gd name="T1" fmla="*/ 51 h 51"/>
                      <a:gd name="T2" fmla="*/ 17 w 119"/>
                      <a:gd name="T3" fmla="*/ 15 h 51"/>
                      <a:gd name="T4" fmla="*/ 59 w 119"/>
                      <a:gd name="T5" fmla="*/ 0 h 51"/>
                      <a:gd name="T6" fmla="*/ 96 w 119"/>
                      <a:gd name="T7" fmla="*/ 15 h 51"/>
                      <a:gd name="T8" fmla="*/ 119 w 119"/>
                      <a:gd name="T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51">
                        <a:moveTo>
                          <a:pt x="0" y="51"/>
                        </a:moveTo>
                        <a:cubicBezTo>
                          <a:pt x="3" y="45"/>
                          <a:pt x="7" y="24"/>
                          <a:pt x="17" y="15"/>
                        </a:cubicBezTo>
                        <a:cubicBezTo>
                          <a:pt x="27" y="6"/>
                          <a:pt x="46" y="0"/>
                          <a:pt x="59" y="0"/>
                        </a:cubicBezTo>
                        <a:cubicBezTo>
                          <a:pt x="72" y="0"/>
                          <a:pt x="86" y="7"/>
                          <a:pt x="96" y="15"/>
                        </a:cubicBezTo>
                        <a:cubicBezTo>
                          <a:pt x="106" y="23"/>
                          <a:pt x="114" y="44"/>
                          <a:pt x="119" y="51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Freeform 84"/>
                  <p:cNvSpPr>
                    <a:spLocks noChangeArrowheads="1"/>
                  </p:cNvSpPr>
                  <p:nvPr/>
                </p:nvSpPr>
                <p:spPr bwMode="auto">
                  <a:xfrm>
                    <a:off x="366" y="0"/>
                    <a:ext cx="123" cy="57"/>
                  </a:xfrm>
                  <a:custGeom>
                    <a:avLst/>
                    <a:gdLst>
                      <a:gd name="T0" fmla="*/ 0 w 123"/>
                      <a:gd name="T1" fmla="*/ 51 h 57"/>
                      <a:gd name="T2" fmla="*/ 23 w 123"/>
                      <a:gd name="T3" fmla="*/ 15 h 57"/>
                      <a:gd name="T4" fmla="*/ 65 w 123"/>
                      <a:gd name="T5" fmla="*/ 0 h 57"/>
                      <a:gd name="T6" fmla="*/ 102 w 123"/>
                      <a:gd name="T7" fmla="*/ 15 h 57"/>
                      <a:gd name="T8" fmla="*/ 123 w 123"/>
                      <a:gd name="T9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57">
                        <a:moveTo>
                          <a:pt x="0" y="51"/>
                        </a:moveTo>
                        <a:cubicBezTo>
                          <a:pt x="3" y="45"/>
                          <a:pt x="12" y="24"/>
                          <a:pt x="23" y="15"/>
                        </a:cubicBezTo>
                        <a:cubicBezTo>
                          <a:pt x="34" y="6"/>
                          <a:pt x="52" y="0"/>
                          <a:pt x="65" y="0"/>
                        </a:cubicBezTo>
                        <a:cubicBezTo>
                          <a:pt x="78" y="0"/>
                          <a:pt x="92" y="6"/>
                          <a:pt x="102" y="15"/>
                        </a:cubicBezTo>
                        <a:cubicBezTo>
                          <a:pt x="112" y="24"/>
                          <a:pt x="119" y="48"/>
                          <a:pt x="123" y="57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36" name="直接连接符 35"/>
              <p:cNvCxnSpPr>
                <a:stCxn id="23" idx="1"/>
                <a:endCxn id="79" idx="0"/>
              </p:cNvCxnSpPr>
              <p:nvPr/>
            </p:nvCxnSpPr>
            <p:spPr>
              <a:xfrm flipH="1">
                <a:off x="1869730" y="3623248"/>
                <a:ext cx="9707" cy="27625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884702" y="4497087"/>
                <a:ext cx="0" cy="27625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/>
          <p:cNvGrpSpPr/>
          <p:nvPr/>
        </p:nvGrpSpPr>
        <p:grpSpPr>
          <a:xfrm>
            <a:off x="9977625" y="2592244"/>
            <a:ext cx="2017725" cy="2524511"/>
            <a:chOff x="10028173" y="2594946"/>
            <a:chExt cx="2017725" cy="2524511"/>
          </a:xfrm>
        </p:grpSpPr>
        <p:sp>
          <p:nvSpPr>
            <p:cNvPr id="95" name="圆角矩形 94"/>
            <p:cNvSpPr/>
            <p:nvPr/>
          </p:nvSpPr>
          <p:spPr>
            <a:xfrm>
              <a:off x="10028173" y="2594946"/>
              <a:ext cx="2017725" cy="25245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0271560" y="2671943"/>
              <a:ext cx="1347260" cy="1849708"/>
              <a:chOff x="10106025" y="264251"/>
              <a:chExt cx="1347260" cy="184970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0109049" y="775696"/>
                <a:ext cx="1344236" cy="1338263"/>
                <a:chOff x="10109049" y="775696"/>
                <a:chExt cx="1344236" cy="1338263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0109049" y="775696"/>
                  <a:ext cx="1344236" cy="1338263"/>
                  <a:chOff x="625312" y="3527997"/>
                  <a:chExt cx="1344236" cy="1338263"/>
                </a:xfrm>
              </p:grpSpPr>
              <p:grpSp>
                <p:nvGrpSpPr>
                  <p:cNvPr id="90" name="Group 99"/>
                  <p:cNvGrpSpPr/>
                  <p:nvPr/>
                </p:nvGrpSpPr>
                <p:grpSpPr bwMode="auto">
                  <a:xfrm>
                    <a:off x="625312" y="3527997"/>
                    <a:ext cx="1289051" cy="1338263"/>
                    <a:chOff x="-64" y="288"/>
                    <a:chExt cx="812" cy="843"/>
                  </a:xfrm>
                </p:grpSpPr>
                <p:sp>
                  <p:nvSpPr>
                    <p:cNvPr id="114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" y="348"/>
                      <a:ext cx="59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" y="1077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" y="288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" y="567"/>
                      <a:ext cx="439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l-GR" altLang="zh-CN" sz="2400" b="1" i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altLang="zh-CN" sz="2400" b="1" i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2400" b="1" i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" y="1056"/>
                      <a:ext cx="48" cy="4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" y="336"/>
                      <a:ext cx="48" cy="4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64" y="324"/>
                      <a:ext cx="23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Text Box 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35" y="840"/>
                      <a:ext cx="21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92" name="Group 80"/>
                  <p:cNvGrpSpPr/>
                  <p:nvPr/>
                </p:nvGrpSpPr>
                <p:grpSpPr bwMode="auto">
                  <a:xfrm rot="5400000">
                    <a:off x="1614839" y="4154396"/>
                    <a:ext cx="609600" cy="99818"/>
                    <a:chOff x="0" y="0"/>
                    <a:chExt cx="489" cy="60"/>
                  </a:xfrm>
                </p:grpSpPr>
                <p:sp>
                  <p:nvSpPr>
                    <p:cNvPr id="96" name="Freeform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25" cy="60"/>
                    </a:xfrm>
                    <a:custGeom>
                      <a:avLst/>
                      <a:gdLst>
                        <a:gd name="T0" fmla="*/ 0 w 125"/>
                        <a:gd name="T1" fmla="*/ 60 h 60"/>
                        <a:gd name="T2" fmla="*/ 23 w 125"/>
                        <a:gd name="T3" fmla="*/ 15 h 60"/>
                        <a:gd name="T4" fmla="*/ 65 w 125"/>
                        <a:gd name="T5" fmla="*/ 0 h 60"/>
                        <a:gd name="T6" fmla="*/ 102 w 125"/>
                        <a:gd name="T7" fmla="*/ 15 h 60"/>
                        <a:gd name="T8" fmla="*/ 125 w 125"/>
                        <a:gd name="T9" fmla="*/ 51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" h="60">
                          <a:moveTo>
                            <a:pt x="0" y="60"/>
                          </a:moveTo>
                          <a:cubicBezTo>
                            <a:pt x="4" y="53"/>
                            <a:pt x="12" y="25"/>
                            <a:pt x="23" y="15"/>
                          </a:cubicBezTo>
                          <a:cubicBezTo>
                            <a:pt x="34" y="5"/>
                            <a:pt x="52" y="0"/>
                            <a:pt x="65" y="0"/>
                          </a:cubicBezTo>
                          <a:cubicBezTo>
                            <a:pt x="78" y="0"/>
                            <a:pt x="92" y="7"/>
                            <a:pt x="102" y="15"/>
                          </a:cubicBezTo>
                          <a:cubicBezTo>
                            <a:pt x="112" y="23"/>
                            <a:pt x="120" y="44"/>
                            <a:pt x="125" y="51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" name="Freeform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" y="0"/>
                      <a:ext cx="121" cy="54"/>
                    </a:xfrm>
                    <a:custGeom>
                      <a:avLst/>
                      <a:gdLst>
                        <a:gd name="T0" fmla="*/ 0 w 121"/>
                        <a:gd name="T1" fmla="*/ 54 h 54"/>
                        <a:gd name="T2" fmla="*/ 24 w 121"/>
                        <a:gd name="T3" fmla="*/ 15 h 54"/>
                        <a:gd name="T4" fmla="*/ 66 w 121"/>
                        <a:gd name="T5" fmla="*/ 0 h 54"/>
                        <a:gd name="T6" fmla="*/ 103 w 121"/>
                        <a:gd name="T7" fmla="*/ 15 h 54"/>
                        <a:gd name="T8" fmla="*/ 121 w 121"/>
                        <a:gd name="T9" fmla="*/ 51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54">
                          <a:moveTo>
                            <a:pt x="0" y="54"/>
                          </a:moveTo>
                          <a:cubicBezTo>
                            <a:pt x="4" y="47"/>
                            <a:pt x="13" y="24"/>
                            <a:pt x="24" y="15"/>
                          </a:cubicBezTo>
                          <a:cubicBezTo>
                            <a:pt x="35" y="6"/>
                            <a:pt x="53" y="0"/>
                            <a:pt x="66" y="0"/>
                          </a:cubicBezTo>
                          <a:cubicBezTo>
                            <a:pt x="79" y="0"/>
                            <a:pt x="94" y="7"/>
                            <a:pt x="103" y="15"/>
                          </a:cubicBezTo>
                          <a:cubicBezTo>
                            <a:pt x="112" y="23"/>
                            <a:pt x="117" y="44"/>
                            <a:pt x="121" y="51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8" name="Freeform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" y="0"/>
                      <a:ext cx="119" cy="51"/>
                    </a:xfrm>
                    <a:custGeom>
                      <a:avLst/>
                      <a:gdLst>
                        <a:gd name="T0" fmla="*/ 0 w 119"/>
                        <a:gd name="T1" fmla="*/ 51 h 51"/>
                        <a:gd name="T2" fmla="*/ 17 w 119"/>
                        <a:gd name="T3" fmla="*/ 15 h 51"/>
                        <a:gd name="T4" fmla="*/ 59 w 119"/>
                        <a:gd name="T5" fmla="*/ 0 h 51"/>
                        <a:gd name="T6" fmla="*/ 96 w 119"/>
                        <a:gd name="T7" fmla="*/ 15 h 51"/>
                        <a:gd name="T8" fmla="*/ 119 w 119"/>
                        <a:gd name="T9" fmla="*/ 51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9" h="51">
                          <a:moveTo>
                            <a:pt x="0" y="51"/>
                          </a:moveTo>
                          <a:cubicBezTo>
                            <a:pt x="3" y="45"/>
                            <a:pt x="7" y="24"/>
                            <a:pt x="17" y="15"/>
                          </a:cubicBezTo>
                          <a:cubicBezTo>
                            <a:pt x="27" y="6"/>
                            <a:pt x="46" y="0"/>
                            <a:pt x="59" y="0"/>
                          </a:cubicBezTo>
                          <a:cubicBezTo>
                            <a:pt x="72" y="0"/>
                            <a:pt x="86" y="7"/>
                            <a:pt x="96" y="15"/>
                          </a:cubicBezTo>
                          <a:cubicBezTo>
                            <a:pt x="106" y="23"/>
                            <a:pt x="114" y="44"/>
                            <a:pt x="119" y="51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3" name="Freeform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" y="0"/>
                      <a:ext cx="123" cy="57"/>
                    </a:xfrm>
                    <a:custGeom>
                      <a:avLst/>
                      <a:gdLst>
                        <a:gd name="T0" fmla="*/ 0 w 123"/>
                        <a:gd name="T1" fmla="*/ 51 h 57"/>
                        <a:gd name="T2" fmla="*/ 23 w 123"/>
                        <a:gd name="T3" fmla="*/ 15 h 57"/>
                        <a:gd name="T4" fmla="*/ 65 w 123"/>
                        <a:gd name="T5" fmla="*/ 0 h 57"/>
                        <a:gd name="T6" fmla="*/ 102 w 123"/>
                        <a:gd name="T7" fmla="*/ 15 h 57"/>
                        <a:gd name="T8" fmla="*/ 123 w 123"/>
                        <a:gd name="T9" fmla="*/ 57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3" h="57">
                          <a:moveTo>
                            <a:pt x="0" y="51"/>
                          </a:moveTo>
                          <a:cubicBezTo>
                            <a:pt x="3" y="45"/>
                            <a:pt x="12" y="24"/>
                            <a:pt x="23" y="15"/>
                          </a:cubicBezTo>
                          <a:cubicBezTo>
                            <a:pt x="34" y="6"/>
                            <a:pt x="52" y="0"/>
                            <a:pt x="65" y="0"/>
                          </a:cubicBezTo>
                          <a:cubicBezTo>
                            <a:pt x="78" y="0"/>
                            <a:pt x="92" y="6"/>
                            <a:pt x="102" y="15"/>
                          </a:cubicBezTo>
                          <a:cubicBezTo>
                            <a:pt x="112" y="24"/>
                            <a:pt x="119" y="48"/>
                            <a:pt x="123" y="57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124" name="直接连接符 123"/>
                <p:cNvCxnSpPr/>
                <p:nvPr/>
              </p:nvCxnSpPr>
              <p:spPr>
                <a:xfrm flipH="1">
                  <a:off x="11358458" y="883037"/>
                  <a:ext cx="9707" cy="27625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1373430" y="1756876"/>
                  <a:ext cx="0" cy="27625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26" name="对象 44051"/>
              <p:cNvGraphicFramePr>
                <a:graphicFrameLocks noChangeAspect="1"/>
              </p:cNvGraphicFramePr>
              <p:nvPr/>
            </p:nvGraphicFramePr>
            <p:xfrm>
              <a:off x="10106025" y="1258888"/>
              <a:ext cx="48101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22" name="公式" r:id="rId11" imgW="5181600" imgH="5486400" progId="Equation.3">
                      <p:embed/>
                    </p:oleObj>
                  </mc:Choice>
                  <mc:Fallback>
                    <p:oleObj name="公式" r:id="rId11" imgW="5181600" imgH="5486400" progId="Equation.3">
                      <p:embed/>
                      <p:pic>
                        <p:nvPicPr>
                          <p:cNvPr id="0" name="对象 44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06025" y="1258888"/>
                            <a:ext cx="48101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" name="对象 44052"/>
              <p:cNvGraphicFramePr>
                <a:graphicFrameLocks noChangeAspect="1"/>
              </p:cNvGraphicFramePr>
              <p:nvPr/>
            </p:nvGraphicFramePr>
            <p:xfrm>
              <a:off x="10492773" y="264251"/>
              <a:ext cx="395287" cy="501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23" name="公式" r:id="rId13" imgW="4572000" imgH="5486400" progId="Equation.3">
                      <p:embed/>
                    </p:oleObj>
                  </mc:Choice>
                  <mc:Fallback>
                    <p:oleObj name="公式" r:id="rId13" imgW="4572000" imgH="5486400" progId="Equation.3">
                      <p:embed/>
                      <p:pic>
                        <p:nvPicPr>
                          <p:cNvPr id="0" name="对象 44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92773" y="264251"/>
                            <a:ext cx="395287" cy="5010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8" name="Text Box 19"/>
            <p:cNvSpPr txBox="1">
              <a:spLocks noChangeArrowheads="1"/>
            </p:cNvSpPr>
            <p:nvPr/>
          </p:nvSpPr>
          <p:spPr bwMode="auto">
            <a:xfrm>
              <a:off x="10172536" y="4661222"/>
              <a:ext cx="15700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相量电路模型</a:t>
              </a:r>
              <a:endPara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9" name="对象 128"/>
          <p:cNvGraphicFramePr>
            <a:graphicFrameLocks noChangeAspect="1"/>
          </p:cNvGraphicFramePr>
          <p:nvPr/>
        </p:nvGraphicFramePr>
        <p:xfrm>
          <a:off x="7612185" y="1939593"/>
          <a:ext cx="2511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4" name="公式" r:id="rId15" imgW="26822400" imgH="5791200" progId="Equation.3">
                  <p:embed/>
                </p:oleObj>
              </mc:Choice>
              <mc:Fallback>
                <p:oleObj name="公式" r:id="rId15" imgW="26822400" imgH="579120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185" y="1939593"/>
                        <a:ext cx="25114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1293005" y="4917664"/>
            <a:ext cx="3032285" cy="1865498"/>
            <a:chOff x="2431073" y="4712336"/>
            <a:chExt cx="3032285" cy="186549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2537226" y="4712336"/>
              <a:ext cx="2926132" cy="1865498"/>
              <a:chOff x="2448376" y="4620355"/>
              <a:chExt cx="2926132" cy="1865498"/>
            </a:xfrm>
          </p:grpSpPr>
          <p:grpSp>
            <p:nvGrpSpPr>
              <p:cNvPr id="57" name="Group 171"/>
              <p:cNvGrpSpPr/>
              <p:nvPr/>
            </p:nvGrpSpPr>
            <p:grpSpPr bwMode="auto">
              <a:xfrm>
                <a:off x="2448376" y="4620355"/>
                <a:ext cx="2926132" cy="1865498"/>
                <a:chOff x="137" y="-84"/>
                <a:chExt cx="2213" cy="1388"/>
              </a:xfrm>
            </p:grpSpPr>
            <p:sp>
              <p:nvSpPr>
                <p:cNvPr id="58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525" y="60"/>
                  <a:ext cx="0" cy="12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159" y="784"/>
                  <a:ext cx="2084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951" y="741"/>
                  <a:ext cx="39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  <a:endPara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7" y="-84"/>
                  <a:ext cx="478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CN" sz="2200" b="1" i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528" y="771"/>
                  <a:ext cx="246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Text Box 181"/>
              <p:cNvSpPr txBox="1">
                <a:spLocks noChangeArrowheads="1"/>
              </p:cNvSpPr>
              <p:nvPr/>
            </p:nvSpPr>
            <p:spPr bwMode="auto">
              <a:xfrm>
                <a:off x="3317713" y="4696111"/>
                <a:ext cx="9541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波形图</a:t>
                </a:r>
                <a:endPara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矩形 107"/>
                  <p:cNvSpPr/>
                  <p:nvPr/>
                </p:nvSpPr>
                <p:spPr>
                  <a:xfrm>
                    <a:off x="3566125" y="5193726"/>
                    <a:ext cx="50520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矩形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125" y="5193726"/>
                    <a:ext cx="505203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2982375" y="4900752"/>
                    <a:ext cx="58375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2375" y="4900752"/>
                    <a:ext cx="583750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64" name="组合 63"/>
            <p:cNvGrpSpPr/>
            <p:nvPr/>
          </p:nvGrpSpPr>
          <p:grpSpPr>
            <a:xfrm>
              <a:off x="2431073" y="5343706"/>
              <a:ext cx="2911517" cy="1079500"/>
              <a:chOff x="3461624" y="4754564"/>
              <a:chExt cx="2911517" cy="1079500"/>
            </a:xfrm>
          </p:grpSpPr>
          <p:sp>
            <p:nvSpPr>
              <p:cNvPr id="130" name="Freeform 169"/>
              <p:cNvSpPr>
                <a:spLocks noChangeArrowheads="1"/>
              </p:cNvSpPr>
              <p:nvPr/>
            </p:nvSpPr>
            <p:spPr bwMode="auto">
              <a:xfrm>
                <a:off x="3461624" y="4754564"/>
                <a:ext cx="2464775" cy="1079500"/>
              </a:xfrm>
              <a:custGeom>
                <a:avLst/>
                <a:gdLst>
                  <a:gd name="T0" fmla="*/ 0 w 2118"/>
                  <a:gd name="T1" fmla="*/ 734 h 868"/>
                  <a:gd name="T2" fmla="*/ 260 w 2118"/>
                  <a:gd name="T3" fmla="*/ 286 h 868"/>
                  <a:gd name="T4" fmla="*/ 335 w 2118"/>
                  <a:gd name="T5" fmla="*/ 162 h 868"/>
                  <a:gd name="T6" fmla="*/ 430 w 2118"/>
                  <a:gd name="T7" fmla="*/ 53 h 868"/>
                  <a:gd name="T8" fmla="*/ 538 w 2118"/>
                  <a:gd name="T9" fmla="*/ 2 h 868"/>
                  <a:gd name="T10" fmla="*/ 672 w 2118"/>
                  <a:gd name="T11" fmla="*/ 64 h 868"/>
                  <a:gd name="T12" fmla="*/ 806 w 2118"/>
                  <a:gd name="T13" fmla="*/ 246 h 868"/>
                  <a:gd name="T14" fmla="*/ 906 w 2118"/>
                  <a:gd name="T15" fmla="*/ 430 h 868"/>
                  <a:gd name="T16" fmla="*/ 1019 w 2118"/>
                  <a:gd name="T17" fmla="*/ 628 h 868"/>
                  <a:gd name="T18" fmla="*/ 1130 w 2118"/>
                  <a:gd name="T19" fmla="*/ 788 h 868"/>
                  <a:gd name="T20" fmla="*/ 1284 w 2118"/>
                  <a:gd name="T21" fmla="*/ 862 h 868"/>
                  <a:gd name="T22" fmla="*/ 1449 w 2118"/>
                  <a:gd name="T23" fmla="*/ 747 h 868"/>
                  <a:gd name="T24" fmla="*/ 1637 w 2118"/>
                  <a:gd name="T25" fmla="*/ 442 h 868"/>
                  <a:gd name="T26" fmla="*/ 1724 w 2118"/>
                  <a:gd name="T27" fmla="*/ 277 h 868"/>
                  <a:gd name="T28" fmla="*/ 1876 w 2118"/>
                  <a:gd name="T29" fmla="*/ 67 h 868"/>
                  <a:gd name="T30" fmla="*/ 2002 w 2118"/>
                  <a:gd name="T31" fmla="*/ 5 h 868"/>
                  <a:gd name="T32" fmla="*/ 2118 w 2118"/>
                  <a:gd name="T33" fmla="*/ 5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8" h="868">
                    <a:moveTo>
                      <a:pt x="0" y="734"/>
                    </a:moveTo>
                    <a:cubicBezTo>
                      <a:pt x="43" y="660"/>
                      <a:pt x="204" y="381"/>
                      <a:pt x="260" y="286"/>
                    </a:cubicBezTo>
                    <a:cubicBezTo>
                      <a:pt x="316" y="191"/>
                      <a:pt x="307" y="201"/>
                      <a:pt x="335" y="162"/>
                    </a:cubicBezTo>
                    <a:cubicBezTo>
                      <a:pt x="363" y="123"/>
                      <a:pt x="397" y="79"/>
                      <a:pt x="430" y="53"/>
                    </a:cubicBezTo>
                    <a:cubicBezTo>
                      <a:pt x="464" y="26"/>
                      <a:pt x="498" y="0"/>
                      <a:pt x="538" y="2"/>
                    </a:cubicBezTo>
                    <a:cubicBezTo>
                      <a:pt x="579" y="5"/>
                      <a:pt x="627" y="24"/>
                      <a:pt x="672" y="64"/>
                    </a:cubicBezTo>
                    <a:cubicBezTo>
                      <a:pt x="717" y="105"/>
                      <a:pt x="767" y="185"/>
                      <a:pt x="806" y="246"/>
                    </a:cubicBezTo>
                    <a:cubicBezTo>
                      <a:pt x="844" y="306"/>
                      <a:pt x="870" y="366"/>
                      <a:pt x="906" y="430"/>
                    </a:cubicBezTo>
                    <a:cubicBezTo>
                      <a:pt x="942" y="493"/>
                      <a:pt x="982" y="568"/>
                      <a:pt x="1019" y="628"/>
                    </a:cubicBezTo>
                    <a:cubicBezTo>
                      <a:pt x="1057" y="687"/>
                      <a:pt x="1086" y="749"/>
                      <a:pt x="1130" y="788"/>
                    </a:cubicBezTo>
                    <a:cubicBezTo>
                      <a:pt x="1174" y="827"/>
                      <a:pt x="1231" y="868"/>
                      <a:pt x="1284" y="862"/>
                    </a:cubicBezTo>
                    <a:cubicBezTo>
                      <a:pt x="1338" y="855"/>
                      <a:pt x="1390" y="817"/>
                      <a:pt x="1449" y="747"/>
                    </a:cubicBezTo>
                    <a:cubicBezTo>
                      <a:pt x="1508" y="677"/>
                      <a:pt x="1591" y="520"/>
                      <a:pt x="1637" y="442"/>
                    </a:cubicBezTo>
                    <a:cubicBezTo>
                      <a:pt x="1682" y="364"/>
                      <a:pt x="1685" y="339"/>
                      <a:pt x="1724" y="277"/>
                    </a:cubicBezTo>
                    <a:cubicBezTo>
                      <a:pt x="1764" y="215"/>
                      <a:pt x="1830" y="112"/>
                      <a:pt x="1876" y="67"/>
                    </a:cubicBezTo>
                    <a:cubicBezTo>
                      <a:pt x="1922" y="21"/>
                      <a:pt x="1962" y="7"/>
                      <a:pt x="2002" y="5"/>
                    </a:cubicBezTo>
                    <a:cubicBezTo>
                      <a:pt x="2043" y="2"/>
                      <a:pt x="2094" y="43"/>
                      <a:pt x="2118" y="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Freeform 170"/>
              <p:cNvSpPr>
                <a:spLocks noChangeArrowheads="1"/>
              </p:cNvSpPr>
              <p:nvPr/>
            </p:nvSpPr>
            <p:spPr bwMode="auto">
              <a:xfrm>
                <a:off x="3688587" y="5037139"/>
                <a:ext cx="2684554" cy="538163"/>
              </a:xfrm>
              <a:custGeom>
                <a:avLst/>
                <a:gdLst>
                  <a:gd name="T0" fmla="*/ 0 w 2307"/>
                  <a:gd name="T1" fmla="*/ 430 h 432"/>
                  <a:gd name="T2" fmla="*/ 160 w 2307"/>
                  <a:gd name="T3" fmla="*/ 385 h 432"/>
                  <a:gd name="T4" fmla="*/ 363 w 2307"/>
                  <a:gd name="T5" fmla="*/ 215 h 432"/>
                  <a:gd name="T6" fmla="*/ 561 w 2307"/>
                  <a:gd name="T7" fmla="*/ 53 h 432"/>
                  <a:gd name="T8" fmla="*/ 741 w 2307"/>
                  <a:gd name="T9" fmla="*/ 2 h 432"/>
                  <a:gd name="T10" fmla="*/ 916 w 2307"/>
                  <a:gd name="T11" fmla="*/ 67 h 432"/>
                  <a:gd name="T12" fmla="*/ 1094 w 2307"/>
                  <a:gd name="T13" fmla="*/ 217 h 432"/>
                  <a:gd name="T14" fmla="*/ 1311 w 2307"/>
                  <a:gd name="T15" fmla="*/ 385 h 432"/>
                  <a:gd name="T16" fmla="*/ 1446 w 2307"/>
                  <a:gd name="T17" fmla="*/ 430 h 432"/>
                  <a:gd name="T18" fmla="*/ 1588 w 2307"/>
                  <a:gd name="T19" fmla="*/ 397 h 432"/>
                  <a:gd name="T20" fmla="*/ 1731 w 2307"/>
                  <a:gd name="T21" fmla="*/ 286 h 432"/>
                  <a:gd name="T22" fmla="*/ 1830 w 2307"/>
                  <a:gd name="T23" fmla="*/ 205 h 432"/>
                  <a:gd name="T24" fmla="*/ 1968 w 2307"/>
                  <a:gd name="T25" fmla="*/ 82 h 432"/>
                  <a:gd name="T26" fmla="*/ 2139 w 2307"/>
                  <a:gd name="T27" fmla="*/ 13 h 432"/>
                  <a:gd name="T28" fmla="*/ 2256 w 2307"/>
                  <a:gd name="T29" fmla="*/ 28 h 432"/>
                  <a:gd name="T30" fmla="*/ 2307 w 2307"/>
                  <a:gd name="T31" fmla="*/ 5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7" h="432">
                    <a:moveTo>
                      <a:pt x="0" y="430"/>
                    </a:moveTo>
                    <a:cubicBezTo>
                      <a:pt x="27" y="423"/>
                      <a:pt x="99" y="421"/>
                      <a:pt x="160" y="385"/>
                    </a:cubicBezTo>
                    <a:cubicBezTo>
                      <a:pt x="220" y="349"/>
                      <a:pt x="296" y="270"/>
                      <a:pt x="363" y="215"/>
                    </a:cubicBezTo>
                    <a:cubicBezTo>
                      <a:pt x="430" y="160"/>
                      <a:pt x="498" y="88"/>
                      <a:pt x="561" y="53"/>
                    </a:cubicBezTo>
                    <a:cubicBezTo>
                      <a:pt x="624" y="18"/>
                      <a:pt x="682" y="0"/>
                      <a:pt x="741" y="2"/>
                    </a:cubicBezTo>
                    <a:cubicBezTo>
                      <a:pt x="800" y="5"/>
                      <a:pt x="858" y="31"/>
                      <a:pt x="916" y="67"/>
                    </a:cubicBezTo>
                    <a:cubicBezTo>
                      <a:pt x="974" y="103"/>
                      <a:pt x="1028" y="164"/>
                      <a:pt x="1094" y="217"/>
                    </a:cubicBezTo>
                    <a:cubicBezTo>
                      <a:pt x="1160" y="270"/>
                      <a:pt x="1252" y="349"/>
                      <a:pt x="1311" y="385"/>
                    </a:cubicBezTo>
                    <a:cubicBezTo>
                      <a:pt x="1370" y="421"/>
                      <a:pt x="1400" y="428"/>
                      <a:pt x="1446" y="430"/>
                    </a:cubicBezTo>
                    <a:cubicBezTo>
                      <a:pt x="1492" y="432"/>
                      <a:pt x="1540" y="421"/>
                      <a:pt x="1588" y="397"/>
                    </a:cubicBezTo>
                    <a:cubicBezTo>
                      <a:pt x="1636" y="373"/>
                      <a:pt x="1691" y="318"/>
                      <a:pt x="1731" y="286"/>
                    </a:cubicBezTo>
                    <a:cubicBezTo>
                      <a:pt x="1771" y="254"/>
                      <a:pt x="1791" y="239"/>
                      <a:pt x="1830" y="205"/>
                    </a:cubicBezTo>
                    <a:cubicBezTo>
                      <a:pt x="1869" y="171"/>
                      <a:pt x="1917" y="114"/>
                      <a:pt x="1968" y="82"/>
                    </a:cubicBezTo>
                    <a:cubicBezTo>
                      <a:pt x="2019" y="50"/>
                      <a:pt x="2091" y="22"/>
                      <a:pt x="2139" y="13"/>
                    </a:cubicBezTo>
                    <a:cubicBezTo>
                      <a:pt x="2187" y="4"/>
                      <a:pt x="2228" y="21"/>
                      <a:pt x="2256" y="28"/>
                    </a:cubicBezTo>
                    <a:cubicBezTo>
                      <a:pt x="2284" y="35"/>
                      <a:pt x="2297" y="47"/>
                      <a:pt x="2307" y="52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01105" y="5892040"/>
            <a:ext cx="2736995" cy="710775"/>
            <a:chOff x="4701105" y="5892040"/>
            <a:chExt cx="2736995" cy="710775"/>
          </a:xfrm>
        </p:grpSpPr>
        <p:sp>
          <p:nvSpPr>
            <p:cNvPr id="112" name="左右箭头 111"/>
            <p:cNvSpPr/>
            <p:nvPr/>
          </p:nvSpPr>
          <p:spPr>
            <a:xfrm>
              <a:off x="4701105" y="5892040"/>
              <a:ext cx="2736995" cy="274715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389427" y="614115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相位关系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3" name="线形标注 3 132"/>
          <p:cNvSpPr/>
          <p:nvPr/>
        </p:nvSpPr>
        <p:spPr>
          <a:xfrm>
            <a:off x="3549638" y="3438153"/>
            <a:ext cx="503066" cy="451449"/>
          </a:xfrm>
          <a:prstGeom prst="borderCallout3">
            <a:avLst>
              <a:gd name="adj1" fmla="val 97595"/>
              <a:gd name="adj2" fmla="val 29552"/>
              <a:gd name="adj3" fmla="val 99417"/>
              <a:gd name="adj4" fmla="val 49963"/>
              <a:gd name="adj5" fmla="val 208263"/>
              <a:gd name="adj6" fmla="val 49600"/>
              <a:gd name="adj7" fmla="val 209745"/>
              <a:gd name="adj8" fmla="val 216161"/>
            </a:avLst>
          </a:prstGeom>
          <a:noFill/>
          <a:ln w="28575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线形标注 3 133"/>
          <p:cNvSpPr/>
          <p:nvPr/>
        </p:nvSpPr>
        <p:spPr>
          <a:xfrm>
            <a:off x="8314941" y="3411471"/>
            <a:ext cx="748418" cy="451386"/>
          </a:xfrm>
          <a:prstGeom prst="borderCallout3">
            <a:avLst>
              <a:gd name="adj1" fmla="val 97595"/>
              <a:gd name="adj2" fmla="val 29552"/>
              <a:gd name="adj3" fmla="val 96565"/>
              <a:gd name="adj4" fmla="val 51021"/>
              <a:gd name="adj5" fmla="val 208263"/>
              <a:gd name="adj6" fmla="val 26146"/>
              <a:gd name="adj7" fmla="val 206479"/>
              <a:gd name="adj8" fmla="val 186843"/>
            </a:avLst>
          </a:prstGeom>
          <a:noFill/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498994" y="394633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复感抗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6" name="Text Box 8" descr="横虚线"/>
          <p:cNvSpPr txBox="1">
            <a:spLocks noChangeArrowheads="1"/>
          </p:cNvSpPr>
          <p:nvPr/>
        </p:nvSpPr>
        <p:spPr bwMode="auto">
          <a:xfrm>
            <a:off x="8946925" y="70973"/>
            <a:ext cx="323367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◆感抗</a:t>
            </a:r>
            <a:r>
              <a:rPr lang="en-US" altLang="zh-CN" sz="2200" b="1" i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L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的物理意义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AutoNum type="arabicParenBoth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表示限制电流的能力</a:t>
            </a: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Tx/>
              <a:buAutoNum type="arabicParenBoth"/>
            </a:pP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感抗和频率</a:t>
            </a:r>
            <a:r>
              <a:rPr lang="en-US" altLang="zh-CN" sz="2200" b="1" i="1" dirty="0">
                <a:solidFill>
                  <a:srgbClr val="FF33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成正比</a:t>
            </a: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sz="2200" i="1" dirty="0"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38" name="Group 52"/>
          <p:cNvGrpSpPr/>
          <p:nvPr/>
        </p:nvGrpSpPr>
        <p:grpSpPr bwMode="auto">
          <a:xfrm>
            <a:off x="9989631" y="1031807"/>
            <a:ext cx="1927472" cy="1541073"/>
            <a:chOff x="0" y="0"/>
            <a:chExt cx="1519" cy="1297"/>
          </a:xfrm>
        </p:grpSpPr>
        <p:grpSp>
          <p:nvGrpSpPr>
            <p:cNvPr id="139" name="Group 22"/>
            <p:cNvGrpSpPr/>
            <p:nvPr/>
          </p:nvGrpSpPr>
          <p:grpSpPr bwMode="auto">
            <a:xfrm>
              <a:off x="0" y="179"/>
              <a:ext cx="1519" cy="1118"/>
              <a:chOff x="0" y="0"/>
              <a:chExt cx="1519" cy="1118"/>
            </a:xfrm>
          </p:grpSpPr>
          <p:sp>
            <p:nvSpPr>
              <p:cNvPr id="142" name="Line 12"/>
              <p:cNvSpPr>
                <a:spLocks noChangeShapeType="1"/>
              </p:cNvSpPr>
              <p:nvPr/>
            </p:nvSpPr>
            <p:spPr bwMode="auto">
              <a:xfrm flipV="1">
                <a:off x="336" y="91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336" y="859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Line 14"/>
              <p:cNvSpPr>
                <a:spLocks noChangeShapeType="1"/>
              </p:cNvSpPr>
              <p:nvPr/>
            </p:nvSpPr>
            <p:spPr bwMode="auto">
              <a:xfrm flipV="1">
                <a:off x="336" y="379"/>
                <a:ext cx="864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 Box 15"/>
              <p:cNvSpPr txBox="1">
                <a:spLocks noChangeArrowheads="1"/>
              </p:cNvSpPr>
              <p:nvPr/>
            </p:nvSpPr>
            <p:spPr bwMode="auto">
              <a:xfrm>
                <a:off x="1248" y="807"/>
                <a:ext cx="27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>
                    <a:latin typeface="Symbol" panose="05050102010706020507" pitchFamily="18" charset="2"/>
                  </a:rPr>
                  <a:t>w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0" name="Text Box 50"/>
            <p:cNvSpPr txBox="1">
              <a:spLocks noChangeArrowheads="1"/>
            </p:cNvSpPr>
            <p:nvPr/>
          </p:nvSpPr>
          <p:spPr bwMode="auto">
            <a:xfrm>
              <a:off x="86" y="0"/>
              <a:ext cx="42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L</a:t>
              </a:r>
              <a:endPara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1" name="Text Box 51"/>
            <p:cNvSpPr txBox="1">
              <a:spLocks noChangeArrowheads="1"/>
            </p:cNvSpPr>
            <p:nvPr/>
          </p:nvSpPr>
          <p:spPr bwMode="auto">
            <a:xfrm>
              <a:off x="194" y="976"/>
              <a:ext cx="23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8" name="对象 147"/>
          <p:cNvGraphicFramePr>
            <a:graphicFrameLocks noChangeAspect="1"/>
          </p:cNvGraphicFramePr>
          <p:nvPr/>
        </p:nvGraphicFramePr>
        <p:xfrm>
          <a:off x="102134" y="1824579"/>
          <a:ext cx="5880100" cy="85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5" name="公式" r:id="rId19" imgW="73761600" imgH="9753600" progId="Equation.3">
                  <p:embed/>
                </p:oleObj>
              </mc:Choice>
              <mc:Fallback>
                <p:oleObj name="公式" r:id="rId19" imgW="73761600" imgH="9753600" progId="Equation.3">
                  <p:embed/>
                  <p:pic>
                    <p:nvPicPr>
                      <p:cNvPr id="0" name="对象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34" y="1824579"/>
                        <a:ext cx="5880100" cy="851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2992" y="3948992"/>
            <a:ext cx="3591102" cy="1006608"/>
            <a:chOff x="3822992" y="3948992"/>
            <a:chExt cx="3591102" cy="1006608"/>
          </a:xfrm>
        </p:grpSpPr>
        <p:grpSp>
          <p:nvGrpSpPr>
            <p:cNvPr id="73" name="组合 72"/>
            <p:cNvGrpSpPr/>
            <p:nvPr/>
          </p:nvGrpSpPr>
          <p:grpSpPr>
            <a:xfrm>
              <a:off x="4724711" y="4077073"/>
              <a:ext cx="2689383" cy="866345"/>
              <a:chOff x="4570662" y="4063053"/>
              <a:chExt cx="2689383" cy="8663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218630" y="4067624"/>
                    <a:ext cx="2041415" cy="8617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oMath>
                    </a14:m>
                    <a:r>
                      <a:rPr lang="en-US" altLang="zh-CN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:r>
                      <a:rPr lang="el-GR" altLang="zh-CN" sz="28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ω</a:t>
                    </a:r>
                    <a:r>
                      <a:rPr lang="en-US" altLang="zh-CN" sz="28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L=</a:t>
                    </a:r>
                    <a:r>
                      <a:rPr lang="en-US" altLang="zh-CN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</a:t>
                    </a:r>
                    <a:r>
                      <a:rPr lang="en-US" altLang="zh-CN" sz="28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f</a:t>
                    </a:r>
                  </a:p>
                  <a:p>
                    <a:r>
                      <a:rPr lang="zh-CN" alt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单位：</a:t>
                    </a:r>
                    <a:r>
                      <a:rPr lang="en-US" altLang="zh-CN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[</a:t>
                    </a:r>
                    <a:r>
                      <a:rPr lang="el-GR" altLang="zh-CN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Ω</a:t>
                    </a:r>
                    <a:r>
                      <a:rPr lang="en-US" altLang="zh-CN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]</a:t>
                    </a:r>
                    <a:endParaRPr lang="zh-CN" altLang="en-US" sz="28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630" y="4067624"/>
                    <a:ext cx="2041415" cy="86177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0448" t="-12766" r="-1194" b="-248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135" name="文本框 134"/>
              <p:cNvSpPr txBox="1"/>
              <p:nvPr/>
            </p:nvSpPr>
            <p:spPr>
              <a:xfrm>
                <a:off x="4570662" y="4063053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2060"/>
                    </a:solidFill>
                  </a:rPr>
                  <a:t>感抗</a:t>
                </a:r>
                <a:endParaRPr lang="zh-CN" altLang="en-US" sz="24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822992" y="3948992"/>
              <a:ext cx="3548338" cy="1006608"/>
              <a:chOff x="3822992" y="3948992"/>
              <a:chExt cx="3548338" cy="100660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653912" y="4013522"/>
                <a:ext cx="2717418" cy="942078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3822992" y="3948992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定义</a:t>
                </a:r>
                <a:endPara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</p:grpSp>
      <p:sp>
        <p:nvSpPr>
          <p:cNvPr id="11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30486" y="6423953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线形标注 3 136"/>
          <p:cNvSpPr/>
          <p:nvPr/>
        </p:nvSpPr>
        <p:spPr>
          <a:xfrm>
            <a:off x="3580082" y="1960806"/>
            <a:ext cx="618782" cy="595278"/>
          </a:xfrm>
          <a:prstGeom prst="borderCallout3">
            <a:avLst>
              <a:gd name="adj1" fmla="val 102224"/>
              <a:gd name="adj2" fmla="val 8173"/>
              <a:gd name="adj3" fmla="val 107067"/>
              <a:gd name="adj4" fmla="val 9912"/>
              <a:gd name="adj5" fmla="val 109439"/>
              <a:gd name="adj6" fmla="val 7875"/>
              <a:gd name="adj7" fmla="val 161410"/>
              <a:gd name="adj8" fmla="val -27727"/>
            </a:avLst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38483" y="2802981"/>
            <a:ext cx="2454884" cy="868507"/>
            <a:chOff x="4738483" y="2802981"/>
            <a:chExt cx="2454884" cy="868507"/>
          </a:xfrm>
        </p:grpSpPr>
        <p:sp>
          <p:nvSpPr>
            <p:cNvPr id="56" name="Text Box 168"/>
            <p:cNvSpPr txBox="1">
              <a:spLocks noChangeArrowheads="1"/>
            </p:cNvSpPr>
            <p:nvPr/>
          </p:nvSpPr>
          <p:spPr bwMode="auto">
            <a:xfrm>
              <a:off x="5055134" y="3042468"/>
              <a:ext cx="20545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欧姆定律形式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" name="左右箭头 99"/>
            <p:cNvSpPr/>
            <p:nvPr/>
          </p:nvSpPr>
          <p:spPr>
            <a:xfrm>
              <a:off x="4945839" y="3411471"/>
              <a:ext cx="2247528" cy="260017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738483" y="280298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①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40591" y="5261076"/>
            <a:ext cx="2932930" cy="598081"/>
            <a:chOff x="4540591" y="5261076"/>
            <a:chExt cx="2932930" cy="598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777917" y="5389157"/>
                  <a:ext cx="2695604" cy="47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400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电压超前电流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</m:t>
                          </m:r>
                          <m:r>
                            <a:rPr lang="en-US" altLang="zh-CN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a14:m>
                  <a:endParaRPr lang="zh-CN" altLang="en-US" sz="2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4" name="Text 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7917" y="5389157"/>
                  <a:ext cx="2695604" cy="4700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14286" b="-31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2" name="文本框 151"/>
            <p:cNvSpPr txBox="1"/>
            <p:nvPr/>
          </p:nvSpPr>
          <p:spPr>
            <a:xfrm>
              <a:off x="4540591" y="526107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②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2-3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单一参数的交流电路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 animBg="1"/>
      <p:bldP spid="55" grpId="0"/>
      <p:bldP spid="75" grpId="0"/>
      <p:bldP spid="76" grpId="0" animBg="1"/>
      <p:bldP spid="82" grpId="0" animBg="1"/>
      <p:bldP spid="93" grpId="0" animBg="1"/>
      <p:bldP spid="99" grpId="0" animBg="1"/>
      <p:bldP spid="133" grpId="0" animBg="1"/>
      <p:bldP spid="134" grpId="0" animBg="1"/>
      <p:bldP spid="70" grpId="0"/>
      <p:bldP spid="136" grpId="0"/>
      <p:bldP spid="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 txBox="1">
            <a:spLocks noChangeArrowheads="1"/>
          </p:cNvSpPr>
          <p:nvPr/>
        </p:nvSpPr>
        <p:spPr bwMode="auto">
          <a:xfrm>
            <a:off x="1051371" y="493403"/>
            <a:ext cx="2383038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</a:rPr>
              <a:t>三</a:t>
            </a:r>
            <a:r>
              <a:rPr lang="en-US" altLang="zh-CN" sz="2800" b="1" dirty="0">
                <a:solidFill>
                  <a:srgbClr val="002060"/>
                </a:solidFill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</a:rPr>
              <a:t>电容电路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38" name="Text Box 165"/>
          <p:cNvSpPr txBox="1">
            <a:spLocks noChangeArrowheads="1"/>
          </p:cNvSpPr>
          <p:nvPr/>
        </p:nvSpPr>
        <p:spPr bwMode="auto">
          <a:xfrm>
            <a:off x="2860675" y="1868488"/>
            <a:ext cx="20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757238" y="1144519"/>
          <a:ext cx="3868098" cy="67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0" name="公式" r:id="rId1" imgW="38404800" imgH="6400800" progId="Equation.3">
                  <p:embed/>
                </p:oleObj>
              </mc:Choice>
              <mc:Fallback>
                <p:oleObj name="公式" r:id="rId1" imgW="38404800" imgH="6400800" progId="Equation.3">
                  <p:embed/>
                  <p:pic>
                    <p:nvPicPr>
                      <p:cNvPr id="0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144519"/>
                        <a:ext cx="3868098" cy="674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0"/>
              <p:cNvSpPr txBox="1">
                <a:spLocks noChangeArrowheads="1"/>
              </p:cNvSpPr>
              <p:nvPr/>
            </p:nvSpPr>
            <p:spPr bwMode="auto">
              <a:xfrm>
                <a:off x="2406038" y="2907846"/>
                <a:ext cx="2201106" cy="1133644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 w="1905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有效值关系：</a:t>
                </a:r>
                <a:endParaRPr lang="en-US" altLang="zh-CN" sz="2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U</a:t>
                </a:r>
                <a:r>
                  <a:rPr lang="en-US" altLang="zh-CN" sz="2800" b="1" i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</m:oMath>
                </a14:m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I</a:t>
                </a:r>
                <a:r>
                  <a:rPr lang="en-US" altLang="zh-CN" sz="2800" b="1" i="1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 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6038" y="2907846"/>
                <a:ext cx="2201106" cy="11336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noFill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Text Box 166"/>
          <p:cNvSpPr txBox="1">
            <a:spLocks noChangeArrowheads="1"/>
          </p:cNvSpPr>
          <p:nvPr/>
        </p:nvSpPr>
        <p:spPr bwMode="auto">
          <a:xfrm>
            <a:off x="3273920" y="752881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时域</a:t>
            </a:r>
            <a:endParaRPr lang="zh-CN" altLang="en-US" sz="2800" u="sng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120587" y="1211137"/>
          <a:ext cx="2609163" cy="57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1" name="公式" r:id="rId4" imgW="32004000" imgH="6096000" progId="Equation.3">
                  <p:embed/>
                </p:oleObj>
              </mc:Choice>
              <mc:Fallback>
                <p:oleObj name="公式" r:id="rId4" imgW="32004000" imgH="6096000" progId="Equation.3">
                  <p:embed/>
                  <p:pic>
                    <p:nvPicPr>
                      <p:cNvPr id="0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587" y="1211137"/>
                        <a:ext cx="2609163" cy="57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66"/>
          <p:cNvSpPr txBox="1">
            <a:spLocks noChangeArrowheads="1"/>
          </p:cNvSpPr>
          <p:nvPr/>
        </p:nvSpPr>
        <p:spPr bwMode="auto">
          <a:xfrm>
            <a:off x="7584997" y="612711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u="sng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复数域</a:t>
            </a:r>
            <a:endParaRPr lang="zh-CN" altLang="en-US" sz="2800" u="sng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6" name="左右箭头 75"/>
          <p:cNvSpPr/>
          <p:nvPr/>
        </p:nvSpPr>
        <p:spPr>
          <a:xfrm>
            <a:off x="4963982" y="1311812"/>
            <a:ext cx="1928398" cy="407835"/>
          </a:xfrm>
          <a:prstGeom prst="left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线形标注 3 81"/>
          <p:cNvSpPr/>
          <p:nvPr/>
        </p:nvSpPr>
        <p:spPr>
          <a:xfrm>
            <a:off x="7584997" y="1885116"/>
            <a:ext cx="2461935" cy="535824"/>
          </a:xfrm>
          <a:prstGeom prst="borderCallout3">
            <a:avLst>
              <a:gd name="adj1" fmla="val 97595"/>
              <a:gd name="adj2" fmla="val 29552"/>
              <a:gd name="adj3" fmla="val 89616"/>
              <a:gd name="adj4" fmla="val 29441"/>
              <a:gd name="adj5" fmla="val 97188"/>
              <a:gd name="adj6" fmla="val 29077"/>
              <a:gd name="adj7" fmla="val 164447"/>
              <a:gd name="adj8" fmla="val 18588"/>
            </a:avLst>
          </a:prstGeom>
          <a:noFill/>
          <a:ln w="28575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右箭头 92"/>
          <p:cNvSpPr/>
          <p:nvPr/>
        </p:nvSpPr>
        <p:spPr>
          <a:xfrm>
            <a:off x="6127916" y="2041578"/>
            <a:ext cx="1406989" cy="419104"/>
          </a:xfrm>
          <a:prstGeom prst="leftRight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映射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虚尾箭头 98"/>
          <p:cNvSpPr/>
          <p:nvPr/>
        </p:nvSpPr>
        <p:spPr>
          <a:xfrm>
            <a:off x="9317140" y="3486028"/>
            <a:ext cx="610058" cy="318404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7890449" y="4772652"/>
            <a:ext cx="3091274" cy="2029425"/>
            <a:chOff x="8260559" y="4589048"/>
            <a:chExt cx="3091274" cy="2029425"/>
          </a:xfrm>
        </p:grpSpPr>
        <p:sp>
          <p:nvSpPr>
            <p:cNvPr id="103" name="Line 172"/>
            <p:cNvSpPr>
              <a:spLocks noChangeShapeType="1"/>
            </p:cNvSpPr>
            <p:nvPr/>
          </p:nvSpPr>
          <p:spPr bwMode="auto">
            <a:xfrm flipV="1">
              <a:off x="8798515" y="4740515"/>
              <a:ext cx="0" cy="176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43" name="Group 159"/>
            <p:cNvGrpSpPr/>
            <p:nvPr/>
          </p:nvGrpSpPr>
          <p:grpSpPr bwMode="auto">
            <a:xfrm>
              <a:off x="8827757" y="4721980"/>
              <a:ext cx="1401766" cy="1539875"/>
              <a:chOff x="-205" y="-255"/>
              <a:chExt cx="883" cy="970"/>
            </a:xfrm>
          </p:grpSpPr>
          <p:sp>
            <p:nvSpPr>
              <p:cNvPr id="48" name="Line 148"/>
              <p:cNvSpPr>
                <a:spLocks noChangeShapeType="1"/>
              </p:cNvSpPr>
              <p:nvPr/>
            </p:nvSpPr>
            <p:spPr bwMode="auto">
              <a:xfrm flipV="1">
                <a:off x="-205" y="689"/>
                <a:ext cx="660" cy="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149"/>
              <p:cNvSpPr>
                <a:spLocks noChangeShapeType="1"/>
              </p:cNvSpPr>
              <p:nvPr/>
            </p:nvSpPr>
            <p:spPr bwMode="auto">
              <a:xfrm rot="16200000" flipV="1">
                <a:off x="-631" y="284"/>
                <a:ext cx="8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158"/>
              <p:cNvSpPr txBox="1">
                <a:spLocks noChangeArrowheads="1"/>
              </p:cNvSpPr>
              <p:nvPr/>
            </p:nvSpPr>
            <p:spPr bwMode="auto">
              <a:xfrm>
                <a:off x="77" y="-255"/>
                <a:ext cx="6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相量图</a:t>
                </a:r>
                <a:endPara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/>
                <p:cNvSpPr/>
                <p:nvPr/>
              </p:nvSpPr>
              <p:spPr>
                <a:xfrm>
                  <a:off x="9681901" y="5662067"/>
                  <a:ext cx="707693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901" y="5662067"/>
                  <a:ext cx="707693" cy="5367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/>
                <p:cNvSpPr/>
                <p:nvPr/>
              </p:nvSpPr>
              <p:spPr>
                <a:xfrm>
                  <a:off x="8811848" y="4874612"/>
                  <a:ext cx="603499" cy="5367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1848" y="4874612"/>
                  <a:ext cx="603499" cy="5367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04" name="Line 173"/>
            <p:cNvSpPr>
              <a:spLocks noChangeShapeType="1"/>
            </p:cNvSpPr>
            <p:nvPr/>
          </p:nvSpPr>
          <p:spPr bwMode="auto">
            <a:xfrm flipV="1">
              <a:off x="8438991" y="6249952"/>
              <a:ext cx="259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179"/>
            <p:cNvSpPr txBox="1">
              <a:spLocks noChangeArrowheads="1"/>
            </p:cNvSpPr>
            <p:nvPr/>
          </p:nvSpPr>
          <p:spPr bwMode="auto">
            <a:xfrm>
              <a:off x="10808094" y="5852767"/>
              <a:ext cx="5437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179"/>
            <p:cNvSpPr txBox="1">
              <a:spLocks noChangeArrowheads="1"/>
            </p:cNvSpPr>
            <p:nvPr/>
          </p:nvSpPr>
          <p:spPr bwMode="auto">
            <a:xfrm>
              <a:off x="8260559" y="4589048"/>
              <a:ext cx="51007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j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180"/>
            <p:cNvSpPr txBox="1">
              <a:spLocks noChangeArrowheads="1"/>
            </p:cNvSpPr>
            <p:nvPr/>
          </p:nvSpPr>
          <p:spPr bwMode="auto">
            <a:xfrm>
              <a:off x="8489627" y="6187586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9" name="对象 128"/>
          <p:cNvGraphicFramePr>
            <a:graphicFrameLocks noChangeAspect="1"/>
          </p:cNvGraphicFramePr>
          <p:nvPr/>
        </p:nvGraphicFramePr>
        <p:xfrm>
          <a:off x="7569200" y="1833506"/>
          <a:ext cx="2443437" cy="59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2" name="公式" r:id="rId8" imgW="27736800" imgH="6096000" progId="Equation.3">
                  <p:embed/>
                </p:oleObj>
              </mc:Choice>
              <mc:Fallback>
                <p:oleObj name="公式" r:id="rId8" imgW="27736800" imgH="6096000" progId="Equation.3">
                  <p:embed/>
                  <p:pic>
                    <p:nvPicPr>
                      <p:cNvPr id="0" name="对象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200" y="1833506"/>
                        <a:ext cx="2443437" cy="59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1527335" y="4895310"/>
            <a:ext cx="3032285" cy="1769888"/>
            <a:chOff x="2431073" y="4653318"/>
            <a:chExt cx="3032285" cy="176988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2537226" y="4653318"/>
              <a:ext cx="2926132" cy="1728289"/>
              <a:chOff x="2448376" y="4561337"/>
              <a:chExt cx="2926132" cy="1728289"/>
            </a:xfrm>
          </p:grpSpPr>
          <p:grpSp>
            <p:nvGrpSpPr>
              <p:cNvPr id="57" name="Group 171"/>
              <p:cNvGrpSpPr/>
              <p:nvPr/>
            </p:nvGrpSpPr>
            <p:grpSpPr bwMode="auto">
              <a:xfrm>
                <a:off x="2448376" y="4620355"/>
                <a:ext cx="2926132" cy="1669271"/>
                <a:chOff x="137" y="-84"/>
                <a:chExt cx="2213" cy="1242"/>
              </a:xfrm>
            </p:grpSpPr>
            <p:sp>
              <p:nvSpPr>
                <p:cNvPr id="58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525" y="60"/>
                  <a:ext cx="0" cy="109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159" y="784"/>
                  <a:ext cx="2084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951" y="741"/>
                  <a:ext cx="39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  <a:endParaRPr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7" y="-84"/>
                  <a:ext cx="478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CN" sz="2200" b="1" i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2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473" y="738"/>
                  <a:ext cx="246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Text Box 181"/>
              <p:cNvSpPr txBox="1">
                <a:spLocks noChangeArrowheads="1"/>
              </p:cNvSpPr>
              <p:nvPr/>
            </p:nvSpPr>
            <p:spPr bwMode="auto">
              <a:xfrm>
                <a:off x="3007397" y="4561337"/>
                <a:ext cx="9541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波形图</a:t>
                </a:r>
                <a:endParaRPr lang="zh-CN" altLang="en-US" sz="2000" dirty="0">
                  <a:solidFill>
                    <a:srgbClr val="0020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矩形 107"/>
                  <p:cNvSpPr/>
                  <p:nvPr/>
                </p:nvSpPr>
                <p:spPr>
                  <a:xfrm>
                    <a:off x="3595370" y="5223533"/>
                    <a:ext cx="5917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8" name="矩形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5370" y="5223533"/>
                    <a:ext cx="591764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3042450" y="4959398"/>
                    <a:ext cx="5132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450" y="4959398"/>
                    <a:ext cx="51321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64" name="组合 63"/>
            <p:cNvGrpSpPr/>
            <p:nvPr/>
          </p:nvGrpSpPr>
          <p:grpSpPr>
            <a:xfrm>
              <a:off x="2431073" y="5343706"/>
              <a:ext cx="2926391" cy="1079500"/>
              <a:chOff x="3461624" y="4754564"/>
              <a:chExt cx="2926391" cy="1079500"/>
            </a:xfrm>
          </p:grpSpPr>
          <p:sp>
            <p:nvSpPr>
              <p:cNvPr id="130" name="Freeform 169"/>
              <p:cNvSpPr>
                <a:spLocks noChangeArrowheads="1"/>
              </p:cNvSpPr>
              <p:nvPr/>
            </p:nvSpPr>
            <p:spPr bwMode="auto">
              <a:xfrm>
                <a:off x="3461624" y="4754564"/>
                <a:ext cx="2464775" cy="1079500"/>
              </a:xfrm>
              <a:custGeom>
                <a:avLst/>
                <a:gdLst>
                  <a:gd name="T0" fmla="*/ 0 w 2118"/>
                  <a:gd name="T1" fmla="*/ 734 h 868"/>
                  <a:gd name="T2" fmla="*/ 260 w 2118"/>
                  <a:gd name="T3" fmla="*/ 286 h 868"/>
                  <a:gd name="T4" fmla="*/ 335 w 2118"/>
                  <a:gd name="T5" fmla="*/ 162 h 868"/>
                  <a:gd name="T6" fmla="*/ 430 w 2118"/>
                  <a:gd name="T7" fmla="*/ 53 h 868"/>
                  <a:gd name="T8" fmla="*/ 538 w 2118"/>
                  <a:gd name="T9" fmla="*/ 2 h 868"/>
                  <a:gd name="T10" fmla="*/ 672 w 2118"/>
                  <a:gd name="T11" fmla="*/ 64 h 868"/>
                  <a:gd name="T12" fmla="*/ 806 w 2118"/>
                  <a:gd name="T13" fmla="*/ 246 h 868"/>
                  <a:gd name="T14" fmla="*/ 906 w 2118"/>
                  <a:gd name="T15" fmla="*/ 430 h 868"/>
                  <a:gd name="T16" fmla="*/ 1019 w 2118"/>
                  <a:gd name="T17" fmla="*/ 628 h 868"/>
                  <a:gd name="T18" fmla="*/ 1130 w 2118"/>
                  <a:gd name="T19" fmla="*/ 788 h 868"/>
                  <a:gd name="T20" fmla="*/ 1284 w 2118"/>
                  <a:gd name="T21" fmla="*/ 862 h 868"/>
                  <a:gd name="T22" fmla="*/ 1449 w 2118"/>
                  <a:gd name="T23" fmla="*/ 747 h 868"/>
                  <a:gd name="T24" fmla="*/ 1637 w 2118"/>
                  <a:gd name="T25" fmla="*/ 442 h 868"/>
                  <a:gd name="T26" fmla="*/ 1724 w 2118"/>
                  <a:gd name="T27" fmla="*/ 277 h 868"/>
                  <a:gd name="T28" fmla="*/ 1876 w 2118"/>
                  <a:gd name="T29" fmla="*/ 67 h 868"/>
                  <a:gd name="T30" fmla="*/ 2002 w 2118"/>
                  <a:gd name="T31" fmla="*/ 5 h 868"/>
                  <a:gd name="T32" fmla="*/ 2118 w 2118"/>
                  <a:gd name="T33" fmla="*/ 5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8" h="868">
                    <a:moveTo>
                      <a:pt x="0" y="734"/>
                    </a:moveTo>
                    <a:cubicBezTo>
                      <a:pt x="43" y="660"/>
                      <a:pt x="204" y="381"/>
                      <a:pt x="260" y="286"/>
                    </a:cubicBezTo>
                    <a:cubicBezTo>
                      <a:pt x="316" y="191"/>
                      <a:pt x="307" y="201"/>
                      <a:pt x="335" y="162"/>
                    </a:cubicBezTo>
                    <a:cubicBezTo>
                      <a:pt x="363" y="123"/>
                      <a:pt x="397" y="79"/>
                      <a:pt x="430" y="53"/>
                    </a:cubicBezTo>
                    <a:cubicBezTo>
                      <a:pt x="464" y="26"/>
                      <a:pt x="498" y="0"/>
                      <a:pt x="538" y="2"/>
                    </a:cubicBezTo>
                    <a:cubicBezTo>
                      <a:pt x="579" y="5"/>
                      <a:pt x="627" y="24"/>
                      <a:pt x="672" y="64"/>
                    </a:cubicBezTo>
                    <a:cubicBezTo>
                      <a:pt x="717" y="105"/>
                      <a:pt x="767" y="185"/>
                      <a:pt x="806" y="246"/>
                    </a:cubicBezTo>
                    <a:cubicBezTo>
                      <a:pt x="844" y="306"/>
                      <a:pt x="870" y="366"/>
                      <a:pt x="906" y="430"/>
                    </a:cubicBezTo>
                    <a:cubicBezTo>
                      <a:pt x="942" y="493"/>
                      <a:pt x="982" y="568"/>
                      <a:pt x="1019" y="628"/>
                    </a:cubicBezTo>
                    <a:cubicBezTo>
                      <a:pt x="1057" y="687"/>
                      <a:pt x="1086" y="749"/>
                      <a:pt x="1130" y="788"/>
                    </a:cubicBezTo>
                    <a:cubicBezTo>
                      <a:pt x="1174" y="827"/>
                      <a:pt x="1231" y="868"/>
                      <a:pt x="1284" y="862"/>
                    </a:cubicBezTo>
                    <a:cubicBezTo>
                      <a:pt x="1338" y="855"/>
                      <a:pt x="1390" y="817"/>
                      <a:pt x="1449" y="747"/>
                    </a:cubicBezTo>
                    <a:cubicBezTo>
                      <a:pt x="1508" y="677"/>
                      <a:pt x="1591" y="520"/>
                      <a:pt x="1637" y="442"/>
                    </a:cubicBezTo>
                    <a:cubicBezTo>
                      <a:pt x="1682" y="364"/>
                      <a:pt x="1685" y="339"/>
                      <a:pt x="1724" y="277"/>
                    </a:cubicBezTo>
                    <a:cubicBezTo>
                      <a:pt x="1764" y="215"/>
                      <a:pt x="1830" y="112"/>
                      <a:pt x="1876" y="67"/>
                    </a:cubicBezTo>
                    <a:cubicBezTo>
                      <a:pt x="1922" y="21"/>
                      <a:pt x="1962" y="7"/>
                      <a:pt x="2002" y="5"/>
                    </a:cubicBezTo>
                    <a:cubicBezTo>
                      <a:pt x="2043" y="2"/>
                      <a:pt x="2094" y="43"/>
                      <a:pt x="2118" y="5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Freeform 170"/>
              <p:cNvSpPr>
                <a:spLocks noChangeArrowheads="1"/>
              </p:cNvSpPr>
              <p:nvPr/>
            </p:nvSpPr>
            <p:spPr bwMode="auto">
              <a:xfrm>
                <a:off x="3703461" y="5007447"/>
                <a:ext cx="2684554" cy="538163"/>
              </a:xfrm>
              <a:custGeom>
                <a:avLst/>
                <a:gdLst>
                  <a:gd name="T0" fmla="*/ 0 w 2307"/>
                  <a:gd name="T1" fmla="*/ 430 h 432"/>
                  <a:gd name="T2" fmla="*/ 160 w 2307"/>
                  <a:gd name="T3" fmla="*/ 385 h 432"/>
                  <a:gd name="T4" fmla="*/ 363 w 2307"/>
                  <a:gd name="T5" fmla="*/ 215 h 432"/>
                  <a:gd name="T6" fmla="*/ 561 w 2307"/>
                  <a:gd name="T7" fmla="*/ 53 h 432"/>
                  <a:gd name="T8" fmla="*/ 741 w 2307"/>
                  <a:gd name="T9" fmla="*/ 2 h 432"/>
                  <a:gd name="T10" fmla="*/ 916 w 2307"/>
                  <a:gd name="T11" fmla="*/ 67 h 432"/>
                  <a:gd name="T12" fmla="*/ 1094 w 2307"/>
                  <a:gd name="T13" fmla="*/ 217 h 432"/>
                  <a:gd name="T14" fmla="*/ 1311 w 2307"/>
                  <a:gd name="T15" fmla="*/ 385 h 432"/>
                  <a:gd name="T16" fmla="*/ 1446 w 2307"/>
                  <a:gd name="T17" fmla="*/ 430 h 432"/>
                  <a:gd name="T18" fmla="*/ 1588 w 2307"/>
                  <a:gd name="T19" fmla="*/ 397 h 432"/>
                  <a:gd name="T20" fmla="*/ 1731 w 2307"/>
                  <a:gd name="T21" fmla="*/ 286 h 432"/>
                  <a:gd name="T22" fmla="*/ 1830 w 2307"/>
                  <a:gd name="T23" fmla="*/ 205 h 432"/>
                  <a:gd name="T24" fmla="*/ 1968 w 2307"/>
                  <a:gd name="T25" fmla="*/ 82 h 432"/>
                  <a:gd name="T26" fmla="*/ 2139 w 2307"/>
                  <a:gd name="T27" fmla="*/ 13 h 432"/>
                  <a:gd name="T28" fmla="*/ 2256 w 2307"/>
                  <a:gd name="T29" fmla="*/ 28 h 432"/>
                  <a:gd name="T30" fmla="*/ 2307 w 2307"/>
                  <a:gd name="T31" fmla="*/ 5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7" h="432">
                    <a:moveTo>
                      <a:pt x="0" y="430"/>
                    </a:moveTo>
                    <a:cubicBezTo>
                      <a:pt x="27" y="423"/>
                      <a:pt x="99" y="421"/>
                      <a:pt x="160" y="385"/>
                    </a:cubicBezTo>
                    <a:cubicBezTo>
                      <a:pt x="220" y="349"/>
                      <a:pt x="296" y="270"/>
                      <a:pt x="363" y="215"/>
                    </a:cubicBezTo>
                    <a:cubicBezTo>
                      <a:pt x="430" y="160"/>
                      <a:pt x="498" y="88"/>
                      <a:pt x="561" y="53"/>
                    </a:cubicBezTo>
                    <a:cubicBezTo>
                      <a:pt x="624" y="18"/>
                      <a:pt x="682" y="0"/>
                      <a:pt x="741" y="2"/>
                    </a:cubicBezTo>
                    <a:cubicBezTo>
                      <a:pt x="800" y="5"/>
                      <a:pt x="858" y="31"/>
                      <a:pt x="916" y="67"/>
                    </a:cubicBezTo>
                    <a:cubicBezTo>
                      <a:pt x="974" y="103"/>
                      <a:pt x="1028" y="164"/>
                      <a:pt x="1094" y="217"/>
                    </a:cubicBezTo>
                    <a:cubicBezTo>
                      <a:pt x="1160" y="270"/>
                      <a:pt x="1252" y="349"/>
                      <a:pt x="1311" y="385"/>
                    </a:cubicBezTo>
                    <a:cubicBezTo>
                      <a:pt x="1370" y="421"/>
                      <a:pt x="1400" y="428"/>
                      <a:pt x="1446" y="430"/>
                    </a:cubicBezTo>
                    <a:cubicBezTo>
                      <a:pt x="1492" y="432"/>
                      <a:pt x="1540" y="421"/>
                      <a:pt x="1588" y="397"/>
                    </a:cubicBezTo>
                    <a:cubicBezTo>
                      <a:pt x="1636" y="373"/>
                      <a:pt x="1691" y="318"/>
                      <a:pt x="1731" y="286"/>
                    </a:cubicBezTo>
                    <a:cubicBezTo>
                      <a:pt x="1771" y="254"/>
                      <a:pt x="1791" y="239"/>
                      <a:pt x="1830" y="205"/>
                    </a:cubicBezTo>
                    <a:cubicBezTo>
                      <a:pt x="1869" y="171"/>
                      <a:pt x="1917" y="114"/>
                      <a:pt x="1968" y="82"/>
                    </a:cubicBezTo>
                    <a:cubicBezTo>
                      <a:pt x="2019" y="50"/>
                      <a:pt x="2091" y="22"/>
                      <a:pt x="2139" y="13"/>
                    </a:cubicBezTo>
                    <a:cubicBezTo>
                      <a:pt x="2187" y="4"/>
                      <a:pt x="2228" y="21"/>
                      <a:pt x="2256" y="28"/>
                    </a:cubicBezTo>
                    <a:cubicBezTo>
                      <a:pt x="2284" y="35"/>
                      <a:pt x="2297" y="47"/>
                      <a:pt x="2307" y="52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924928" y="5890259"/>
            <a:ext cx="2667019" cy="660469"/>
            <a:chOff x="4924928" y="5890259"/>
            <a:chExt cx="2667019" cy="660469"/>
          </a:xfrm>
        </p:grpSpPr>
        <p:sp>
          <p:nvSpPr>
            <p:cNvPr id="112" name="左右箭头 111"/>
            <p:cNvSpPr/>
            <p:nvPr/>
          </p:nvSpPr>
          <p:spPr>
            <a:xfrm>
              <a:off x="4924928" y="5890259"/>
              <a:ext cx="2667019" cy="175431"/>
            </a:xfrm>
            <a:prstGeom prst="leftRightArrow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589967" y="60890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相位关系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3" name="线形标注 3 132"/>
          <p:cNvSpPr/>
          <p:nvPr/>
        </p:nvSpPr>
        <p:spPr>
          <a:xfrm>
            <a:off x="3347915" y="3393932"/>
            <a:ext cx="537575" cy="649534"/>
          </a:xfrm>
          <a:prstGeom prst="borderCallout3">
            <a:avLst>
              <a:gd name="adj1" fmla="val 97595"/>
              <a:gd name="adj2" fmla="val 29552"/>
              <a:gd name="adj3" fmla="val 100969"/>
              <a:gd name="adj4" fmla="val 49248"/>
              <a:gd name="adj5" fmla="val 171933"/>
              <a:gd name="adj6" fmla="val 48782"/>
              <a:gd name="adj7" fmla="val 170148"/>
              <a:gd name="adj8" fmla="val 185848"/>
            </a:avLst>
          </a:pr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555" y="2609359"/>
            <a:ext cx="2033417" cy="2403704"/>
            <a:chOff x="224481" y="2723633"/>
            <a:chExt cx="2033417" cy="2494654"/>
          </a:xfrm>
        </p:grpSpPr>
        <p:grpSp>
          <p:nvGrpSpPr>
            <p:cNvPr id="46" name="组合 45"/>
            <p:cNvGrpSpPr/>
            <p:nvPr/>
          </p:nvGrpSpPr>
          <p:grpSpPr>
            <a:xfrm>
              <a:off x="224481" y="2723633"/>
              <a:ext cx="2033417" cy="2494654"/>
              <a:chOff x="266506" y="3399463"/>
              <a:chExt cx="2033417" cy="2494654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266506" y="3399463"/>
                <a:ext cx="2033417" cy="249465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458523" y="3473369"/>
                <a:ext cx="1741683" cy="2373355"/>
                <a:chOff x="487199" y="3024759"/>
                <a:chExt cx="1741683" cy="2373355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87199" y="3024759"/>
                  <a:ext cx="1741683" cy="2373355"/>
                  <a:chOff x="487199" y="3024759"/>
                  <a:chExt cx="1741683" cy="2373355"/>
                </a:xfrm>
              </p:grpSpPr>
              <p:grpSp>
                <p:nvGrpSpPr>
                  <p:cNvPr id="20" name="Group 99"/>
                  <p:cNvGrpSpPr/>
                  <p:nvPr/>
                </p:nvGrpSpPr>
                <p:grpSpPr bwMode="auto">
                  <a:xfrm>
                    <a:off x="487199" y="3024759"/>
                    <a:ext cx="1406525" cy="1841501"/>
                    <a:chOff x="-151" y="-29"/>
                    <a:chExt cx="886" cy="1160"/>
                  </a:xfrm>
                </p:grpSpPr>
                <p:sp>
                  <p:nvSpPr>
                    <p:cNvPr id="2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" y="348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" y="1077"/>
                      <a:ext cx="57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5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51" y="555"/>
                          <a:ext cx="52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)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25" name="Text 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-151" y="555"/>
                          <a:ext cx="521" cy="291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 t="-10959" r="-11111" b="-34247"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p:sp>
                  <p:nvSpPr>
                    <p:cNvPr id="2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" y="288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3" y="-29"/>
                          <a:ext cx="46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)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27" name="Text 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73" y="-29"/>
                          <a:ext cx="468" cy="291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 l="-2459" t="-10959" r="-11475" b="-34247"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p:sp>
                  <p:nvSpPr>
                    <p:cNvPr id="28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" y="540"/>
                      <a:ext cx="246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" y="1056"/>
                      <a:ext cx="48" cy="4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" y="336"/>
                      <a:ext cx="48" cy="4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64" y="324"/>
                      <a:ext cx="23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Text Box 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35" y="840"/>
                      <a:ext cx="21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0253" y="5028782"/>
                    <a:ext cx="170862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rPr>
                      <a:t>时域电路模型</a:t>
                    </a:r>
                    <a:endParaRPr lang="zh-CN" alt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6" name="直接连接符 35"/>
                <p:cNvCxnSpPr>
                  <a:stCxn id="23" idx="1"/>
                </p:cNvCxnSpPr>
                <p:nvPr/>
              </p:nvCxnSpPr>
              <p:spPr>
                <a:xfrm flipH="1">
                  <a:off x="1869730" y="3623247"/>
                  <a:ext cx="0" cy="504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1884702" y="4261118"/>
                  <a:ext cx="0" cy="504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直接连接符 5"/>
            <p:cNvCxnSpPr/>
            <p:nvPr/>
          </p:nvCxnSpPr>
          <p:spPr>
            <a:xfrm>
              <a:off x="1637070" y="3900027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641990" y="4037679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5" name="对象 174"/>
          <p:cNvGraphicFramePr>
            <a:graphicFrameLocks noChangeAspect="1"/>
          </p:cNvGraphicFramePr>
          <p:nvPr/>
        </p:nvGraphicFramePr>
        <p:xfrm>
          <a:off x="47625" y="1809750"/>
          <a:ext cx="60499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3" name="公式" r:id="rId14" imgW="75895200" imgH="9753600" progId="Equation.3">
                  <p:embed/>
                </p:oleObj>
              </mc:Choice>
              <mc:Fallback>
                <p:oleObj name="公式" r:id="rId14" imgW="75895200" imgH="9753600" progId="Equation.3">
                  <p:embed/>
                  <p:pic>
                    <p:nvPicPr>
                      <p:cNvPr id="0" name="对象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1809750"/>
                        <a:ext cx="60499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984676" y="2740264"/>
            <a:ext cx="2267209" cy="1374311"/>
            <a:chOff x="6984676" y="2740264"/>
            <a:chExt cx="2267209" cy="1374311"/>
          </a:xfrm>
        </p:grpSpPr>
        <p:sp>
          <p:nvSpPr>
            <p:cNvPr id="69" name="矩形 68"/>
            <p:cNvSpPr/>
            <p:nvPr/>
          </p:nvSpPr>
          <p:spPr>
            <a:xfrm>
              <a:off x="6984676" y="2756441"/>
              <a:ext cx="2267209" cy="12962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对象 44055"/>
            <p:cNvGraphicFramePr>
              <a:graphicFrameLocks noChangeAspect="1"/>
            </p:cNvGraphicFramePr>
            <p:nvPr/>
          </p:nvGraphicFramePr>
          <p:xfrm>
            <a:off x="7071399" y="3141539"/>
            <a:ext cx="2173060" cy="973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44" name="公式" r:id="rId16" imgW="23469600" imgH="10363200" progId="Equation.3">
                    <p:embed/>
                  </p:oleObj>
                </mc:Choice>
                <mc:Fallback>
                  <p:oleObj name="公式" r:id="rId16" imgW="23469600" imgH="103632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1399" y="3141539"/>
                          <a:ext cx="2173060" cy="973036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119708" y="274026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相量关系：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84019" y="3180686"/>
            <a:ext cx="1466478" cy="1359479"/>
            <a:chOff x="8084019" y="3180686"/>
            <a:chExt cx="1466478" cy="1359479"/>
          </a:xfrm>
        </p:grpSpPr>
        <p:sp>
          <p:nvSpPr>
            <p:cNvPr id="70" name="文本框 69"/>
            <p:cNvSpPr txBox="1"/>
            <p:nvPr/>
          </p:nvSpPr>
          <p:spPr>
            <a:xfrm>
              <a:off x="8442501" y="40785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复容抗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4" name="线形标注 3 133"/>
            <p:cNvSpPr/>
            <p:nvPr/>
          </p:nvSpPr>
          <p:spPr>
            <a:xfrm>
              <a:off x="8084019" y="3180686"/>
              <a:ext cx="722091" cy="860804"/>
            </a:xfrm>
            <a:prstGeom prst="borderCallout3">
              <a:avLst>
                <a:gd name="adj1" fmla="val 100606"/>
                <a:gd name="adj2" fmla="val 31296"/>
                <a:gd name="adj3" fmla="val 101082"/>
                <a:gd name="adj4" fmla="val 51021"/>
                <a:gd name="adj5" fmla="val 156864"/>
                <a:gd name="adj6" fmla="val 44528"/>
                <a:gd name="adj7" fmla="val 155079"/>
                <a:gd name="adj8" fmla="val 195013"/>
              </a:avLst>
            </a:prstGeom>
            <a:noFill/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3588" y="2623944"/>
            <a:ext cx="2124000" cy="2524511"/>
            <a:chOff x="9903588" y="2623944"/>
            <a:chExt cx="2124000" cy="2524511"/>
          </a:xfrm>
        </p:grpSpPr>
        <p:grpSp>
          <p:nvGrpSpPr>
            <p:cNvPr id="51" name="组合 50"/>
            <p:cNvGrpSpPr/>
            <p:nvPr/>
          </p:nvGrpSpPr>
          <p:grpSpPr>
            <a:xfrm>
              <a:off x="9903588" y="2623944"/>
              <a:ext cx="2124000" cy="2524511"/>
              <a:chOff x="9954136" y="2626646"/>
              <a:chExt cx="2124000" cy="2524511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9954136" y="2626646"/>
                <a:ext cx="2124000" cy="2524511"/>
              </a:xfrm>
              <a:prstGeom prst="roundRect">
                <a:avLst/>
              </a:prstGeom>
              <a:solidFill>
                <a:srgbClr val="FFD9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0256586" y="2657002"/>
                <a:ext cx="1286411" cy="1864649"/>
                <a:chOff x="10091051" y="249310"/>
                <a:chExt cx="1286411" cy="1864649"/>
              </a:xfrm>
            </p:grpSpPr>
            <p:grpSp>
              <p:nvGrpSpPr>
                <p:cNvPr id="90" name="Group 99"/>
                <p:cNvGrpSpPr/>
                <p:nvPr/>
              </p:nvGrpSpPr>
              <p:grpSpPr bwMode="auto">
                <a:xfrm>
                  <a:off x="10109049" y="775696"/>
                  <a:ext cx="1268413" cy="1338263"/>
                  <a:chOff x="-64" y="288"/>
                  <a:chExt cx="799" cy="843"/>
                </a:xfrm>
              </p:grpSpPr>
              <p:sp>
                <p:nvSpPr>
                  <p:cNvPr id="11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50" y="348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9" y="1077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5" y="288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" y="1056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05" y="336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64" y="324"/>
                    <a:ext cx="2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5" y="840"/>
                    <a:ext cx="21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-</a:t>
                    </a:r>
                    <a:endPara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126" name="对象 44051"/>
                <p:cNvGraphicFramePr>
                  <a:graphicFrameLocks noChangeAspect="1"/>
                </p:cNvGraphicFramePr>
                <p:nvPr/>
              </p:nvGraphicFramePr>
              <p:xfrm>
                <a:off x="10091051" y="1244673"/>
                <a:ext cx="509587" cy="5365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245" name="公式" r:id="rId18" imgW="5486400" imgH="5791200" progId="Equation.3">
                        <p:embed/>
                      </p:oleObj>
                    </mc:Choice>
                    <mc:Fallback>
                      <p:oleObj name="公式" r:id="rId18" imgW="5486400" imgH="5791200" progId="Equation.3">
                        <p:embed/>
                        <p:pic>
                          <p:nvPicPr>
                            <p:cNvPr id="0" name="对象 44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91051" y="1244673"/>
                              <a:ext cx="509587" cy="5365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对象 44052"/>
                <p:cNvGraphicFramePr>
                  <a:graphicFrameLocks noChangeAspect="1"/>
                </p:cNvGraphicFramePr>
                <p:nvPr/>
              </p:nvGraphicFramePr>
              <p:xfrm>
                <a:off x="10492688" y="249310"/>
                <a:ext cx="395288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246" name="公式" r:id="rId20" imgW="4572000" imgH="5791200" progId="Equation.3">
                        <p:embed/>
                      </p:oleObj>
                    </mc:Choice>
                    <mc:Fallback>
                      <p:oleObj name="公式" r:id="rId20" imgW="4572000" imgH="5791200" progId="Equation.3">
                        <p:embed/>
                        <p:pic>
                          <p:nvPicPr>
                            <p:cNvPr id="0" name="对象 440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92688" y="249310"/>
                              <a:ext cx="395288" cy="530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8" name="Text Box 19"/>
              <p:cNvSpPr txBox="1">
                <a:spLocks noChangeArrowheads="1"/>
              </p:cNvSpPr>
              <p:nvPr/>
            </p:nvSpPr>
            <p:spPr bwMode="auto">
              <a:xfrm>
                <a:off x="10290786" y="4617310"/>
                <a:ext cx="157003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相量电路模型</a:t>
                </a:r>
                <a:endParaRPr lang="zh-CN" alt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293210" y="3285235"/>
              <a:ext cx="328920" cy="1141871"/>
              <a:chOff x="9418180" y="4439603"/>
              <a:chExt cx="328920" cy="1141871"/>
            </a:xfrm>
          </p:grpSpPr>
          <p:cxnSp>
            <p:nvCxnSpPr>
              <p:cNvPr id="170" name="直接连接符 169"/>
              <p:cNvCxnSpPr/>
              <p:nvPr/>
            </p:nvCxnSpPr>
            <p:spPr>
              <a:xfrm flipH="1">
                <a:off x="9580139" y="4439603"/>
                <a:ext cx="0" cy="504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9595111" y="5077474"/>
                <a:ext cx="0" cy="504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9418180" y="4943603"/>
                <a:ext cx="324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9423100" y="5081255"/>
                <a:ext cx="324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77" name="对象 44055"/>
            <p:cNvGraphicFramePr>
              <a:graphicFrameLocks noChangeAspect="1"/>
            </p:cNvGraphicFramePr>
            <p:nvPr/>
          </p:nvGraphicFramePr>
          <p:xfrm>
            <a:off x="10802078" y="3630227"/>
            <a:ext cx="602047" cy="742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47" name="公式" r:id="rId22" imgW="8534400" imgH="10363200" progId="Equation.3">
                    <p:embed/>
                  </p:oleObj>
                </mc:Choice>
                <mc:Fallback>
                  <p:oleObj name="公式" r:id="rId22" imgW="8534400" imgH="103632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2078" y="3630227"/>
                          <a:ext cx="602047" cy="742566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023637" y="29891"/>
            <a:ext cx="3168363" cy="1209062"/>
            <a:chOff x="9023637" y="29891"/>
            <a:chExt cx="3168363" cy="1209062"/>
          </a:xfrm>
        </p:grpSpPr>
        <p:sp>
          <p:nvSpPr>
            <p:cNvPr id="136" name="Text Box 8" descr="横虚线"/>
            <p:cNvSpPr txBox="1">
              <a:spLocks noChangeArrowheads="1"/>
            </p:cNvSpPr>
            <p:nvPr/>
          </p:nvSpPr>
          <p:spPr bwMode="auto">
            <a:xfrm>
              <a:off x="9023637" y="130957"/>
              <a:ext cx="316836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仿宋" panose="02010609060101010101" pitchFamily="49" charset="-122"/>
                  <a:ea typeface="仿宋" panose="02010609060101010101" pitchFamily="49" charset="-122"/>
                </a:rPr>
                <a:t>◆容抗    的物理意义</a:t>
              </a:r>
              <a:endPara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AutoNum type="arabicParenBoth"/>
              </a:pPr>
              <a:r>
                <a:rPr lang="zh-CN" altLang="en-US" sz="2200" dirty="0">
                  <a:latin typeface="仿宋" panose="02010609060101010101" pitchFamily="49" charset="-122"/>
                  <a:ea typeface="仿宋" panose="02010609060101010101" pitchFamily="49" charset="-122"/>
                </a:rPr>
                <a:t>表示限制电流的能力</a:t>
              </a:r>
              <a:endPara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Tx/>
                <a:buAutoNum type="arabicParenBoth"/>
              </a:pPr>
              <a:r>
                <a:rPr lang="zh-CN" altLang="en-US" sz="2200" dirty="0">
                  <a:latin typeface="仿宋" panose="02010609060101010101" pitchFamily="49" charset="-122"/>
                  <a:ea typeface="仿宋" panose="02010609060101010101" pitchFamily="49" charset="-122"/>
                </a:rPr>
                <a:t>容抗和频率</a:t>
              </a:r>
              <a:r>
                <a:rPr lang="en-US" altLang="zh-CN" sz="2200" b="1" i="1" dirty="0">
                  <a:solidFill>
                    <a:srgbClr val="FF3300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Symbol" panose="05050102010706020507" pitchFamily="18" charset="2"/>
                </a:rPr>
                <a:t></a:t>
              </a:r>
              <a:r>
                <a:rPr lang="zh-CN" altLang="en-US" sz="2200" dirty="0">
                  <a:latin typeface="仿宋" panose="02010609060101010101" pitchFamily="49" charset="-122"/>
                  <a:ea typeface="仿宋" panose="02010609060101010101" pitchFamily="49" charset="-122"/>
                </a:rPr>
                <a:t>成反比</a:t>
              </a:r>
              <a:r>
                <a:rPr lang="en-US" altLang="zh-CN" sz="2200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endParaRPr lang="zh-CN" altLang="en-US" sz="2200" i="1" dirty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78" name="对象 44055"/>
            <p:cNvGraphicFramePr>
              <a:graphicFrameLocks noChangeAspect="1"/>
            </p:cNvGraphicFramePr>
            <p:nvPr/>
          </p:nvGraphicFramePr>
          <p:xfrm>
            <a:off x="10058064" y="29891"/>
            <a:ext cx="398104" cy="56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48" name="公式" r:id="rId24" imgW="7010400" imgH="9753600" progId="Equation.3">
                    <p:embed/>
                  </p:oleObj>
                </mc:Choice>
                <mc:Fallback>
                  <p:oleObj name="公式" r:id="rId24" imgW="7010400" imgH="97536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8064" y="29891"/>
                          <a:ext cx="398104" cy="564513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0012637" y="1258572"/>
            <a:ext cx="1905901" cy="1316506"/>
            <a:chOff x="9977625" y="1257738"/>
            <a:chExt cx="1905901" cy="1316506"/>
          </a:xfrm>
        </p:grpSpPr>
        <p:grpSp>
          <p:nvGrpSpPr>
            <p:cNvPr id="138" name="Group 52"/>
            <p:cNvGrpSpPr/>
            <p:nvPr/>
          </p:nvGrpSpPr>
          <p:grpSpPr bwMode="auto">
            <a:xfrm>
              <a:off x="9977625" y="1257738"/>
              <a:ext cx="1905901" cy="1316506"/>
              <a:chOff x="0" y="179"/>
              <a:chExt cx="1502" cy="1108"/>
            </a:xfrm>
          </p:grpSpPr>
          <p:grpSp>
            <p:nvGrpSpPr>
              <p:cNvPr id="139" name="Group 22"/>
              <p:cNvGrpSpPr/>
              <p:nvPr/>
            </p:nvGrpSpPr>
            <p:grpSpPr bwMode="auto">
              <a:xfrm>
                <a:off x="0" y="179"/>
                <a:ext cx="1502" cy="1054"/>
                <a:chOff x="0" y="0"/>
                <a:chExt cx="1502" cy="1054"/>
              </a:xfrm>
            </p:grpSpPr>
            <p:sp>
              <p:nvSpPr>
                <p:cNvPr id="14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36" y="91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" name="Line 13"/>
                <p:cNvSpPr>
                  <a:spLocks noChangeShapeType="1"/>
                </p:cNvSpPr>
                <p:nvPr/>
              </p:nvSpPr>
              <p:spPr bwMode="auto">
                <a:xfrm>
                  <a:off x="336" y="859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31" y="743"/>
                  <a:ext cx="271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 dirty="0">
                      <a:latin typeface="Symbol" panose="05050102010706020507" pitchFamily="18" charset="2"/>
                    </a:rPr>
                    <a:t>w</a:t>
                  </a:r>
                  <a:endParaRPr lang="en-US" altLang="zh-CN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 i="1" baseline="-25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1" name="Text Box 51"/>
              <p:cNvSpPr txBox="1">
                <a:spLocks noChangeArrowheads="1"/>
              </p:cNvSpPr>
              <p:nvPr/>
            </p:nvSpPr>
            <p:spPr bwMode="auto">
              <a:xfrm>
                <a:off x="194" y="976"/>
                <a:ext cx="23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79" name="对象 44055"/>
            <p:cNvGraphicFramePr>
              <a:graphicFrameLocks noChangeAspect="1"/>
            </p:cNvGraphicFramePr>
            <p:nvPr/>
          </p:nvGraphicFramePr>
          <p:xfrm>
            <a:off x="10596985" y="1288496"/>
            <a:ext cx="398104" cy="56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49" name="公式" r:id="rId26" imgW="7010400" imgH="9753600" progId="Equation.3">
                    <p:embed/>
                  </p:oleObj>
                </mc:Choice>
                <mc:Fallback>
                  <p:oleObj name="公式" r:id="rId26" imgW="7010400" imgH="97536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6985" y="1288496"/>
                          <a:ext cx="398104" cy="564513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Freeform 33"/>
            <p:cNvSpPr>
              <a:spLocks noChangeArrowheads="1"/>
            </p:cNvSpPr>
            <p:nvPr/>
          </p:nvSpPr>
          <p:spPr bwMode="auto">
            <a:xfrm>
              <a:off x="10493759" y="1343264"/>
              <a:ext cx="990600" cy="844550"/>
            </a:xfrm>
            <a:custGeom>
              <a:avLst/>
              <a:gdLst>
                <a:gd name="T0" fmla="*/ 0 w 624"/>
                <a:gd name="T1" fmla="*/ 0 h 532"/>
                <a:gd name="T2" fmla="*/ 12 w 624"/>
                <a:gd name="T3" fmla="*/ 120 h 532"/>
                <a:gd name="T4" fmla="*/ 66 w 624"/>
                <a:gd name="T5" fmla="*/ 294 h 532"/>
                <a:gd name="T6" fmla="*/ 180 w 624"/>
                <a:gd name="T7" fmla="*/ 432 h 532"/>
                <a:gd name="T8" fmla="*/ 408 w 624"/>
                <a:gd name="T9" fmla="*/ 516 h 532"/>
                <a:gd name="T10" fmla="*/ 624 w 624"/>
                <a:gd name="T11" fmla="*/ 52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532">
                  <a:moveTo>
                    <a:pt x="0" y="0"/>
                  </a:moveTo>
                  <a:cubicBezTo>
                    <a:pt x="0" y="38"/>
                    <a:pt x="1" y="71"/>
                    <a:pt x="12" y="120"/>
                  </a:cubicBezTo>
                  <a:cubicBezTo>
                    <a:pt x="23" y="169"/>
                    <a:pt x="38" y="242"/>
                    <a:pt x="66" y="294"/>
                  </a:cubicBezTo>
                  <a:cubicBezTo>
                    <a:pt x="94" y="346"/>
                    <a:pt x="123" y="395"/>
                    <a:pt x="180" y="432"/>
                  </a:cubicBezTo>
                  <a:cubicBezTo>
                    <a:pt x="237" y="469"/>
                    <a:pt x="334" y="500"/>
                    <a:pt x="408" y="516"/>
                  </a:cubicBezTo>
                  <a:cubicBezTo>
                    <a:pt x="482" y="532"/>
                    <a:pt x="588" y="526"/>
                    <a:pt x="624" y="5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97508" y="4071245"/>
            <a:ext cx="3754855" cy="1190301"/>
            <a:chOff x="3597508" y="4071245"/>
            <a:chExt cx="3754855" cy="11903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5794501" y="4071245"/>
                  <a:ext cx="1557862" cy="7579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𝑪</m:t>
                          </m:r>
                        </m:den>
                      </m:f>
                    </m:oMath>
                  </a14:m>
                  <a:r>
                    <a:rPr lang="en-US" altLang="zh-CN" sz="2800" dirty="0">
                      <a:solidFill>
                        <a:srgbClr val="7030A0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CN" alt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𝝅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m:t>𝒇𝑪</m:t>
                          </m:r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501" y="4071245"/>
                  <a:ext cx="1557862" cy="75796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40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2" name="组合 1"/>
            <p:cNvGrpSpPr/>
            <p:nvPr/>
          </p:nvGrpSpPr>
          <p:grpSpPr>
            <a:xfrm>
              <a:off x="3597508" y="4087223"/>
              <a:ext cx="3754855" cy="1174323"/>
              <a:chOff x="3597508" y="4087223"/>
              <a:chExt cx="3754855" cy="1174323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71642" y="4177225"/>
                <a:ext cx="2714956" cy="1084321"/>
                <a:chOff x="4217593" y="4163205"/>
                <a:chExt cx="2714956" cy="108432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文本框 67"/>
                    <p:cNvSpPr txBox="1"/>
                    <p:nvPr/>
                  </p:nvSpPr>
                  <p:spPr>
                    <a:xfrm>
                      <a:off x="4891134" y="4170308"/>
                      <a:ext cx="2041415" cy="107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a14:m>
                      <a:r>
                        <a:rPr lang="en-US" altLang="zh-CN" sz="28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altLang="zh-CN" sz="2800" b="1" i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单位：</a:t>
                      </a:r>
                      <a:r>
                        <a:rPr lang="en-US" altLang="zh-CN" sz="2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lang="el-GR" altLang="zh-CN" sz="2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Ω</a:t>
                      </a:r>
                      <a:r>
                        <a:rPr lang="en-US" altLang="zh-CN" sz="2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68" name="文本框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1134" y="4170308"/>
                      <a:ext cx="2041415" cy="1077218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 l="-10778" t="-10169" b="-141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sp>
              <p:nvSpPr>
                <p:cNvPr id="135" name="文本框 134"/>
                <p:cNvSpPr txBox="1"/>
                <p:nvPr/>
              </p:nvSpPr>
              <p:spPr>
                <a:xfrm>
                  <a:off x="4217593" y="4163205"/>
                  <a:ext cx="803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7030A0"/>
                      </a:solidFill>
                    </a:rPr>
                    <a:t>容抗</a:t>
                  </a:r>
                  <a:endParaRPr lang="zh-CN" altLang="en-US" sz="24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4354964" y="4131852"/>
                <a:ext cx="2997399" cy="106843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97508" y="4087223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定义</a:t>
                </a:r>
                <a:endPara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</p:grpSp>
      <p:sp>
        <p:nvSpPr>
          <p:cNvPr id="11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30486" y="6423953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55921" y="2820529"/>
            <a:ext cx="2359881" cy="1005668"/>
            <a:chOff x="4555921" y="2820529"/>
            <a:chExt cx="2359881" cy="1005668"/>
          </a:xfrm>
        </p:grpSpPr>
        <p:sp>
          <p:nvSpPr>
            <p:cNvPr id="56" name="Text Box 168"/>
            <p:cNvSpPr txBox="1">
              <a:spLocks noChangeArrowheads="1"/>
            </p:cNvSpPr>
            <p:nvPr/>
          </p:nvSpPr>
          <p:spPr bwMode="auto">
            <a:xfrm>
              <a:off x="4798827" y="3159247"/>
              <a:ext cx="20545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欧姆定律形式</a:t>
              </a:r>
              <a:endPara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" name="左右箭头 99"/>
            <p:cNvSpPr/>
            <p:nvPr/>
          </p:nvSpPr>
          <p:spPr>
            <a:xfrm>
              <a:off x="4703239" y="3580736"/>
              <a:ext cx="2212563" cy="245461"/>
            </a:xfrm>
            <a:prstGeom prst="leftRightArrow">
              <a:avLst/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555921" y="28205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①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07361" y="5260889"/>
            <a:ext cx="2916108" cy="637347"/>
            <a:chOff x="4707361" y="5260889"/>
            <a:chExt cx="2916108" cy="6373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927865" y="5428236"/>
                  <a:ext cx="2695604" cy="47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400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电流超前电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压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9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a14:m>
                  <a:endParaRPr lang="zh-CN" altLang="en-US" sz="2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4" name="Text 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7865" y="5428236"/>
                  <a:ext cx="2695604" cy="47000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12821" b="-307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4" name="文本框 123"/>
            <p:cNvSpPr txBox="1"/>
            <p:nvPr/>
          </p:nvSpPr>
          <p:spPr>
            <a:xfrm>
              <a:off x="4707361" y="526088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②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5" name="线形标注 3 124"/>
          <p:cNvSpPr/>
          <p:nvPr/>
        </p:nvSpPr>
        <p:spPr>
          <a:xfrm>
            <a:off x="3518387" y="1945763"/>
            <a:ext cx="847135" cy="595279"/>
          </a:xfrm>
          <a:prstGeom prst="borderCallout3">
            <a:avLst>
              <a:gd name="adj1" fmla="val 102224"/>
              <a:gd name="adj2" fmla="val 8173"/>
              <a:gd name="adj3" fmla="val 107067"/>
              <a:gd name="adj4" fmla="val 9912"/>
              <a:gd name="adj5" fmla="val 109439"/>
              <a:gd name="adj6" fmla="val 7875"/>
              <a:gd name="adj7" fmla="val 163887"/>
              <a:gd name="adj8" fmla="val -8515"/>
            </a:avLst>
          </a:prstGeom>
          <a:noFill/>
          <a:ln w="28575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2-3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单一参数的交流电路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 animBg="1"/>
      <p:bldP spid="55" grpId="0"/>
      <p:bldP spid="75" grpId="0"/>
      <p:bldP spid="76" grpId="0" animBg="1"/>
      <p:bldP spid="82" grpId="0" animBg="1"/>
      <p:bldP spid="93" grpId="0" animBg="1"/>
      <p:bldP spid="99" grpId="0" animBg="1"/>
      <p:bldP spid="133" grpId="0" animBg="1"/>
      <p:bldP spid="1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5238288" y="5245529"/>
          <a:ext cx="388907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3" name="公式" r:id="rId1" imgW="69189600" imgH="26822400" progId="Equation.3">
                  <p:embed/>
                </p:oleObj>
              </mc:Choice>
              <mc:Fallback>
                <p:oleObj name="公式" r:id="rId1" imgW="69189600" imgH="26822400" progId="Equation.3">
                  <p:embed/>
                  <p:pic>
                    <p:nvPicPr>
                      <p:cNvPr id="0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288" y="5245529"/>
                        <a:ext cx="3889073" cy="1403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" name="Text Box 2"/>
          <p:cNvSpPr txBox="1">
            <a:spLocks noChangeArrowheads="1"/>
          </p:cNvSpPr>
          <p:nvPr/>
        </p:nvSpPr>
        <p:spPr bwMode="auto">
          <a:xfrm>
            <a:off x="823896" y="129265"/>
            <a:ext cx="10116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小结：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单一参数交流电路的基本关系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386" y="2535956"/>
            <a:ext cx="2650873" cy="508886"/>
            <a:chOff x="4234538" y="2535956"/>
            <a:chExt cx="2650873" cy="508886"/>
          </a:xfrm>
        </p:grpSpPr>
        <p:graphicFrame>
          <p:nvGraphicFramePr>
            <p:cNvPr id="54277" name="对象 54277"/>
            <p:cNvGraphicFramePr>
              <a:graphicFrameLocks noChangeAspect="1"/>
            </p:cNvGraphicFramePr>
            <p:nvPr/>
          </p:nvGraphicFramePr>
          <p:xfrm>
            <a:off x="5375697" y="2536311"/>
            <a:ext cx="1509714" cy="45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84" name="公式" r:id="rId3" imgW="20421600" imgH="5486400" progId="Equation.3">
                    <p:embed/>
                  </p:oleObj>
                </mc:Choice>
                <mc:Fallback>
                  <p:oleObj name="公式" r:id="rId3" imgW="20421600" imgH="5486400" progId="Equation.3">
                    <p:embed/>
                    <p:pic>
                      <p:nvPicPr>
                        <p:cNvPr id="0" name="对象 54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697" y="2536311"/>
                          <a:ext cx="1509714" cy="45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Text Box 10"/>
            <p:cNvSpPr txBox="1">
              <a:spLocks noChangeArrowheads="1"/>
            </p:cNvSpPr>
            <p:nvPr/>
          </p:nvSpPr>
          <p:spPr bwMode="auto">
            <a:xfrm>
              <a:off x="4234538" y="2535956"/>
              <a:ext cx="1108076" cy="50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复感抗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283" name="Group 12"/>
          <p:cNvGrpSpPr/>
          <p:nvPr/>
        </p:nvGrpSpPr>
        <p:grpSpPr bwMode="auto">
          <a:xfrm>
            <a:off x="9604784" y="3010529"/>
            <a:ext cx="1371602" cy="1129692"/>
            <a:chOff x="207" y="17"/>
            <a:chExt cx="864" cy="646"/>
          </a:xfrm>
        </p:grpSpPr>
        <p:sp>
          <p:nvSpPr>
            <p:cNvPr id="54284" name="Line 13"/>
            <p:cNvSpPr>
              <a:spLocks noChangeShapeType="1"/>
            </p:cNvSpPr>
            <p:nvPr/>
          </p:nvSpPr>
          <p:spPr bwMode="auto">
            <a:xfrm>
              <a:off x="207" y="663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                         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Line 16"/>
            <p:cNvSpPr>
              <a:spLocks noChangeShapeType="1"/>
            </p:cNvSpPr>
            <p:nvPr/>
          </p:nvSpPr>
          <p:spPr bwMode="auto">
            <a:xfrm flipV="1">
              <a:off x="217" y="17"/>
              <a:ext cx="0" cy="6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1300835" y="2499232"/>
            <a:ext cx="10260024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4291" name="Group 20"/>
          <p:cNvGrpSpPr/>
          <p:nvPr/>
        </p:nvGrpSpPr>
        <p:grpSpPr bwMode="auto">
          <a:xfrm>
            <a:off x="5407948" y="4359558"/>
            <a:ext cx="3617253" cy="950268"/>
            <a:chOff x="431" y="-538"/>
            <a:chExt cx="2103" cy="580"/>
          </a:xfrm>
        </p:grpSpPr>
        <p:graphicFrame>
          <p:nvGraphicFramePr>
            <p:cNvPr id="54292" name="对象 54292"/>
            <p:cNvGraphicFramePr>
              <a:graphicFrameLocks noChangeAspect="1"/>
            </p:cNvGraphicFramePr>
            <p:nvPr/>
          </p:nvGraphicFramePr>
          <p:xfrm>
            <a:off x="1055" y="-538"/>
            <a:ext cx="1479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85" name="公式" r:id="rId5" imgW="26212800" imgH="10363200" progId="Equation.3">
                    <p:embed/>
                  </p:oleObj>
                </mc:Choice>
                <mc:Fallback>
                  <p:oleObj name="公式" r:id="rId5" imgW="26212800" imgH="10363200" progId="Equation.3">
                    <p:embed/>
                    <p:pic>
                      <p:nvPicPr>
                        <p:cNvPr id="0" name="对象 54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-538"/>
                          <a:ext cx="1479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3" name="Text Box 22"/>
            <p:cNvSpPr txBox="1">
              <a:spLocks noChangeArrowheads="1"/>
            </p:cNvSpPr>
            <p:nvPr/>
          </p:nvSpPr>
          <p:spPr bwMode="auto">
            <a:xfrm>
              <a:off x="431" y="-405"/>
              <a:ext cx="69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复容抗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00" name="Group 29"/>
          <p:cNvGrpSpPr/>
          <p:nvPr/>
        </p:nvGrpSpPr>
        <p:grpSpPr bwMode="auto">
          <a:xfrm>
            <a:off x="9650789" y="5302737"/>
            <a:ext cx="1371600" cy="1134211"/>
            <a:chOff x="0" y="104"/>
            <a:chExt cx="864" cy="640"/>
          </a:xfrm>
        </p:grpSpPr>
        <p:sp>
          <p:nvSpPr>
            <p:cNvPr id="54301" name="Line 30"/>
            <p:cNvSpPr>
              <a:spLocks noChangeShapeType="1"/>
            </p:cNvSpPr>
            <p:nvPr/>
          </p:nvSpPr>
          <p:spPr bwMode="auto">
            <a:xfrm>
              <a:off x="0" y="10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304" name="Line 33"/>
            <p:cNvSpPr>
              <a:spLocks noChangeShapeType="1"/>
            </p:cNvSpPr>
            <p:nvPr/>
          </p:nvSpPr>
          <p:spPr bwMode="auto">
            <a:xfrm flipV="1">
              <a:off x="0" y="104"/>
              <a:ext cx="0" cy="6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4305" name="Line 34"/>
          <p:cNvSpPr>
            <a:spLocks noChangeShapeType="1"/>
          </p:cNvSpPr>
          <p:nvPr/>
        </p:nvSpPr>
        <p:spPr bwMode="auto">
          <a:xfrm>
            <a:off x="1312522" y="4456518"/>
            <a:ext cx="10260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4307" name="Group 35"/>
          <p:cNvGrpSpPr/>
          <p:nvPr/>
        </p:nvGrpSpPr>
        <p:grpSpPr bwMode="auto">
          <a:xfrm>
            <a:off x="1290909" y="714123"/>
            <a:ext cx="10260025" cy="1580723"/>
            <a:chOff x="-23" y="65"/>
            <a:chExt cx="6463" cy="847"/>
          </a:xfrm>
        </p:grpSpPr>
        <p:sp>
          <p:nvSpPr>
            <p:cNvPr id="4" name="Text Box 36"/>
            <p:cNvSpPr txBox="1">
              <a:spLocks noChangeArrowheads="1"/>
            </p:cNvSpPr>
            <p:nvPr/>
          </p:nvSpPr>
          <p:spPr bwMode="auto">
            <a:xfrm>
              <a:off x="2756" y="220"/>
              <a:ext cx="177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复数域元件参数</a:t>
              </a:r>
              <a:endParaRPr lang="zh-CN" altLang="en-US" sz="2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54309" name="Text Box 38"/>
            <p:cNvSpPr txBox="1">
              <a:spLocks noChangeArrowheads="1"/>
            </p:cNvSpPr>
            <p:nvPr/>
          </p:nvSpPr>
          <p:spPr bwMode="auto">
            <a:xfrm>
              <a:off x="834" y="71"/>
              <a:ext cx="1558" cy="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u="sng" dirty="0">
                  <a:solidFill>
                    <a:srgbClr val="C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相量关系</a:t>
              </a:r>
              <a:endParaRPr lang="zh-CN" altLang="en-US" sz="2800" u="sng" dirty="0">
                <a:solidFill>
                  <a:srgbClr val="C0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11" name="Group 40"/>
            <p:cNvGrpSpPr/>
            <p:nvPr/>
          </p:nvGrpSpPr>
          <p:grpSpPr bwMode="auto">
            <a:xfrm>
              <a:off x="3038" y="652"/>
              <a:ext cx="884" cy="260"/>
              <a:chOff x="1701" y="158"/>
              <a:chExt cx="884" cy="260"/>
            </a:xfrm>
          </p:grpSpPr>
          <p:sp>
            <p:nvSpPr>
              <p:cNvPr id="54312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71"/>
                <a:ext cx="70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复电阻</a:t>
                </a:r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4313" name="对象 54313"/>
              <p:cNvGraphicFramePr>
                <a:graphicFrameLocks noChangeAspect="1"/>
              </p:cNvGraphicFramePr>
              <p:nvPr/>
            </p:nvGraphicFramePr>
            <p:xfrm>
              <a:off x="2380" y="158"/>
              <a:ext cx="205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86" name="公式" r:id="rId7" imgW="3962400" imgH="3962400" progId="Equation.3">
                      <p:embed/>
                    </p:oleObj>
                  </mc:Choice>
                  <mc:Fallback>
                    <p:oleObj name="公式" r:id="rId7" imgW="3962400" imgH="3962400" progId="Equation.3">
                      <p:embed/>
                      <p:pic>
                        <p:nvPicPr>
                          <p:cNvPr id="0" name="对象 543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0" y="158"/>
                            <a:ext cx="205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19" name="Line 48"/>
            <p:cNvSpPr>
              <a:spLocks noChangeShapeType="1"/>
            </p:cNvSpPr>
            <p:nvPr/>
          </p:nvSpPr>
          <p:spPr bwMode="auto">
            <a:xfrm>
              <a:off x="-23" y="65"/>
              <a:ext cx="646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9025201" y="970543"/>
            <a:ext cx="2473325" cy="49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相量图</a:t>
            </a:r>
            <a:endParaRPr lang="zh-CN" altLang="en-US" sz="2800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1290934" y="1544610"/>
            <a:ext cx="10260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5203721" y="3027362"/>
          <a:ext cx="395556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7" name="公式" r:id="rId9" imgW="50596800" imgH="21336000" progId="Equation.3">
                  <p:embed/>
                </p:oleObj>
              </mc:Choice>
              <mc:Fallback>
                <p:oleObj name="公式" r:id="rId9" imgW="50596800" imgH="21336000" progId="Equation.3">
                  <p:embed/>
                  <p:pic>
                    <p:nvPicPr>
                      <p:cNvPr id="0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721" y="3027362"/>
                        <a:ext cx="3955563" cy="13636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7357373" y="572666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000" b="1" u="sng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隔直通交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zh-CN" altLang="en-US" sz="20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7" name="对象 44055"/>
          <p:cNvGraphicFramePr>
            <a:graphicFrameLocks noChangeAspect="1"/>
          </p:cNvGraphicFramePr>
          <p:nvPr/>
        </p:nvGraphicFramePr>
        <p:xfrm>
          <a:off x="3024186" y="1608429"/>
          <a:ext cx="1662688" cy="48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name="公式" r:id="rId11" imgW="18592800" imgH="5486400" progId="Equation.3">
                  <p:embed/>
                </p:oleObj>
              </mc:Choice>
              <mc:Fallback>
                <p:oleObj name="公式" r:id="rId11" imgW="18592800" imgH="54864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6" y="1608429"/>
                        <a:ext cx="1662688" cy="48805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148"/>
          <p:cNvSpPr>
            <a:spLocks noChangeShapeType="1"/>
          </p:cNvSpPr>
          <p:nvPr/>
        </p:nvSpPr>
        <p:spPr bwMode="auto">
          <a:xfrm flipV="1">
            <a:off x="9309693" y="2238612"/>
            <a:ext cx="104775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10004257" y="1686136"/>
                <a:ext cx="621131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257" y="1686136"/>
                <a:ext cx="621131" cy="5367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10579936" y="1836349"/>
                <a:ext cx="725327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936" y="1836349"/>
                <a:ext cx="725327" cy="53675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9324451" y="2330697"/>
            <a:ext cx="1618149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4" name="对象 44055"/>
          <p:cNvGraphicFramePr>
            <a:graphicFrameLocks noChangeAspect="1"/>
          </p:cNvGraphicFramePr>
          <p:nvPr/>
        </p:nvGraphicFramePr>
        <p:xfrm>
          <a:off x="2787195" y="2794136"/>
          <a:ext cx="2133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name="公式" r:id="rId15" imgW="20726400" imgH="5486400" progId="Equation.3">
                  <p:embed/>
                </p:oleObj>
              </mc:Choice>
              <mc:Fallback>
                <p:oleObj name="公式" r:id="rId15" imgW="20726400" imgH="54864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95" y="2794136"/>
                        <a:ext cx="2133600" cy="56038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10646686" y="3542781"/>
                <a:ext cx="587469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686" y="3542781"/>
                <a:ext cx="587469" cy="5367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>
              <a:xfrm>
                <a:off x="9570201" y="2671409"/>
                <a:ext cx="691663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201" y="2671409"/>
                <a:ext cx="691663" cy="53675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Line 48"/>
          <p:cNvSpPr>
            <a:spLocks noChangeShapeType="1"/>
          </p:cNvSpPr>
          <p:nvPr/>
        </p:nvSpPr>
        <p:spPr bwMode="auto">
          <a:xfrm>
            <a:off x="1339631" y="6746261"/>
            <a:ext cx="10260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" name="对象 44055"/>
          <p:cNvGraphicFramePr>
            <a:graphicFrameLocks noChangeAspect="1"/>
          </p:cNvGraphicFramePr>
          <p:nvPr/>
        </p:nvGraphicFramePr>
        <p:xfrm>
          <a:off x="2600325" y="4589463"/>
          <a:ext cx="24257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0" name="公式" r:id="rId19" imgW="26212800" imgH="9753600" progId="Equation.3">
                  <p:embed/>
                </p:oleObj>
              </mc:Choice>
              <mc:Fallback>
                <p:oleObj name="公式" r:id="rId19" imgW="26212800" imgH="97536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589463"/>
                        <a:ext cx="2425700" cy="91598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9617239" y="6026019"/>
                <a:ext cx="707693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239" y="6026019"/>
                <a:ext cx="707693" cy="53675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10659874" y="4718549"/>
                <a:ext cx="603499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874" y="4718549"/>
                <a:ext cx="603499" cy="53675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2503" y="1667174"/>
            <a:ext cx="615553" cy="50311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设电压与电流的参考方向一致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6238" y="8506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时域参数</a:t>
            </a:r>
            <a:endParaRPr lang="zh-CN" altLang="en-US" sz="2800" dirty="0">
              <a:solidFill>
                <a:srgbClr val="0000FF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24876" y="112072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有效值关系</a:t>
            </a:r>
            <a:endParaRPr lang="zh-CN" altLang="en-US" sz="280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24186" y="2096481"/>
            <a:ext cx="16626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44055"/>
          <p:cNvGraphicFramePr>
            <a:graphicFrameLocks noChangeAspect="1"/>
          </p:cNvGraphicFramePr>
          <p:nvPr/>
        </p:nvGraphicFramePr>
        <p:xfrm>
          <a:off x="3006353" y="2028563"/>
          <a:ext cx="1662688" cy="48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1" name="公式" r:id="rId23" imgW="18592800" imgH="5486400" progId="Equation.3">
                  <p:embed/>
                </p:oleObj>
              </mc:Choice>
              <mc:Fallback>
                <p:oleObj name="公式" r:id="rId23" imgW="18592800" imgH="54864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353" y="2028563"/>
                        <a:ext cx="1662688" cy="48805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2787195" y="3312495"/>
            <a:ext cx="21173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对象 44055"/>
          <p:cNvGraphicFramePr>
            <a:graphicFrameLocks noChangeAspect="1"/>
          </p:cNvGraphicFramePr>
          <p:nvPr/>
        </p:nvGraphicFramePr>
        <p:xfrm>
          <a:off x="2844006" y="3535849"/>
          <a:ext cx="19764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2" name="公式" r:id="rId25" imgW="19202400" imgH="5486400" progId="Equation.3">
                  <p:embed/>
                </p:oleObj>
              </mc:Choice>
              <mc:Fallback>
                <p:oleObj name="公式" r:id="rId25" imgW="19202400" imgH="54864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06" y="3535849"/>
                        <a:ext cx="1976438" cy="56038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2726628" y="5534177"/>
            <a:ext cx="21730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对象 44055"/>
          <p:cNvGraphicFramePr>
            <a:graphicFrameLocks noChangeAspect="1"/>
          </p:cNvGraphicFramePr>
          <p:nvPr/>
        </p:nvGraphicFramePr>
        <p:xfrm>
          <a:off x="2816225" y="5613400"/>
          <a:ext cx="2032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3" name="公式" r:id="rId27" imgW="21945600" imgH="9753600" progId="Equation.3">
                  <p:embed/>
                </p:oleObj>
              </mc:Choice>
              <mc:Fallback>
                <p:oleObj name="公式" r:id="rId27" imgW="21945600" imgH="97536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13400"/>
                        <a:ext cx="2032000" cy="91598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05904" y="176148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电阻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224845" y="3211446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电感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36570" y="5238474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电容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30486" y="6423953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48800" y="6437678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400" smtClean="0">
                <a:solidFill>
                  <a:schemeClr val="tx1"/>
                </a:solidFill>
              </a:rPr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84" y="618676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2-3-1】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924150" y="73907"/>
            <a:ext cx="1974824" cy="1288991"/>
            <a:chOff x="9924150" y="73907"/>
            <a:chExt cx="1974824" cy="1288991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9924150" y="73907"/>
            <a:ext cx="1974824" cy="1288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0" name="" r:id="rId1" imgW="1027430" imgH="625475" progId="">
                    <p:embed/>
                  </p:oleObj>
                </mc:Choice>
                <mc:Fallback>
                  <p:oleObj name="" r:id="rId1" imgW="1027430" imgH="62547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4150" y="73907"/>
                          <a:ext cx="1974824" cy="1288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/>
            <p:cNvSpPr txBox="1"/>
            <p:nvPr/>
          </p:nvSpPr>
          <p:spPr>
            <a:xfrm>
              <a:off x="10200470" y="894780"/>
              <a:ext cx="1422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课堂练习</a:t>
              </a:r>
              <a:endParaRPr lang="zh-CN" altLang="en-US" sz="2400" b="1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2-3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单一参数的交流电路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" name="Group 2"/>
          <p:cNvGrpSpPr/>
          <p:nvPr/>
        </p:nvGrpSpPr>
        <p:grpSpPr bwMode="auto">
          <a:xfrm>
            <a:off x="563705" y="574099"/>
            <a:ext cx="6167438" cy="2001838"/>
            <a:chOff x="109" y="-455"/>
            <a:chExt cx="3885" cy="1261"/>
          </a:xfrm>
        </p:grpSpPr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1745" y="-455"/>
              <a:ext cx="184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tx1"/>
                  </a:solidFill>
                </a:rPr>
                <a:t>已知： </a:t>
              </a:r>
              <a:r>
                <a:rPr lang="en-US" altLang="zh-CN" sz="3200" i="1" dirty="0">
                  <a:solidFill>
                    <a:schemeClr val="tx1"/>
                  </a:solidFill>
                </a:rPr>
                <a:t>C </a:t>
              </a:r>
              <a:r>
                <a:rPr lang="zh-CN" altLang="en-US" sz="3200" dirty="0">
                  <a:solidFill>
                    <a:schemeClr val="tx1"/>
                  </a:solidFill>
                </a:rPr>
                <a:t>＝</a:t>
              </a:r>
              <a:r>
                <a:rPr lang="en-US" altLang="zh-CN" sz="3200" dirty="0">
                  <a:solidFill>
                    <a:schemeClr val="tx1"/>
                  </a:solidFill>
                </a:rPr>
                <a:t>1</a:t>
              </a:r>
              <a:r>
                <a:rPr lang="en-US" altLang="zh-CN" sz="3200" i="1" dirty="0">
                  <a:solidFill>
                    <a:schemeClr val="tx1"/>
                  </a:solidFill>
                </a:rPr>
                <a:t>μf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8" name="对象 52227">
              <a:hlinkClick r:id="" action="ppaction://ole?verb=1"/>
            </p:cNvPr>
            <p:cNvGraphicFramePr/>
            <p:nvPr/>
          </p:nvGraphicFramePr>
          <p:xfrm>
            <a:off x="567" y="-169"/>
            <a:ext cx="3427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1" name="" r:id="rId3" imgW="1574800" imgH="393700" progId="Equation.3">
                    <p:embed/>
                  </p:oleObj>
                </mc:Choice>
                <mc:Fallback>
                  <p:oleObj name="" r:id="rId3" imgW="1574800" imgH="393700" progId="Equation.3">
                    <p:embed/>
                    <p:pic>
                      <p:nvPicPr>
                        <p:cNvPr id="0" name="对象 52227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-169"/>
                          <a:ext cx="3427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09" y="404"/>
              <a:ext cx="134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defTabSz="76200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tx1"/>
                  </a:solidFill>
                </a:rPr>
                <a:t>求：</a:t>
              </a:r>
              <a:r>
                <a:rPr lang="en-US" altLang="zh-CN" sz="3200" i="1" dirty="0">
                  <a:solidFill>
                    <a:schemeClr val="tx1"/>
                  </a:solidFill>
                </a:rPr>
                <a:t>I</a:t>
              </a:r>
              <a:r>
                <a:rPr lang="en-US" altLang="zh-CN" sz="3200" dirty="0">
                  <a:solidFill>
                    <a:schemeClr val="tx1"/>
                  </a:solidFill>
                </a:rPr>
                <a:t> </a:t>
              </a:r>
              <a:r>
                <a:rPr lang="zh-CN" altLang="en-US" sz="3200" dirty="0">
                  <a:solidFill>
                    <a:schemeClr val="tx1"/>
                  </a:solidFill>
                </a:rPr>
                <a:t>，</a:t>
              </a:r>
              <a:r>
                <a:rPr lang="en-US" altLang="zh-CN" sz="3600" i="1" dirty="0" err="1">
                  <a:solidFill>
                    <a:schemeClr val="tx1"/>
                  </a:solidFill>
                </a:rPr>
                <a:t>i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71154" y="2750620"/>
            <a:ext cx="1476189" cy="51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解：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13851" y="460465"/>
            <a:ext cx="2307975" cy="1746784"/>
            <a:chOff x="7465102" y="874516"/>
            <a:chExt cx="2307975" cy="1746784"/>
          </a:xfrm>
        </p:grpSpPr>
        <p:grpSp>
          <p:nvGrpSpPr>
            <p:cNvPr id="48" name="Group 8"/>
            <p:cNvGrpSpPr/>
            <p:nvPr/>
          </p:nvGrpSpPr>
          <p:grpSpPr bwMode="auto">
            <a:xfrm>
              <a:off x="7647496" y="874516"/>
              <a:ext cx="2125581" cy="1714500"/>
              <a:chOff x="-27" y="0"/>
              <a:chExt cx="1230" cy="1056"/>
            </a:xfrm>
          </p:grpSpPr>
          <p:grpSp>
            <p:nvGrpSpPr>
              <p:cNvPr id="49" name="Group 9"/>
              <p:cNvGrpSpPr/>
              <p:nvPr/>
            </p:nvGrpSpPr>
            <p:grpSpPr bwMode="auto">
              <a:xfrm>
                <a:off x="738" y="376"/>
                <a:ext cx="249" cy="680"/>
                <a:chOff x="32" y="0"/>
                <a:chExt cx="128" cy="467"/>
              </a:xfrm>
            </p:grpSpPr>
            <p:sp>
              <p:nvSpPr>
                <p:cNvPr id="57" name="Line 10"/>
                <p:cNvSpPr>
                  <a:spLocks noChangeShapeType="1"/>
                </p:cNvSpPr>
                <p:nvPr/>
              </p:nvSpPr>
              <p:spPr bwMode="auto">
                <a:xfrm>
                  <a:off x="32" y="263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91" y="0"/>
                  <a:ext cx="0" cy="19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1" y="254"/>
                  <a:ext cx="0" cy="21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Line 13"/>
                <p:cNvSpPr>
                  <a:spLocks noChangeShapeType="1"/>
                </p:cNvSpPr>
                <p:nvPr/>
              </p:nvSpPr>
              <p:spPr bwMode="auto">
                <a:xfrm>
                  <a:off x="32" y="203"/>
                  <a:ext cx="12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 flipH="1">
                <a:off x="0" y="377"/>
                <a:ext cx="8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 flipH="1">
                <a:off x="0" y="1042"/>
                <a:ext cx="8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79" y="293"/>
                <a:ext cx="36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-27" y="474"/>
                <a:ext cx="389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3600" i="1" dirty="0">
                    <a:solidFill>
                      <a:schemeClr val="tx1"/>
                    </a:solidFill>
                  </a:rPr>
                  <a:t>u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475" y="0"/>
                <a:ext cx="389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defTabSz="762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3600" i="1" dirty="0" err="1">
                    <a:solidFill>
                      <a:srgbClr val="FF0000"/>
                    </a:solidFill>
                  </a:rPr>
                  <a:t>i</a:t>
                </a:r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 Box 20"/>
              <p:cNvSpPr txBox="1">
                <a:spLocks noChangeArrowheads="1"/>
              </p:cNvSpPr>
              <p:nvPr/>
            </p:nvSpPr>
            <p:spPr bwMode="auto">
              <a:xfrm>
                <a:off x="958" y="390"/>
                <a:ext cx="245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465102" y="1461496"/>
              <a:ext cx="369846" cy="1159804"/>
              <a:chOff x="7465102" y="1461496"/>
              <a:chExt cx="369846" cy="11598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593496" y="1461496"/>
                <a:ext cx="108000" cy="108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610986" y="2513300"/>
                <a:ext cx="108000" cy="108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7465102" y="1490753"/>
                <a:ext cx="3698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+</a:t>
                </a:r>
                <a:endParaRPr lang="en-US" altLang="zh-CN" sz="2800" dirty="0"/>
              </a:p>
              <a:p>
                <a:r>
                  <a:rPr lang="en-US" altLang="zh-CN" sz="2800" dirty="0"/>
                  <a:t>_</a:t>
                </a:r>
                <a:endParaRPr lang="zh-CN" altLang="en-US" sz="2800" dirty="0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485393" y="209847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，画出电流和电压的相量图。</a:t>
            </a:r>
            <a:endParaRPr lang="zh-CN" altLang="en-US" sz="2800" b="1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371154" y="3940380"/>
          <a:ext cx="7859456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2" name="公式" r:id="rId5" imgW="103632000" imgH="9753600" progId="Equation.3">
                  <p:embed/>
                </p:oleObj>
              </mc:Choice>
              <mc:Fallback>
                <p:oleObj name="公式" r:id="rId5" imgW="103632000" imgH="9753600" progId="Equation.3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4" y="3940380"/>
                        <a:ext cx="7859456" cy="7683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290780" y="2796380"/>
            <a:ext cx="3216506" cy="973036"/>
            <a:chOff x="657844" y="4595617"/>
            <a:chExt cx="3216506" cy="973036"/>
          </a:xfrm>
        </p:grpSpPr>
        <p:graphicFrame>
          <p:nvGraphicFramePr>
            <p:cNvPr id="39" name="对象 44055"/>
            <p:cNvGraphicFramePr>
              <a:graphicFrameLocks noChangeAspect="1"/>
            </p:cNvGraphicFramePr>
            <p:nvPr/>
          </p:nvGraphicFramePr>
          <p:xfrm>
            <a:off x="1701290" y="4595617"/>
            <a:ext cx="2173060" cy="973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3" name="公式" r:id="rId7" imgW="23469600" imgH="10363200" progId="Equation.3">
                    <p:embed/>
                  </p:oleObj>
                </mc:Choice>
                <mc:Fallback>
                  <p:oleObj name="公式" r:id="rId7" imgW="23469600" imgH="10363200" progId="Equation.3">
                    <p:embed/>
                    <p:pic>
                      <p:nvPicPr>
                        <p:cNvPr id="0" name="对象 4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290" y="4595617"/>
                          <a:ext cx="2173060" cy="973036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2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2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657844" y="473832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依据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21355" y="304230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得电流有效值相量：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" name="对象 53253">
            <a:hlinkClick r:id="" action="ppaction://ole?verb=1"/>
          </p:cNvPr>
          <p:cNvGraphicFramePr/>
          <p:nvPr/>
        </p:nvGraphicFramePr>
        <p:xfrm>
          <a:off x="412540" y="4823316"/>
          <a:ext cx="7050120" cy="94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4" name="公式" r:id="rId9" imgW="67056000" imgH="9753600" progId="Equation.3">
                  <p:embed/>
                </p:oleObj>
              </mc:Choice>
              <mc:Fallback>
                <p:oleObj name="公式" r:id="rId9" imgW="67056000" imgH="9753600" progId="Equation.3">
                  <p:embed/>
                  <p:pic>
                    <p:nvPicPr>
                      <p:cNvPr id="0" name="对象 53253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40" y="4823316"/>
                        <a:ext cx="7050120" cy="9476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53253">
            <a:hlinkClick r:id="" action="ppaction://ole?verb=1"/>
          </p:cNvPr>
          <p:cNvGraphicFramePr/>
          <p:nvPr/>
        </p:nvGraphicFramePr>
        <p:xfrm>
          <a:off x="454536" y="5944872"/>
          <a:ext cx="42291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5" name="公式" r:id="rId11" imgW="40233600" imgH="6096000" progId="Equation.3">
                  <p:embed/>
                </p:oleObj>
              </mc:Choice>
              <mc:Fallback>
                <p:oleObj name="公式" r:id="rId11" imgW="40233600" imgH="6096000" progId="Equation.3">
                  <p:embed/>
                  <p:pic>
                    <p:nvPicPr>
                      <p:cNvPr id="0" name="对象 53253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36" y="5944872"/>
                        <a:ext cx="4229100" cy="5921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631039" y="3426556"/>
            <a:ext cx="2438400" cy="2667000"/>
            <a:chOff x="8631039" y="3426556"/>
            <a:chExt cx="2438400" cy="2667000"/>
          </a:xfrm>
        </p:grpSpPr>
        <p:grpSp>
          <p:nvGrpSpPr>
            <p:cNvPr id="70" name="Group 6"/>
            <p:cNvGrpSpPr/>
            <p:nvPr/>
          </p:nvGrpSpPr>
          <p:grpSpPr bwMode="auto">
            <a:xfrm>
              <a:off x="8631039" y="3426556"/>
              <a:ext cx="2438400" cy="2667000"/>
              <a:chOff x="-7" y="0"/>
              <a:chExt cx="1536" cy="1680"/>
            </a:xfrm>
          </p:grpSpPr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-7" y="1066"/>
                <a:ext cx="1536" cy="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 flipV="1">
                <a:off x="0" y="204"/>
                <a:ext cx="407" cy="8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0" y="1081"/>
                <a:ext cx="1175" cy="56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6" name="对象 53262"/>
              <p:cNvGraphicFramePr>
                <a:graphicFrameLocks noChangeAspect="1"/>
              </p:cNvGraphicFramePr>
              <p:nvPr/>
            </p:nvGraphicFramePr>
            <p:xfrm>
              <a:off x="1152" y="1296"/>
              <a:ext cx="30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6" name="" r:id="rId13" imgW="166370" imgH="205105" progId="Equation.3">
                      <p:embed/>
                    </p:oleObj>
                  </mc:Choice>
                  <mc:Fallback>
                    <p:oleObj name="" r:id="rId13" imgW="166370" imgH="205105" progId="Equation.3">
                      <p:embed/>
                      <p:pic>
                        <p:nvPicPr>
                          <p:cNvPr id="0" name="对象 532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296"/>
                            <a:ext cx="30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53263"/>
              <p:cNvGraphicFramePr>
                <a:graphicFrameLocks noChangeAspect="1"/>
              </p:cNvGraphicFramePr>
              <p:nvPr/>
            </p:nvGraphicFramePr>
            <p:xfrm>
              <a:off x="489" y="0"/>
              <a:ext cx="24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7" name="" r:id="rId15" imgW="128270" imgH="192405" progId="Equation.3">
                      <p:embed/>
                    </p:oleObj>
                  </mc:Choice>
                  <mc:Fallback>
                    <p:oleObj name="" r:id="rId15" imgW="128270" imgH="192405" progId="Equation.3">
                      <p:embed/>
                      <p:pic>
                        <p:nvPicPr>
                          <p:cNvPr id="0" name="对象 532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" y="0"/>
                            <a:ext cx="24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对象 53264"/>
              <p:cNvGraphicFramePr>
                <a:graphicFrameLocks noChangeAspect="1"/>
              </p:cNvGraphicFramePr>
              <p:nvPr/>
            </p:nvGraphicFramePr>
            <p:xfrm>
              <a:off x="380" y="1005"/>
              <a:ext cx="573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8" name="公式" r:id="rId17" imgW="9144000" imgH="4876800" progId="Equation.3">
                      <p:embed/>
                    </p:oleObj>
                  </mc:Choice>
                  <mc:Fallback>
                    <p:oleObj name="公式" r:id="rId17" imgW="9144000" imgH="4876800" progId="Equation.3">
                      <p:embed/>
                      <p:pic>
                        <p:nvPicPr>
                          <p:cNvPr id="0" name="对象 532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" y="1005"/>
                            <a:ext cx="573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对象 53265"/>
              <p:cNvGraphicFramePr>
                <a:graphicFrameLocks noChangeAspect="1"/>
              </p:cNvGraphicFramePr>
              <p:nvPr/>
            </p:nvGraphicFramePr>
            <p:xfrm>
              <a:off x="292" y="601"/>
              <a:ext cx="415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9" name="公式" r:id="rId19" imgW="5791200" imgH="4876800" progId="Equation.3">
                      <p:embed/>
                    </p:oleObj>
                  </mc:Choice>
                  <mc:Fallback>
                    <p:oleObj name="公式" r:id="rId19" imgW="5791200" imgH="4876800" progId="Equation.3">
                      <p:embed/>
                      <p:pic>
                        <p:nvPicPr>
                          <p:cNvPr id="0" name="对象 53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" y="601"/>
                            <a:ext cx="415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文本框 13"/>
            <p:cNvSpPr txBox="1"/>
            <p:nvPr/>
          </p:nvSpPr>
          <p:spPr>
            <a:xfrm>
              <a:off x="8810299" y="4524094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zh-CN" altLang="en-US" sz="3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63925" y="501868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  <a:latin typeface="+mn-ea"/>
                </a:rPr>
                <a:t>)</a:t>
              </a:r>
              <a:endParaRPr lang="zh-CN" altLang="en-US" sz="2000" b="1" i="1" dirty="0">
                <a:solidFill>
                  <a:srgbClr val="0000FF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09575" y="1655632"/>
            <a:ext cx="72866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2-4  </a:t>
            </a:r>
            <a:r>
              <a:rPr lang="en-US" altLang="zh-CN" sz="4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RLC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串联电路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032" y="2798632"/>
            <a:ext cx="3087455" cy="201321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1079494" y="601732"/>
            <a:ext cx="59492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 C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串联电路中的电压和电流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右箭头 300"/>
          <p:cNvSpPr/>
          <p:nvPr/>
        </p:nvSpPr>
        <p:spPr>
          <a:xfrm>
            <a:off x="5418477" y="1974718"/>
            <a:ext cx="918325" cy="333500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2" name="组合 311"/>
          <p:cNvGrpSpPr/>
          <p:nvPr/>
        </p:nvGrpSpPr>
        <p:grpSpPr>
          <a:xfrm>
            <a:off x="1549652" y="1140226"/>
            <a:ext cx="3730763" cy="2566502"/>
            <a:chOff x="8195532" y="1055266"/>
            <a:chExt cx="3851705" cy="2566502"/>
          </a:xfrm>
        </p:grpSpPr>
        <p:grpSp>
          <p:nvGrpSpPr>
            <p:cNvPr id="311" name="组合 310"/>
            <p:cNvGrpSpPr/>
            <p:nvPr/>
          </p:nvGrpSpPr>
          <p:grpSpPr>
            <a:xfrm>
              <a:off x="8195532" y="1055266"/>
              <a:ext cx="3851705" cy="2143030"/>
              <a:chOff x="319643" y="1156943"/>
              <a:chExt cx="3851705" cy="2143030"/>
            </a:xfrm>
          </p:grpSpPr>
          <p:grpSp>
            <p:nvGrpSpPr>
              <p:cNvPr id="310" name="组合 309"/>
              <p:cNvGrpSpPr/>
              <p:nvPr/>
            </p:nvGrpSpPr>
            <p:grpSpPr>
              <a:xfrm>
                <a:off x="319643" y="1156943"/>
                <a:ext cx="3851705" cy="2143030"/>
                <a:chOff x="290008" y="1180066"/>
                <a:chExt cx="3851705" cy="21430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183" y="2014557"/>
                      <a:ext cx="842963" cy="4619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27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72183" y="2014557"/>
                      <a:ext cx="842963" cy="461963"/>
                    </a:xfrm>
                    <a:prstGeom prst="rect">
                      <a:avLst/>
                    </a:prstGeom>
                    <a:blipFill rotWithShape="1">
                      <a:blip r:embed="rId1"/>
                      <a:stretch>
                        <a:fillRect t="-10667" r="-14925" b="-3066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sp>
              <p:nvSpPr>
                <p:cNvPr id="12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34915" y="1180066"/>
                  <a:ext cx="55976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)</a:t>
                  </a:r>
                  <a:endPara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组合 256"/>
                <p:cNvGrpSpPr/>
                <p:nvPr/>
              </p:nvGrpSpPr>
              <p:grpSpPr>
                <a:xfrm>
                  <a:off x="338015" y="1223284"/>
                  <a:ext cx="3130550" cy="2099812"/>
                  <a:chOff x="2107231" y="1499860"/>
                  <a:chExt cx="3130550" cy="2099812"/>
                </a:xfrm>
              </p:grpSpPr>
              <p:sp>
                <p:nvSpPr>
                  <p:cNvPr id="1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658" y="1499860"/>
                    <a:ext cx="968375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8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 </a:t>
                    </a:r>
                    <a:r>
                      <a:rPr lang="en-US" altLang="zh-CN" sz="2800" b="1" i="1" dirty="0">
                        <a:latin typeface="Times New Roman" panose="02020603050405020304" pitchFamily="18" charset="0"/>
                      </a:rPr>
                      <a:t>L</a:t>
                    </a:r>
                    <a:endParaRPr lang="en-US" altLang="zh-CN" sz="2800" b="1" i="1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21" name="组合 220"/>
                  <p:cNvGrpSpPr/>
                  <p:nvPr/>
                </p:nvGrpSpPr>
                <p:grpSpPr>
                  <a:xfrm>
                    <a:off x="2107231" y="1537272"/>
                    <a:ext cx="3130550" cy="2062400"/>
                    <a:chOff x="2107231" y="1537272"/>
                    <a:chExt cx="3130550" cy="2062400"/>
                  </a:xfrm>
                </p:grpSpPr>
                <p:sp>
                  <p:nvSpPr>
                    <p:cNvPr id="130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775" y="1537272"/>
                      <a:ext cx="390525" cy="4619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87" name="组合 186"/>
                    <p:cNvGrpSpPr/>
                    <p:nvPr/>
                  </p:nvGrpSpPr>
                  <p:grpSpPr>
                    <a:xfrm>
                      <a:off x="2107231" y="1938803"/>
                      <a:ext cx="3130550" cy="1660869"/>
                      <a:chOff x="2107231" y="1938803"/>
                      <a:chExt cx="3130550" cy="1660869"/>
                    </a:xfrm>
                  </p:grpSpPr>
                  <p:grpSp>
                    <p:nvGrpSpPr>
                      <p:cNvPr id="74" name="Group 2"/>
                      <p:cNvGrpSpPr/>
                      <p:nvPr/>
                    </p:nvGrpSpPr>
                    <p:grpSpPr bwMode="auto">
                      <a:xfrm>
                        <a:off x="2304131" y="1938803"/>
                        <a:ext cx="2754312" cy="1630362"/>
                        <a:chOff x="76" y="377"/>
                        <a:chExt cx="1735" cy="1027"/>
                      </a:xfrm>
                    </p:grpSpPr>
                    <p:sp>
                      <p:nvSpPr>
                        <p:cNvPr id="76" name="Line 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84" y="895"/>
                          <a:ext cx="227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7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84" y="988"/>
                          <a:ext cx="227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" name="Freeform 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91" y="463"/>
                          <a:ext cx="1" cy="432"/>
                        </a:xfrm>
                        <a:custGeom>
                          <a:avLst/>
                          <a:gdLst>
                            <a:gd name="T0" fmla="*/ 0 w 1"/>
                            <a:gd name="T1" fmla="*/ 0 h 432"/>
                            <a:gd name="T2" fmla="*/ 1 w 1"/>
                            <a:gd name="T3" fmla="*/ 6 h 432"/>
                            <a:gd name="T4" fmla="*/ 1 w 1"/>
                            <a:gd name="T5" fmla="*/ 432 h 43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" h="432">
                              <a:moveTo>
                                <a:pt x="0" y="0"/>
                              </a:moveTo>
                              <a:lnTo>
                                <a:pt x="1" y="6"/>
                              </a:lnTo>
                              <a:lnTo>
                                <a:pt x="1" y="432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" name="Freeform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91" y="987"/>
                          <a:ext cx="0" cy="388"/>
                        </a:xfrm>
                        <a:custGeom>
                          <a:avLst/>
                          <a:gdLst>
                            <a:gd name="T0" fmla="*/ 0 w 1"/>
                            <a:gd name="T1" fmla="*/ 0 h 388"/>
                            <a:gd name="T2" fmla="*/ 1 w 1"/>
                            <a:gd name="T3" fmla="*/ 388 h 388"/>
                            <a:gd name="T4" fmla="*/ 1 w 1"/>
                            <a:gd name="T5" fmla="*/ 382 h 3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" h="388">
                              <a:moveTo>
                                <a:pt x="0" y="0"/>
                              </a:moveTo>
                              <a:lnTo>
                                <a:pt x="1" y="388"/>
                              </a:lnTo>
                              <a:lnTo>
                                <a:pt x="1" y="382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0" name="Rectangle 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524" y="331"/>
                          <a:ext cx="113" cy="2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28575">
                          <a:solidFill>
                            <a:schemeClr val="tx2"/>
                          </a:solidFill>
                          <a:miter lim="800000"/>
                        </a:ln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1" name="Freeform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" y="1378"/>
                          <a:ext cx="1518" cy="1"/>
                        </a:xfrm>
                        <a:custGeom>
                          <a:avLst/>
                          <a:gdLst>
                            <a:gd name="T0" fmla="*/ 1518 w 1518"/>
                            <a:gd name="T1" fmla="*/ 0 h 1"/>
                            <a:gd name="T2" fmla="*/ 0 w 1518"/>
                            <a:gd name="T3" fmla="*/ 0 h 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</a:cxnLst>
                          <a:rect l="0" t="0" r="r" b="b"/>
                          <a:pathLst>
                            <a:path w="1518" h="1">
                              <a:moveTo>
                                <a:pt x="1518" y="0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4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0" y="377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round/>
                          <a:headEnd type="non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85" name="Group 13"/>
                        <p:cNvGrpSpPr/>
                        <p:nvPr/>
                      </p:nvGrpSpPr>
                      <p:grpSpPr bwMode="auto">
                        <a:xfrm>
                          <a:off x="1008" y="415"/>
                          <a:ext cx="384" cy="57"/>
                          <a:chOff x="0" y="0"/>
                          <a:chExt cx="384" cy="57"/>
                        </a:xfrm>
                      </p:grpSpPr>
                      <p:sp>
                        <p:nvSpPr>
                          <p:cNvPr id="104" name="Freeform 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0"/>
                            <a:ext cx="98" cy="57"/>
                          </a:xfrm>
                          <a:custGeom>
                            <a:avLst/>
                            <a:gdLst>
                              <a:gd name="T0" fmla="*/ 0 w 98"/>
                              <a:gd name="T1" fmla="*/ 57 h 57"/>
                              <a:gd name="T2" fmla="*/ 18 w 98"/>
                              <a:gd name="T3" fmla="*/ 14 h 57"/>
                              <a:gd name="T4" fmla="*/ 47 w 98"/>
                              <a:gd name="T5" fmla="*/ 0 h 57"/>
                              <a:gd name="T6" fmla="*/ 80 w 98"/>
                              <a:gd name="T7" fmla="*/ 14 h 57"/>
                              <a:gd name="T8" fmla="*/ 98 w 98"/>
                              <a:gd name="T9" fmla="*/ 48 h 5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98" h="57">
                                <a:moveTo>
                                  <a:pt x="0" y="57"/>
                                </a:moveTo>
                                <a:cubicBezTo>
                                  <a:pt x="3" y="50"/>
                                  <a:pt x="10" y="23"/>
                                  <a:pt x="18" y="14"/>
                                </a:cubicBezTo>
                                <a:cubicBezTo>
                                  <a:pt x="26" y="5"/>
                                  <a:pt x="37" y="0"/>
                                  <a:pt x="47" y="0"/>
                                </a:cubicBezTo>
                                <a:cubicBezTo>
                                  <a:pt x="57" y="0"/>
                                  <a:pt x="71" y="6"/>
                                  <a:pt x="80" y="14"/>
                                </a:cubicBezTo>
                                <a:cubicBezTo>
                                  <a:pt x="89" y="22"/>
                                  <a:pt x="94" y="42"/>
                                  <a:pt x="98" y="48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05" name="Freeform 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" y="0"/>
                            <a:ext cx="95" cy="51"/>
                          </a:xfrm>
                          <a:custGeom>
                            <a:avLst/>
                            <a:gdLst>
                              <a:gd name="T0" fmla="*/ 0 w 121"/>
                              <a:gd name="T1" fmla="*/ 54 h 54"/>
                              <a:gd name="T2" fmla="*/ 24 w 121"/>
                              <a:gd name="T3" fmla="*/ 15 h 54"/>
                              <a:gd name="T4" fmla="*/ 66 w 121"/>
                              <a:gd name="T5" fmla="*/ 0 h 54"/>
                              <a:gd name="T6" fmla="*/ 103 w 121"/>
                              <a:gd name="T7" fmla="*/ 15 h 54"/>
                              <a:gd name="T8" fmla="*/ 121 w 121"/>
                              <a:gd name="T9" fmla="*/ 51 h 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21" h="54">
                                <a:moveTo>
                                  <a:pt x="0" y="54"/>
                                </a:moveTo>
                                <a:cubicBezTo>
                                  <a:pt x="4" y="47"/>
                                  <a:pt x="13" y="24"/>
                                  <a:pt x="24" y="15"/>
                                </a:cubicBezTo>
                                <a:cubicBezTo>
                                  <a:pt x="35" y="6"/>
                                  <a:pt x="53" y="0"/>
                                  <a:pt x="66" y="0"/>
                                </a:cubicBezTo>
                                <a:cubicBezTo>
                                  <a:pt x="79" y="0"/>
                                  <a:pt x="94" y="7"/>
                                  <a:pt x="103" y="15"/>
                                </a:cubicBezTo>
                                <a:cubicBezTo>
                                  <a:pt x="112" y="23"/>
                                  <a:pt x="117" y="44"/>
                                  <a:pt x="121" y="51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06" name="Freeform 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3" y="0"/>
                            <a:ext cx="94" cy="48"/>
                          </a:xfrm>
                          <a:custGeom>
                            <a:avLst/>
                            <a:gdLst>
                              <a:gd name="T0" fmla="*/ 0 w 119"/>
                              <a:gd name="T1" fmla="*/ 51 h 51"/>
                              <a:gd name="T2" fmla="*/ 17 w 119"/>
                              <a:gd name="T3" fmla="*/ 15 h 51"/>
                              <a:gd name="T4" fmla="*/ 59 w 119"/>
                              <a:gd name="T5" fmla="*/ 0 h 51"/>
                              <a:gd name="T6" fmla="*/ 96 w 119"/>
                              <a:gd name="T7" fmla="*/ 15 h 51"/>
                              <a:gd name="T8" fmla="*/ 119 w 119"/>
                              <a:gd name="T9" fmla="*/ 51 h 5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9" h="51">
                                <a:moveTo>
                                  <a:pt x="0" y="51"/>
                                </a:moveTo>
                                <a:cubicBezTo>
                                  <a:pt x="3" y="45"/>
                                  <a:pt x="7" y="24"/>
                                  <a:pt x="17" y="15"/>
                                </a:cubicBezTo>
                                <a:cubicBezTo>
                                  <a:pt x="27" y="6"/>
                                  <a:pt x="46" y="0"/>
                                  <a:pt x="59" y="0"/>
                                </a:cubicBezTo>
                                <a:cubicBezTo>
                                  <a:pt x="72" y="0"/>
                                  <a:pt x="86" y="7"/>
                                  <a:pt x="96" y="15"/>
                                </a:cubicBezTo>
                                <a:cubicBezTo>
                                  <a:pt x="106" y="23"/>
                                  <a:pt x="114" y="44"/>
                                  <a:pt x="119" y="51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07" name="Freeform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7" y="0"/>
                            <a:ext cx="97" cy="54"/>
                          </a:xfrm>
                          <a:custGeom>
                            <a:avLst/>
                            <a:gdLst>
                              <a:gd name="T0" fmla="*/ 0 w 123"/>
                              <a:gd name="T1" fmla="*/ 51 h 57"/>
                              <a:gd name="T2" fmla="*/ 23 w 123"/>
                              <a:gd name="T3" fmla="*/ 15 h 57"/>
                              <a:gd name="T4" fmla="*/ 65 w 123"/>
                              <a:gd name="T5" fmla="*/ 0 h 57"/>
                              <a:gd name="T6" fmla="*/ 102 w 123"/>
                              <a:gd name="T7" fmla="*/ 15 h 57"/>
                              <a:gd name="T8" fmla="*/ 123 w 123"/>
                              <a:gd name="T9" fmla="*/ 57 h 5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23" h="57">
                                <a:moveTo>
                                  <a:pt x="0" y="51"/>
                                </a:moveTo>
                                <a:cubicBezTo>
                                  <a:pt x="3" y="45"/>
                                  <a:pt x="12" y="24"/>
                                  <a:pt x="23" y="15"/>
                                </a:cubicBezTo>
                                <a:cubicBezTo>
                                  <a:pt x="34" y="6"/>
                                  <a:pt x="52" y="0"/>
                                  <a:pt x="65" y="0"/>
                                </a:cubicBezTo>
                                <a:cubicBezTo>
                                  <a:pt x="78" y="0"/>
                                  <a:pt x="92" y="6"/>
                                  <a:pt x="102" y="15"/>
                                </a:cubicBezTo>
                                <a:cubicBezTo>
                                  <a:pt x="112" y="24"/>
                                  <a:pt x="119" y="48"/>
                                  <a:pt x="123" y="57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8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20" y="463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9" name="Freeform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92" y="466"/>
                          <a:ext cx="317" cy="0"/>
                        </a:xfrm>
                        <a:custGeom>
                          <a:avLst/>
                          <a:gdLst>
                            <a:gd name="T0" fmla="*/ 0 w 306"/>
                            <a:gd name="T1" fmla="*/ 6 h 6"/>
                            <a:gd name="T2" fmla="*/ 306 w 306"/>
                            <a:gd name="T3" fmla="*/ 0 h 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</a:cxnLst>
                          <a:rect l="0" t="0" r="r" b="b"/>
                          <a:pathLst>
                            <a:path w="306" h="6">
                              <a:moveTo>
                                <a:pt x="0" y="6"/>
                              </a:moveTo>
                              <a:lnTo>
                                <a:pt x="306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4" name="Freeform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4" y="446"/>
                          <a:ext cx="300" cy="0"/>
                        </a:xfrm>
                        <a:custGeom>
                          <a:avLst/>
                          <a:gdLst>
                            <a:gd name="T0" fmla="*/ 300 w 300"/>
                            <a:gd name="T1" fmla="*/ 0 h 7"/>
                            <a:gd name="T2" fmla="*/ 0 w 300"/>
                            <a:gd name="T3" fmla="*/ 7 h 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</a:cxnLst>
                          <a:rect l="0" t="0" r="r" b="b"/>
                          <a:pathLst>
                            <a:path w="300" h="7">
                              <a:moveTo>
                                <a:pt x="300" y="0"/>
                              </a:moveTo>
                              <a:lnTo>
                                <a:pt x="0" y="7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5" name="Oval 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6" y="1336"/>
                          <a:ext cx="68" cy="6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6" name="Oval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" y="415"/>
                          <a:ext cx="68" cy="6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79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18344" y="2085197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 dirty="0">
                            <a:latin typeface="Times New Roman" panose="02020603050405020304" pitchFamily="18" charset="0"/>
                          </a:rPr>
                          <a:t>+</a:t>
                        </a:r>
                        <a:endParaRPr lang="en-US" altLang="zh-CN" sz="28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0" name="Text Box 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07231" y="3075797"/>
                        <a:ext cx="3635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宋体" panose="02010600030101010101" pitchFamily="2" charset="-122"/>
                          </a:rPr>
                          <a:t>-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1" name="Text 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50431" y="2237597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+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50431" y="2999597"/>
                        <a:ext cx="3635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宋体" panose="02010600030101010101" pitchFamily="2" charset="-122"/>
                          </a:rPr>
                          <a:t>-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07406" y="2008997"/>
                        <a:ext cx="38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+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4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169393" y="2008997"/>
                        <a:ext cx="3635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宋体" panose="02010600030101010101" pitchFamily="2" charset="-122"/>
                          </a:rPr>
                          <a:t>-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5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88231" y="2116947"/>
                        <a:ext cx="3857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r>
                          <a:rPr lang="en-US" altLang="zh-CN" sz="2800" b="1" dirty="0">
                            <a:latin typeface="Times New Roman" panose="02020603050405020304" pitchFamily="18" charset="0"/>
                          </a:rPr>
                          <a:t>+</a:t>
                        </a:r>
                        <a:endParaRPr lang="en-US" altLang="zh-CN" sz="28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6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43869" y="2116947"/>
                        <a:ext cx="3635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宋体" panose="02010600030101010101" pitchFamily="2" charset="-122"/>
                          </a:rPr>
                          <a:t>-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9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0008" y="2321681"/>
                  <a:ext cx="64633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)</a:t>
                  </a:r>
                  <a:endPara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7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4671" y="1976051"/>
                      <a:ext cx="842963" cy="407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297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924671" y="1976051"/>
                      <a:ext cx="842963" cy="407790"/>
                    </a:xfrm>
                    <a:prstGeom prst="rect">
                      <a:avLst/>
                    </a:prstGeom>
                    <a:blipFill rotWithShape="1">
                      <a:blip r:embed="rId1"/>
                      <a:stretch>
                        <a:fillRect t="-11940" r="-11194" b="-46269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8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4625" y="2277190"/>
                      <a:ext cx="827088" cy="445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a14:m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298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14625" y="2277190"/>
                      <a:ext cx="827088" cy="445120"/>
                    </a:xfrm>
                    <a:prstGeom prst="rect">
                      <a:avLst/>
                    </a:prstGeom>
                    <a:blipFill rotWithShape="1">
                      <a:blip r:embed="rId1"/>
                      <a:stretch>
                        <a:fillRect t="-10959" r="-14394" b="-342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p:sp>
            <p:nvSpPr>
              <p:cNvPr id="300" name="Text Box 41"/>
              <p:cNvSpPr txBox="1">
                <a:spLocks noChangeArrowheads="1"/>
              </p:cNvSpPr>
              <p:nvPr/>
            </p:nvSpPr>
            <p:spPr bwMode="auto">
              <a:xfrm>
                <a:off x="2549961" y="2284455"/>
                <a:ext cx="390525" cy="445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2" name="Text Box 19"/>
            <p:cNvSpPr txBox="1">
              <a:spLocks noChangeArrowheads="1"/>
            </p:cNvSpPr>
            <p:nvPr/>
          </p:nvSpPr>
          <p:spPr bwMode="auto">
            <a:xfrm>
              <a:off x="8960576" y="3252436"/>
              <a:ext cx="170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时域电路模型</a:t>
              </a:r>
              <a:endPara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73731" y="948970"/>
            <a:ext cx="3802364" cy="2738212"/>
            <a:chOff x="6303911" y="1098870"/>
            <a:chExt cx="3802364" cy="2738212"/>
          </a:xfrm>
        </p:grpSpPr>
        <p:sp>
          <p:nvSpPr>
            <p:cNvPr id="373" name="矩形 372"/>
            <p:cNvSpPr/>
            <p:nvPr/>
          </p:nvSpPr>
          <p:spPr>
            <a:xfrm>
              <a:off x="6303911" y="1210125"/>
              <a:ext cx="3802364" cy="26269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5" name="组合 354"/>
            <p:cNvGrpSpPr/>
            <p:nvPr/>
          </p:nvGrpSpPr>
          <p:grpSpPr>
            <a:xfrm>
              <a:off x="6638171" y="1098870"/>
              <a:ext cx="3413124" cy="2705874"/>
              <a:chOff x="4494583" y="1098870"/>
              <a:chExt cx="3413124" cy="2705874"/>
            </a:xfrm>
          </p:grpSpPr>
          <p:grpSp>
            <p:nvGrpSpPr>
              <p:cNvPr id="258" name="组合 257"/>
              <p:cNvGrpSpPr/>
              <p:nvPr/>
            </p:nvGrpSpPr>
            <p:grpSpPr>
              <a:xfrm>
                <a:off x="4494583" y="1098870"/>
                <a:ext cx="3413124" cy="2351431"/>
                <a:chOff x="2096169" y="1248241"/>
                <a:chExt cx="3413124" cy="2351431"/>
              </a:xfrm>
            </p:grpSpPr>
            <p:sp>
              <p:nvSpPr>
                <p:cNvPr id="25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08658" y="1499860"/>
                  <a:ext cx="968375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</a:rPr>
                    <a:t>L</a:t>
                  </a:r>
                  <a:endParaRPr lang="en-US" altLang="zh-CN" sz="2800" b="1" i="1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60" name="对象 6181"/>
                <p:cNvGraphicFramePr>
                  <a:graphicFrameLocks noChangeAspect="1"/>
                </p:cNvGraphicFramePr>
                <p:nvPr/>
              </p:nvGraphicFramePr>
              <p:xfrm>
                <a:off x="4100770" y="2612697"/>
                <a:ext cx="704850" cy="8207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010" name="" r:id="rId2" imgW="369570" imgH="433070" progId="Equation.3">
                        <p:embed/>
                      </p:oleObj>
                    </mc:Choice>
                    <mc:Fallback>
                      <p:oleObj name="" r:id="rId2" imgW="369570" imgH="433070" progId="Equation.3">
                        <p:embed/>
                        <p:pic>
                          <p:nvPicPr>
                            <p:cNvPr id="0" name="对象 61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0770" y="2612697"/>
                              <a:ext cx="704850" cy="8207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61" name="组合 260"/>
                <p:cNvGrpSpPr/>
                <p:nvPr/>
              </p:nvGrpSpPr>
              <p:grpSpPr>
                <a:xfrm>
                  <a:off x="2096169" y="1248241"/>
                  <a:ext cx="3413124" cy="2351431"/>
                  <a:chOff x="2096169" y="1248241"/>
                  <a:chExt cx="3413124" cy="2351431"/>
                </a:xfrm>
              </p:grpSpPr>
              <p:sp>
                <p:nvSpPr>
                  <p:cNvPr id="26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775" y="1537272"/>
                    <a:ext cx="390525" cy="461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R</a:t>
                    </a:r>
                    <a:endPara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63" name="组合 262"/>
                  <p:cNvGrpSpPr/>
                  <p:nvPr/>
                </p:nvGrpSpPr>
                <p:grpSpPr>
                  <a:xfrm>
                    <a:off x="2096169" y="1248241"/>
                    <a:ext cx="3413124" cy="2351431"/>
                    <a:chOff x="2096169" y="1248241"/>
                    <a:chExt cx="3413124" cy="2351431"/>
                  </a:xfrm>
                </p:grpSpPr>
                <p:grpSp>
                  <p:nvGrpSpPr>
                    <p:cNvPr id="264" name="Group 2"/>
                    <p:cNvGrpSpPr/>
                    <p:nvPr/>
                  </p:nvGrpSpPr>
                  <p:grpSpPr bwMode="auto">
                    <a:xfrm>
                      <a:off x="2096169" y="1248241"/>
                      <a:ext cx="3413124" cy="2320924"/>
                      <a:chOff x="-55" y="-58"/>
                      <a:chExt cx="2150" cy="1462"/>
                    </a:xfrm>
                  </p:grpSpPr>
                  <p:graphicFrame>
                    <p:nvGraphicFramePr>
                      <p:cNvPr id="273" name="对象 615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8" y="-58"/>
                      <a:ext cx="179" cy="377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011" name="" r:id="rId4" imgW="127635" imgH="267335" progId="Equation.3">
                              <p:embed/>
                            </p:oleObj>
                          </mc:Choice>
                          <mc:Fallback>
                            <p:oleObj name="" r:id="rId4" imgW="127635" imgH="267335" progId="Equation.3">
                              <p:embed/>
                              <p:pic>
                                <p:nvPicPr>
                                  <p:cNvPr id="0" name="对象 615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8" y="-58"/>
                                    <a:ext cx="179" cy="3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274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4" y="895"/>
                        <a:ext cx="22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84" y="988"/>
                        <a:ext cx="22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6" name="Freeform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1" y="463"/>
                        <a:ext cx="1" cy="432"/>
                      </a:xfrm>
                      <a:custGeom>
                        <a:avLst/>
                        <a:gdLst>
                          <a:gd name="T0" fmla="*/ 0 w 1"/>
                          <a:gd name="T1" fmla="*/ 0 h 432"/>
                          <a:gd name="T2" fmla="*/ 1 w 1"/>
                          <a:gd name="T3" fmla="*/ 6 h 432"/>
                          <a:gd name="T4" fmla="*/ 1 w 1"/>
                          <a:gd name="T5" fmla="*/ 432 h 4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432">
                            <a:moveTo>
                              <a:pt x="0" y="0"/>
                            </a:moveTo>
                            <a:lnTo>
                              <a:pt x="1" y="6"/>
                            </a:lnTo>
                            <a:lnTo>
                              <a:pt x="1" y="43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" name="Freeform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1" y="987"/>
                        <a:ext cx="0" cy="388"/>
                      </a:xfrm>
                      <a:custGeom>
                        <a:avLst/>
                        <a:gdLst>
                          <a:gd name="T0" fmla="*/ 0 w 1"/>
                          <a:gd name="T1" fmla="*/ 0 h 388"/>
                          <a:gd name="T2" fmla="*/ 1 w 1"/>
                          <a:gd name="T3" fmla="*/ 388 h 388"/>
                          <a:gd name="T4" fmla="*/ 1 w 1"/>
                          <a:gd name="T5" fmla="*/ 382 h 3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388">
                            <a:moveTo>
                              <a:pt x="0" y="0"/>
                            </a:moveTo>
                            <a:lnTo>
                              <a:pt x="1" y="388"/>
                            </a:lnTo>
                            <a:lnTo>
                              <a:pt x="1" y="38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8" name="Rectangle 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524" y="331"/>
                        <a:ext cx="113" cy="2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2"/>
                        </a:solidFill>
                        <a:miter lim="800000"/>
                      </a:ln>
                    </p:spPr>
                    <p:txBody>
                      <a:bodyPr anchor="ctr">
                        <a:spAutoFit/>
                      </a:bodyPr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9" name="Freeform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" y="1378"/>
                        <a:ext cx="1518" cy="1"/>
                      </a:xfrm>
                      <a:custGeom>
                        <a:avLst/>
                        <a:gdLst>
                          <a:gd name="T0" fmla="*/ 1518 w 1518"/>
                          <a:gd name="T1" fmla="*/ 0 h 1"/>
                          <a:gd name="T2" fmla="*/ 0 w 1518"/>
                          <a:gd name="T3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518" h="1">
                            <a:moveTo>
                              <a:pt x="1518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0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" y="377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round/>
                        <a:headEnd type="none" w="med" len="med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81" name="Group 13"/>
                      <p:cNvGrpSpPr/>
                      <p:nvPr/>
                    </p:nvGrpSpPr>
                    <p:grpSpPr bwMode="auto">
                      <a:xfrm>
                        <a:off x="1008" y="415"/>
                        <a:ext cx="384" cy="57"/>
                        <a:chOff x="0" y="0"/>
                        <a:chExt cx="384" cy="57"/>
                      </a:xfrm>
                    </p:grpSpPr>
                    <p:sp>
                      <p:nvSpPr>
                        <p:cNvPr id="291" name="Freeform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0"/>
                          <a:ext cx="98" cy="57"/>
                        </a:xfrm>
                        <a:custGeom>
                          <a:avLst/>
                          <a:gdLst>
                            <a:gd name="T0" fmla="*/ 0 w 98"/>
                            <a:gd name="T1" fmla="*/ 57 h 57"/>
                            <a:gd name="T2" fmla="*/ 18 w 98"/>
                            <a:gd name="T3" fmla="*/ 14 h 57"/>
                            <a:gd name="T4" fmla="*/ 47 w 98"/>
                            <a:gd name="T5" fmla="*/ 0 h 57"/>
                            <a:gd name="T6" fmla="*/ 80 w 98"/>
                            <a:gd name="T7" fmla="*/ 14 h 57"/>
                            <a:gd name="T8" fmla="*/ 98 w 98"/>
                            <a:gd name="T9" fmla="*/ 48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98" h="57">
                              <a:moveTo>
                                <a:pt x="0" y="57"/>
                              </a:moveTo>
                              <a:cubicBezTo>
                                <a:pt x="3" y="50"/>
                                <a:pt x="10" y="23"/>
                                <a:pt x="18" y="14"/>
                              </a:cubicBezTo>
                              <a:cubicBezTo>
                                <a:pt x="26" y="5"/>
                                <a:pt x="37" y="0"/>
                                <a:pt x="47" y="0"/>
                              </a:cubicBezTo>
                              <a:cubicBezTo>
                                <a:pt x="57" y="0"/>
                                <a:pt x="71" y="6"/>
                                <a:pt x="80" y="14"/>
                              </a:cubicBezTo>
                              <a:cubicBezTo>
                                <a:pt x="89" y="22"/>
                                <a:pt x="94" y="42"/>
                                <a:pt x="98" y="48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2" name="Freeform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8" y="0"/>
                          <a:ext cx="95" cy="51"/>
                        </a:xfrm>
                        <a:custGeom>
                          <a:avLst/>
                          <a:gdLst>
                            <a:gd name="T0" fmla="*/ 0 w 121"/>
                            <a:gd name="T1" fmla="*/ 54 h 54"/>
                            <a:gd name="T2" fmla="*/ 24 w 121"/>
                            <a:gd name="T3" fmla="*/ 15 h 54"/>
                            <a:gd name="T4" fmla="*/ 66 w 121"/>
                            <a:gd name="T5" fmla="*/ 0 h 54"/>
                            <a:gd name="T6" fmla="*/ 103 w 121"/>
                            <a:gd name="T7" fmla="*/ 15 h 54"/>
                            <a:gd name="T8" fmla="*/ 121 w 121"/>
                            <a:gd name="T9" fmla="*/ 51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54">
                              <a:moveTo>
                                <a:pt x="0" y="54"/>
                              </a:moveTo>
                              <a:cubicBezTo>
                                <a:pt x="4" y="47"/>
                                <a:pt x="13" y="24"/>
                                <a:pt x="24" y="15"/>
                              </a:cubicBezTo>
                              <a:cubicBezTo>
                                <a:pt x="35" y="6"/>
                                <a:pt x="53" y="0"/>
                                <a:pt x="66" y="0"/>
                              </a:cubicBezTo>
                              <a:cubicBezTo>
                                <a:pt x="79" y="0"/>
                                <a:pt x="94" y="7"/>
                                <a:pt x="103" y="15"/>
                              </a:cubicBezTo>
                              <a:cubicBezTo>
                                <a:pt x="112" y="23"/>
                                <a:pt x="117" y="44"/>
                                <a:pt x="121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3" name="Freeform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3" y="0"/>
                          <a:ext cx="94" cy="48"/>
                        </a:xfrm>
                        <a:custGeom>
                          <a:avLst/>
                          <a:gdLst>
                            <a:gd name="T0" fmla="*/ 0 w 119"/>
                            <a:gd name="T1" fmla="*/ 51 h 51"/>
                            <a:gd name="T2" fmla="*/ 17 w 119"/>
                            <a:gd name="T3" fmla="*/ 15 h 51"/>
                            <a:gd name="T4" fmla="*/ 59 w 119"/>
                            <a:gd name="T5" fmla="*/ 0 h 51"/>
                            <a:gd name="T6" fmla="*/ 96 w 119"/>
                            <a:gd name="T7" fmla="*/ 15 h 51"/>
                            <a:gd name="T8" fmla="*/ 119 w 119"/>
                            <a:gd name="T9" fmla="*/ 51 h 5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9" h="51">
                              <a:moveTo>
                                <a:pt x="0" y="51"/>
                              </a:moveTo>
                              <a:cubicBezTo>
                                <a:pt x="3" y="45"/>
                                <a:pt x="7" y="24"/>
                                <a:pt x="17" y="15"/>
                              </a:cubicBezTo>
                              <a:cubicBezTo>
                                <a:pt x="27" y="6"/>
                                <a:pt x="46" y="0"/>
                                <a:pt x="59" y="0"/>
                              </a:cubicBezTo>
                              <a:cubicBezTo>
                                <a:pt x="72" y="0"/>
                                <a:pt x="86" y="7"/>
                                <a:pt x="96" y="15"/>
                              </a:cubicBezTo>
                              <a:cubicBezTo>
                                <a:pt x="106" y="23"/>
                                <a:pt x="114" y="44"/>
                                <a:pt x="119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4" name="Freeform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7" y="0"/>
                          <a:ext cx="97" cy="54"/>
                        </a:xfrm>
                        <a:custGeom>
                          <a:avLst/>
                          <a:gdLst>
                            <a:gd name="T0" fmla="*/ 0 w 123"/>
                            <a:gd name="T1" fmla="*/ 51 h 57"/>
                            <a:gd name="T2" fmla="*/ 23 w 123"/>
                            <a:gd name="T3" fmla="*/ 15 h 57"/>
                            <a:gd name="T4" fmla="*/ 65 w 123"/>
                            <a:gd name="T5" fmla="*/ 0 h 57"/>
                            <a:gd name="T6" fmla="*/ 102 w 123"/>
                            <a:gd name="T7" fmla="*/ 15 h 57"/>
                            <a:gd name="T8" fmla="*/ 123 w 123"/>
                            <a:gd name="T9" fmla="*/ 57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3" h="57">
                              <a:moveTo>
                                <a:pt x="0" y="51"/>
                              </a:moveTo>
                              <a:cubicBezTo>
                                <a:pt x="3" y="45"/>
                                <a:pt x="12" y="24"/>
                                <a:pt x="23" y="15"/>
                              </a:cubicBezTo>
                              <a:cubicBezTo>
                                <a:pt x="34" y="6"/>
                                <a:pt x="52" y="0"/>
                                <a:pt x="65" y="0"/>
                              </a:cubicBezTo>
                              <a:cubicBezTo>
                                <a:pt x="78" y="0"/>
                                <a:pt x="92" y="6"/>
                                <a:pt x="102" y="15"/>
                              </a:cubicBezTo>
                              <a:cubicBezTo>
                                <a:pt x="112" y="24"/>
                                <a:pt x="119" y="48"/>
                                <a:pt x="123" y="57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82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463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3" name="Freeform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466"/>
                        <a:ext cx="317" cy="0"/>
                      </a:xfrm>
                      <a:custGeom>
                        <a:avLst/>
                        <a:gdLst>
                          <a:gd name="T0" fmla="*/ 0 w 306"/>
                          <a:gd name="T1" fmla="*/ 6 h 6"/>
                          <a:gd name="T2" fmla="*/ 306 w 306"/>
                          <a:gd name="T3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306" h="6">
                            <a:moveTo>
                              <a:pt x="0" y="6"/>
                            </a:moveTo>
                            <a:lnTo>
                              <a:pt x="306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4" name="Freeform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" y="446"/>
                        <a:ext cx="300" cy="0"/>
                      </a:xfrm>
                      <a:custGeom>
                        <a:avLst/>
                        <a:gdLst>
                          <a:gd name="T0" fmla="*/ 300 w 300"/>
                          <a:gd name="T1" fmla="*/ 0 h 7"/>
                          <a:gd name="T2" fmla="*/ 0 w 300"/>
                          <a:gd name="T3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300" h="7">
                            <a:moveTo>
                              <a:pt x="300" y="0"/>
                            </a:moveTo>
                            <a:lnTo>
                              <a:pt x="0" y="7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5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" y="1336"/>
                        <a:ext cx="68" cy="6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6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" y="415"/>
                        <a:ext cx="68" cy="6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graphicFrame>
                    <p:nvGraphicFramePr>
                      <p:cNvPr id="287" name="对象 617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-55" y="703"/>
                      <a:ext cx="252" cy="35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012" name="" r:id="rId6" imgW="165735" imgH="280670" progId="Equation.3">
                              <p:embed/>
                            </p:oleObj>
                          </mc:Choice>
                          <mc:Fallback>
                            <p:oleObj name="" r:id="rId6" imgW="165735" imgH="280670" progId="Equation.3">
                              <p:embed/>
                              <p:pic>
                                <p:nvPicPr>
                                  <p:cNvPr id="0" name="对象 617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-55" y="703"/>
                                    <a:ext cx="252" cy="35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88" name="对象 6179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54" y="425"/>
                      <a:ext cx="328" cy="381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013" name="" r:id="rId8" imgW="242570" imgH="280670" progId="Equation.3">
                              <p:embed/>
                            </p:oleObj>
                          </mc:Choice>
                          <mc:Fallback>
                            <p:oleObj name="" r:id="rId8" imgW="242570" imgH="280670" progId="Equation.3">
                              <p:embed/>
                              <p:pic>
                                <p:nvPicPr>
                                  <p:cNvPr id="0" name="对象 617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9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54" y="425"/>
                                    <a:ext cx="328" cy="38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89" name="对象 618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6" y="704"/>
                      <a:ext cx="269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014" name="" r:id="rId10" imgW="242570" imgH="280670" progId="Equation.3">
                              <p:embed/>
                            </p:oleObj>
                          </mc:Choice>
                          <mc:Fallback>
                            <p:oleObj name="" r:id="rId10" imgW="242570" imgH="280670" progId="Equation.3">
                              <p:embed/>
                              <p:pic>
                                <p:nvPicPr>
                                  <p:cNvPr id="0" name="对象 6180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6" y="704"/>
                                    <a:ext cx="269" cy="3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90" name="对象 618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35" y="531"/>
                      <a:ext cx="312" cy="3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04015" name="" r:id="rId12" imgW="229870" imgH="229870" progId="Equation.3">
                              <p:embed/>
                            </p:oleObj>
                          </mc:Choice>
                          <mc:Fallback>
                            <p:oleObj name="" r:id="rId12" imgW="229870" imgH="229870" progId="Equation.3">
                              <p:embed/>
                              <p:pic>
                                <p:nvPicPr>
                                  <p:cNvPr id="0" name="对象 618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5" y="531"/>
                                    <a:ext cx="312" cy="3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26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8344" y="20851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7231" y="30757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7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50431" y="22375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8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50431" y="29995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9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7406" y="20089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0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9393" y="20089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1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88231" y="2116947"/>
                      <a:ext cx="385762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869" y="211694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303" name="Text Box 19"/>
              <p:cNvSpPr txBox="1">
                <a:spLocks noChangeArrowheads="1"/>
              </p:cNvSpPr>
              <p:nvPr/>
            </p:nvSpPr>
            <p:spPr bwMode="auto">
              <a:xfrm>
                <a:off x="5288824" y="3435412"/>
                <a:ext cx="17086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相量电路模型</a:t>
                </a:r>
                <a:endPara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05" name="对象 304"/>
          <p:cNvGraphicFramePr>
            <a:graphicFrameLocks noChangeAspect="1"/>
          </p:cNvGraphicFramePr>
          <p:nvPr/>
        </p:nvGraphicFramePr>
        <p:xfrm>
          <a:off x="514150" y="3752688"/>
          <a:ext cx="6149695" cy="55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6" name="公式" r:id="rId14" imgW="63703200" imgH="5791200" progId="Equation.3">
                  <p:embed/>
                </p:oleObj>
              </mc:Choice>
              <mc:Fallback>
                <p:oleObj name="公式" r:id="rId14" imgW="63703200" imgH="5791200" progId="Equation.3">
                  <p:embed/>
                  <p:pic>
                    <p:nvPicPr>
                      <p:cNvPr id="0" name="对象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50" y="3752688"/>
                        <a:ext cx="6149695" cy="55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" name="对象 305"/>
          <p:cNvGraphicFramePr>
            <a:graphicFrameLocks noChangeAspect="1"/>
          </p:cNvGraphicFramePr>
          <p:nvPr/>
        </p:nvGraphicFramePr>
        <p:xfrm>
          <a:off x="514150" y="4400431"/>
          <a:ext cx="5648878" cy="451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7" name="公式" r:id="rId16" imgW="57912000" imgH="4876800" progId="Equation.3">
                  <p:embed/>
                </p:oleObj>
              </mc:Choice>
              <mc:Fallback>
                <p:oleObj name="公式" r:id="rId16" imgW="57912000" imgH="4876800" progId="Equation.3">
                  <p:embed/>
                  <p:pic>
                    <p:nvPicPr>
                      <p:cNvPr id="0" name="对象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50" y="4400431"/>
                        <a:ext cx="5648878" cy="451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对象 306"/>
          <p:cNvGraphicFramePr>
            <a:graphicFrameLocks noChangeAspect="1"/>
          </p:cNvGraphicFramePr>
          <p:nvPr/>
        </p:nvGraphicFramePr>
        <p:xfrm>
          <a:off x="833701" y="4784014"/>
          <a:ext cx="9742966" cy="90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8" name="公式" r:id="rId18" imgW="122224800" imgH="10972800" progId="Equation.3">
                  <p:embed/>
                </p:oleObj>
              </mc:Choice>
              <mc:Fallback>
                <p:oleObj name="公式" r:id="rId18" imgW="122224800" imgH="10972800" progId="Equation.3">
                  <p:embed/>
                  <p:pic>
                    <p:nvPicPr>
                      <p:cNvPr id="0" name="对象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01" y="4784014"/>
                        <a:ext cx="9742966" cy="90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4" name="组合 353"/>
          <p:cNvGrpSpPr/>
          <p:nvPr/>
        </p:nvGrpSpPr>
        <p:grpSpPr>
          <a:xfrm>
            <a:off x="416442" y="5774623"/>
            <a:ext cx="8376071" cy="801363"/>
            <a:chOff x="146622" y="5924523"/>
            <a:chExt cx="8376071" cy="801363"/>
          </a:xfrm>
        </p:grpSpPr>
        <p:graphicFrame>
          <p:nvGraphicFramePr>
            <p:cNvPr id="350" name="对象 349"/>
            <p:cNvGraphicFramePr>
              <a:graphicFrameLocks noChangeAspect="1"/>
            </p:cNvGraphicFramePr>
            <p:nvPr/>
          </p:nvGraphicFramePr>
          <p:xfrm>
            <a:off x="6008564" y="5924523"/>
            <a:ext cx="2514129" cy="80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19" name="公式" r:id="rId20" imgW="36880800" imgH="10972800" progId="Equation.3">
                    <p:embed/>
                  </p:oleObj>
                </mc:Choice>
                <mc:Fallback>
                  <p:oleObj name="公式" r:id="rId20" imgW="36880800" imgH="10972800" progId="Equation.3">
                    <p:embed/>
                    <p:pic>
                      <p:nvPicPr>
                        <p:cNvPr id="0" name="对象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564" y="5924523"/>
                          <a:ext cx="2514129" cy="801363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2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2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" name="Text Box 75"/>
            <p:cNvSpPr txBox="1">
              <a:spLocks noChangeArrowheads="1"/>
            </p:cNvSpPr>
            <p:nvPr/>
          </p:nvSpPr>
          <p:spPr bwMode="auto">
            <a:xfrm>
              <a:off x="146622" y="6073790"/>
              <a:ext cx="61069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已知电源电压和元件参数，即可求得电流：</a:t>
              </a:r>
              <a:endPara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8383" y="5790461"/>
            <a:ext cx="5067457" cy="830997"/>
            <a:chOff x="6008563" y="5940361"/>
            <a:chExt cx="5067457" cy="830997"/>
          </a:xfrm>
        </p:grpSpPr>
        <p:sp>
          <p:nvSpPr>
            <p:cNvPr id="363" name="线形标注 3 362"/>
            <p:cNvSpPr/>
            <p:nvPr/>
          </p:nvSpPr>
          <p:spPr>
            <a:xfrm rot="16200000">
              <a:off x="6862161" y="5086764"/>
              <a:ext cx="806934" cy="2514129"/>
            </a:xfrm>
            <a:prstGeom prst="borderCallout3">
              <a:avLst>
                <a:gd name="adj1" fmla="val 99901"/>
                <a:gd name="adj2" fmla="val 44903"/>
                <a:gd name="adj3" fmla="val 114461"/>
                <a:gd name="adj4" fmla="val -1118"/>
                <a:gd name="adj5" fmla="val 195357"/>
                <a:gd name="adj6" fmla="val 4252"/>
                <a:gd name="adj7" fmla="val 194893"/>
                <a:gd name="adj8" fmla="val 1850"/>
              </a:avLst>
            </a:prstGeom>
            <a:noFill/>
            <a:ln w="28575">
              <a:solidFill>
                <a:srgbClr val="00206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8706683" y="5940361"/>
              <a:ext cx="23693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总电压与总电流</a:t>
              </a:r>
              <a:endParaRPr lang="zh-CN" altLang="en-US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的相量关系式</a:t>
              </a:r>
              <a:endParaRPr lang="zh-CN" altLang="en-US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05385" y="6408971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400" smtClean="0">
                <a:solidFill>
                  <a:schemeClr val="tx1"/>
                </a:solidFill>
              </a:rPr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999881" y="90086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09700" y="3688500"/>
            <a:ext cx="5386926" cy="1043171"/>
            <a:chOff x="5209700" y="3688500"/>
            <a:chExt cx="5386926" cy="1043171"/>
          </a:xfrm>
        </p:grpSpPr>
        <p:graphicFrame>
          <p:nvGraphicFramePr>
            <p:cNvPr id="156" name="对象 7180"/>
            <p:cNvGraphicFramePr>
              <a:graphicFrameLocks noChangeAspect="1"/>
            </p:cNvGraphicFramePr>
            <p:nvPr/>
          </p:nvGraphicFramePr>
          <p:xfrm>
            <a:off x="8747027" y="3928730"/>
            <a:ext cx="1849599" cy="577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20" name="公式" r:id="rId22" imgW="25603200" imgH="5791200" progId="Equation.3">
                    <p:embed/>
                  </p:oleObj>
                </mc:Choice>
                <mc:Fallback>
                  <p:oleObj name="公式" r:id="rId22" imgW="25603200" imgH="579120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027" y="3928730"/>
                          <a:ext cx="1849599" cy="57784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5209700" y="3688500"/>
              <a:ext cx="3136226" cy="1043171"/>
              <a:chOff x="5209700" y="3688500"/>
              <a:chExt cx="3136226" cy="1043171"/>
            </a:xfrm>
          </p:grpSpPr>
          <p:sp>
            <p:nvSpPr>
              <p:cNvPr id="155" name="线形标注 3 154"/>
              <p:cNvSpPr/>
              <p:nvPr/>
            </p:nvSpPr>
            <p:spPr>
              <a:xfrm rot="5400000" flipH="1">
                <a:off x="5591513" y="3306687"/>
                <a:ext cx="690520" cy="1454146"/>
              </a:xfrm>
              <a:prstGeom prst="borderCallout3">
                <a:avLst>
                  <a:gd name="adj1" fmla="val -142350"/>
                  <a:gd name="adj2" fmla="val 23195"/>
                  <a:gd name="adj3" fmla="val -119543"/>
                  <a:gd name="adj4" fmla="val -44535"/>
                  <a:gd name="adj5" fmla="val 18050"/>
                  <a:gd name="adj6" fmla="val -47848"/>
                  <a:gd name="adj7" fmla="val 20679"/>
                  <a:gd name="adj8" fmla="val 4020"/>
                </a:avLst>
              </a:prstGeom>
              <a:noFill/>
              <a:ln w="28575">
                <a:solidFill>
                  <a:srgbClr val="FF00FF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724969" y="4208451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电抗电压</a:t>
                </a:r>
                <a:endPara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9685768" y="4996377"/>
            <a:ext cx="2287151" cy="1588265"/>
            <a:chOff x="9541746" y="4987490"/>
            <a:chExt cx="2287151" cy="1588265"/>
          </a:xfrm>
        </p:grpSpPr>
        <p:sp>
          <p:nvSpPr>
            <p:cNvPr id="233" name="圆角矩形 232"/>
            <p:cNvSpPr/>
            <p:nvPr/>
          </p:nvSpPr>
          <p:spPr>
            <a:xfrm>
              <a:off x="9541746" y="4987490"/>
              <a:ext cx="2287151" cy="15849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191" name="Group 51"/>
            <p:cNvGrpSpPr/>
            <p:nvPr/>
          </p:nvGrpSpPr>
          <p:grpSpPr bwMode="auto">
            <a:xfrm>
              <a:off x="9705958" y="5143988"/>
              <a:ext cx="1971996" cy="1431767"/>
              <a:chOff x="9" y="-72"/>
              <a:chExt cx="1237" cy="1240"/>
            </a:xfrm>
          </p:grpSpPr>
          <p:sp>
            <p:nvSpPr>
              <p:cNvPr id="6" name="Line 52"/>
              <p:cNvSpPr>
                <a:spLocks noChangeShapeType="1"/>
              </p:cNvSpPr>
              <p:nvPr/>
            </p:nvSpPr>
            <p:spPr bwMode="auto">
              <a:xfrm>
                <a:off x="10" y="768"/>
                <a:ext cx="9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2" name="Line 53"/>
              <p:cNvSpPr>
                <a:spLocks noChangeShapeType="1"/>
              </p:cNvSpPr>
              <p:nvPr/>
            </p:nvSpPr>
            <p:spPr bwMode="auto">
              <a:xfrm flipV="1">
                <a:off x="965" y="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3" name="Line 54"/>
              <p:cNvSpPr>
                <a:spLocks noChangeShapeType="1"/>
              </p:cNvSpPr>
              <p:nvPr/>
            </p:nvSpPr>
            <p:spPr bwMode="auto">
              <a:xfrm flipH="1">
                <a:off x="9" y="0"/>
                <a:ext cx="948" cy="7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4" name="Freeform 55"/>
              <p:cNvSpPr>
                <a:spLocks noChangeArrowheads="1"/>
              </p:cNvSpPr>
              <p:nvPr/>
            </p:nvSpPr>
            <p:spPr bwMode="auto">
              <a:xfrm>
                <a:off x="144" y="660"/>
                <a:ext cx="60" cy="108"/>
              </a:xfrm>
              <a:custGeom>
                <a:avLst/>
                <a:gdLst>
                  <a:gd name="T0" fmla="*/ 0 w 60"/>
                  <a:gd name="T1" fmla="*/ 0 h 108"/>
                  <a:gd name="T2" fmla="*/ 60 w 60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108">
                    <a:moveTo>
                      <a:pt x="0" y="0"/>
                    </a:moveTo>
                    <a:cubicBezTo>
                      <a:pt x="41" y="27"/>
                      <a:pt x="60" y="55"/>
                      <a:pt x="60" y="1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5" name="Text Box 56"/>
              <p:cNvSpPr txBox="1">
                <a:spLocks noChangeArrowheads="1"/>
              </p:cNvSpPr>
              <p:nvPr/>
            </p:nvSpPr>
            <p:spPr bwMode="auto">
              <a:xfrm>
                <a:off x="284" y="-72"/>
                <a:ext cx="331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|Z|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6" name="Text Box 57"/>
              <p:cNvSpPr txBox="1">
                <a:spLocks noChangeArrowheads="1"/>
              </p:cNvSpPr>
              <p:nvPr/>
            </p:nvSpPr>
            <p:spPr bwMode="auto">
              <a:xfrm>
                <a:off x="480" y="768"/>
                <a:ext cx="245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7" name="Text Box 58"/>
              <p:cNvSpPr txBox="1">
                <a:spLocks noChangeArrowheads="1"/>
              </p:cNvSpPr>
              <p:nvPr/>
            </p:nvSpPr>
            <p:spPr bwMode="auto">
              <a:xfrm>
                <a:off x="969" y="141"/>
                <a:ext cx="277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8" name="Text Box 59"/>
              <p:cNvSpPr txBox="1">
                <a:spLocks noChangeArrowheads="1"/>
              </p:cNvSpPr>
              <p:nvPr/>
            </p:nvSpPr>
            <p:spPr bwMode="auto">
              <a:xfrm>
                <a:off x="262" y="356"/>
                <a:ext cx="204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0" name="Freeform 61"/>
              <p:cNvSpPr>
                <a:spLocks noChangeArrowheads="1"/>
              </p:cNvSpPr>
              <p:nvPr/>
            </p:nvSpPr>
            <p:spPr bwMode="auto">
              <a:xfrm>
                <a:off x="822" y="610"/>
                <a:ext cx="144" cy="144"/>
              </a:xfrm>
              <a:custGeom>
                <a:avLst/>
                <a:gdLst>
                  <a:gd name="T0" fmla="*/ 96 w 96"/>
                  <a:gd name="T1" fmla="*/ 0 h 144"/>
                  <a:gd name="T2" fmla="*/ 0 w 96"/>
                  <a:gd name="T3" fmla="*/ 0 h 144"/>
                  <a:gd name="T4" fmla="*/ 0 w 96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44">
                    <a:moveTo>
                      <a:pt x="96" y="0"/>
                    </a:moveTo>
                    <a:lnTo>
                      <a:pt x="0" y="0"/>
                    </a:lnTo>
                    <a:lnTo>
                      <a:pt x="0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13" name="Group 77"/>
          <p:cNvGrpSpPr/>
          <p:nvPr/>
        </p:nvGrpSpPr>
        <p:grpSpPr bwMode="auto">
          <a:xfrm>
            <a:off x="7562527" y="3589604"/>
            <a:ext cx="4410382" cy="1399562"/>
            <a:chOff x="4414" y="89"/>
            <a:chExt cx="3145" cy="944"/>
          </a:xfrm>
        </p:grpSpPr>
        <p:graphicFrame>
          <p:nvGraphicFramePr>
            <p:cNvPr id="9" name="对象 6213"/>
            <p:cNvGraphicFramePr>
              <a:graphicFrameLocks noChangeAspect="1"/>
            </p:cNvGraphicFramePr>
            <p:nvPr/>
          </p:nvGraphicFramePr>
          <p:xfrm>
            <a:off x="4555" y="89"/>
            <a:ext cx="3004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98" name="公式" r:id="rId1" imgW="56692800" imgH="18288000" progId="Equation.3">
                    <p:embed/>
                  </p:oleObj>
                </mc:Choice>
                <mc:Fallback>
                  <p:oleObj name="公式" r:id="rId1" imgW="56692800" imgH="18288000" progId="Equation.3">
                    <p:embed/>
                    <p:pic>
                      <p:nvPicPr>
                        <p:cNvPr id="0" name="对象 6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89"/>
                          <a:ext cx="3004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4" name="AutoShape 74"/>
            <p:cNvSpPr/>
            <p:nvPr/>
          </p:nvSpPr>
          <p:spPr bwMode="auto">
            <a:xfrm>
              <a:off x="4414" y="277"/>
              <a:ext cx="88" cy="591"/>
            </a:xfrm>
            <a:prstGeom prst="leftBrace">
              <a:avLst>
                <a:gd name="adj1" fmla="val 4580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29016" y="2313401"/>
            <a:ext cx="4707513" cy="1313385"/>
            <a:chOff x="2085416" y="3576307"/>
            <a:chExt cx="4636416" cy="1428995"/>
          </a:xfrm>
        </p:grpSpPr>
        <p:graphicFrame>
          <p:nvGraphicFramePr>
            <p:cNvPr id="6202" name="对象 6201"/>
            <p:cNvGraphicFramePr>
              <a:graphicFrameLocks noChangeAspect="1"/>
            </p:cNvGraphicFramePr>
            <p:nvPr/>
          </p:nvGraphicFramePr>
          <p:xfrm>
            <a:off x="2268884" y="4365810"/>
            <a:ext cx="1530356" cy="615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99" name="公式" r:id="rId3" imgW="20726400" imgH="5486400" progId="Equation.3">
                    <p:embed/>
                  </p:oleObj>
                </mc:Choice>
                <mc:Fallback>
                  <p:oleObj name="公式" r:id="rId3" imgW="20726400" imgH="5486400" progId="Equation.3">
                    <p:embed/>
                    <p:pic>
                      <p:nvPicPr>
                        <p:cNvPr id="0" name="对象 6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884" y="4365810"/>
                          <a:ext cx="1530356" cy="615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3" name="Text Box 63"/>
            <p:cNvSpPr txBox="1">
              <a:spLocks noChangeArrowheads="1"/>
            </p:cNvSpPr>
            <p:nvPr/>
          </p:nvSpPr>
          <p:spPr bwMode="auto">
            <a:xfrm>
              <a:off x="4745716" y="3782912"/>
              <a:ext cx="1609725" cy="5023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单位：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04" name="对象 6203"/>
            <p:cNvGraphicFramePr>
              <a:graphicFrameLocks noChangeAspect="1"/>
            </p:cNvGraphicFramePr>
            <p:nvPr/>
          </p:nvGraphicFramePr>
          <p:xfrm>
            <a:off x="2288326" y="3576307"/>
            <a:ext cx="990600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0" name="" r:id="rId5" imgW="508635" imgH="407035" progId="Equation.3">
                    <p:embed/>
                  </p:oleObj>
                </mc:Choice>
                <mc:Fallback>
                  <p:oleObj name="" r:id="rId5" imgW="508635" imgH="407035" progId="Equation.3">
                    <p:embed/>
                    <p:pic>
                      <p:nvPicPr>
                        <p:cNvPr id="0" name="对象 6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326" y="3576307"/>
                          <a:ext cx="990600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" name="Text Box 65"/>
            <p:cNvSpPr txBox="1">
              <a:spLocks noChangeArrowheads="1"/>
            </p:cNvSpPr>
            <p:nvPr/>
          </p:nvSpPr>
          <p:spPr bwMode="auto">
            <a:xfrm>
              <a:off x="3495566" y="3750584"/>
              <a:ext cx="1095998" cy="50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阻抗模</a:t>
              </a:r>
              <a:endPara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206" name="Text Box 66"/>
            <p:cNvSpPr txBox="1">
              <a:spLocks noChangeArrowheads="1"/>
            </p:cNvSpPr>
            <p:nvPr/>
          </p:nvSpPr>
          <p:spPr bwMode="auto">
            <a:xfrm>
              <a:off x="4055796" y="4459656"/>
              <a:ext cx="1260475" cy="50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阻抗角</a:t>
              </a:r>
              <a:endPara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207" name="AutoShape 67"/>
            <p:cNvSpPr/>
            <p:nvPr/>
          </p:nvSpPr>
          <p:spPr bwMode="auto">
            <a:xfrm>
              <a:off x="2085416" y="3912116"/>
              <a:ext cx="76200" cy="838200"/>
            </a:xfrm>
            <a:prstGeom prst="leftBrace">
              <a:avLst>
                <a:gd name="adj1" fmla="val 9161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7" name="Text Box 79"/>
            <p:cNvSpPr txBox="1">
              <a:spLocks noChangeArrowheads="1"/>
            </p:cNvSpPr>
            <p:nvPr/>
          </p:nvSpPr>
          <p:spPr bwMode="auto">
            <a:xfrm>
              <a:off x="5080357" y="4502999"/>
              <a:ext cx="1641475" cy="5023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单位：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rad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982416" y="464501"/>
            <a:ext cx="4533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 C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串联电路的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阻抗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125008" y="1575052"/>
            <a:ext cx="20174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正弦激励下</a:t>
            </a:r>
            <a:endParaRPr lang="zh-CN" altLang="en-US" sz="26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467473" y="996267"/>
                <a:ext cx="4173712" cy="131427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定义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复阻抗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为端电压相量</a:t>
                </a:r>
                <a:endParaRPr lang="en-US" altLang="zh-CN" sz="24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24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      与端电流相量之比：</a:t>
                </a:r>
                <a:endParaRPr lang="en-US" altLang="zh-CN" sz="24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n-US" sz="24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  </a:t>
                </a:r>
                <a:endParaRPr lang="zh-CN" altLang="en-US" sz="24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73" y="996267"/>
                <a:ext cx="4173712" cy="13142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6" name="AutoShape 4"/>
          <p:cNvSpPr>
            <a:spLocks noChangeArrowheads="1"/>
          </p:cNvSpPr>
          <p:nvPr/>
        </p:nvSpPr>
        <p:spPr bwMode="auto">
          <a:xfrm>
            <a:off x="8829281" y="1342512"/>
            <a:ext cx="1371443" cy="381000"/>
          </a:xfrm>
          <a:prstGeom prst="rightArrow">
            <a:avLst>
              <a:gd name="adj1" fmla="val 50000"/>
              <a:gd name="adj2" fmla="val 3500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17" name="Group 5"/>
          <p:cNvGrpSpPr/>
          <p:nvPr/>
        </p:nvGrpSpPr>
        <p:grpSpPr bwMode="auto">
          <a:xfrm>
            <a:off x="10342220" y="496026"/>
            <a:ext cx="1592263" cy="1814512"/>
            <a:chOff x="0" y="60"/>
            <a:chExt cx="1003" cy="1143"/>
          </a:xfrm>
        </p:grpSpPr>
        <p:sp>
          <p:nvSpPr>
            <p:cNvPr id="118" name="Line 6"/>
            <p:cNvSpPr>
              <a:spLocks noChangeShapeType="1"/>
            </p:cNvSpPr>
            <p:nvPr/>
          </p:nvSpPr>
          <p:spPr bwMode="auto">
            <a:xfrm>
              <a:off x="721" y="411"/>
              <a:ext cx="0" cy="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>
              <a:off x="145" y="40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>
              <a:off x="145" y="1149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661" y="661"/>
              <a:ext cx="116" cy="2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198" y="345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" name="对象 5131"/>
            <p:cNvGraphicFramePr>
              <a:graphicFrameLocks noChangeAspect="1"/>
            </p:cNvGraphicFramePr>
            <p:nvPr/>
          </p:nvGraphicFramePr>
          <p:xfrm>
            <a:off x="252" y="60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1" name="" r:id="rId8" imgW="127635" imgH="191770" progId="Equation.3">
                    <p:embed/>
                  </p:oleObj>
                </mc:Choice>
                <mc:Fallback>
                  <p:oleObj name="" r:id="rId8" imgW="127635" imgH="191770" progId="Equation.3">
                    <p:embed/>
                    <p:pic>
                      <p:nvPicPr>
                        <p:cNvPr id="0" name="对象 5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60"/>
                          <a:ext cx="1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769" y="633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" name="对象 5133"/>
            <p:cNvGraphicFramePr>
              <a:graphicFrameLocks noChangeAspect="1"/>
            </p:cNvGraphicFramePr>
            <p:nvPr/>
          </p:nvGraphicFramePr>
          <p:xfrm>
            <a:off x="30" y="650"/>
            <a:ext cx="21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2" name="" r:id="rId10" imgW="166370" imgH="205105" progId="Equation.3">
                    <p:embed/>
                  </p:oleObj>
                </mc:Choice>
                <mc:Fallback>
                  <p:oleObj name="" r:id="rId10" imgW="166370" imgH="205105" progId="Equation.3">
                    <p:embed/>
                    <p:pic>
                      <p:nvPicPr>
                        <p:cNvPr id="0" name="对象 5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" y="650"/>
                          <a:ext cx="21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0" y="39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7" name="Text Box 15"/>
            <p:cNvSpPr txBox="1">
              <a:spLocks noChangeArrowheads="1"/>
            </p:cNvSpPr>
            <p:nvPr/>
          </p:nvSpPr>
          <p:spPr bwMode="auto">
            <a:xfrm>
              <a:off x="0" y="91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8" name="Oval 16"/>
            <p:cNvSpPr>
              <a:spLocks noChangeArrowheads="1"/>
            </p:cNvSpPr>
            <p:nvPr/>
          </p:nvSpPr>
          <p:spPr bwMode="auto">
            <a:xfrm>
              <a:off x="80" y="373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9" name="Oval 17"/>
            <p:cNvSpPr>
              <a:spLocks noChangeArrowheads="1"/>
            </p:cNvSpPr>
            <p:nvPr/>
          </p:nvSpPr>
          <p:spPr bwMode="auto">
            <a:xfrm>
              <a:off x="80" y="1113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6015" y="989602"/>
            <a:ext cx="2213824" cy="1506536"/>
            <a:chOff x="1112445" y="1492787"/>
            <a:chExt cx="2213824" cy="1506536"/>
          </a:xfrm>
        </p:grpSpPr>
        <p:grpSp>
          <p:nvGrpSpPr>
            <p:cNvPr id="130" name="Group 18"/>
            <p:cNvGrpSpPr/>
            <p:nvPr/>
          </p:nvGrpSpPr>
          <p:grpSpPr bwMode="auto">
            <a:xfrm>
              <a:off x="1112445" y="1697572"/>
              <a:ext cx="2213824" cy="1301751"/>
              <a:chOff x="38" y="124"/>
              <a:chExt cx="1278" cy="820"/>
            </a:xfrm>
          </p:grpSpPr>
          <p:sp>
            <p:nvSpPr>
              <p:cNvPr id="131" name="Rectangle 19"/>
              <p:cNvSpPr>
                <a:spLocks noChangeArrowheads="1"/>
              </p:cNvSpPr>
              <p:nvPr/>
            </p:nvSpPr>
            <p:spPr bwMode="auto">
              <a:xfrm>
                <a:off x="788" y="144"/>
                <a:ext cx="528" cy="7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无源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线性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Line 20"/>
              <p:cNvSpPr>
                <a:spLocks noChangeShapeType="1"/>
              </p:cNvSpPr>
              <p:nvPr/>
            </p:nvSpPr>
            <p:spPr bwMode="auto">
              <a:xfrm>
                <a:off x="308" y="31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Line 21"/>
              <p:cNvSpPr>
                <a:spLocks noChangeShapeType="1"/>
              </p:cNvSpPr>
              <p:nvPr/>
            </p:nvSpPr>
            <p:spPr bwMode="auto">
              <a:xfrm>
                <a:off x="308" y="76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" name="Line 22"/>
              <p:cNvSpPr>
                <a:spLocks noChangeShapeType="1"/>
              </p:cNvSpPr>
              <p:nvPr/>
            </p:nvSpPr>
            <p:spPr bwMode="auto">
              <a:xfrm>
                <a:off x="362" y="26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Oval 24"/>
              <p:cNvSpPr>
                <a:spLocks noChangeArrowheads="1"/>
              </p:cNvSpPr>
              <p:nvPr/>
            </p:nvSpPr>
            <p:spPr bwMode="auto">
              <a:xfrm>
                <a:off x="260" y="26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Oval 25"/>
              <p:cNvSpPr>
                <a:spLocks noChangeArrowheads="1"/>
              </p:cNvSpPr>
              <p:nvPr/>
            </p:nvSpPr>
            <p:spPr bwMode="auto">
              <a:xfrm>
                <a:off x="260" y="720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8" name="对象 5146"/>
              <p:cNvGraphicFramePr>
                <a:graphicFrameLocks noChangeAspect="1"/>
              </p:cNvGraphicFramePr>
              <p:nvPr/>
            </p:nvGraphicFramePr>
            <p:xfrm>
              <a:off x="38" y="375"/>
              <a:ext cx="240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303" name="" r:id="rId12" imgW="166370" imgH="205105" progId="Equation.3">
                      <p:embed/>
                    </p:oleObj>
                  </mc:Choice>
                  <mc:Fallback>
                    <p:oleObj name="" r:id="rId12" imgW="166370" imgH="205105" progId="Equation.3">
                      <p:embed/>
                      <p:pic>
                        <p:nvPicPr>
                          <p:cNvPr id="0" name="对象 5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" y="375"/>
                            <a:ext cx="240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45" y="124"/>
                <a:ext cx="19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64" y="653"/>
                <a:ext cx="1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3" name="对象 5131"/>
            <p:cNvGraphicFramePr>
              <a:graphicFrameLocks noChangeAspect="1"/>
            </p:cNvGraphicFramePr>
            <p:nvPr/>
          </p:nvGraphicFramePr>
          <p:xfrm>
            <a:off x="1563074" y="1492787"/>
            <a:ext cx="2603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4" name="" r:id="rId13" imgW="127635" imgH="191770" progId="Equation.3">
                    <p:embed/>
                  </p:oleObj>
                </mc:Choice>
                <mc:Fallback>
                  <p:oleObj name="" r:id="rId13" imgW="127635" imgH="191770" progId="Equation.3">
                    <p:embed/>
                    <p:pic>
                      <p:nvPicPr>
                        <p:cNvPr id="0" name="对象 5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074" y="1492787"/>
                          <a:ext cx="2603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08" name="对象 6207"/>
          <p:cNvGraphicFramePr>
            <a:graphicFrameLocks noChangeAspect="1"/>
          </p:cNvGraphicFramePr>
          <p:nvPr/>
        </p:nvGraphicFramePr>
        <p:xfrm>
          <a:off x="4678501" y="3730329"/>
          <a:ext cx="242984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5" name="公式" r:id="rId14" imgW="21640800" imgH="4876800" progId="Equation.3">
                  <p:embed/>
                </p:oleObj>
              </mc:Choice>
              <mc:Fallback>
                <p:oleObj name="公式" r:id="rId14" imgW="21640800" imgH="4876800" progId="Equation.3">
                  <p:embed/>
                  <p:pic>
                    <p:nvPicPr>
                      <p:cNvPr id="0" name="对象 6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501" y="3730329"/>
                        <a:ext cx="2429840" cy="4603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" name="Group 65"/>
          <p:cNvGrpSpPr/>
          <p:nvPr/>
        </p:nvGrpSpPr>
        <p:grpSpPr bwMode="auto">
          <a:xfrm>
            <a:off x="393592" y="2080095"/>
            <a:ext cx="3228974" cy="2247900"/>
            <a:chOff x="0" y="0"/>
            <a:chExt cx="2034" cy="1416"/>
          </a:xfrm>
        </p:grpSpPr>
        <p:sp>
          <p:nvSpPr>
            <p:cNvPr id="185" name="Freeform 49"/>
            <p:cNvSpPr>
              <a:spLocks noChangeArrowheads="1"/>
            </p:cNvSpPr>
            <p:nvPr/>
          </p:nvSpPr>
          <p:spPr bwMode="auto">
            <a:xfrm>
              <a:off x="144" y="456"/>
              <a:ext cx="1451" cy="0"/>
            </a:xfrm>
            <a:custGeom>
              <a:avLst/>
              <a:gdLst>
                <a:gd name="T0" fmla="*/ 300 w 300"/>
                <a:gd name="T1" fmla="*/ 0 h 7"/>
                <a:gd name="T2" fmla="*/ 0 w 30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7">
                  <a:moveTo>
                    <a:pt x="300" y="0"/>
                  </a:moveTo>
                  <a:lnTo>
                    <a:pt x="0" y="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6" name="Line 60"/>
            <p:cNvSpPr>
              <a:spLocks noChangeShapeType="1"/>
            </p:cNvSpPr>
            <p:nvPr/>
          </p:nvSpPr>
          <p:spPr bwMode="auto">
            <a:xfrm flipV="1">
              <a:off x="1595" y="467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7" name="对象 9243"/>
            <p:cNvGraphicFramePr>
              <a:graphicFrameLocks noChangeAspect="1"/>
            </p:cNvGraphicFramePr>
            <p:nvPr/>
          </p:nvGraphicFramePr>
          <p:xfrm>
            <a:off x="188" y="0"/>
            <a:ext cx="15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6" name="" r:id="rId16" imgW="127635" imgH="267335" progId="Equation.3">
                    <p:embed/>
                  </p:oleObj>
                </mc:Choice>
                <mc:Fallback>
                  <p:oleObj name="" r:id="rId16" imgW="127635" imgH="267335" progId="Equation.3">
                    <p:embed/>
                    <p:pic>
                      <p:nvPicPr>
                        <p:cNvPr id="0" name="对象 9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" y="0"/>
                          <a:ext cx="15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" name="Rectangle 31"/>
            <p:cNvSpPr>
              <a:spLocks noChangeArrowheads="1"/>
            </p:cNvSpPr>
            <p:nvPr/>
          </p:nvSpPr>
          <p:spPr bwMode="auto">
            <a:xfrm rot="5400000">
              <a:off x="743" y="344"/>
              <a:ext cx="102" cy="2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79" name="Freeform 32"/>
            <p:cNvSpPr>
              <a:spLocks noChangeArrowheads="1"/>
            </p:cNvSpPr>
            <p:nvPr/>
          </p:nvSpPr>
          <p:spPr bwMode="auto">
            <a:xfrm>
              <a:off x="168" y="1369"/>
              <a:ext cx="1430" cy="47"/>
            </a:xfrm>
            <a:custGeom>
              <a:avLst/>
              <a:gdLst>
                <a:gd name="T0" fmla="*/ 1518 w 1518"/>
                <a:gd name="T1" fmla="*/ 0 h 1"/>
                <a:gd name="T2" fmla="*/ 0 w 151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1">
                  <a:moveTo>
                    <a:pt x="1518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0" name="Text Box 34"/>
            <p:cNvSpPr txBox="1">
              <a:spLocks noChangeArrowheads="1"/>
            </p:cNvSpPr>
            <p:nvPr/>
          </p:nvSpPr>
          <p:spPr bwMode="auto">
            <a:xfrm>
              <a:off x="693" y="114"/>
              <a:ext cx="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1" name="Line 35"/>
            <p:cNvSpPr>
              <a:spLocks noChangeShapeType="1"/>
            </p:cNvSpPr>
            <p:nvPr/>
          </p:nvSpPr>
          <p:spPr bwMode="auto">
            <a:xfrm>
              <a:off x="136" y="379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41"/>
            <p:cNvSpPr txBox="1">
              <a:spLocks noChangeArrowheads="1"/>
            </p:cNvSpPr>
            <p:nvPr/>
          </p:nvSpPr>
          <p:spPr bwMode="auto">
            <a:xfrm>
              <a:off x="7" y="46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3" name="Text Box 42"/>
            <p:cNvSpPr txBox="1">
              <a:spLocks noChangeArrowheads="1"/>
            </p:cNvSpPr>
            <p:nvPr/>
          </p:nvSpPr>
          <p:spPr bwMode="auto">
            <a:xfrm>
              <a:off x="0" y="108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6" name="Oval 50"/>
            <p:cNvSpPr>
              <a:spLocks noChangeArrowheads="1"/>
            </p:cNvSpPr>
            <p:nvPr/>
          </p:nvSpPr>
          <p:spPr bwMode="auto">
            <a:xfrm>
              <a:off x="96" y="1327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7" name="Oval 51"/>
            <p:cNvSpPr>
              <a:spLocks noChangeArrowheads="1"/>
            </p:cNvSpPr>
            <p:nvPr/>
          </p:nvSpPr>
          <p:spPr bwMode="auto">
            <a:xfrm>
              <a:off x="76" y="415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8" name="对象 9254"/>
            <p:cNvGraphicFramePr>
              <a:graphicFrameLocks noChangeAspect="1"/>
            </p:cNvGraphicFramePr>
            <p:nvPr/>
          </p:nvGraphicFramePr>
          <p:xfrm>
            <a:off x="0" y="604"/>
            <a:ext cx="28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7" name="" r:id="rId18" imgW="165735" imgH="280670" progId="Equation.3">
                    <p:embed/>
                  </p:oleObj>
                </mc:Choice>
                <mc:Fallback>
                  <p:oleObj name="" r:id="rId18" imgW="165735" imgH="280670" progId="Equation.3">
                    <p:embed/>
                    <p:pic>
                      <p:nvPicPr>
                        <p:cNvPr id="0" name="对象 9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04"/>
                          <a:ext cx="28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Text Box 56"/>
            <p:cNvSpPr txBox="1">
              <a:spLocks noChangeArrowheads="1"/>
            </p:cNvSpPr>
            <p:nvPr/>
          </p:nvSpPr>
          <p:spPr bwMode="auto">
            <a:xfrm>
              <a:off x="330" y="452"/>
              <a:ext cx="2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881" y="47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91" name="对象 9257"/>
            <p:cNvGraphicFramePr>
              <a:graphicFrameLocks noChangeAspect="1"/>
            </p:cNvGraphicFramePr>
            <p:nvPr/>
          </p:nvGraphicFramePr>
          <p:xfrm>
            <a:off x="603" y="511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8" name="" r:id="rId20" imgW="229870" imgH="229870" progId="Equation.3">
                    <p:embed/>
                  </p:oleObj>
                </mc:Choice>
                <mc:Fallback>
                  <p:oleObj name="" r:id="rId20" imgW="229870" imgH="229870" progId="Equation.3">
                    <p:embed/>
                    <p:pic>
                      <p:nvPicPr>
                        <p:cNvPr id="0" name="对象 9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511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" name="Rectangle 59"/>
            <p:cNvSpPr>
              <a:spLocks noChangeArrowheads="1"/>
            </p:cNvSpPr>
            <p:nvPr/>
          </p:nvSpPr>
          <p:spPr bwMode="auto">
            <a:xfrm rot="10800000">
              <a:off x="1533" y="752"/>
              <a:ext cx="102" cy="2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1259" y="479"/>
              <a:ext cx="1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94" name="对象 9260"/>
            <p:cNvGraphicFramePr>
              <a:graphicFrameLocks noChangeAspect="1"/>
            </p:cNvGraphicFramePr>
            <p:nvPr/>
          </p:nvGraphicFramePr>
          <p:xfrm>
            <a:off x="1156" y="723"/>
            <a:ext cx="32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9" name="" r:id="rId22" imgW="242570" imgH="229870" progId="Equation.3">
                    <p:embed/>
                  </p:oleObj>
                </mc:Choice>
                <mc:Fallback>
                  <p:oleObj name="" r:id="rId22" imgW="242570" imgH="229870" progId="Equation.3">
                    <p:embed/>
                    <p:pic>
                      <p:nvPicPr>
                        <p:cNvPr id="0" name="对象 9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723"/>
                          <a:ext cx="32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221" y="99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6" name="Text Box 64"/>
            <p:cNvSpPr txBox="1">
              <a:spLocks noChangeArrowheads="1"/>
            </p:cNvSpPr>
            <p:nvPr/>
          </p:nvSpPr>
          <p:spPr bwMode="auto">
            <a:xfrm>
              <a:off x="1675" y="733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j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7" name="对象 196"/>
          <p:cNvGraphicFramePr>
            <a:graphicFrameLocks noChangeAspect="1"/>
          </p:cNvGraphicFramePr>
          <p:nvPr/>
        </p:nvGraphicFramePr>
        <p:xfrm>
          <a:off x="574566" y="4391395"/>
          <a:ext cx="3427940" cy="503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0" name="公式" r:id="rId24" imgW="37795200" imgH="5486400" progId="Equation.3">
                  <p:embed/>
                </p:oleObj>
              </mc:Choice>
              <mc:Fallback>
                <p:oleObj name="公式" r:id="rId24" imgW="37795200" imgH="5486400" progId="Equation.3">
                  <p:embed/>
                  <p:pic>
                    <p:nvPicPr>
                      <p:cNvPr id="0" name="对象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66" y="4391395"/>
                        <a:ext cx="3427940" cy="503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Text Box 76"/>
          <p:cNvSpPr txBox="1">
            <a:spLocks noChangeArrowheads="1"/>
          </p:cNvSpPr>
          <p:nvPr/>
        </p:nvSpPr>
        <p:spPr bwMode="auto">
          <a:xfrm>
            <a:off x="8044414" y="812187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06" name="对象 205"/>
          <p:cNvGraphicFramePr>
            <a:graphicFrameLocks noChangeAspect="1"/>
          </p:cNvGraphicFramePr>
          <p:nvPr/>
        </p:nvGraphicFramePr>
        <p:xfrm>
          <a:off x="4763633" y="2555550"/>
          <a:ext cx="2200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1" name="公式" r:id="rId26" imgW="18897600" imgH="6705600" progId="Equation.3">
                  <p:embed/>
                </p:oleObj>
              </mc:Choice>
              <mc:Fallback>
                <p:oleObj name="公式" r:id="rId26" imgW="18897600" imgH="6705600" progId="Equation.3">
                  <p:embed/>
                  <p:pic>
                    <p:nvPicPr>
                      <p:cNvPr id="0" name="对象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633" y="2555550"/>
                        <a:ext cx="2200275" cy="6318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AutoShape 4"/>
          <p:cNvSpPr>
            <a:spLocks noChangeArrowheads="1"/>
          </p:cNvSpPr>
          <p:nvPr/>
        </p:nvSpPr>
        <p:spPr bwMode="auto">
          <a:xfrm flipH="1">
            <a:off x="3223624" y="3747554"/>
            <a:ext cx="1371443" cy="381000"/>
          </a:xfrm>
          <a:prstGeom prst="rightArrow">
            <a:avLst>
              <a:gd name="adj1" fmla="val 50000"/>
              <a:gd name="adj2" fmla="val 3500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47739" y="4975696"/>
            <a:ext cx="2287151" cy="1584905"/>
            <a:chOff x="2548459" y="4925677"/>
            <a:chExt cx="2287151" cy="1584905"/>
          </a:xfrm>
        </p:grpSpPr>
        <p:sp>
          <p:nvSpPr>
            <p:cNvPr id="25" name="圆角矩形 24"/>
            <p:cNvSpPr/>
            <p:nvPr/>
          </p:nvSpPr>
          <p:spPr>
            <a:xfrm>
              <a:off x="2548459" y="4925677"/>
              <a:ext cx="2287151" cy="15849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697262" y="5066924"/>
              <a:ext cx="2048877" cy="1443658"/>
              <a:chOff x="1141354" y="5035510"/>
              <a:chExt cx="2048877" cy="144365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141354" y="5071047"/>
                <a:ext cx="1619251" cy="939476"/>
                <a:chOff x="2215777" y="5542963"/>
                <a:chExt cx="1619251" cy="939476"/>
              </a:xfrm>
            </p:grpSpPr>
            <p:grpSp>
              <p:nvGrpSpPr>
                <p:cNvPr id="153" name="Group 3"/>
                <p:cNvGrpSpPr/>
                <p:nvPr/>
              </p:nvGrpSpPr>
              <p:grpSpPr bwMode="auto">
                <a:xfrm>
                  <a:off x="2215777" y="5542963"/>
                  <a:ext cx="1619251" cy="939476"/>
                  <a:chOff x="8" y="55"/>
                  <a:chExt cx="821" cy="504"/>
                </a:xfrm>
              </p:grpSpPr>
              <p:grpSp>
                <p:nvGrpSpPr>
                  <p:cNvPr id="154" name="Group 4"/>
                  <p:cNvGrpSpPr/>
                  <p:nvPr/>
                </p:nvGrpSpPr>
                <p:grpSpPr bwMode="auto">
                  <a:xfrm>
                    <a:off x="8" y="55"/>
                    <a:ext cx="821" cy="504"/>
                    <a:chOff x="8" y="55"/>
                    <a:chExt cx="821" cy="504"/>
                  </a:xfrm>
                </p:grpSpPr>
                <p:sp>
                  <p:nvSpPr>
                    <p:cNvPr id="158" name="Line 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" y="559"/>
                      <a:ext cx="82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B0F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8" y="55"/>
                      <a:ext cx="0" cy="49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B0F0"/>
                      </a:solidFill>
                      <a:round/>
                      <a:headEnd type="triangl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" y="284"/>
                    <a:ext cx="94" cy="1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156" name="Arc 12"/>
                  <p:cNvSpPr>
                    <a:spLocks noChangeArrowheads="1"/>
                  </p:cNvSpPr>
                  <p:nvPr/>
                </p:nvSpPr>
                <p:spPr bwMode="auto">
                  <a:xfrm>
                    <a:off x="184" y="438"/>
                    <a:ext cx="47" cy="116"/>
                  </a:xfrm>
                  <a:custGeom>
                    <a:avLst/>
                    <a:gdLst>
                      <a:gd name="T0" fmla="*/ -1 w 21600"/>
                      <a:gd name="T1" fmla="*/ 0 h 21600"/>
                      <a:gd name="T2" fmla="*/ 21600 w 21600"/>
                      <a:gd name="T3" fmla="*/ 21600 h 21600"/>
                      <a:gd name="T4" fmla="*/ -1 w 21600"/>
                      <a:gd name="T5" fmla="*/ 0 h 21600"/>
                      <a:gd name="T6" fmla="*/ 21600 w 21600"/>
                      <a:gd name="T7" fmla="*/ 21600 h 21600"/>
                      <a:gd name="T8" fmla="*/ 0 w 21600"/>
                      <a:gd name="T9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66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79"/>
                <p:cNvGrpSpPr/>
                <p:nvPr/>
              </p:nvGrpSpPr>
              <p:grpSpPr bwMode="auto">
                <a:xfrm>
                  <a:off x="3573842" y="6233254"/>
                  <a:ext cx="252413" cy="215900"/>
                  <a:chOff x="-20" y="20"/>
                  <a:chExt cx="159" cy="136"/>
                </a:xfrm>
              </p:grpSpPr>
              <p:sp>
                <p:nvSpPr>
                  <p:cNvPr id="19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-20" y="20"/>
                    <a:ext cx="15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-18" y="20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204" name="对象 203"/>
                <p:cNvGraphicFramePr>
                  <a:graphicFrameLocks noChangeAspect="1"/>
                </p:cNvGraphicFramePr>
                <p:nvPr/>
              </p:nvGraphicFramePr>
              <p:xfrm>
                <a:off x="2730490" y="6107593"/>
                <a:ext cx="265906" cy="371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312" name="公式" r:id="rId28" imgW="3352800" imgH="3962400" progId="Equation.3">
                        <p:embed/>
                      </p:oleObj>
                    </mc:Choice>
                    <mc:Fallback>
                      <p:oleObj name="公式" r:id="rId28" imgW="3352800" imgH="3962400" progId="Equation.3">
                        <p:embed/>
                        <p:pic>
                          <p:nvPicPr>
                            <p:cNvPr id="0" name="对象 2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30490" y="6107593"/>
                              <a:ext cx="265906" cy="3711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0" name="对象 7180"/>
              <p:cNvGraphicFramePr>
                <a:graphicFrameLocks noChangeAspect="1"/>
              </p:cNvGraphicFramePr>
              <p:nvPr/>
            </p:nvGraphicFramePr>
            <p:xfrm>
              <a:off x="1852084" y="6010523"/>
              <a:ext cx="438581" cy="468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313" name="" r:id="rId30" imgW="229870" imgH="229870" progId="Equation.3">
                      <p:embed/>
                    </p:oleObj>
                  </mc:Choice>
                  <mc:Fallback>
                    <p:oleObj name="" r:id="rId30" imgW="229870" imgH="229870" progId="Equation.3">
                      <p:embed/>
                      <p:pic>
                        <p:nvPicPr>
                          <p:cNvPr id="0" name="对象 7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084" y="6010523"/>
                            <a:ext cx="438581" cy="46864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" name="对象 7180"/>
              <p:cNvGraphicFramePr>
                <a:graphicFrameLocks noChangeAspect="1"/>
              </p:cNvGraphicFramePr>
              <p:nvPr/>
            </p:nvGraphicFramePr>
            <p:xfrm>
              <a:off x="2804469" y="5303347"/>
              <a:ext cx="385762" cy="506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314" name="公式" r:id="rId32" imgW="5791200" imgH="5486400" progId="Equation.3">
                      <p:embed/>
                    </p:oleObj>
                  </mc:Choice>
                  <mc:Fallback>
                    <p:oleObj name="公式" r:id="rId32" imgW="5791200" imgH="5486400" progId="Equation.3">
                      <p:embed/>
                      <p:pic>
                        <p:nvPicPr>
                          <p:cNvPr id="0" name="对象 7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469" y="5303347"/>
                            <a:ext cx="385762" cy="50641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" name="Line 37"/>
              <p:cNvSpPr>
                <a:spLocks noChangeShapeType="1"/>
              </p:cNvSpPr>
              <p:nvPr/>
            </p:nvSpPr>
            <p:spPr bwMode="auto">
              <a:xfrm flipV="1">
                <a:off x="1146005" y="5051613"/>
                <a:ext cx="1610967" cy="935062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8" name="对象 7180"/>
              <p:cNvGraphicFramePr>
                <a:graphicFrameLocks noChangeAspect="1"/>
              </p:cNvGraphicFramePr>
              <p:nvPr/>
            </p:nvGraphicFramePr>
            <p:xfrm>
              <a:off x="1594981" y="5035510"/>
              <a:ext cx="314325" cy="414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315" name="公式" r:id="rId34" imgW="3962400" imgH="4876800" progId="Equation.3">
                      <p:embed/>
                    </p:oleObj>
                  </mc:Choice>
                  <mc:Fallback>
                    <p:oleObj name="公式" r:id="rId34" imgW="3962400" imgH="4876800" progId="Equation.3">
                      <p:embed/>
                      <p:pic>
                        <p:nvPicPr>
                          <p:cNvPr id="0" name="对象 7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981" y="5035510"/>
                            <a:ext cx="314325" cy="41433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9" name="对象 228"/>
          <p:cNvGraphicFramePr>
            <a:graphicFrameLocks noChangeAspect="1"/>
          </p:cNvGraphicFramePr>
          <p:nvPr/>
        </p:nvGraphicFramePr>
        <p:xfrm>
          <a:off x="272456" y="5783883"/>
          <a:ext cx="2382927" cy="64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" r:id="rId36" imgW="1030605" imgH="280035" progId="Equation.3">
                  <p:embed/>
                </p:oleObj>
              </mc:Choice>
              <mc:Fallback>
                <p:oleObj name="" r:id="rId36" imgW="1030605" imgH="280035" progId="Equation.3">
                  <p:embed/>
                  <p:pic>
                    <p:nvPicPr>
                      <p:cNvPr id="0" name="对象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6" y="5783883"/>
                        <a:ext cx="2382927" cy="645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057653" y="5234408"/>
            <a:ext cx="4568595" cy="1373026"/>
            <a:chOff x="5057653" y="5502430"/>
            <a:chExt cx="4568595" cy="1373026"/>
          </a:xfrm>
        </p:grpSpPr>
        <p:sp>
          <p:nvSpPr>
            <p:cNvPr id="201" name="Text Box 75"/>
            <p:cNvSpPr txBox="1">
              <a:spLocks noChangeArrowheads="1"/>
            </p:cNvSpPr>
            <p:nvPr/>
          </p:nvSpPr>
          <p:spPr bwMode="auto">
            <a:xfrm>
              <a:off x="6698754" y="5502430"/>
              <a:ext cx="1565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相似于</a:t>
              </a:r>
              <a:endPara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1" name="Text Box 2"/>
            <p:cNvSpPr txBox="1">
              <a:spLocks noChangeArrowheads="1"/>
            </p:cNvSpPr>
            <p:nvPr/>
          </p:nvSpPr>
          <p:spPr bwMode="auto">
            <a:xfrm>
              <a:off x="5057653" y="5533207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电压三角形</a:t>
              </a:r>
              <a:endPara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32" name="Text Box 60"/>
            <p:cNvSpPr txBox="1">
              <a:spLocks noChangeArrowheads="1"/>
            </p:cNvSpPr>
            <p:nvPr/>
          </p:nvSpPr>
          <p:spPr bwMode="auto">
            <a:xfrm>
              <a:off x="7902699" y="552159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C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阻抗三角形</a:t>
              </a:r>
              <a:endParaRPr lang="zh-CN" altLang="en-US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graphicFrame>
          <p:nvGraphicFramePr>
            <p:cNvPr id="234" name="对象 233"/>
            <p:cNvGraphicFramePr>
              <a:graphicFrameLocks noChangeAspect="1"/>
            </p:cNvGraphicFramePr>
            <p:nvPr/>
          </p:nvGraphicFramePr>
          <p:xfrm>
            <a:off x="5057653" y="5974521"/>
            <a:ext cx="4425120" cy="900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17" name="公式" r:id="rId38" imgW="54559200" imgH="10668000" progId="Equation.3">
                    <p:embed/>
                  </p:oleObj>
                </mc:Choice>
                <mc:Fallback>
                  <p:oleObj name="公式" r:id="rId38" imgW="54559200" imgH="10668000" progId="Equation.3">
                    <p:embed/>
                    <p:pic>
                      <p:nvPicPr>
                        <p:cNvPr id="0" name="对象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653" y="5974521"/>
                          <a:ext cx="4425120" cy="9009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文本框 112"/>
          <p:cNvSpPr txBox="1"/>
          <p:nvPr/>
        </p:nvSpPr>
        <p:spPr>
          <a:xfrm>
            <a:off x="3530206" y="5973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348" y="912371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</a:rPr>
              <a:t>1.</a:t>
            </a:r>
            <a:r>
              <a:rPr lang="zh-CN" altLang="en-US" sz="2400" b="1" dirty="0">
                <a:solidFill>
                  <a:srgbClr val="0033CC"/>
                </a:solidFill>
              </a:rPr>
              <a:t>电路的复阻抗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9694" y="4360420"/>
            <a:ext cx="1793951" cy="1448361"/>
            <a:chOff x="909694" y="4360420"/>
            <a:chExt cx="1793951" cy="1448361"/>
          </a:xfrm>
        </p:grpSpPr>
        <p:sp>
          <p:nvSpPr>
            <p:cNvPr id="135" name="线形标注 3 134"/>
            <p:cNvSpPr/>
            <p:nvPr/>
          </p:nvSpPr>
          <p:spPr>
            <a:xfrm rot="16200000">
              <a:off x="2166747" y="4392910"/>
              <a:ext cx="569387" cy="504408"/>
            </a:xfrm>
            <a:prstGeom prst="borderCallout3">
              <a:avLst>
                <a:gd name="adj1" fmla="val 47961"/>
                <a:gd name="adj2" fmla="val 923"/>
                <a:gd name="adj3" fmla="val 7606"/>
                <a:gd name="adj4" fmla="val -140998"/>
                <a:gd name="adj5" fmla="val -264958"/>
                <a:gd name="adj6" fmla="val -144937"/>
                <a:gd name="adj7" fmla="val -266515"/>
                <a:gd name="adj8" fmla="val -137299"/>
              </a:avLst>
            </a:prstGeom>
            <a:noFill/>
            <a:ln w="19050">
              <a:solidFill>
                <a:srgbClr val="FF00FF"/>
              </a:solidFill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 flipH="1">
              <a:off x="909694" y="5347116"/>
              <a:ext cx="1419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电抗电压</a:t>
              </a:r>
              <a:endParaRPr lang="zh-CN" altLang="en-US" sz="24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085" y="4368208"/>
            <a:ext cx="1782067" cy="1057142"/>
            <a:chOff x="57085" y="4368208"/>
            <a:chExt cx="1782067" cy="1057142"/>
          </a:xfrm>
        </p:grpSpPr>
        <p:sp>
          <p:nvSpPr>
            <p:cNvPr id="142" name="线形标注 3 141"/>
            <p:cNvSpPr/>
            <p:nvPr/>
          </p:nvSpPr>
          <p:spPr>
            <a:xfrm rot="16200000">
              <a:off x="1286288" y="4384731"/>
              <a:ext cx="569387" cy="536341"/>
            </a:xfrm>
            <a:prstGeom prst="borderCallout3">
              <a:avLst>
                <a:gd name="adj1" fmla="val 47961"/>
                <a:gd name="adj2" fmla="val 923"/>
                <a:gd name="adj3" fmla="val 22468"/>
                <a:gd name="adj4" fmla="val -80445"/>
                <a:gd name="adj5" fmla="val 1095"/>
                <a:gd name="adj6" fmla="val -76486"/>
                <a:gd name="adj7" fmla="val -221080"/>
                <a:gd name="adj8" fmla="val -79380"/>
              </a:avLst>
            </a:prstGeom>
            <a:noFill/>
            <a:ln w="19050">
              <a:solidFill>
                <a:srgbClr val="7030A0"/>
              </a:solidFill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7085" y="4963685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电阻电压</a:t>
              </a:r>
              <a:endPara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62870" y="3675308"/>
            <a:ext cx="792761" cy="1010951"/>
            <a:chOff x="5662870" y="3675308"/>
            <a:chExt cx="792761" cy="1010951"/>
          </a:xfrm>
        </p:grpSpPr>
        <p:sp>
          <p:nvSpPr>
            <p:cNvPr id="145" name="线形标注 3 144"/>
            <p:cNvSpPr/>
            <p:nvPr/>
          </p:nvSpPr>
          <p:spPr>
            <a:xfrm rot="16200000">
              <a:off x="5551837" y="3786341"/>
              <a:ext cx="569387" cy="347322"/>
            </a:xfrm>
            <a:prstGeom prst="borderCallout3">
              <a:avLst>
                <a:gd name="adj1" fmla="val 47961"/>
                <a:gd name="adj2" fmla="val 923"/>
                <a:gd name="adj3" fmla="val 22468"/>
                <a:gd name="adj4" fmla="val -80445"/>
                <a:gd name="adj5" fmla="val 213507"/>
                <a:gd name="adj6" fmla="val -81751"/>
                <a:gd name="adj7" fmla="val 214924"/>
                <a:gd name="adj8" fmla="val -84645"/>
              </a:avLst>
            </a:prstGeom>
            <a:noFill/>
            <a:ln w="19050">
              <a:solidFill>
                <a:srgbClr val="C0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680266" y="4224594"/>
              <a:ext cx="775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电阻</a:t>
              </a:r>
              <a:endPara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91199" y="3686429"/>
            <a:ext cx="808528" cy="1010950"/>
            <a:chOff x="6691199" y="3686429"/>
            <a:chExt cx="808528" cy="1010950"/>
          </a:xfrm>
        </p:grpSpPr>
        <p:sp>
          <p:nvSpPr>
            <p:cNvPr id="151" name="线形标注 3 150"/>
            <p:cNvSpPr/>
            <p:nvPr/>
          </p:nvSpPr>
          <p:spPr>
            <a:xfrm rot="16200000">
              <a:off x="6580167" y="3797461"/>
              <a:ext cx="569387" cy="347323"/>
            </a:xfrm>
            <a:prstGeom prst="borderCallout3">
              <a:avLst>
                <a:gd name="adj1" fmla="val 47961"/>
                <a:gd name="adj2" fmla="val 923"/>
                <a:gd name="adj3" fmla="val 22468"/>
                <a:gd name="adj4" fmla="val -80445"/>
                <a:gd name="adj5" fmla="val 213507"/>
                <a:gd name="adj6" fmla="val -81751"/>
                <a:gd name="adj7" fmla="val 214924"/>
                <a:gd name="adj8" fmla="val -84645"/>
              </a:avLst>
            </a:prstGeom>
            <a:noFill/>
            <a:ln w="19050">
              <a:solidFill>
                <a:srgbClr val="0000FF"/>
              </a:solidFill>
              <a:prstDash val="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724362" y="4235714"/>
              <a:ext cx="775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电抗</a:t>
              </a:r>
              <a:endPara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53636" y="298430"/>
            <a:ext cx="35349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不是相量，不加“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65908" y="646154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5" grpId="0"/>
      <p:bldP spid="11" grpId="0" animBg="1"/>
      <p:bldP spid="116" grpId="0" animBg="1"/>
      <p:bldP spid="207" grpId="0" animBg="1"/>
      <p:bldP spid="2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34010" y="4342794"/>
            <a:ext cx="831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l-GR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&gt; 1/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ω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&gt;0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，电压超前电流，电路呈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感性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205" name="Text Box 51"/>
          <p:cNvSpPr txBox="1">
            <a:spLocks noChangeArrowheads="1"/>
          </p:cNvSpPr>
          <p:nvPr/>
        </p:nvSpPr>
        <p:spPr bwMode="auto">
          <a:xfrm>
            <a:off x="371410" y="6131378"/>
            <a:ext cx="938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③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1/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，电压与电流同相，电路呈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纯阻性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06" name="对象 7205"/>
          <p:cNvGraphicFramePr>
            <a:graphicFrameLocks noChangeAspect="1"/>
          </p:cNvGraphicFramePr>
          <p:nvPr/>
        </p:nvGraphicFramePr>
        <p:xfrm>
          <a:off x="291341" y="3383704"/>
          <a:ext cx="6532563" cy="89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78" name="公式" r:id="rId1" imgW="69189600" imgH="9753600" progId="Equation.3">
                  <p:embed/>
                </p:oleObj>
              </mc:Choice>
              <mc:Fallback>
                <p:oleObj name="公式" r:id="rId1" imgW="69189600" imgH="9753600" progId="Equation.3">
                  <p:embed/>
                  <p:pic>
                    <p:nvPicPr>
                      <p:cNvPr id="0" name="对象 7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41" y="3383704"/>
                        <a:ext cx="6532563" cy="89083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72106" y="1379013"/>
            <a:ext cx="6607274" cy="1530425"/>
            <a:chOff x="3608179" y="923991"/>
            <a:chExt cx="6607274" cy="1530425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3608179" y="933559"/>
            <a:ext cx="414972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79" name="公式" r:id="rId3" imgW="2058035" imgH="419100" progId="Equation.3">
                    <p:embed/>
                  </p:oleObj>
                </mc:Choice>
                <mc:Fallback>
                  <p:oleObj name="公式" r:id="rId3" imgW="2058035" imgH="419100" progId="Equation.3">
                    <p:embed/>
                    <p:pic>
                      <p:nvPicPr>
                        <p:cNvPr id="0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179" y="933559"/>
                          <a:ext cx="4149725" cy="846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7812121" y="923991"/>
            <a:ext cx="2403332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80" name="" r:id="rId5" imgW="1119505" imgH="419735" progId="Equation.3">
                    <p:embed/>
                  </p:oleObj>
                </mc:Choice>
                <mc:Fallback>
                  <p:oleObj name="" r:id="rId5" imgW="1119505" imgH="419735" progId="Equation.3">
                    <p:embed/>
                    <p:pic>
                      <p:nvPicPr>
                        <p:cNvPr id="0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121" y="923991"/>
                          <a:ext cx="2403332" cy="822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/>
          </p:nvGraphicFramePr>
          <p:xfrm>
            <a:off x="4977777" y="1684478"/>
            <a:ext cx="2563413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81" name="" r:id="rId7" imgW="1144270" imgH="394335" progId="Equation.3">
                    <p:embed/>
                  </p:oleObj>
                </mc:Choice>
                <mc:Fallback>
                  <p:oleObj name="" r:id="rId7" imgW="1144270" imgH="394335" progId="Equation.3">
                    <p:embed/>
                    <p:pic>
                      <p:nvPicPr>
                        <p:cNvPr id="0" name="对象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777" y="1684478"/>
                          <a:ext cx="2563413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/>
          </p:nvGraphicFramePr>
          <p:xfrm>
            <a:off x="7553395" y="1930256"/>
            <a:ext cx="1216025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82" name="公式" r:id="rId9" imgW="622935" imgH="203200" progId="Equation.3">
                    <p:embed/>
                  </p:oleObj>
                </mc:Choice>
                <mc:Fallback>
                  <p:oleObj name="公式" r:id="rId9" imgW="622935" imgH="203200" progId="Equation.3">
                    <p:embed/>
                    <p:pic>
                      <p:nvPicPr>
                        <p:cNvPr id="0" name="对象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3395" y="1930256"/>
                          <a:ext cx="1216025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76"/>
          <p:cNvGrpSpPr/>
          <p:nvPr/>
        </p:nvGrpSpPr>
        <p:grpSpPr bwMode="auto">
          <a:xfrm>
            <a:off x="4112990" y="2553476"/>
            <a:ext cx="3698876" cy="730251"/>
            <a:chOff x="-478" y="100"/>
            <a:chExt cx="2330" cy="460"/>
          </a:xfrm>
        </p:grpSpPr>
        <p:sp>
          <p:nvSpPr>
            <p:cNvPr id="89" name="Text Box 71"/>
            <p:cNvSpPr txBox="1">
              <a:spLocks noChangeArrowheads="1"/>
            </p:cNvSpPr>
            <p:nvPr/>
          </p:nvSpPr>
          <p:spPr bwMode="auto">
            <a:xfrm>
              <a:off x="-478" y="227"/>
              <a:ext cx="1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电抗 </a:t>
              </a:r>
              <a:r>
                <a:rPr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X= X</a:t>
              </a:r>
              <a:r>
                <a:rPr lang="en-US" altLang="zh-CN" sz="24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-X</a:t>
              </a:r>
              <a:r>
                <a:rPr lang="en-US" altLang="zh-CN" sz="24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  </a:t>
              </a:r>
              <a:r>
                <a:rPr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i="1" baseline="-25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" name="对象 6211"/>
            <p:cNvGraphicFramePr>
              <a:graphicFrameLocks noChangeAspect="1"/>
            </p:cNvGraphicFramePr>
            <p:nvPr/>
          </p:nvGraphicFramePr>
          <p:xfrm>
            <a:off x="1060" y="100"/>
            <a:ext cx="79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83" name="公式" r:id="rId11" imgW="1144905" imgH="750570" progId="Equation.3">
                    <p:embed/>
                  </p:oleObj>
                </mc:Choice>
                <mc:Fallback>
                  <p:oleObj name="公式" r:id="rId11" imgW="1144905" imgH="750570" progId="Equation.3">
                    <p:embed/>
                    <p:pic>
                      <p:nvPicPr>
                        <p:cNvPr id="0" name="对象 6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00"/>
                          <a:ext cx="792" cy="4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C00000"/>
                          </a:solidFill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8131317" y="716739"/>
            <a:ext cx="3714411" cy="2540123"/>
            <a:chOff x="301241" y="1383850"/>
            <a:chExt cx="3714411" cy="2540123"/>
          </a:xfrm>
        </p:grpSpPr>
        <p:sp>
          <p:nvSpPr>
            <p:cNvPr id="97" name="矩形 96"/>
            <p:cNvSpPr/>
            <p:nvPr/>
          </p:nvSpPr>
          <p:spPr>
            <a:xfrm>
              <a:off x="301241" y="1412988"/>
              <a:ext cx="3714411" cy="25109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53535" y="1383850"/>
              <a:ext cx="3413124" cy="2351431"/>
              <a:chOff x="2096169" y="1248241"/>
              <a:chExt cx="3413124" cy="2351431"/>
            </a:xfrm>
          </p:grpSpPr>
          <p:sp>
            <p:nvSpPr>
              <p:cNvPr id="53" name="Text Box 10"/>
              <p:cNvSpPr txBox="1">
                <a:spLocks noChangeArrowheads="1"/>
              </p:cNvSpPr>
              <p:nvPr/>
            </p:nvSpPr>
            <p:spPr bwMode="auto">
              <a:xfrm>
                <a:off x="3708658" y="1499860"/>
                <a:ext cx="9683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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L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4" name="对象 6181"/>
              <p:cNvGraphicFramePr>
                <a:graphicFrameLocks noChangeAspect="1"/>
              </p:cNvGraphicFramePr>
              <p:nvPr/>
            </p:nvGraphicFramePr>
            <p:xfrm>
              <a:off x="4085139" y="2582544"/>
              <a:ext cx="704850" cy="820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84" name="" r:id="rId13" imgW="369570" imgH="433070" progId="Equation.3">
                      <p:embed/>
                    </p:oleObj>
                  </mc:Choice>
                  <mc:Fallback>
                    <p:oleObj name="" r:id="rId13" imgW="369570" imgH="433070" progId="Equation.3">
                      <p:embed/>
                      <p:pic>
                        <p:nvPicPr>
                          <p:cNvPr id="0" name="对象 6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139" y="2582544"/>
                            <a:ext cx="704850" cy="820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组合 54"/>
              <p:cNvGrpSpPr/>
              <p:nvPr/>
            </p:nvGrpSpPr>
            <p:grpSpPr>
              <a:xfrm>
                <a:off x="2096169" y="1248241"/>
                <a:ext cx="3413124" cy="2351431"/>
                <a:chOff x="2096169" y="1248241"/>
                <a:chExt cx="3413124" cy="2351431"/>
              </a:xfrm>
            </p:grpSpPr>
            <p:sp>
              <p:nvSpPr>
                <p:cNvPr id="5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28775" y="1537272"/>
                  <a:ext cx="390525" cy="461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2096169" y="1248241"/>
                  <a:ext cx="3413124" cy="2351431"/>
                  <a:chOff x="2096169" y="1248241"/>
                  <a:chExt cx="3413124" cy="2351431"/>
                </a:xfrm>
              </p:grpSpPr>
              <p:grpSp>
                <p:nvGrpSpPr>
                  <p:cNvPr id="58" name="Group 2"/>
                  <p:cNvGrpSpPr/>
                  <p:nvPr/>
                </p:nvGrpSpPr>
                <p:grpSpPr bwMode="auto">
                  <a:xfrm>
                    <a:off x="2096169" y="1248241"/>
                    <a:ext cx="3413124" cy="2320924"/>
                    <a:chOff x="-55" y="-58"/>
                    <a:chExt cx="2150" cy="1462"/>
                  </a:xfrm>
                </p:grpSpPr>
                <p:graphicFrame>
                  <p:nvGraphicFramePr>
                    <p:cNvPr id="67" name="对象 615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88" y="-58"/>
                    <a:ext cx="179" cy="3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8185" name="" r:id="rId15" imgW="127635" imgH="267335" progId="Equation.3">
                            <p:embed/>
                          </p:oleObj>
                        </mc:Choice>
                        <mc:Fallback>
                          <p:oleObj name="" r:id="rId15" imgW="127635" imgH="267335" progId="Equation.3">
                            <p:embed/>
                            <p:pic>
                              <p:nvPicPr>
                                <p:cNvPr id="0" name="对象 615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8" y="-58"/>
                                  <a:ext cx="179" cy="3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8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895"/>
                      <a:ext cx="227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Line 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988"/>
                      <a:ext cx="227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" name="Freeform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" y="463"/>
                      <a:ext cx="1" cy="432"/>
                    </a:xfrm>
                    <a:custGeom>
                      <a:avLst/>
                      <a:gdLst>
                        <a:gd name="T0" fmla="*/ 0 w 1"/>
                        <a:gd name="T1" fmla="*/ 0 h 432"/>
                        <a:gd name="T2" fmla="*/ 1 w 1"/>
                        <a:gd name="T3" fmla="*/ 6 h 432"/>
                        <a:gd name="T4" fmla="*/ 1 w 1"/>
                        <a:gd name="T5" fmla="*/ 432 h 4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432">
                          <a:moveTo>
                            <a:pt x="0" y="0"/>
                          </a:moveTo>
                          <a:lnTo>
                            <a:pt x="1" y="6"/>
                          </a:lnTo>
                          <a:lnTo>
                            <a:pt x="1" y="432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" name="Freeform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" y="987"/>
                      <a:ext cx="0" cy="388"/>
                    </a:xfrm>
                    <a:custGeom>
                      <a:avLst/>
                      <a:gdLst>
                        <a:gd name="T0" fmla="*/ 0 w 1"/>
                        <a:gd name="T1" fmla="*/ 0 h 388"/>
                        <a:gd name="T2" fmla="*/ 1 w 1"/>
                        <a:gd name="T3" fmla="*/ 388 h 388"/>
                        <a:gd name="T4" fmla="*/ 1 w 1"/>
                        <a:gd name="T5" fmla="*/ 382 h 3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388">
                          <a:moveTo>
                            <a:pt x="0" y="0"/>
                          </a:moveTo>
                          <a:lnTo>
                            <a:pt x="1" y="388"/>
                          </a:lnTo>
                          <a:lnTo>
                            <a:pt x="1" y="382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Rectangle 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524" y="331"/>
                      <a:ext cx="113" cy="27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2"/>
                      </a:solidFill>
                      <a:miter lim="800000"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" name="Freeform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" y="1378"/>
                      <a:ext cx="1518" cy="1"/>
                    </a:xfrm>
                    <a:custGeom>
                      <a:avLst/>
                      <a:gdLst>
                        <a:gd name="T0" fmla="*/ 1518 w 1518"/>
                        <a:gd name="T1" fmla="*/ 0 h 1"/>
                        <a:gd name="T2" fmla="*/ 0 w 1518"/>
                        <a:gd name="T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1518" h="1">
                          <a:moveTo>
                            <a:pt x="151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" y="377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75" name="Group 13"/>
                    <p:cNvGrpSpPr/>
                    <p:nvPr/>
                  </p:nvGrpSpPr>
                  <p:grpSpPr bwMode="auto">
                    <a:xfrm>
                      <a:off x="1008" y="415"/>
                      <a:ext cx="384" cy="57"/>
                      <a:chOff x="0" y="0"/>
                      <a:chExt cx="384" cy="57"/>
                    </a:xfrm>
                  </p:grpSpPr>
                  <p:sp>
                    <p:nvSpPr>
                      <p:cNvPr id="85" name="Freeform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98" cy="57"/>
                      </a:xfrm>
                      <a:custGeom>
                        <a:avLst/>
                        <a:gdLst>
                          <a:gd name="T0" fmla="*/ 0 w 98"/>
                          <a:gd name="T1" fmla="*/ 57 h 57"/>
                          <a:gd name="T2" fmla="*/ 18 w 98"/>
                          <a:gd name="T3" fmla="*/ 14 h 57"/>
                          <a:gd name="T4" fmla="*/ 47 w 98"/>
                          <a:gd name="T5" fmla="*/ 0 h 57"/>
                          <a:gd name="T6" fmla="*/ 80 w 98"/>
                          <a:gd name="T7" fmla="*/ 14 h 57"/>
                          <a:gd name="T8" fmla="*/ 98 w 98"/>
                          <a:gd name="T9" fmla="*/ 48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8" h="57">
                            <a:moveTo>
                              <a:pt x="0" y="57"/>
                            </a:moveTo>
                            <a:cubicBezTo>
                              <a:pt x="3" y="50"/>
                              <a:pt x="10" y="23"/>
                              <a:pt x="18" y="14"/>
                            </a:cubicBezTo>
                            <a:cubicBezTo>
                              <a:pt x="26" y="5"/>
                              <a:pt x="37" y="0"/>
                              <a:pt x="47" y="0"/>
                            </a:cubicBezTo>
                            <a:cubicBezTo>
                              <a:pt x="57" y="0"/>
                              <a:pt x="71" y="6"/>
                              <a:pt x="80" y="14"/>
                            </a:cubicBezTo>
                            <a:cubicBezTo>
                              <a:pt x="89" y="22"/>
                              <a:pt x="94" y="42"/>
                              <a:pt x="98" y="48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" name="Freeform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" y="0"/>
                        <a:ext cx="95" cy="51"/>
                      </a:xfrm>
                      <a:custGeom>
                        <a:avLst/>
                        <a:gdLst>
                          <a:gd name="T0" fmla="*/ 0 w 121"/>
                          <a:gd name="T1" fmla="*/ 54 h 54"/>
                          <a:gd name="T2" fmla="*/ 24 w 121"/>
                          <a:gd name="T3" fmla="*/ 15 h 54"/>
                          <a:gd name="T4" fmla="*/ 66 w 121"/>
                          <a:gd name="T5" fmla="*/ 0 h 54"/>
                          <a:gd name="T6" fmla="*/ 103 w 121"/>
                          <a:gd name="T7" fmla="*/ 15 h 54"/>
                          <a:gd name="T8" fmla="*/ 121 w 121"/>
                          <a:gd name="T9" fmla="*/ 51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1" h="54">
                            <a:moveTo>
                              <a:pt x="0" y="54"/>
                            </a:moveTo>
                            <a:cubicBezTo>
                              <a:pt x="4" y="47"/>
                              <a:pt x="13" y="24"/>
                              <a:pt x="24" y="15"/>
                            </a:cubicBezTo>
                            <a:cubicBezTo>
                              <a:pt x="35" y="6"/>
                              <a:pt x="53" y="0"/>
                              <a:pt x="66" y="0"/>
                            </a:cubicBezTo>
                            <a:cubicBezTo>
                              <a:pt x="79" y="0"/>
                              <a:pt x="94" y="7"/>
                              <a:pt x="103" y="15"/>
                            </a:cubicBezTo>
                            <a:cubicBezTo>
                              <a:pt x="112" y="23"/>
                              <a:pt x="117" y="44"/>
                              <a:pt x="121" y="51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7" name="Freeform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3" y="0"/>
                        <a:ext cx="94" cy="48"/>
                      </a:xfrm>
                      <a:custGeom>
                        <a:avLst/>
                        <a:gdLst>
                          <a:gd name="T0" fmla="*/ 0 w 119"/>
                          <a:gd name="T1" fmla="*/ 51 h 51"/>
                          <a:gd name="T2" fmla="*/ 17 w 119"/>
                          <a:gd name="T3" fmla="*/ 15 h 51"/>
                          <a:gd name="T4" fmla="*/ 59 w 119"/>
                          <a:gd name="T5" fmla="*/ 0 h 51"/>
                          <a:gd name="T6" fmla="*/ 96 w 119"/>
                          <a:gd name="T7" fmla="*/ 15 h 51"/>
                          <a:gd name="T8" fmla="*/ 119 w 119"/>
                          <a:gd name="T9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9" h="51">
                            <a:moveTo>
                              <a:pt x="0" y="51"/>
                            </a:moveTo>
                            <a:cubicBezTo>
                              <a:pt x="3" y="45"/>
                              <a:pt x="7" y="24"/>
                              <a:pt x="17" y="15"/>
                            </a:cubicBezTo>
                            <a:cubicBezTo>
                              <a:pt x="27" y="6"/>
                              <a:pt x="46" y="0"/>
                              <a:pt x="59" y="0"/>
                            </a:cubicBezTo>
                            <a:cubicBezTo>
                              <a:pt x="72" y="0"/>
                              <a:pt x="86" y="7"/>
                              <a:pt x="96" y="15"/>
                            </a:cubicBezTo>
                            <a:cubicBezTo>
                              <a:pt x="106" y="23"/>
                              <a:pt x="114" y="44"/>
                              <a:pt x="119" y="51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8" name="Freeform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7" y="0"/>
                        <a:ext cx="97" cy="54"/>
                      </a:xfrm>
                      <a:custGeom>
                        <a:avLst/>
                        <a:gdLst>
                          <a:gd name="T0" fmla="*/ 0 w 123"/>
                          <a:gd name="T1" fmla="*/ 51 h 57"/>
                          <a:gd name="T2" fmla="*/ 23 w 123"/>
                          <a:gd name="T3" fmla="*/ 15 h 57"/>
                          <a:gd name="T4" fmla="*/ 65 w 123"/>
                          <a:gd name="T5" fmla="*/ 0 h 57"/>
                          <a:gd name="T6" fmla="*/ 102 w 123"/>
                          <a:gd name="T7" fmla="*/ 15 h 57"/>
                          <a:gd name="T8" fmla="*/ 123 w 123"/>
                          <a:gd name="T9" fmla="*/ 57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3" h="57">
                            <a:moveTo>
                              <a:pt x="0" y="51"/>
                            </a:moveTo>
                            <a:cubicBezTo>
                              <a:pt x="3" y="45"/>
                              <a:pt x="12" y="24"/>
                              <a:pt x="23" y="15"/>
                            </a:cubicBezTo>
                            <a:cubicBezTo>
                              <a:pt x="34" y="6"/>
                              <a:pt x="52" y="0"/>
                              <a:pt x="65" y="0"/>
                            </a:cubicBezTo>
                            <a:cubicBezTo>
                              <a:pt x="78" y="0"/>
                              <a:pt x="92" y="6"/>
                              <a:pt x="102" y="15"/>
                            </a:cubicBezTo>
                            <a:cubicBezTo>
                              <a:pt x="112" y="24"/>
                              <a:pt x="119" y="48"/>
                              <a:pt x="123" y="57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463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" name="Freeform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466"/>
                      <a:ext cx="317" cy="0"/>
                    </a:xfrm>
                    <a:custGeom>
                      <a:avLst/>
                      <a:gdLst>
                        <a:gd name="T0" fmla="*/ 0 w 306"/>
                        <a:gd name="T1" fmla="*/ 6 h 6"/>
                        <a:gd name="T2" fmla="*/ 306 w 306"/>
                        <a:gd name="T3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06" h="6">
                          <a:moveTo>
                            <a:pt x="0" y="6"/>
                          </a:moveTo>
                          <a:lnTo>
                            <a:pt x="306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" name="Freeform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" y="446"/>
                      <a:ext cx="300" cy="0"/>
                    </a:xfrm>
                    <a:custGeom>
                      <a:avLst/>
                      <a:gdLst>
                        <a:gd name="T0" fmla="*/ 300 w 300"/>
                        <a:gd name="T1" fmla="*/ 0 h 7"/>
                        <a:gd name="T2" fmla="*/ 0 w 300"/>
                        <a:gd name="T3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00" h="7">
                          <a:moveTo>
                            <a:pt x="300" y="0"/>
                          </a:moveTo>
                          <a:lnTo>
                            <a:pt x="0" y="7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" y="1336"/>
                      <a:ext cx="68" cy="6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" y="415"/>
                      <a:ext cx="68" cy="6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81" name="对象 617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-55" y="703"/>
                    <a:ext cx="252" cy="35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8186" name="" r:id="rId17" imgW="165735" imgH="280670" progId="Equation.3">
                            <p:embed/>
                          </p:oleObj>
                        </mc:Choice>
                        <mc:Fallback>
                          <p:oleObj name="" r:id="rId17" imgW="165735" imgH="280670" progId="Equation.3">
                            <p:embed/>
                            <p:pic>
                              <p:nvPicPr>
                                <p:cNvPr id="0" name="对象 617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-55" y="703"/>
                                  <a:ext cx="252" cy="35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2" name="对象 617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84" y="396"/>
                    <a:ext cx="328" cy="3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8187" name="" r:id="rId19" imgW="242570" imgH="280670" progId="Equation.3">
                            <p:embed/>
                          </p:oleObj>
                        </mc:Choice>
                        <mc:Fallback>
                          <p:oleObj name="" r:id="rId19" imgW="242570" imgH="280670" progId="Equation.3">
                            <p:embed/>
                            <p:pic>
                              <p:nvPicPr>
                                <p:cNvPr id="0" name="对象 617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84" y="396"/>
                                  <a:ext cx="328" cy="3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3" name="对象 618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826" y="704"/>
                    <a:ext cx="269" cy="3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8188" name="" r:id="rId21" imgW="242570" imgH="280670" progId="Equation.3">
                            <p:embed/>
                          </p:oleObj>
                        </mc:Choice>
                        <mc:Fallback>
                          <p:oleObj name="" r:id="rId21" imgW="242570" imgH="280670" progId="Equation.3">
                            <p:embed/>
                            <p:pic>
                              <p:nvPicPr>
                                <p:cNvPr id="0" name="对象 618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26" y="704"/>
                                  <a:ext cx="269" cy="38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84" name="对象 618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3" y="531"/>
                    <a:ext cx="312" cy="3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8189" name="" r:id="rId23" imgW="229870" imgH="229870" progId="Equation.3">
                            <p:embed/>
                          </p:oleObj>
                        </mc:Choice>
                        <mc:Fallback>
                          <p:oleObj name="" r:id="rId23" imgW="229870" imgH="229870" progId="Equation.3">
                            <p:embed/>
                            <p:pic>
                              <p:nvPicPr>
                                <p:cNvPr id="0" name="对象 618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3" y="531"/>
                                  <a:ext cx="312" cy="3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8344" y="2085197"/>
                    <a:ext cx="387350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8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7231" y="3075797"/>
                    <a:ext cx="363537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 dirty="0">
                        <a:latin typeface="宋体" panose="02010600030101010101" pitchFamily="2" charset="-122"/>
                      </a:rPr>
                      <a:t>-</a:t>
                    </a:r>
                    <a:endParaRPr lang="en-US" altLang="zh-CN" sz="28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0431" y="2237597"/>
                    <a:ext cx="387350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0431" y="2999597"/>
                    <a:ext cx="363537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宋体" panose="02010600030101010101" pitchFamily="2" charset="-122"/>
                      </a:rPr>
                      <a:t>-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7162" y="2008997"/>
                    <a:ext cx="387350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8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9393" y="2008997"/>
                    <a:ext cx="363537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宋体" panose="02010600030101010101" pitchFamily="2" charset="-122"/>
                      </a:rPr>
                      <a:t>-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7987" y="2116947"/>
                    <a:ext cx="385762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8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869" y="2116947"/>
                    <a:ext cx="363537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800" b="1">
                        <a:latin typeface="宋体" panose="02010600030101010101" pitchFamily="2" charset="-122"/>
                      </a:rPr>
                      <a:t>-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2" name="矩形 51"/>
          <p:cNvSpPr/>
          <p:nvPr/>
        </p:nvSpPr>
        <p:spPr>
          <a:xfrm>
            <a:off x="8595010" y="172525"/>
            <a:ext cx="269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 L C 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串联电路：</a:t>
            </a:r>
            <a:endParaRPr lang="zh-CN" altLang="en-US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222348" y="-12932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75"/>
          <p:cNvSpPr txBox="1">
            <a:spLocks noChangeArrowheads="1"/>
          </p:cNvSpPr>
          <p:nvPr/>
        </p:nvSpPr>
        <p:spPr bwMode="auto">
          <a:xfrm>
            <a:off x="469027" y="952830"/>
            <a:ext cx="6041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串联电路复阻抗与电路性质的判定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333391" y="5238066"/>
            <a:ext cx="8387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l-GR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l-GR" altLang="zh-CN" sz="24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ω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 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&lt; 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，电压滞后电流，电路呈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容性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845610" y="4765999"/>
                <a:ext cx="4442219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=j</a:t>
                </a:r>
                <a:r>
                  <a:rPr lang="el-GR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纯感性</a:t>
                </a:r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10" y="4765999"/>
                <a:ext cx="4442219" cy="470000"/>
              </a:xfrm>
              <a:prstGeom prst="rect">
                <a:avLst/>
              </a:prstGeom>
              <a:blipFill rotWithShape="1">
                <a:blip r:embed="rId25"/>
                <a:stretch>
                  <a:fillRect l="-2195" t="-11688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/>
              <p:cNvSpPr/>
              <p:nvPr/>
            </p:nvSpPr>
            <p:spPr>
              <a:xfrm>
                <a:off x="3816529" y="5669606"/>
                <a:ext cx="5497008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1" dirty="0" smtClean="0">
                            <a:solidFill>
                              <a:srgbClr val="C00000"/>
                            </a:solidFill>
                            <a:latin typeface="宋体" panose="02010600030101010101" pitchFamily="2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b="1" dirty="0">
                            <a:latin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l-GR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纯容性</a:t>
                </a:r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29" y="5669606"/>
                <a:ext cx="5497008" cy="470000"/>
              </a:xfrm>
              <a:prstGeom prst="rect">
                <a:avLst/>
              </a:prstGeom>
              <a:blipFill rotWithShape="1">
                <a:blip r:embed="rId25"/>
                <a:stretch>
                  <a:fillRect l="-1663" t="-15584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645548" y="3538200"/>
            <a:ext cx="3307006" cy="2666122"/>
            <a:chOff x="8698119" y="3544577"/>
            <a:chExt cx="3307006" cy="2666122"/>
          </a:xfrm>
        </p:grpSpPr>
        <p:sp>
          <p:nvSpPr>
            <p:cNvPr id="102" name="AutoShape 31"/>
            <p:cNvSpPr>
              <a:spLocks noChangeArrowheads="1"/>
            </p:cNvSpPr>
            <p:nvPr/>
          </p:nvSpPr>
          <p:spPr bwMode="auto">
            <a:xfrm>
              <a:off x="8698119" y="3544577"/>
              <a:ext cx="3307006" cy="1703653"/>
            </a:xfrm>
            <a:prstGeom prst="cloudCallout">
              <a:avLst>
                <a:gd name="adj1" fmla="val -82939"/>
                <a:gd name="adj2" fmla="val -33356"/>
              </a:avLst>
            </a:prstGeom>
            <a:solidFill>
              <a:srgbClr val="FFFFFF"/>
            </a:solidFill>
            <a:ln w="38100">
              <a:solidFill>
                <a:srgbClr val="00B0F0"/>
              </a:solidFill>
              <a:round/>
            </a:ln>
          </p:spPr>
          <p:txBody>
            <a:bodyPr wrap="none" anchor="ctr"/>
            <a:lstStyle>
              <a:lvl1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3" name="Text Box 32"/>
            <p:cNvSpPr txBox="1">
              <a:spLocks noChangeArrowheads="1"/>
            </p:cNvSpPr>
            <p:nvPr/>
          </p:nvSpPr>
          <p:spPr bwMode="auto">
            <a:xfrm>
              <a:off x="8826986" y="3862384"/>
              <a:ext cx="3119765" cy="1495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defTabSz="762000" eaLnBrk="0" hangingPunct="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若</a:t>
              </a:r>
              <a:r>
                <a:rPr lang="en-US" altLang="zh-CN" i="1" dirty="0">
                  <a:solidFill>
                    <a:srgbClr val="0070C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zh-CN" altLang="en-US" i="1" dirty="0">
                  <a:solidFill>
                    <a:srgbClr val="0070C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i="1" dirty="0">
                  <a:solidFill>
                    <a:srgbClr val="0070C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zh-CN" altLang="en-US" i="1" dirty="0">
                  <a:solidFill>
                    <a:srgbClr val="0070C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i="1" dirty="0">
                  <a:solidFill>
                    <a:srgbClr val="0070C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zh-CN" altLang="en-US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已給定，</a:t>
              </a:r>
              <a:endParaRPr lang="zh-CN" altLang="en-US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电路性质能否确定？</a:t>
              </a:r>
              <a:endParaRPr lang="zh-CN" altLang="en-US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859780" y="4962924"/>
              <a:ext cx="1000125" cy="1247775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96" name="Text Box 75"/>
          <p:cNvSpPr txBox="1">
            <a:spLocks noChangeArrowheads="1"/>
          </p:cNvSpPr>
          <p:nvPr/>
        </p:nvSpPr>
        <p:spPr bwMode="auto">
          <a:xfrm>
            <a:off x="982416" y="464501"/>
            <a:ext cx="4533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 C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串联电路的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阻抗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09354" y="6418815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205" grpId="0" build="p"/>
      <p:bldP spid="95" grpId="0"/>
      <p:bldP spid="99" grpId="0"/>
      <p:bldP spid="11" grpId="0"/>
      <p:bldP spid="1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579" y="4488208"/>
            <a:ext cx="6383556" cy="846192"/>
          </a:xfrm>
          <a:prstGeom prst="rect">
            <a:avLst/>
          </a:prstGeom>
        </p:spPr>
      </p:pic>
      <p:sp>
        <p:nvSpPr>
          <p:cNvPr id="756738" name="Rectangle 2"/>
          <p:cNvSpPr>
            <a:spLocks noChangeArrowheads="1"/>
          </p:cNvSpPr>
          <p:nvPr/>
        </p:nvSpPr>
        <p:spPr bwMode="auto">
          <a:xfrm>
            <a:off x="5626100" y="32146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/>
          </a:p>
        </p:txBody>
      </p:sp>
      <p:graphicFrame>
        <p:nvGraphicFramePr>
          <p:cNvPr id="756758" name="Object 22"/>
          <p:cNvGraphicFramePr>
            <a:graphicFrameLocks noChangeAspect="1"/>
          </p:cNvGraphicFramePr>
          <p:nvPr/>
        </p:nvGraphicFramePr>
        <p:xfrm>
          <a:off x="527540" y="775900"/>
          <a:ext cx="11397947" cy="275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6" name="Visio" r:id="rId2" imgW="6400800" imgH="1557655" progId="Visio.Drawing.11">
                  <p:embed/>
                </p:oleObj>
              </mc:Choice>
              <mc:Fallback>
                <p:oleObj name="Visio" r:id="rId2" imgW="6400800" imgH="1557655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0" y="775900"/>
                        <a:ext cx="11397947" cy="275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0" name="Rectangle 24"/>
          <p:cNvSpPr>
            <a:spLocks noChangeArrowheads="1"/>
          </p:cNvSpPr>
          <p:nvPr/>
        </p:nvSpPr>
        <p:spPr bwMode="auto">
          <a:xfrm>
            <a:off x="1008661" y="465054"/>
            <a:ext cx="6224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2-4-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+mn-ea"/>
                <a:cs typeface="Courier New" panose="02070309020205020404" pitchFamily="49" charset="0"/>
              </a:rPr>
              <a:t>电路如图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(a)</a:t>
            </a:r>
            <a:r>
              <a:rPr lang="zh-CN" altLang="en-US" sz="2400" b="1" dirty="0">
                <a:latin typeface="+mn-ea"/>
                <a:cs typeface="Courier New" panose="02070309020205020404" pitchFamily="49" charset="0"/>
              </a:rPr>
              <a:t>所示，已知电流源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756761" name="Rectangle 25"/>
          <p:cNvSpPr>
            <a:spLocks noChangeArrowheads="1"/>
          </p:cNvSpPr>
          <p:nvPr/>
        </p:nvSpPr>
        <p:spPr bwMode="auto">
          <a:xfrm>
            <a:off x="210936" y="909308"/>
            <a:ext cx="9681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=10Ω</a:t>
            </a:r>
            <a:r>
              <a:rPr lang="zh-CN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=20mH</a:t>
            </a:r>
            <a:r>
              <a:rPr lang="zh-CN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=100μF</a:t>
            </a:r>
            <a:r>
              <a:rPr lang="zh-CN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，试求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并判断电路的性质</a:t>
            </a:r>
            <a:r>
              <a:rPr lang="zh-CN" altLang="en-US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6762" name="Rectangle 26"/>
              <p:cNvSpPr>
                <a:spLocks noChangeArrowheads="1"/>
              </p:cNvSpPr>
              <p:nvPr/>
            </p:nvSpPr>
            <p:spPr bwMode="auto">
              <a:xfrm>
                <a:off x="7246323" y="384095"/>
                <a:ext cx="4409505" cy="531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sin(1000</a:t>
                </a:r>
                <a:r>
                  <a:rPr lang="en-US" altLang="zh-CN" sz="2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 </a:t>
                </a:r>
                <a:r>
                  <a:rPr lang="en-US" altLang="zh-CN" sz="26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+60°)A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，</a:t>
                </a:r>
              </a:p>
            </p:txBody>
          </p:sp>
        </mc:Choice>
        <mc:Fallback>
          <p:sp>
            <p:nvSpPr>
              <p:cNvPr id="756762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6323" y="384095"/>
                <a:ext cx="4409505" cy="531428"/>
              </a:xfrm>
              <a:prstGeom prst="rect">
                <a:avLst/>
              </a:prstGeom>
              <a:blipFill rotWithShape="1">
                <a:blip r:embed="rId4"/>
                <a:stretch>
                  <a:fillRect l="-2490" t="-5747" b="-29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6764" name="Rectangle 28"/>
          <p:cNvSpPr>
            <a:spLocks noChangeArrowheads="1"/>
          </p:cNvSpPr>
          <p:nvPr/>
        </p:nvSpPr>
        <p:spPr bwMode="auto">
          <a:xfrm>
            <a:off x="93992" y="3417689"/>
            <a:ext cx="66864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作出时域电路的相量模型如图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56773" name="Group 37"/>
          <p:cNvGrpSpPr/>
          <p:nvPr/>
        </p:nvGrpSpPr>
        <p:grpSpPr bwMode="auto">
          <a:xfrm>
            <a:off x="6894775" y="3413870"/>
            <a:ext cx="4897210" cy="492125"/>
            <a:chOff x="192" y="2717"/>
            <a:chExt cx="3392" cy="310"/>
          </a:xfrm>
        </p:grpSpPr>
        <p:graphicFrame>
          <p:nvGraphicFramePr>
            <p:cNvPr id="756763" name="Object 27"/>
            <p:cNvGraphicFramePr>
              <a:graphicFrameLocks noChangeAspect="1"/>
            </p:cNvGraphicFramePr>
            <p:nvPr/>
          </p:nvGraphicFramePr>
          <p:xfrm>
            <a:off x="2480" y="2717"/>
            <a:ext cx="110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77" name="Equation" r:id="rId5" imgW="761365" imgH="203200" progId="Equation.DSMT4">
                    <p:embed/>
                  </p:oleObj>
                </mc:Choice>
                <mc:Fallback>
                  <p:oleObj name="Equation" r:id="rId5" imgW="761365" imgH="203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2717"/>
                          <a:ext cx="1104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6766" name="Rectangle 30"/>
            <p:cNvSpPr>
              <a:spLocks noChangeArrowheads="1"/>
            </p:cNvSpPr>
            <p:nvPr/>
          </p:nvSpPr>
          <p:spPr bwMode="auto">
            <a:xfrm>
              <a:off x="192" y="2736"/>
              <a:ext cx="22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(2)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电流源电流相量为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756767" name="Rectangle 31"/>
          <p:cNvSpPr>
            <a:spLocks noChangeArrowheads="1"/>
          </p:cNvSpPr>
          <p:nvPr/>
        </p:nvSpPr>
        <p:spPr bwMode="auto">
          <a:xfrm>
            <a:off x="5601094" y="3059603"/>
            <a:ext cx="526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(b)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6768" name="Rectangle 32"/>
          <p:cNvSpPr>
            <a:spLocks noChangeArrowheads="1"/>
          </p:cNvSpPr>
          <p:nvPr/>
        </p:nvSpPr>
        <p:spPr bwMode="auto">
          <a:xfrm>
            <a:off x="9484096" y="2959414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(c)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6769" name="Rectangle 33"/>
          <p:cNvSpPr>
            <a:spLocks noChangeArrowheads="1"/>
          </p:cNvSpPr>
          <p:nvPr/>
        </p:nvSpPr>
        <p:spPr bwMode="auto">
          <a:xfrm>
            <a:off x="1708732" y="3030022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(a)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6770" name="Rectangle 34"/>
          <p:cNvSpPr>
            <a:spLocks noChangeArrowheads="1"/>
          </p:cNvSpPr>
          <p:nvPr/>
        </p:nvSpPr>
        <p:spPr bwMode="auto">
          <a:xfrm>
            <a:off x="302487" y="3914416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则电阻、电感、电容元件两端的电压相量分别为：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6772" name="Rectangle 3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6771" name="Object 35"/>
          <p:cNvGraphicFramePr>
            <a:graphicFrameLocks noChangeAspect="1"/>
          </p:cNvGraphicFramePr>
          <p:nvPr/>
        </p:nvGraphicFramePr>
        <p:xfrm>
          <a:off x="6981845" y="4019921"/>
          <a:ext cx="502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8" name="Equation" r:id="rId7" imgW="2171700" imgH="241300" progId="Equation.DSMT4">
                  <p:embed/>
                </p:oleObj>
              </mc:Choice>
              <mc:Fallback>
                <p:oleObj name="Equation" r:id="rId7" imgW="2171700" imgH="241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45" y="4019921"/>
                        <a:ext cx="5029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527540" y="4424358"/>
          <a:ext cx="5098560" cy="88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79" name="Equation" r:id="rId9" imgW="2781300" imgH="482600" progId="Equation.DSMT4">
                  <p:embed/>
                </p:oleObj>
              </mc:Choice>
              <mc:Fallback>
                <p:oleObj name="Equation" r:id="rId9" imgW="27813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0" y="4424358"/>
                        <a:ext cx="5098560" cy="884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-137901" y="5360791"/>
            <a:ext cx="2316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再由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得：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035996" y="5371504"/>
          <a:ext cx="7180208" cy="97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0" name="Equation" r:id="rId11" imgW="3454400" imgH="482600" progId="Equation.DSMT4">
                  <p:embed/>
                </p:oleObj>
              </mc:Choice>
              <mc:Fallback>
                <p:oleObj name="Equation" r:id="rId11" imgW="3454400" imgH="482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996" y="5371504"/>
                        <a:ext cx="7180208" cy="972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-251511" y="6275045"/>
            <a:ext cx="3775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由相量反变换求得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81845" y="5823879"/>
            <a:ext cx="3591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电压相量图如图</a:t>
            </a: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所示 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3882" y="6294399"/>
            <a:ext cx="3838301" cy="4762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523269" y="6279356"/>
            <a:ext cx="4177165" cy="481290"/>
            <a:chOff x="7720215" y="6261670"/>
            <a:chExt cx="4040222" cy="481290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754894" y="6295285"/>
            <a:ext cx="39624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81" name="公式" r:id="rId14" imgW="60655200" imgH="5791200" progId="Equation.3">
                    <p:embed/>
                  </p:oleObj>
                </mc:Choice>
                <mc:Fallback>
                  <p:oleObj name="公式" r:id="rId14" imgW="60655200" imgH="5791200" progId="Equation.3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4894" y="6295285"/>
                          <a:ext cx="3962400" cy="447675"/>
                        </a:xfrm>
                        <a:prstGeom prst="rect">
                          <a:avLst/>
                        </a:prstGeom>
                        <a:solidFill>
                          <a:srgbClr val="FFCDCD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线形标注 3 31"/>
            <p:cNvSpPr/>
            <p:nvPr/>
          </p:nvSpPr>
          <p:spPr>
            <a:xfrm rot="5400000" flipV="1">
              <a:off x="9502827" y="4479058"/>
              <a:ext cx="474998" cy="4040222"/>
            </a:xfrm>
            <a:prstGeom prst="borderCallout3">
              <a:avLst>
                <a:gd name="adj1" fmla="val 87675"/>
                <a:gd name="adj2" fmla="val -117246"/>
                <a:gd name="adj3" fmla="val 97936"/>
                <a:gd name="adj4" fmla="val 983"/>
                <a:gd name="adj5" fmla="val 98459"/>
                <a:gd name="adj6" fmla="val 4610"/>
                <a:gd name="adj7" fmla="val 97047"/>
                <a:gd name="adj8" fmla="val 4876"/>
              </a:avLst>
            </a:prstGeom>
            <a:noFill/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05619" y="5161786"/>
            <a:ext cx="1980029" cy="523220"/>
          </a:xfrm>
          <a:prstGeom prst="rect">
            <a:avLst/>
          </a:prstGeom>
          <a:solidFill>
            <a:srgbClr val="C00000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电路呈感性</a:t>
            </a:r>
            <a:endParaRPr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28671" y="31265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86949" y="1378731"/>
            <a:ext cx="3434110" cy="2036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09511" y="915523"/>
            <a:ext cx="3783904" cy="2410306"/>
          </a:xfrm>
          <a:prstGeom prst="rect">
            <a:avLst/>
          </a:prstGeom>
        </p:spPr>
      </p:pic>
      <p:sp>
        <p:nvSpPr>
          <p:cNvPr id="3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2149" y="643955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64" grpId="0"/>
      <p:bldP spid="756770" grpId="0"/>
      <p:bldP spid="20" grpId="0"/>
      <p:bldP spid="23" grpId="0"/>
      <p:bldP spid="2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1592" y="1535711"/>
            <a:ext cx="7732073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正弦交流电的基本概念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1436" y="2678711"/>
            <a:ext cx="3483510" cy="221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5"/>
          <p:cNvSpPr txBox="1">
            <a:spLocks noChangeArrowheads="1"/>
          </p:cNvSpPr>
          <p:nvPr/>
        </p:nvSpPr>
        <p:spPr bwMode="auto">
          <a:xfrm>
            <a:off x="951877" y="540724"/>
            <a:ext cx="5949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L C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串联电路的相量图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0497" y="1188333"/>
            <a:ext cx="3802364" cy="2712146"/>
            <a:chOff x="1852387" y="1578553"/>
            <a:chExt cx="3802364" cy="2712146"/>
          </a:xfrm>
        </p:grpSpPr>
        <p:sp>
          <p:nvSpPr>
            <p:cNvPr id="373" name="矩形 372"/>
            <p:cNvSpPr/>
            <p:nvPr/>
          </p:nvSpPr>
          <p:spPr>
            <a:xfrm>
              <a:off x="1852387" y="1663742"/>
              <a:ext cx="3802364" cy="26269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5" name="组合 354"/>
            <p:cNvGrpSpPr/>
            <p:nvPr/>
          </p:nvGrpSpPr>
          <p:grpSpPr>
            <a:xfrm>
              <a:off x="2186102" y="1578553"/>
              <a:ext cx="3413124" cy="2705874"/>
              <a:chOff x="4494583" y="1098870"/>
              <a:chExt cx="3413124" cy="2705874"/>
            </a:xfrm>
          </p:grpSpPr>
          <p:grpSp>
            <p:nvGrpSpPr>
              <p:cNvPr id="258" name="组合 257"/>
              <p:cNvGrpSpPr/>
              <p:nvPr/>
            </p:nvGrpSpPr>
            <p:grpSpPr>
              <a:xfrm>
                <a:off x="4494583" y="1098870"/>
                <a:ext cx="3413124" cy="2351431"/>
                <a:chOff x="2096169" y="1248241"/>
                <a:chExt cx="3413124" cy="2351431"/>
              </a:xfrm>
            </p:grpSpPr>
            <p:sp>
              <p:nvSpPr>
                <p:cNvPr id="25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08658" y="1499860"/>
                  <a:ext cx="968375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j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</a:rPr>
                    <a:t>L</a:t>
                  </a:r>
                  <a:endParaRPr lang="en-US" altLang="zh-CN" sz="2800" b="1" i="1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60" name="对象 6181"/>
                <p:cNvGraphicFramePr>
                  <a:graphicFrameLocks noChangeAspect="1"/>
                </p:cNvGraphicFramePr>
                <p:nvPr/>
              </p:nvGraphicFramePr>
              <p:xfrm>
                <a:off x="4100770" y="2612697"/>
                <a:ext cx="704850" cy="8207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522" name="" r:id="rId1" imgW="369570" imgH="433070" progId="Equation.3">
                        <p:embed/>
                      </p:oleObj>
                    </mc:Choice>
                    <mc:Fallback>
                      <p:oleObj name="" r:id="rId1" imgW="369570" imgH="433070" progId="Equation.3">
                        <p:embed/>
                        <p:pic>
                          <p:nvPicPr>
                            <p:cNvPr id="0" name="对象 61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0770" y="2612697"/>
                              <a:ext cx="704850" cy="8207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61" name="组合 260"/>
                <p:cNvGrpSpPr/>
                <p:nvPr/>
              </p:nvGrpSpPr>
              <p:grpSpPr>
                <a:xfrm>
                  <a:off x="2096169" y="1248241"/>
                  <a:ext cx="3413124" cy="2351431"/>
                  <a:chOff x="2096169" y="1248241"/>
                  <a:chExt cx="3413124" cy="2351431"/>
                </a:xfrm>
              </p:grpSpPr>
              <p:sp>
                <p:nvSpPr>
                  <p:cNvPr id="26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775" y="1537272"/>
                    <a:ext cx="390525" cy="461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R</a:t>
                    </a:r>
                    <a:endPara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63" name="组合 262"/>
                  <p:cNvGrpSpPr/>
                  <p:nvPr/>
                </p:nvGrpSpPr>
                <p:grpSpPr>
                  <a:xfrm>
                    <a:off x="2096169" y="1248241"/>
                    <a:ext cx="3413124" cy="2351431"/>
                    <a:chOff x="2096169" y="1248241"/>
                    <a:chExt cx="3413124" cy="2351431"/>
                  </a:xfrm>
                </p:grpSpPr>
                <p:grpSp>
                  <p:nvGrpSpPr>
                    <p:cNvPr id="264" name="Group 2"/>
                    <p:cNvGrpSpPr/>
                    <p:nvPr/>
                  </p:nvGrpSpPr>
                  <p:grpSpPr bwMode="auto">
                    <a:xfrm>
                      <a:off x="2096169" y="1248241"/>
                      <a:ext cx="3413124" cy="2320924"/>
                      <a:chOff x="-55" y="-58"/>
                      <a:chExt cx="2150" cy="1462"/>
                    </a:xfrm>
                  </p:grpSpPr>
                  <p:graphicFrame>
                    <p:nvGraphicFramePr>
                      <p:cNvPr id="273" name="对象 615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8" y="-58"/>
                      <a:ext cx="179" cy="377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17523" name="" r:id="rId3" imgW="127635" imgH="267335" progId="Equation.3">
                              <p:embed/>
                            </p:oleObj>
                          </mc:Choice>
                          <mc:Fallback>
                            <p:oleObj name="" r:id="rId3" imgW="127635" imgH="267335" progId="Equation.3">
                              <p:embed/>
                              <p:pic>
                                <p:nvPicPr>
                                  <p:cNvPr id="0" name="对象 615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8" y="-58"/>
                                    <a:ext cx="179" cy="3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274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4" y="895"/>
                        <a:ext cx="22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84" y="988"/>
                        <a:ext cx="227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6" name="Freeform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1" y="463"/>
                        <a:ext cx="1" cy="432"/>
                      </a:xfrm>
                      <a:custGeom>
                        <a:avLst/>
                        <a:gdLst>
                          <a:gd name="T0" fmla="*/ 0 w 1"/>
                          <a:gd name="T1" fmla="*/ 0 h 432"/>
                          <a:gd name="T2" fmla="*/ 1 w 1"/>
                          <a:gd name="T3" fmla="*/ 6 h 432"/>
                          <a:gd name="T4" fmla="*/ 1 w 1"/>
                          <a:gd name="T5" fmla="*/ 432 h 4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432">
                            <a:moveTo>
                              <a:pt x="0" y="0"/>
                            </a:moveTo>
                            <a:lnTo>
                              <a:pt x="1" y="6"/>
                            </a:lnTo>
                            <a:lnTo>
                              <a:pt x="1" y="43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7" name="Freeform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91" y="987"/>
                        <a:ext cx="0" cy="388"/>
                      </a:xfrm>
                      <a:custGeom>
                        <a:avLst/>
                        <a:gdLst>
                          <a:gd name="T0" fmla="*/ 0 w 1"/>
                          <a:gd name="T1" fmla="*/ 0 h 388"/>
                          <a:gd name="T2" fmla="*/ 1 w 1"/>
                          <a:gd name="T3" fmla="*/ 388 h 388"/>
                          <a:gd name="T4" fmla="*/ 1 w 1"/>
                          <a:gd name="T5" fmla="*/ 382 h 3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388">
                            <a:moveTo>
                              <a:pt x="0" y="0"/>
                            </a:moveTo>
                            <a:lnTo>
                              <a:pt x="1" y="388"/>
                            </a:lnTo>
                            <a:lnTo>
                              <a:pt x="1" y="38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8" name="Rectangle 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524" y="331"/>
                        <a:ext cx="113" cy="2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2"/>
                        </a:solidFill>
                        <a:miter lim="800000"/>
                      </a:ln>
                    </p:spPr>
                    <p:txBody>
                      <a:bodyPr anchor="ctr">
                        <a:spAutoFit/>
                      </a:bodyPr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9" name="Freeform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" y="1378"/>
                        <a:ext cx="1518" cy="1"/>
                      </a:xfrm>
                      <a:custGeom>
                        <a:avLst/>
                        <a:gdLst>
                          <a:gd name="T0" fmla="*/ 1518 w 1518"/>
                          <a:gd name="T1" fmla="*/ 0 h 1"/>
                          <a:gd name="T2" fmla="*/ 0 w 1518"/>
                          <a:gd name="T3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518" h="1">
                            <a:moveTo>
                              <a:pt x="1518" y="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0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" y="377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round/>
                        <a:headEnd type="none" w="med" len="med"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81" name="Group 13"/>
                      <p:cNvGrpSpPr/>
                      <p:nvPr/>
                    </p:nvGrpSpPr>
                    <p:grpSpPr bwMode="auto">
                      <a:xfrm>
                        <a:off x="1008" y="415"/>
                        <a:ext cx="384" cy="57"/>
                        <a:chOff x="0" y="0"/>
                        <a:chExt cx="384" cy="57"/>
                      </a:xfrm>
                    </p:grpSpPr>
                    <p:sp>
                      <p:nvSpPr>
                        <p:cNvPr id="291" name="Freeform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0"/>
                          <a:ext cx="98" cy="57"/>
                        </a:xfrm>
                        <a:custGeom>
                          <a:avLst/>
                          <a:gdLst>
                            <a:gd name="T0" fmla="*/ 0 w 98"/>
                            <a:gd name="T1" fmla="*/ 57 h 57"/>
                            <a:gd name="T2" fmla="*/ 18 w 98"/>
                            <a:gd name="T3" fmla="*/ 14 h 57"/>
                            <a:gd name="T4" fmla="*/ 47 w 98"/>
                            <a:gd name="T5" fmla="*/ 0 h 57"/>
                            <a:gd name="T6" fmla="*/ 80 w 98"/>
                            <a:gd name="T7" fmla="*/ 14 h 57"/>
                            <a:gd name="T8" fmla="*/ 98 w 98"/>
                            <a:gd name="T9" fmla="*/ 48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98" h="57">
                              <a:moveTo>
                                <a:pt x="0" y="57"/>
                              </a:moveTo>
                              <a:cubicBezTo>
                                <a:pt x="3" y="50"/>
                                <a:pt x="10" y="23"/>
                                <a:pt x="18" y="14"/>
                              </a:cubicBezTo>
                              <a:cubicBezTo>
                                <a:pt x="26" y="5"/>
                                <a:pt x="37" y="0"/>
                                <a:pt x="47" y="0"/>
                              </a:cubicBezTo>
                              <a:cubicBezTo>
                                <a:pt x="57" y="0"/>
                                <a:pt x="71" y="6"/>
                                <a:pt x="80" y="14"/>
                              </a:cubicBezTo>
                              <a:cubicBezTo>
                                <a:pt x="89" y="22"/>
                                <a:pt x="94" y="42"/>
                                <a:pt x="98" y="48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2" name="Freeform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8" y="0"/>
                          <a:ext cx="95" cy="51"/>
                        </a:xfrm>
                        <a:custGeom>
                          <a:avLst/>
                          <a:gdLst>
                            <a:gd name="T0" fmla="*/ 0 w 121"/>
                            <a:gd name="T1" fmla="*/ 54 h 54"/>
                            <a:gd name="T2" fmla="*/ 24 w 121"/>
                            <a:gd name="T3" fmla="*/ 15 h 54"/>
                            <a:gd name="T4" fmla="*/ 66 w 121"/>
                            <a:gd name="T5" fmla="*/ 0 h 54"/>
                            <a:gd name="T6" fmla="*/ 103 w 121"/>
                            <a:gd name="T7" fmla="*/ 15 h 54"/>
                            <a:gd name="T8" fmla="*/ 121 w 121"/>
                            <a:gd name="T9" fmla="*/ 51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54">
                              <a:moveTo>
                                <a:pt x="0" y="54"/>
                              </a:moveTo>
                              <a:cubicBezTo>
                                <a:pt x="4" y="47"/>
                                <a:pt x="13" y="24"/>
                                <a:pt x="24" y="15"/>
                              </a:cubicBezTo>
                              <a:cubicBezTo>
                                <a:pt x="35" y="6"/>
                                <a:pt x="53" y="0"/>
                                <a:pt x="66" y="0"/>
                              </a:cubicBezTo>
                              <a:cubicBezTo>
                                <a:pt x="79" y="0"/>
                                <a:pt x="94" y="7"/>
                                <a:pt x="103" y="15"/>
                              </a:cubicBezTo>
                              <a:cubicBezTo>
                                <a:pt x="112" y="23"/>
                                <a:pt x="117" y="44"/>
                                <a:pt x="121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3" name="Freeform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3" y="0"/>
                          <a:ext cx="94" cy="48"/>
                        </a:xfrm>
                        <a:custGeom>
                          <a:avLst/>
                          <a:gdLst>
                            <a:gd name="T0" fmla="*/ 0 w 119"/>
                            <a:gd name="T1" fmla="*/ 51 h 51"/>
                            <a:gd name="T2" fmla="*/ 17 w 119"/>
                            <a:gd name="T3" fmla="*/ 15 h 51"/>
                            <a:gd name="T4" fmla="*/ 59 w 119"/>
                            <a:gd name="T5" fmla="*/ 0 h 51"/>
                            <a:gd name="T6" fmla="*/ 96 w 119"/>
                            <a:gd name="T7" fmla="*/ 15 h 51"/>
                            <a:gd name="T8" fmla="*/ 119 w 119"/>
                            <a:gd name="T9" fmla="*/ 51 h 5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9" h="51">
                              <a:moveTo>
                                <a:pt x="0" y="51"/>
                              </a:moveTo>
                              <a:cubicBezTo>
                                <a:pt x="3" y="45"/>
                                <a:pt x="7" y="24"/>
                                <a:pt x="17" y="15"/>
                              </a:cubicBezTo>
                              <a:cubicBezTo>
                                <a:pt x="27" y="6"/>
                                <a:pt x="46" y="0"/>
                                <a:pt x="59" y="0"/>
                              </a:cubicBezTo>
                              <a:cubicBezTo>
                                <a:pt x="72" y="0"/>
                                <a:pt x="86" y="7"/>
                                <a:pt x="96" y="15"/>
                              </a:cubicBezTo>
                              <a:cubicBezTo>
                                <a:pt x="106" y="23"/>
                                <a:pt x="114" y="44"/>
                                <a:pt x="119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4" name="Freeform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7" y="0"/>
                          <a:ext cx="97" cy="54"/>
                        </a:xfrm>
                        <a:custGeom>
                          <a:avLst/>
                          <a:gdLst>
                            <a:gd name="T0" fmla="*/ 0 w 123"/>
                            <a:gd name="T1" fmla="*/ 51 h 57"/>
                            <a:gd name="T2" fmla="*/ 23 w 123"/>
                            <a:gd name="T3" fmla="*/ 15 h 57"/>
                            <a:gd name="T4" fmla="*/ 65 w 123"/>
                            <a:gd name="T5" fmla="*/ 0 h 57"/>
                            <a:gd name="T6" fmla="*/ 102 w 123"/>
                            <a:gd name="T7" fmla="*/ 15 h 57"/>
                            <a:gd name="T8" fmla="*/ 123 w 123"/>
                            <a:gd name="T9" fmla="*/ 57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3" h="57">
                              <a:moveTo>
                                <a:pt x="0" y="51"/>
                              </a:moveTo>
                              <a:cubicBezTo>
                                <a:pt x="3" y="45"/>
                                <a:pt x="12" y="24"/>
                                <a:pt x="23" y="15"/>
                              </a:cubicBezTo>
                              <a:cubicBezTo>
                                <a:pt x="34" y="6"/>
                                <a:pt x="52" y="0"/>
                                <a:pt x="65" y="0"/>
                              </a:cubicBezTo>
                              <a:cubicBezTo>
                                <a:pt x="78" y="0"/>
                                <a:pt x="92" y="6"/>
                                <a:pt x="102" y="15"/>
                              </a:cubicBezTo>
                              <a:cubicBezTo>
                                <a:pt x="112" y="24"/>
                                <a:pt x="119" y="48"/>
                                <a:pt x="123" y="57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82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0" y="463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3" name="Freeform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466"/>
                        <a:ext cx="317" cy="0"/>
                      </a:xfrm>
                      <a:custGeom>
                        <a:avLst/>
                        <a:gdLst>
                          <a:gd name="T0" fmla="*/ 0 w 306"/>
                          <a:gd name="T1" fmla="*/ 6 h 6"/>
                          <a:gd name="T2" fmla="*/ 306 w 306"/>
                          <a:gd name="T3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306" h="6">
                            <a:moveTo>
                              <a:pt x="0" y="6"/>
                            </a:moveTo>
                            <a:lnTo>
                              <a:pt x="306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4" name="Freeform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" y="446"/>
                        <a:ext cx="300" cy="0"/>
                      </a:xfrm>
                      <a:custGeom>
                        <a:avLst/>
                        <a:gdLst>
                          <a:gd name="T0" fmla="*/ 300 w 300"/>
                          <a:gd name="T1" fmla="*/ 0 h 7"/>
                          <a:gd name="T2" fmla="*/ 0 w 300"/>
                          <a:gd name="T3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300" h="7">
                            <a:moveTo>
                              <a:pt x="300" y="0"/>
                            </a:moveTo>
                            <a:lnTo>
                              <a:pt x="0" y="7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5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" y="1336"/>
                        <a:ext cx="68" cy="6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6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" y="415"/>
                        <a:ext cx="68" cy="68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>
                          <a:latin typeface="Times New Roman" panose="02020603050405020304" pitchFamily="18" charset="0"/>
                        </a:endParaRPr>
                      </a:p>
                    </p:txBody>
                  </p:sp>
                  <p:graphicFrame>
                    <p:nvGraphicFramePr>
                      <p:cNvPr id="287" name="对象 617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-55" y="703"/>
                      <a:ext cx="252" cy="35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17524" name="" r:id="rId5" imgW="165735" imgH="280670" progId="Equation.3">
                              <p:embed/>
                            </p:oleObj>
                          </mc:Choice>
                          <mc:Fallback>
                            <p:oleObj name="" r:id="rId5" imgW="165735" imgH="280670" progId="Equation.3">
                              <p:embed/>
                              <p:pic>
                                <p:nvPicPr>
                                  <p:cNvPr id="0" name="对象 617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-55" y="703"/>
                                    <a:ext cx="252" cy="35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88" name="对象 6179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54" y="425"/>
                      <a:ext cx="328" cy="381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17525" name="" r:id="rId7" imgW="242570" imgH="280670" progId="Equation.3">
                              <p:embed/>
                            </p:oleObj>
                          </mc:Choice>
                          <mc:Fallback>
                            <p:oleObj name="" r:id="rId7" imgW="242570" imgH="280670" progId="Equation.3">
                              <p:embed/>
                              <p:pic>
                                <p:nvPicPr>
                                  <p:cNvPr id="0" name="对象 617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54" y="425"/>
                                    <a:ext cx="328" cy="38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89" name="对象 6180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826" y="704"/>
                      <a:ext cx="269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17526" name="" r:id="rId9" imgW="242570" imgH="280670" progId="Equation.3">
                              <p:embed/>
                            </p:oleObj>
                          </mc:Choice>
                          <mc:Fallback>
                            <p:oleObj name="" r:id="rId9" imgW="242570" imgH="280670" progId="Equation.3">
                              <p:embed/>
                              <p:pic>
                                <p:nvPicPr>
                                  <p:cNvPr id="0" name="对象 6180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826" y="704"/>
                                    <a:ext cx="269" cy="3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90" name="对象 618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35" y="531"/>
                      <a:ext cx="312" cy="3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17527" name="" r:id="rId11" imgW="229870" imgH="229870" progId="Equation.3">
                              <p:embed/>
                            </p:oleObj>
                          </mc:Choice>
                          <mc:Fallback>
                            <p:oleObj name="" r:id="rId11" imgW="229870" imgH="229870" progId="Equation.3">
                              <p:embed/>
                              <p:pic>
                                <p:nvPicPr>
                                  <p:cNvPr id="0" name="对象 618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5" y="531"/>
                                    <a:ext cx="312" cy="3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26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8344" y="20851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7231" y="30757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7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50431" y="22375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8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50431" y="29995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9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7406" y="2008997"/>
                      <a:ext cx="387350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0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9393" y="200899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1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88231" y="2116947"/>
                      <a:ext cx="385762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+</a:t>
                      </a:r>
                      <a:endParaRPr lang="en-US" altLang="zh-CN" sz="2800" b="1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869" y="2116947"/>
                      <a:ext cx="363537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宋体" panose="02010600030101010101" pitchFamily="2" charset="-122"/>
                        </a:rPr>
                        <a:t>-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303" name="Text Box 19"/>
              <p:cNvSpPr txBox="1">
                <a:spLocks noChangeArrowheads="1"/>
              </p:cNvSpPr>
              <p:nvPr/>
            </p:nvSpPr>
            <p:spPr bwMode="auto">
              <a:xfrm>
                <a:off x="5288824" y="3435412"/>
                <a:ext cx="17086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相量电路模型</a:t>
                </a:r>
                <a:endPara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05" name="对象 304"/>
          <p:cNvGraphicFramePr>
            <a:graphicFrameLocks noChangeAspect="1"/>
          </p:cNvGraphicFramePr>
          <p:nvPr/>
        </p:nvGraphicFramePr>
        <p:xfrm>
          <a:off x="5181633" y="3210847"/>
          <a:ext cx="632728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8" name="公式" r:id="rId13" imgW="67665600" imgH="7010400" progId="Equation.3">
                  <p:embed/>
                </p:oleObj>
              </mc:Choice>
              <mc:Fallback>
                <p:oleObj name="公式" r:id="rId13" imgW="67665600" imgH="7010400" progId="Equation.3">
                  <p:embed/>
                  <p:pic>
                    <p:nvPicPr>
                      <p:cNvPr id="0" name="对象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33" y="3210847"/>
                        <a:ext cx="632728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Text Box 7"/>
          <p:cNvSpPr txBox="1">
            <a:spLocks noChangeArrowheads="1"/>
          </p:cNvSpPr>
          <p:nvPr/>
        </p:nvSpPr>
        <p:spPr bwMode="auto">
          <a:xfrm>
            <a:off x="4685646" y="1031520"/>
            <a:ext cx="6066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串联电路一般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设电流为参考相量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初相位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=0)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51758" y="5776623"/>
            <a:ext cx="1440617" cy="544178"/>
            <a:chOff x="7051758" y="5776623"/>
            <a:chExt cx="1440617" cy="544178"/>
          </a:xfrm>
        </p:grpSpPr>
        <p:sp>
          <p:nvSpPr>
            <p:cNvPr id="321" name="Line 16"/>
            <p:cNvSpPr>
              <a:spLocks noChangeShapeType="1"/>
            </p:cNvSpPr>
            <p:nvPr/>
          </p:nvSpPr>
          <p:spPr bwMode="auto">
            <a:xfrm>
              <a:off x="7051758" y="5776623"/>
              <a:ext cx="1440617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2" name="对象 7180"/>
            <p:cNvGraphicFramePr>
              <a:graphicFrameLocks noChangeAspect="1"/>
            </p:cNvGraphicFramePr>
            <p:nvPr/>
          </p:nvGraphicFramePr>
          <p:xfrm>
            <a:off x="8053794" y="5852156"/>
            <a:ext cx="438581" cy="468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29" name="" r:id="rId15" imgW="229870" imgH="229870" progId="Equation.3">
                    <p:embed/>
                  </p:oleObj>
                </mc:Choice>
                <mc:Fallback>
                  <p:oleObj name="" r:id="rId15" imgW="229870" imgH="22987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3794" y="5852156"/>
                          <a:ext cx="438581" cy="4686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4" name="Group 9"/>
          <p:cNvGrpSpPr/>
          <p:nvPr/>
        </p:nvGrpSpPr>
        <p:grpSpPr bwMode="auto">
          <a:xfrm>
            <a:off x="7980345" y="4235798"/>
            <a:ext cx="444417" cy="774781"/>
            <a:chOff x="-187" y="-69"/>
            <a:chExt cx="199" cy="443"/>
          </a:xfrm>
        </p:grpSpPr>
        <p:sp>
          <p:nvSpPr>
            <p:cNvPr id="315" name="Line 10"/>
            <p:cNvSpPr>
              <a:spLocks noChangeShapeType="1"/>
            </p:cNvSpPr>
            <p:nvPr/>
          </p:nvSpPr>
          <p:spPr bwMode="auto">
            <a:xfrm>
              <a:off x="12" y="-34"/>
              <a:ext cx="0" cy="408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6" name="对象 7174"/>
            <p:cNvGraphicFramePr>
              <a:graphicFrameLocks noChangeAspect="1"/>
            </p:cNvGraphicFramePr>
            <p:nvPr/>
          </p:nvGraphicFramePr>
          <p:xfrm>
            <a:off x="-187" y="-69"/>
            <a:ext cx="19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0" name="" r:id="rId17" imgW="229870" imgH="242570" progId="Equation.3">
                    <p:embed/>
                  </p:oleObj>
                </mc:Choice>
                <mc:Fallback>
                  <p:oleObj name="" r:id="rId17" imgW="229870" imgH="242570" progId="Equation.3">
                    <p:embed/>
                    <p:pic>
                      <p:nvPicPr>
                        <p:cNvPr id="0" name="对象 7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7" y="-69"/>
                          <a:ext cx="193" cy="3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" name="Group 34"/>
          <p:cNvGrpSpPr/>
          <p:nvPr/>
        </p:nvGrpSpPr>
        <p:grpSpPr bwMode="auto">
          <a:xfrm>
            <a:off x="7010489" y="5736012"/>
            <a:ext cx="2624140" cy="431800"/>
            <a:chOff x="0" y="-66"/>
            <a:chExt cx="1653" cy="272"/>
          </a:xfrm>
        </p:grpSpPr>
        <p:sp>
          <p:nvSpPr>
            <p:cNvPr id="318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1474" cy="0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solidFill>
              <a:srgbClr val="FFFFFF"/>
            </a:solidFill>
            <a:ln w="57150">
              <a:solidFill>
                <a:srgbClr val="9933FF"/>
              </a:solidFill>
              <a:round/>
              <a:tailEnd type="stealth" w="sm" len="med"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9" name="对象 7177"/>
            <p:cNvGraphicFramePr>
              <a:graphicFrameLocks noChangeAspect="1"/>
            </p:cNvGraphicFramePr>
            <p:nvPr/>
          </p:nvGraphicFramePr>
          <p:xfrm>
            <a:off x="1416" y="-66"/>
            <a:ext cx="2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1" name="公式" r:id="rId19" imgW="3048000" imgH="4572000" progId="Equation.3">
                    <p:embed/>
                  </p:oleObj>
                </mc:Choice>
                <mc:Fallback>
                  <p:oleObj name="公式" r:id="rId19" imgW="3048000" imgH="4572000" progId="Equation.3">
                    <p:embed/>
                    <p:pic>
                      <p:nvPicPr>
                        <p:cNvPr id="0" name="对象 7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-66"/>
                          <a:ext cx="2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3" name="Group 18"/>
          <p:cNvGrpSpPr/>
          <p:nvPr/>
        </p:nvGrpSpPr>
        <p:grpSpPr bwMode="auto">
          <a:xfrm>
            <a:off x="8263026" y="4116016"/>
            <a:ext cx="850898" cy="1669208"/>
            <a:chOff x="233" y="-49"/>
            <a:chExt cx="536" cy="1001"/>
          </a:xfrm>
        </p:grpSpPr>
        <p:grpSp>
          <p:nvGrpSpPr>
            <p:cNvPr id="324" name="Group 19"/>
            <p:cNvGrpSpPr/>
            <p:nvPr/>
          </p:nvGrpSpPr>
          <p:grpSpPr bwMode="auto">
            <a:xfrm>
              <a:off x="390" y="-49"/>
              <a:ext cx="379" cy="1001"/>
              <a:chOff x="390" y="-49"/>
              <a:chExt cx="379" cy="1001"/>
            </a:xfrm>
          </p:grpSpPr>
          <p:sp>
            <p:nvSpPr>
              <p:cNvPr id="326" name="Line 20"/>
              <p:cNvSpPr>
                <a:spLocks noChangeShapeType="1"/>
              </p:cNvSpPr>
              <p:nvPr/>
            </p:nvSpPr>
            <p:spPr bwMode="auto">
              <a:xfrm flipV="1">
                <a:off x="390" y="45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27" name="对象 7184"/>
              <p:cNvGraphicFramePr>
                <a:graphicFrameLocks noChangeAspect="1"/>
              </p:cNvGraphicFramePr>
              <p:nvPr/>
            </p:nvGraphicFramePr>
            <p:xfrm>
              <a:off x="442" y="-49"/>
              <a:ext cx="327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32" name="" r:id="rId21" imgW="229870" imgH="229870" progId="Equation.3">
                      <p:embed/>
                    </p:oleObj>
                  </mc:Choice>
                  <mc:Fallback>
                    <p:oleObj name="" r:id="rId21" imgW="229870" imgH="229870" progId="Equation.3">
                      <p:embed/>
                      <p:pic>
                        <p:nvPicPr>
                          <p:cNvPr id="0" name="对象 7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" y="-49"/>
                            <a:ext cx="327" cy="31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5" name="Freeform 22"/>
            <p:cNvSpPr>
              <a:spLocks noChangeArrowheads="1"/>
            </p:cNvSpPr>
            <p:nvPr/>
          </p:nvSpPr>
          <p:spPr bwMode="auto">
            <a:xfrm>
              <a:off x="233" y="798"/>
              <a:ext cx="159" cy="151"/>
            </a:xfrm>
            <a:custGeom>
              <a:avLst/>
              <a:gdLst>
                <a:gd name="T0" fmla="*/ 120 w 120"/>
                <a:gd name="T1" fmla="*/ 0 h 96"/>
                <a:gd name="T2" fmla="*/ 0 w 120"/>
                <a:gd name="T3" fmla="*/ 0 h 96"/>
                <a:gd name="T4" fmla="*/ 0 w 120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67625" y="4759699"/>
            <a:ext cx="1439864" cy="1081204"/>
            <a:chOff x="6967625" y="4759699"/>
            <a:chExt cx="1439864" cy="1081204"/>
          </a:xfrm>
        </p:grpSpPr>
        <p:grpSp>
          <p:nvGrpSpPr>
            <p:cNvPr id="328" name="Group 49"/>
            <p:cNvGrpSpPr/>
            <p:nvPr/>
          </p:nvGrpSpPr>
          <p:grpSpPr bwMode="auto">
            <a:xfrm>
              <a:off x="6967625" y="4759699"/>
              <a:ext cx="1439864" cy="1063627"/>
              <a:chOff x="-18" y="-110"/>
              <a:chExt cx="907" cy="670"/>
            </a:xfrm>
          </p:grpSpPr>
          <p:sp>
            <p:nvSpPr>
              <p:cNvPr id="329" name="Freeform 24"/>
              <p:cNvSpPr>
                <a:spLocks noChangeArrowheads="1"/>
              </p:cNvSpPr>
              <p:nvPr/>
            </p:nvSpPr>
            <p:spPr bwMode="auto">
              <a:xfrm>
                <a:off x="-18" y="16"/>
                <a:ext cx="907" cy="544"/>
              </a:xfrm>
              <a:custGeom>
                <a:avLst/>
                <a:gdLst>
                  <a:gd name="T0" fmla="*/ 0 w 834"/>
                  <a:gd name="T1" fmla="*/ 540 h 540"/>
                  <a:gd name="T2" fmla="*/ 834 w 834"/>
                  <a:gd name="T3" fmla="*/ 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4" h="540">
                    <a:moveTo>
                      <a:pt x="0" y="540"/>
                    </a:moveTo>
                    <a:lnTo>
                      <a:pt x="834" y="0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0" name="Freeform 26"/>
              <p:cNvSpPr>
                <a:spLocks noChangeArrowheads="1"/>
              </p:cNvSpPr>
              <p:nvPr/>
            </p:nvSpPr>
            <p:spPr bwMode="auto">
              <a:xfrm>
                <a:off x="188" y="431"/>
                <a:ext cx="27" cy="105"/>
              </a:xfrm>
              <a:custGeom>
                <a:avLst/>
                <a:gdLst>
                  <a:gd name="T0" fmla="*/ 0 w 27"/>
                  <a:gd name="T1" fmla="*/ 0 h 111"/>
                  <a:gd name="T2" fmla="*/ 21 w 27"/>
                  <a:gd name="T3" fmla="*/ 57 h 111"/>
                  <a:gd name="T4" fmla="*/ 27 w 27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9525">
                <a:solidFill>
                  <a:srgbClr val="66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31" name="Group 33"/>
              <p:cNvGrpSpPr/>
              <p:nvPr/>
            </p:nvGrpSpPr>
            <p:grpSpPr bwMode="auto">
              <a:xfrm>
                <a:off x="239" y="-110"/>
                <a:ext cx="427" cy="615"/>
                <a:chOff x="0" y="-110"/>
                <a:chExt cx="427" cy="615"/>
              </a:xfrm>
            </p:grpSpPr>
            <p:graphicFrame>
              <p:nvGraphicFramePr>
                <p:cNvPr id="332" name="对象 7190"/>
                <p:cNvGraphicFramePr>
                  <a:graphicFrameLocks noChangeAspect="1"/>
                </p:cNvGraphicFramePr>
                <p:nvPr/>
              </p:nvGraphicFramePr>
              <p:xfrm>
                <a:off x="157" y="-110"/>
                <a:ext cx="270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533" name="" r:id="rId23" imgW="166370" imgH="205105" progId="Equation.3">
                        <p:embed/>
                      </p:oleObj>
                    </mc:Choice>
                    <mc:Fallback>
                      <p:oleObj name="" r:id="rId23" imgW="166370" imgH="205105" progId="Equation.3">
                        <p:embed/>
                        <p:pic>
                          <p:nvPicPr>
                            <p:cNvPr id="0" name="对象 71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" y="-110"/>
                              <a:ext cx="270" cy="3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0" y="272"/>
                  <a:ext cx="28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348" name="对象 347"/>
            <p:cNvGraphicFramePr>
              <a:graphicFrameLocks noChangeAspect="1"/>
            </p:cNvGraphicFramePr>
            <p:nvPr/>
          </p:nvGraphicFramePr>
          <p:xfrm>
            <a:off x="7457806" y="5440411"/>
            <a:ext cx="418059" cy="400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4" name="公式" r:id="rId25" imgW="3352800" imgH="3962400" progId="Equation.3">
                    <p:embed/>
                  </p:oleObj>
                </mc:Choice>
                <mc:Fallback>
                  <p:oleObj name="公式" r:id="rId25" imgW="3352800" imgH="3962400" progId="Equation.3">
                    <p:embed/>
                    <p:pic>
                      <p:nvPicPr>
                        <p:cNvPr id="0" name="对象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7806" y="5440411"/>
                          <a:ext cx="418059" cy="400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" name="Object 12"/>
          <p:cNvGraphicFramePr>
            <a:graphicFrameLocks noChangeAspect="1"/>
          </p:cNvGraphicFramePr>
          <p:nvPr/>
        </p:nvGraphicFramePr>
        <p:xfrm>
          <a:off x="10669622" y="1041806"/>
          <a:ext cx="1362251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5" name="" r:id="rId27" imgW="584200" imgH="203200" progId="Equation.3">
                  <p:embed/>
                </p:oleObj>
              </mc:Choice>
              <mc:Fallback>
                <p:oleObj name="" r:id="rId27" imgW="5842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9622" y="1041806"/>
                        <a:ext cx="1362251" cy="445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矩形 361"/>
          <p:cNvSpPr/>
          <p:nvPr/>
        </p:nvSpPr>
        <p:spPr>
          <a:xfrm>
            <a:off x="4666831" y="4354488"/>
            <a:ext cx="2331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l-GR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&gt; 1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l-GR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ω</a:t>
            </a: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endParaRPr lang="en-US" altLang="zh-CN" sz="2200" b="1" i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200" b="1" i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电路为感性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2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4884533" y="385322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相量图：</a:t>
            </a:r>
            <a:endParaRPr lang="en-US" altLang="zh-CN" sz="2400" b="1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71" name="对象 370"/>
          <p:cNvGraphicFramePr>
            <a:graphicFrameLocks noChangeAspect="1"/>
          </p:cNvGraphicFramePr>
          <p:nvPr/>
        </p:nvGraphicFramePr>
        <p:xfrm>
          <a:off x="4797159" y="5698516"/>
          <a:ext cx="1827702" cy="79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6" name="公式" r:id="rId29" imgW="21031200" imgH="10668000" progId="Equation.3">
                  <p:embed/>
                </p:oleObj>
              </mc:Choice>
              <mc:Fallback>
                <p:oleObj name="公式" r:id="rId29" imgW="21031200" imgH="10668000" progId="Equation.3">
                  <p:embed/>
                  <p:pic>
                    <p:nvPicPr>
                      <p:cNvPr id="0" name="对象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159" y="5698516"/>
                        <a:ext cx="1827702" cy="79059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05161" y="4333529"/>
            <a:ext cx="3600000" cy="1980000"/>
            <a:chOff x="8603558" y="4136880"/>
            <a:chExt cx="3600000" cy="1980000"/>
          </a:xfrm>
        </p:grpSpPr>
        <p:grpSp>
          <p:nvGrpSpPr>
            <p:cNvPr id="372" name="组合 371"/>
            <p:cNvGrpSpPr/>
            <p:nvPr/>
          </p:nvGrpSpPr>
          <p:grpSpPr>
            <a:xfrm>
              <a:off x="8603558" y="4136880"/>
              <a:ext cx="3600000" cy="1980000"/>
              <a:chOff x="8575700" y="4115532"/>
              <a:chExt cx="3600000" cy="1980000"/>
            </a:xfrm>
          </p:grpSpPr>
          <p:sp>
            <p:nvSpPr>
              <p:cNvPr id="370" name="圆角矩形 369"/>
              <p:cNvSpPr/>
              <p:nvPr/>
            </p:nvSpPr>
            <p:spPr>
              <a:xfrm>
                <a:off x="8575700" y="4115532"/>
                <a:ext cx="3600000" cy="1980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34" name="对象 333"/>
              <p:cNvGraphicFramePr>
                <a:graphicFrameLocks noChangeAspect="1"/>
              </p:cNvGraphicFramePr>
              <p:nvPr/>
            </p:nvGraphicFramePr>
            <p:xfrm>
              <a:off x="10080468" y="4243494"/>
              <a:ext cx="1846002" cy="500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37" name="" r:id="rId31" imgW="1030605" imgH="280035" progId="Equation.3">
                      <p:embed/>
                    </p:oleObj>
                  </mc:Choice>
                  <mc:Fallback>
                    <p:oleObj name="" r:id="rId31" imgW="1030605" imgH="280035" progId="Equation.3">
                      <p:embed/>
                      <p:pic>
                        <p:nvPicPr>
                          <p:cNvPr id="0" name="对象 3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0468" y="4243494"/>
                            <a:ext cx="1846002" cy="500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5" name="Text Box 45"/>
              <p:cNvSpPr txBox="1">
                <a:spLocks noChangeArrowheads="1"/>
              </p:cNvSpPr>
              <p:nvPr/>
            </p:nvSpPr>
            <p:spPr bwMode="auto">
              <a:xfrm>
                <a:off x="8672760" y="4246089"/>
                <a:ext cx="14750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电压三角形</a:t>
                </a:r>
                <a:endParaRPr lang="zh-CN" altLang="en-US" sz="2000" b="1" dirty="0">
                  <a:solidFill>
                    <a:srgbClr val="C0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6" name="Text Box 66"/>
              <p:cNvSpPr txBox="1">
                <a:spLocks noChangeArrowheads="1"/>
              </p:cNvSpPr>
              <p:nvPr/>
            </p:nvSpPr>
            <p:spPr bwMode="auto">
              <a:xfrm>
                <a:off x="10166537" y="5322637"/>
                <a:ext cx="168425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2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altLang="zh-CN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= U</a:t>
                </a:r>
                <a:r>
                  <a:rPr lang="en-US" altLang="zh-CN" sz="22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L  </a:t>
                </a:r>
                <a:r>
                  <a:rPr lang="en-US" altLang="zh-CN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- U</a:t>
                </a:r>
                <a:r>
                  <a:rPr lang="en-US" altLang="zh-CN" sz="2200" b="1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2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66" name="组合 365"/>
              <p:cNvGrpSpPr/>
              <p:nvPr/>
            </p:nvGrpSpPr>
            <p:grpSpPr>
              <a:xfrm>
                <a:off x="8863408" y="4661786"/>
                <a:ext cx="1331913" cy="900112"/>
                <a:chOff x="8613691" y="4424226"/>
                <a:chExt cx="1331913" cy="900112"/>
              </a:xfrm>
            </p:grpSpPr>
            <p:grpSp>
              <p:nvGrpSpPr>
                <p:cNvPr id="336" name="Group 48"/>
                <p:cNvGrpSpPr/>
                <p:nvPr/>
              </p:nvGrpSpPr>
              <p:grpSpPr bwMode="auto">
                <a:xfrm>
                  <a:off x="8613691" y="4424226"/>
                  <a:ext cx="1331913" cy="900112"/>
                  <a:chOff x="32" y="37"/>
                  <a:chExt cx="839" cy="513"/>
                </a:xfrm>
              </p:grpSpPr>
              <p:grpSp>
                <p:nvGrpSpPr>
                  <p:cNvPr id="337" name="Group 43"/>
                  <p:cNvGrpSpPr/>
                  <p:nvPr/>
                </p:nvGrpSpPr>
                <p:grpSpPr bwMode="auto">
                  <a:xfrm>
                    <a:off x="32" y="37"/>
                    <a:ext cx="839" cy="513"/>
                    <a:chOff x="32" y="37"/>
                    <a:chExt cx="839" cy="513"/>
                  </a:xfrm>
                </p:grpSpPr>
                <p:sp>
                  <p:nvSpPr>
                    <p:cNvPr id="341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" y="535"/>
                      <a:ext cx="839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6">
                          <a:lumMod val="75000"/>
                        </a:schemeClr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4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" y="37"/>
                      <a:ext cx="0" cy="51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 type="triangl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3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" y="284"/>
                    <a:ext cx="116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339" name="Arc 47"/>
                  <p:cNvSpPr>
                    <a:spLocks noChangeArrowheads="1"/>
                  </p:cNvSpPr>
                  <p:nvPr/>
                </p:nvSpPr>
                <p:spPr bwMode="auto">
                  <a:xfrm>
                    <a:off x="211" y="438"/>
                    <a:ext cx="47" cy="96"/>
                  </a:xfrm>
                  <a:custGeom>
                    <a:avLst/>
                    <a:gdLst>
                      <a:gd name="T0" fmla="*/ -1 w 21600"/>
                      <a:gd name="T1" fmla="*/ 0 h 21600"/>
                      <a:gd name="T2" fmla="*/ 21600 w 21600"/>
                      <a:gd name="T3" fmla="*/ 21600 h 21600"/>
                      <a:gd name="T4" fmla="*/ -1 w 21600"/>
                      <a:gd name="T5" fmla="*/ 0 h 21600"/>
                      <a:gd name="T6" fmla="*/ 21600 w 21600"/>
                      <a:gd name="T7" fmla="*/ 21600 h 21600"/>
                      <a:gd name="T8" fmla="*/ 0 w 21600"/>
                      <a:gd name="T9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66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347" name="对象 346"/>
                <p:cNvGraphicFramePr>
                  <a:graphicFrameLocks noChangeAspect="1"/>
                </p:cNvGraphicFramePr>
                <p:nvPr/>
              </p:nvGraphicFramePr>
              <p:xfrm>
                <a:off x="9059839" y="4952618"/>
                <a:ext cx="359605" cy="3488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538" name="公式" r:id="rId33" imgW="3352800" imgH="3962400" progId="Equation.3">
                        <p:embed/>
                      </p:oleObj>
                    </mc:Choice>
                    <mc:Fallback>
                      <p:oleObj name="公式" r:id="rId33" imgW="3352800" imgH="3962400" progId="Equation.3">
                        <p:embed/>
                        <p:pic>
                          <p:nvPicPr>
                            <p:cNvPr id="0" name="对象 3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59839" y="4952618"/>
                              <a:ext cx="359605" cy="3488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4" name="对象 7180"/>
            <p:cNvGraphicFramePr>
              <a:graphicFrameLocks noChangeAspect="1"/>
            </p:cNvGraphicFramePr>
            <p:nvPr/>
          </p:nvGraphicFramePr>
          <p:xfrm>
            <a:off x="9474517" y="5536768"/>
            <a:ext cx="438581" cy="468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9" name="" r:id="rId35" imgW="229870" imgH="229870" progId="Equation.3">
                    <p:embed/>
                  </p:oleObj>
                </mc:Choice>
                <mc:Fallback>
                  <p:oleObj name="" r:id="rId35" imgW="229870" imgH="22987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4517" y="5536768"/>
                          <a:ext cx="438581" cy="4686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7180"/>
            <p:cNvGraphicFramePr>
              <a:graphicFrameLocks noChangeAspect="1"/>
            </p:cNvGraphicFramePr>
            <p:nvPr/>
          </p:nvGraphicFramePr>
          <p:xfrm>
            <a:off x="10233242" y="4903064"/>
            <a:ext cx="1570146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0" name="公式" r:id="rId36" imgW="25603200" imgH="5791200" progId="Equation.3">
                    <p:embed/>
                  </p:oleObj>
                </mc:Choice>
                <mc:Fallback>
                  <p:oleObj name="公式" r:id="rId36" imgW="25603200" imgH="579120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3242" y="4903064"/>
                          <a:ext cx="1570146" cy="4905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对象 7180"/>
            <p:cNvGraphicFramePr>
              <a:graphicFrameLocks noChangeAspect="1"/>
            </p:cNvGraphicFramePr>
            <p:nvPr/>
          </p:nvGraphicFramePr>
          <p:xfrm>
            <a:off x="9166148" y="4754860"/>
            <a:ext cx="3143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1" name="公式" r:id="rId38" imgW="3962400" imgH="4876800" progId="Equation.3">
                    <p:embed/>
                  </p:oleObj>
                </mc:Choice>
                <mc:Fallback>
                  <p:oleObj name="公式" r:id="rId38" imgW="3962400" imgH="487680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6148" y="4754860"/>
                          <a:ext cx="314325" cy="414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Line 37"/>
            <p:cNvSpPr>
              <a:spLocks noChangeShapeType="1"/>
            </p:cNvSpPr>
            <p:nvPr/>
          </p:nvSpPr>
          <p:spPr bwMode="auto">
            <a:xfrm flipV="1">
              <a:off x="8886126" y="4683158"/>
              <a:ext cx="1294428" cy="8840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99487" y="4931475"/>
            <a:ext cx="1647916" cy="870284"/>
            <a:chOff x="8599487" y="4931475"/>
            <a:chExt cx="1647916" cy="870284"/>
          </a:xfrm>
        </p:grpSpPr>
        <p:sp>
          <p:nvSpPr>
            <p:cNvPr id="150" name="Line 41"/>
            <p:cNvSpPr>
              <a:spLocks noChangeShapeType="1"/>
            </p:cNvSpPr>
            <p:nvPr/>
          </p:nvSpPr>
          <p:spPr bwMode="auto">
            <a:xfrm>
              <a:off x="8599487" y="4931475"/>
              <a:ext cx="0" cy="8702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2" name="对象 7180"/>
            <p:cNvGraphicFramePr>
              <a:graphicFrameLocks noChangeAspect="1"/>
            </p:cNvGraphicFramePr>
            <p:nvPr/>
          </p:nvGraphicFramePr>
          <p:xfrm>
            <a:off x="8677257" y="5207979"/>
            <a:ext cx="1570146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2" name="公式" r:id="rId40" imgW="25603200" imgH="5791200" progId="Equation.3">
                    <p:embed/>
                  </p:oleObj>
                </mc:Choice>
                <mc:Fallback>
                  <p:oleObj name="公式" r:id="rId40" imgW="25603200" imgH="5791200" progId="Equation.3">
                    <p:embed/>
                    <p:pic>
                      <p:nvPicPr>
                        <p:cNvPr id="0" name="对象 7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7257" y="5207979"/>
                          <a:ext cx="1570146" cy="490537"/>
                        </a:xfrm>
                        <a:prstGeom prst="rect">
                          <a:avLst/>
                        </a:prstGeom>
                        <a:solidFill>
                          <a:srgbClr val="FFC1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" name="文本框 148"/>
          <p:cNvSpPr txBox="1"/>
          <p:nvPr/>
        </p:nvSpPr>
        <p:spPr>
          <a:xfrm>
            <a:off x="3530206" y="5973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194132" y="6445919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5465294" y="1588891"/>
          <a:ext cx="2643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3" name="公式" r:id="rId41" imgW="31394400" imgH="5486400" progId="Equation.3">
                  <p:embed/>
                </p:oleObj>
              </mc:Choice>
              <mc:Fallback>
                <p:oleObj name="公式" r:id="rId41" imgW="31394400" imgH="5486400" progId="Equation.3">
                  <p:embed/>
                  <p:pic>
                    <p:nvPicPr>
                      <p:cNvPr id="0" name="对象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294" y="1588891"/>
                        <a:ext cx="26431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 154"/>
          <p:cNvGraphicFramePr>
            <a:graphicFrameLocks noChangeAspect="1"/>
          </p:cNvGraphicFramePr>
          <p:nvPr/>
        </p:nvGraphicFramePr>
        <p:xfrm>
          <a:off x="5465294" y="2048171"/>
          <a:ext cx="3179451" cy="48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4" name="公式" r:id="rId43" imgW="36271200" imgH="5791200" progId="Equation.3">
                  <p:embed/>
                </p:oleObj>
              </mc:Choice>
              <mc:Fallback>
                <p:oleObj name="公式" r:id="rId43" imgW="36271200" imgH="5791200" progId="Equation.3">
                  <p:embed/>
                  <p:pic>
                    <p:nvPicPr>
                      <p:cNvPr id="0" name="对象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294" y="2048171"/>
                        <a:ext cx="3179451" cy="483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 155"/>
          <p:cNvGraphicFramePr>
            <a:graphicFrameLocks noChangeAspect="1"/>
          </p:cNvGraphicFramePr>
          <p:nvPr/>
        </p:nvGraphicFramePr>
        <p:xfrm>
          <a:off x="5477668" y="2670338"/>
          <a:ext cx="3606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5" name="公式" r:id="rId45" imgW="41148000" imgH="6096000" progId="Equation.3">
                  <p:embed/>
                </p:oleObj>
              </mc:Choice>
              <mc:Fallback>
                <p:oleObj name="公式" r:id="rId45" imgW="41148000" imgH="6096000" progId="Equation.3">
                  <p:embed/>
                  <p:pic>
                    <p:nvPicPr>
                      <p:cNvPr id="0" name="对象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668" y="2670338"/>
                        <a:ext cx="3606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虚尾箭头 7"/>
          <p:cNvSpPr/>
          <p:nvPr/>
        </p:nvSpPr>
        <p:spPr>
          <a:xfrm flipH="1">
            <a:off x="5405307" y="5130636"/>
            <a:ext cx="1159567" cy="459621"/>
          </a:xfrm>
          <a:prstGeom prst="stripedRightArrow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3" grpId="0"/>
      <p:bldP spid="362" grpId="0"/>
      <p:bldP spid="365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5541" name="Rectangle 183"/>
          <p:cNvSpPr>
            <a:spLocks noChangeArrowheads="1"/>
          </p:cNvSpPr>
          <p:nvPr/>
        </p:nvSpPr>
        <p:spPr bwMode="auto">
          <a:xfrm>
            <a:off x="2725929" y="431106"/>
            <a:ext cx="77490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端口加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50Hz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的交流电压，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=6V,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=8V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。求：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2" name="Rectangle 18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5582" name="对象 65582"/>
          <p:cNvGraphicFramePr>
            <a:graphicFrameLocks noChangeAspect="1"/>
          </p:cNvGraphicFramePr>
          <p:nvPr/>
        </p:nvGraphicFramePr>
        <p:xfrm>
          <a:off x="5988050" y="3200400"/>
          <a:ext cx="21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8" name="" r:id="rId1" imgW="216535" imgH="459105" progId="Equation.3">
                  <p:embed/>
                </p:oleObj>
              </mc:Choice>
              <mc:Fallback>
                <p:oleObj name="" r:id="rId1" imgW="216535" imgH="459105" progId="Equation.3">
                  <p:embed/>
                  <p:pic>
                    <p:nvPicPr>
                      <p:cNvPr id="0" name="对象 65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200400"/>
                        <a:ext cx="21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3" name="对象 6558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9" name="" r:id="rId3" imgW="114935" imgH="217170" progId="Equation.3">
                  <p:embed/>
                </p:oleObj>
              </mc:Choice>
              <mc:Fallback>
                <p:oleObj name="" r:id="rId3" imgW="114935" imgH="217170" progId="Equation.3">
                  <p:embed/>
                  <p:pic>
                    <p:nvPicPr>
                      <p:cNvPr id="0" name="对象 65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4" name="Rectangle 388"/>
          <p:cNvSpPr>
            <a:spLocks noChangeArrowheads="1"/>
          </p:cNvSpPr>
          <p:nvPr/>
        </p:nvSpPr>
        <p:spPr bwMode="auto">
          <a:xfrm>
            <a:off x="1481767" y="1199159"/>
            <a:ext cx="439261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相关知识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有效值，相量图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87" name="对象 65586"/>
          <p:cNvGraphicFramePr>
            <a:graphicFrameLocks noChangeAspect="1"/>
          </p:cNvGraphicFramePr>
          <p:nvPr/>
        </p:nvGraphicFramePr>
        <p:xfrm>
          <a:off x="2928938" y="5773738"/>
          <a:ext cx="63325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0" name="公式" r:id="rId5" imgW="62484000" imgH="7315200" progId="Equation.3">
                  <p:embed/>
                </p:oleObj>
              </mc:Choice>
              <mc:Fallback>
                <p:oleObj name="公式" r:id="rId5" imgW="62484000" imgH="7315200" progId="Equation.3">
                  <p:embed/>
                  <p:pic>
                    <p:nvPicPr>
                      <p:cNvPr id="0" name="对象 65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773738"/>
                        <a:ext cx="6332537" cy="7429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588" name="Rectangle 393"/>
              <p:cNvSpPr>
                <a:spLocks noChangeArrowheads="1"/>
              </p:cNvSpPr>
              <p:nvPr/>
            </p:nvSpPr>
            <p:spPr bwMode="auto">
              <a:xfrm>
                <a:off x="58810" y="3724140"/>
                <a:ext cx="8011395" cy="94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设流经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两点电流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为参考相量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初相为 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600" baseline="300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o 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6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0" hangingPunct="0"/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则电阻电压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与电流同相，电感电压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超前电流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90°</a:t>
                </a:r>
              </a:p>
            </p:txBody>
          </p:sp>
        </mc:Choice>
        <mc:Fallback>
          <p:sp>
            <p:nvSpPr>
              <p:cNvPr id="65588" name="Rectangle 3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10" y="3724140"/>
                <a:ext cx="8011395" cy="949491"/>
              </a:xfrm>
              <a:prstGeom prst="rect">
                <a:avLst/>
              </a:prstGeom>
              <a:blipFill rotWithShape="1">
                <a:blip r:embed="rId7"/>
                <a:stretch>
                  <a:fillRect l="-1370" t="-3205" b="-13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813636" y="461416"/>
            <a:ext cx="20313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【</a:t>
            </a:r>
            <a:r>
              <a:rPr lang="zh-CN" altLang="en-US" sz="2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例</a:t>
            </a:r>
            <a:r>
              <a:rPr lang="en-US" altLang="zh-CN" sz="2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2-4-2】</a:t>
            </a:r>
            <a:endParaRPr lang="en-US" altLang="zh-CN" sz="2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99523" y="775835"/>
            <a:ext cx="3955442" cy="2692629"/>
            <a:chOff x="7584918" y="728365"/>
            <a:chExt cx="3955442" cy="2692629"/>
          </a:xfrm>
        </p:grpSpPr>
        <p:grpSp>
          <p:nvGrpSpPr>
            <p:cNvPr id="65543" name="Group 385"/>
            <p:cNvGrpSpPr/>
            <p:nvPr/>
          </p:nvGrpSpPr>
          <p:grpSpPr bwMode="auto">
            <a:xfrm>
              <a:off x="7584918" y="728365"/>
              <a:ext cx="3955442" cy="2692629"/>
              <a:chOff x="0" y="0"/>
              <a:chExt cx="2432" cy="1751"/>
            </a:xfrm>
          </p:grpSpPr>
          <p:sp>
            <p:nvSpPr>
              <p:cNvPr id="65544" name="Oval 315"/>
              <p:cNvSpPr>
                <a:spLocks noChangeArrowheads="1"/>
              </p:cNvSpPr>
              <p:nvPr/>
            </p:nvSpPr>
            <p:spPr bwMode="auto">
              <a:xfrm>
                <a:off x="1519" y="843"/>
                <a:ext cx="293" cy="29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5545" name="Group 350"/>
              <p:cNvGrpSpPr/>
              <p:nvPr/>
            </p:nvGrpSpPr>
            <p:grpSpPr bwMode="auto">
              <a:xfrm>
                <a:off x="1194" y="308"/>
                <a:ext cx="73" cy="73"/>
                <a:chOff x="0" y="0"/>
                <a:chExt cx="73" cy="73"/>
              </a:xfrm>
            </p:grpSpPr>
            <p:sp>
              <p:nvSpPr>
                <p:cNvPr id="65546" name="Oval 3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" cy="73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47" name="Oval 3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" cy="73"/>
                </a:xfrm>
                <a:prstGeom prst="ellipse">
                  <a:avLst/>
                </a:prstGeom>
                <a:noFill/>
                <a:ln w="381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548" name="Line 351"/>
              <p:cNvSpPr>
                <a:spLocks noChangeShapeType="1"/>
              </p:cNvSpPr>
              <p:nvPr/>
            </p:nvSpPr>
            <p:spPr bwMode="auto">
              <a:xfrm>
                <a:off x="45" y="348"/>
                <a:ext cx="65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49" name="Line 352"/>
              <p:cNvSpPr>
                <a:spLocks noChangeShapeType="1"/>
              </p:cNvSpPr>
              <p:nvPr/>
            </p:nvSpPr>
            <p:spPr bwMode="auto">
              <a:xfrm>
                <a:off x="1084" y="348"/>
                <a:ext cx="40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0" name="Freeform 353"/>
              <p:cNvSpPr>
                <a:spLocks noChangeArrowheads="1"/>
              </p:cNvSpPr>
              <p:nvPr/>
            </p:nvSpPr>
            <p:spPr bwMode="auto">
              <a:xfrm>
                <a:off x="696" y="279"/>
                <a:ext cx="128" cy="77"/>
              </a:xfrm>
              <a:custGeom>
                <a:avLst/>
                <a:gdLst>
                  <a:gd name="T0" fmla="*/ 0 w 128"/>
                  <a:gd name="T1" fmla="*/ 77 h 77"/>
                  <a:gd name="T2" fmla="*/ 0 w 128"/>
                  <a:gd name="T3" fmla="*/ 72 h 77"/>
                  <a:gd name="T4" fmla="*/ 64 w 128"/>
                  <a:gd name="T5" fmla="*/ 0 h 77"/>
                  <a:gd name="T6" fmla="*/ 128 w 128"/>
                  <a:gd name="T7" fmla="*/ 72 h 77"/>
                  <a:gd name="T8" fmla="*/ 128 w 128"/>
                  <a:gd name="T9" fmla="*/ 77 h 77"/>
                  <a:gd name="T10" fmla="*/ 128 w 128"/>
                  <a:gd name="T11" fmla="*/ 72 h 77"/>
                  <a:gd name="T12" fmla="*/ 64 w 128"/>
                  <a:gd name="T13" fmla="*/ 0 h 77"/>
                  <a:gd name="T14" fmla="*/ 0 w 128"/>
                  <a:gd name="T15" fmla="*/ 72 h 77"/>
                  <a:gd name="T16" fmla="*/ 0 w 128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cubicBezTo>
                      <a:pt x="0" y="76"/>
                      <a:pt x="0" y="74"/>
                      <a:pt x="0" y="72"/>
                    </a:cubicBezTo>
                    <a:cubicBezTo>
                      <a:pt x="0" y="32"/>
                      <a:pt x="29" y="0"/>
                      <a:pt x="64" y="0"/>
                    </a:cubicBezTo>
                    <a:cubicBezTo>
                      <a:pt x="99" y="0"/>
                      <a:pt x="128" y="32"/>
                      <a:pt x="128" y="72"/>
                    </a:cubicBezTo>
                    <a:cubicBezTo>
                      <a:pt x="128" y="74"/>
                      <a:pt x="128" y="76"/>
                      <a:pt x="128" y="77"/>
                    </a:cubicBezTo>
                    <a:cubicBezTo>
                      <a:pt x="128" y="76"/>
                      <a:pt x="128" y="74"/>
                      <a:pt x="128" y="72"/>
                    </a:cubicBezTo>
                    <a:cubicBezTo>
                      <a:pt x="128" y="32"/>
                      <a:pt x="99" y="0"/>
                      <a:pt x="64" y="0"/>
                    </a:cubicBezTo>
                    <a:cubicBezTo>
                      <a:pt x="29" y="0"/>
                      <a:pt x="0" y="32"/>
                      <a:pt x="0" y="72"/>
                    </a:cubicBezTo>
                    <a:cubicBezTo>
                      <a:pt x="0" y="74"/>
                      <a:pt x="0" y="76"/>
                      <a:pt x="0" y="77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1" name="Freeform 354"/>
              <p:cNvSpPr>
                <a:spLocks noChangeArrowheads="1"/>
              </p:cNvSpPr>
              <p:nvPr/>
            </p:nvSpPr>
            <p:spPr bwMode="auto">
              <a:xfrm>
                <a:off x="833" y="280"/>
                <a:ext cx="128" cy="77"/>
              </a:xfrm>
              <a:custGeom>
                <a:avLst/>
                <a:gdLst>
                  <a:gd name="T0" fmla="*/ 0 w 128"/>
                  <a:gd name="T1" fmla="*/ 77 h 77"/>
                  <a:gd name="T2" fmla="*/ 0 w 128"/>
                  <a:gd name="T3" fmla="*/ 72 h 77"/>
                  <a:gd name="T4" fmla="*/ 64 w 128"/>
                  <a:gd name="T5" fmla="*/ 0 h 77"/>
                  <a:gd name="T6" fmla="*/ 128 w 128"/>
                  <a:gd name="T7" fmla="*/ 72 h 77"/>
                  <a:gd name="T8" fmla="*/ 128 w 128"/>
                  <a:gd name="T9" fmla="*/ 77 h 77"/>
                  <a:gd name="T10" fmla="*/ 128 w 128"/>
                  <a:gd name="T11" fmla="*/ 72 h 77"/>
                  <a:gd name="T12" fmla="*/ 64 w 128"/>
                  <a:gd name="T13" fmla="*/ 0 h 77"/>
                  <a:gd name="T14" fmla="*/ 0 w 128"/>
                  <a:gd name="T15" fmla="*/ 72 h 77"/>
                  <a:gd name="T16" fmla="*/ 0 w 128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cubicBezTo>
                      <a:pt x="0" y="75"/>
                      <a:pt x="0" y="74"/>
                      <a:pt x="0" y="72"/>
                    </a:cubicBezTo>
                    <a:cubicBezTo>
                      <a:pt x="0" y="32"/>
                      <a:pt x="29" y="0"/>
                      <a:pt x="64" y="0"/>
                    </a:cubicBezTo>
                    <a:cubicBezTo>
                      <a:pt x="99" y="0"/>
                      <a:pt x="128" y="32"/>
                      <a:pt x="128" y="72"/>
                    </a:cubicBezTo>
                    <a:cubicBezTo>
                      <a:pt x="128" y="74"/>
                      <a:pt x="128" y="75"/>
                      <a:pt x="128" y="77"/>
                    </a:cubicBezTo>
                    <a:cubicBezTo>
                      <a:pt x="128" y="75"/>
                      <a:pt x="128" y="74"/>
                      <a:pt x="128" y="72"/>
                    </a:cubicBezTo>
                    <a:cubicBezTo>
                      <a:pt x="128" y="32"/>
                      <a:pt x="99" y="0"/>
                      <a:pt x="64" y="0"/>
                    </a:cubicBezTo>
                    <a:cubicBezTo>
                      <a:pt x="29" y="0"/>
                      <a:pt x="0" y="32"/>
                      <a:pt x="0" y="72"/>
                    </a:cubicBezTo>
                    <a:cubicBezTo>
                      <a:pt x="0" y="74"/>
                      <a:pt x="0" y="75"/>
                      <a:pt x="0" y="77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2" name="Freeform 355"/>
              <p:cNvSpPr>
                <a:spLocks noChangeArrowheads="1"/>
              </p:cNvSpPr>
              <p:nvPr/>
            </p:nvSpPr>
            <p:spPr bwMode="auto">
              <a:xfrm>
                <a:off x="970" y="279"/>
                <a:ext cx="128" cy="77"/>
              </a:xfrm>
              <a:custGeom>
                <a:avLst/>
                <a:gdLst>
                  <a:gd name="T0" fmla="*/ 0 w 128"/>
                  <a:gd name="T1" fmla="*/ 77 h 77"/>
                  <a:gd name="T2" fmla="*/ 0 w 128"/>
                  <a:gd name="T3" fmla="*/ 72 h 77"/>
                  <a:gd name="T4" fmla="*/ 64 w 128"/>
                  <a:gd name="T5" fmla="*/ 0 h 77"/>
                  <a:gd name="T6" fmla="*/ 128 w 128"/>
                  <a:gd name="T7" fmla="*/ 72 h 77"/>
                  <a:gd name="T8" fmla="*/ 128 w 128"/>
                  <a:gd name="T9" fmla="*/ 77 h 77"/>
                  <a:gd name="T10" fmla="*/ 128 w 128"/>
                  <a:gd name="T11" fmla="*/ 72 h 77"/>
                  <a:gd name="T12" fmla="*/ 64 w 128"/>
                  <a:gd name="T13" fmla="*/ 0 h 77"/>
                  <a:gd name="T14" fmla="*/ 0 w 128"/>
                  <a:gd name="T15" fmla="*/ 72 h 77"/>
                  <a:gd name="T16" fmla="*/ 0 w 128"/>
                  <a:gd name="T1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cubicBezTo>
                      <a:pt x="0" y="76"/>
                      <a:pt x="0" y="74"/>
                      <a:pt x="0" y="72"/>
                    </a:cubicBezTo>
                    <a:cubicBezTo>
                      <a:pt x="0" y="32"/>
                      <a:pt x="29" y="0"/>
                      <a:pt x="64" y="0"/>
                    </a:cubicBezTo>
                    <a:cubicBezTo>
                      <a:pt x="99" y="0"/>
                      <a:pt x="128" y="32"/>
                      <a:pt x="128" y="72"/>
                    </a:cubicBezTo>
                    <a:cubicBezTo>
                      <a:pt x="128" y="74"/>
                      <a:pt x="128" y="76"/>
                      <a:pt x="128" y="77"/>
                    </a:cubicBezTo>
                    <a:cubicBezTo>
                      <a:pt x="128" y="76"/>
                      <a:pt x="128" y="74"/>
                      <a:pt x="128" y="72"/>
                    </a:cubicBezTo>
                    <a:cubicBezTo>
                      <a:pt x="128" y="32"/>
                      <a:pt x="99" y="0"/>
                      <a:pt x="64" y="0"/>
                    </a:cubicBezTo>
                    <a:cubicBezTo>
                      <a:pt x="29" y="0"/>
                      <a:pt x="0" y="32"/>
                      <a:pt x="0" y="72"/>
                    </a:cubicBezTo>
                    <a:cubicBezTo>
                      <a:pt x="0" y="74"/>
                      <a:pt x="0" y="76"/>
                      <a:pt x="0" y="77"/>
                    </a:cubicBezTo>
                  </a:path>
                </a:pathLst>
              </a:cu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5553" name="Group 356"/>
              <p:cNvGrpSpPr/>
              <p:nvPr/>
            </p:nvGrpSpPr>
            <p:grpSpPr bwMode="auto">
              <a:xfrm>
                <a:off x="1480" y="300"/>
                <a:ext cx="292" cy="100"/>
                <a:chOff x="0" y="0"/>
                <a:chExt cx="292" cy="100"/>
              </a:xfrm>
            </p:grpSpPr>
            <p:sp>
              <p:nvSpPr>
                <p:cNvPr id="65554" name="Rectangle 3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2" cy="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55" name="Rectangle 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2" cy="100"/>
                </a:xfrm>
                <a:prstGeom prst="rect">
                  <a:avLst/>
                </a:prstGeom>
                <a:noFill/>
                <a:ln w="38100" cap="rnd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556" name="Line 359"/>
              <p:cNvSpPr>
                <a:spLocks noChangeShapeType="1"/>
              </p:cNvSpPr>
              <p:nvPr/>
            </p:nvSpPr>
            <p:spPr bwMode="auto">
              <a:xfrm>
                <a:off x="405" y="990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7" name="Oval 360"/>
              <p:cNvSpPr>
                <a:spLocks noChangeArrowheads="1"/>
              </p:cNvSpPr>
              <p:nvPr/>
            </p:nvSpPr>
            <p:spPr bwMode="auto">
              <a:xfrm>
                <a:off x="675" y="842"/>
                <a:ext cx="293" cy="29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8" name="Line 361"/>
              <p:cNvSpPr>
                <a:spLocks noChangeShapeType="1"/>
              </p:cNvSpPr>
              <p:nvPr/>
            </p:nvSpPr>
            <p:spPr bwMode="auto">
              <a:xfrm>
                <a:off x="979" y="997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9" name="Line 362"/>
              <p:cNvSpPr>
                <a:spLocks noChangeShapeType="1"/>
              </p:cNvSpPr>
              <p:nvPr/>
            </p:nvSpPr>
            <p:spPr bwMode="auto">
              <a:xfrm>
                <a:off x="1804" y="990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0" name="Line 363"/>
              <p:cNvSpPr>
                <a:spLocks noChangeShapeType="1"/>
              </p:cNvSpPr>
              <p:nvPr/>
            </p:nvSpPr>
            <p:spPr bwMode="auto">
              <a:xfrm>
                <a:off x="414" y="1589"/>
                <a:ext cx="6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1" name="Oval 364"/>
              <p:cNvSpPr>
                <a:spLocks noChangeArrowheads="1"/>
              </p:cNvSpPr>
              <p:nvPr/>
            </p:nvSpPr>
            <p:spPr bwMode="auto">
              <a:xfrm>
                <a:off x="1037" y="1434"/>
                <a:ext cx="317" cy="317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2" name="Line 365"/>
              <p:cNvSpPr>
                <a:spLocks noChangeShapeType="1"/>
              </p:cNvSpPr>
              <p:nvPr/>
            </p:nvSpPr>
            <p:spPr bwMode="auto">
              <a:xfrm>
                <a:off x="1355" y="1588"/>
                <a:ext cx="75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3" name="Line 366"/>
              <p:cNvSpPr>
                <a:spLocks noChangeShapeType="1"/>
              </p:cNvSpPr>
              <p:nvPr/>
            </p:nvSpPr>
            <p:spPr bwMode="auto">
              <a:xfrm>
                <a:off x="395" y="343"/>
                <a:ext cx="1" cy="12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4" name="Line 367"/>
              <p:cNvSpPr>
                <a:spLocks noChangeShapeType="1"/>
              </p:cNvSpPr>
              <p:nvPr/>
            </p:nvSpPr>
            <p:spPr bwMode="auto">
              <a:xfrm>
                <a:off x="1239" y="350"/>
                <a:ext cx="0" cy="6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5" name="Line 368"/>
              <p:cNvSpPr>
                <a:spLocks noChangeShapeType="1"/>
              </p:cNvSpPr>
              <p:nvPr/>
            </p:nvSpPr>
            <p:spPr bwMode="auto">
              <a:xfrm flipV="1">
                <a:off x="2101" y="344"/>
                <a:ext cx="1" cy="12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6" name="Line 369"/>
              <p:cNvSpPr>
                <a:spLocks noChangeShapeType="1"/>
              </p:cNvSpPr>
              <p:nvPr/>
            </p:nvSpPr>
            <p:spPr bwMode="auto">
              <a:xfrm>
                <a:off x="1763" y="343"/>
                <a:ext cx="59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7" name="Rectangle 370"/>
              <p:cNvSpPr>
                <a:spLocks noChangeArrowheads="1"/>
              </p:cNvSpPr>
              <p:nvPr/>
            </p:nvSpPr>
            <p:spPr bwMode="auto">
              <a:xfrm>
                <a:off x="5" y="0"/>
                <a:ext cx="2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a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8" name="Rectangle 371"/>
              <p:cNvSpPr>
                <a:spLocks noChangeArrowheads="1"/>
              </p:cNvSpPr>
              <p:nvPr/>
            </p:nvSpPr>
            <p:spPr bwMode="auto">
              <a:xfrm>
                <a:off x="2319" y="45"/>
                <a:ext cx="1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9" name="Rectangle 372"/>
              <p:cNvSpPr>
                <a:spLocks noChangeArrowheads="1"/>
              </p:cNvSpPr>
              <p:nvPr/>
            </p:nvSpPr>
            <p:spPr bwMode="auto">
              <a:xfrm>
                <a:off x="822" y="0"/>
                <a:ext cx="12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500"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0" name="Rectangle 373"/>
              <p:cNvSpPr>
                <a:spLocks noChangeArrowheads="1"/>
              </p:cNvSpPr>
              <p:nvPr/>
            </p:nvSpPr>
            <p:spPr bwMode="auto">
              <a:xfrm>
                <a:off x="1548" y="0"/>
                <a:ext cx="14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700">
                    <a:latin typeface="Times New Roman" panose="02020603050405020304" pitchFamily="18" charset="0"/>
                  </a:rPr>
                  <a:t>R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5571" name="Group 374"/>
              <p:cNvGrpSpPr/>
              <p:nvPr/>
            </p:nvGrpSpPr>
            <p:grpSpPr bwMode="auto">
              <a:xfrm>
                <a:off x="1203" y="949"/>
                <a:ext cx="73" cy="73"/>
                <a:chOff x="0" y="0"/>
                <a:chExt cx="73" cy="73"/>
              </a:xfrm>
            </p:grpSpPr>
            <p:sp>
              <p:nvSpPr>
                <p:cNvPr id="65572" name="Oval 3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" cy="73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73" name="Oval 3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" cy="73"/>
                </a:xfrm>
                <a:prstGeom prst="ellipse">
                  <a:avLst/>
                </a:prstGeom>
                <a:noFill/>
                <a:ln w="381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4" name="Group 377"/>
              <p:cNvGrpSpPr/>
              <p:nvPr/>
            </p:nvGrpSpPr>
            <p:grpSpPr bwMode="auto">
              <a:xfrm>
                <a:off x="370" y="949"/>
                <a:ext cx="1769" cy="73"/>
                <a:chOff x="-1776" y="0"/>
                <a:chExt cx="1769" cy="73"/>
              </a:xfrm>
            </p:grpSpPr>
            <p:sp>
              <p:nvSpPr>
                <p:cNvPr id="65575" name="Oval 378"/>
                <p:cNvSpPr>
                  <a:spLocks noChangeArrowheads="1"/>
                </p:cNvSpPr>
                <p:nvPr/>
              </p:nvSpPr>
              <p:spPr bwMode="auto">
                <a:xfrm>
                  <a:off x="-1776" y="0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76" name="Oval 379"/>
                <p:cNvSpPr>
                  <a:spLocks noChangeArrowheads="1"/>
                </p:cNvSpPr>
                <p:nvPr/>
              </p:nvSpPr>
              <p:spPr bwMode="auto">
                <a:xfrm>
                  <a:off x="-80" y="0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38100" cap="rnd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577" name="Oval 380"/>
              <p:cNvSpPr>
                <a:spLocks noChangeArrowheads="1"/>
              </p:cNvSpPr>
              <p:nvPr/>
            </p:nvSpPr>
            <p:spPr bwMode="auto">
              <a:xfrm>
                <a:off x="2342" y="322"/>
                <a:ext cx="68" cy="68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8" name="Oval 381"/>
              <p:cNvSpPr>
                <a:spLocks noChangeArrowheads="1"/>
              </p:cNvSpPr>
              <p:nvPr/>
            </p:nvSpPr>
            <p:spPr bwMode="auto">
              <a:xfrm>
                <a:off x="0" y="322"/>
                <a:ext cx="68" cy="68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9" name="Rectangle 382"/>
              <p:cNvSpPr>
                <a:spLocks noChangeArrowheads="1"/>
              </p:cNvSpPr>
              <p:nvPr/>
            </p:nvSpPr>
            <p:spPr bwMode="auto">
              <a:xfrm>
                <a:off x="712" y="854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</a:rPr>
                  <a:t>1</a:t>
                </a:r>
                <a:endParaRPr lang="el-GR" altLang="en-US" dirty="0">
                  <a:latin typeface="仿宋_GB2312" pitchFamily="1" charset="-122"/>
                  <a:ea typeface="仿宋_GB2312" pitchFamily="1" charset="-122"/>
                </a:endParaRPr>
              </a:p>
            </p:txBody>
          </p:sp>
          <p:sp>
            <p:nvSpPr>
              <p:cNvPr id="65580" name="Rectangle 383"/>
              <p:cNvSpPr>
                <a:spLocks noChangeArrowheads="1"/>
              </p:cNvSpPr>
              <p:nvPr/>
            </p:nvSpPr>
            <p:spPr bwMode="auto">
              <a:xfrm>
                <a:off x="1542" y="852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</a:rPr>
                  <a:t>2</a:t>
                </a:r>
                <a:endParaRPr lang="el-GR" altLang="en-US" dirty="0">
                  <a:latin typeface="仿宋_GB2312" pitchFamily="1" charset="-122"/>
                  <a:ea typeface="仿宋_GB2312" pitchFamily="1" charset="-122"/>
                </a:endParaRPr>
              </a:p>
            </p:txBody>
          </p:sp>
          <p:sp>
            <p:nvSpPr>
              <p:cNvPr id="65581" name="Rectangle 384"/>
              <p:cNvSpPr>
                <a:spLocks noChangeArrowheads="1"/>
              </p:cNvSpPr>
              <p:nvPr/>
            </p:nvSpPr>
            <p:spPr bwMode="auto">
              <a:xfrm>
                <a:off x="1087" y="1451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600" baseline="-25000" dirty="0">
                    <a:latin typeface="Times New Roman" panose="02020603050405020304" pitchFamily="18" charset="0"/>
                  </a:rPr>
                  <a:t>3</a:t>
                </a:r>
                <a:endParaRPr lang="el-GR" altLang="en-US" dirty="0">
                  <a:latin typeface="仿宋_GB2312" pitchFamily="1" charset="-122"/>
                  <a:ea typeface="仿宋_GB2312" pitchFamily="1" charset="-122"/>
                </a:endParaRPr>
              </a:p>
            </p:txBody>
          </p:sp>
        </p:grpSp>
        <p:sp>
          <p:nvSpPr>
            <p:cNvPr id="65" name="Oval 378"/>
            <p:cNvSpPr>
              <a:spLocks noChangeArrowheads="1"/>
            </p:cNvSpPr>
            <p:nvPr/>
          </p:nvSpPr>
          <p:spPr bwMode="auto">
            <a:xfrm>
              <a:off x="8173767" y="1203924"/>
              <a:ext cx="115887" cy="1158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6" name="Oval 378"/>
            <p:cNvSpPr>
              <a:spLocks noChangeArrowheads="1"/>
            </p:cNvSpPr>
            <p:nvPr/>
          </p:nvSpPr>
          <p:spPr bwMode="auto">
            <a:xfrm>
              <a:off x="10958711" y="1211818"/>
              <a:ext cx="115887" cy="1158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16912" y="121543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56216" y="1769834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此题元件参数未知，可利用电压相量图中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各相量之间的几何关系求出未知的相量，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从而代替复数运算。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Text Box 65"/>
          <p:cNvSpPr txBox="1">
            <a:spLocks noChangeArrowheads="1"/>
          </p:cNvSpPr>
          <p:nvPr/>
        </p:nvSpPr>
        <p:spPr bwMode="auto">
          <a:xfrm flipH="1">
            <a:off x="11700434" y="6485164"/>
            <a:ext cx="488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</a:rPr>
              <a:t>6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60" name="Rectangle 33"/>
          <p:cNvSpPr>
            <a:spLocks noChangeArrowheads="1"/>
          </p:cNvSpPr>
          <p:nvPr/>
        </p:nvSpPr>
        <p:spPr bwMode="auto">
          <a:xfrm>
            <a:off x="9624844" y="3499366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420" y="3242496"/>
            <a:ext cx="6559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画出电路（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）的相量模型如图（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）所示，</a:t>
            </a:r>
            <a:endParaRPr lang="zh-CN" altLang="en-US" sz="26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025123" y="3748046"/>
            <a:ext cx="3919536" cy="2485881"/>
            <a:chOff x="8025123" y="3748046"/>
            <a:chExt cx="3919536" cy="2485881"/>
          </a:xfrm>
        </p:grpSpPr>
        <p:sp>
          <p:nvSpPr>
            <p:cNvPr id="161" name="Rectangle 33"/>
            <p:cNvSpPr>
              <a:spLocks noChangeArrowheads="1"/>
            </p:cNvSpPr>
            <p:nvPr/>
          </p:nvSpPr>
          <p:spPr bwMode="auto">
            <a:xfrm>
              <a:off x="9741050" y="5772262"/>
              <a:ext cx="6511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(b)</a:t>
              </a:r>
              <a:endPara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025123" y="3748046"/>
              <a:ext cx="3919536" cy="2019300"/>
              <a:chOff x="7811442" y="3859213"/>
              <a:chExt cx="3919536" cy="20193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811442" y="3859213"/>
                <a:ext cx="3919536" cy="2015013"/>
                <a:chOff x="585040" y="3640019"/>
                <a:chExt cx="3919536" cy="2015013"/>
              </a:xfrm>
            </p:grpSpPr>
            <p:grpSp>
              <p:nvGrpSpPr>
                <p:cNvPr id="69" name="Group 385"/>
                <p:cNvGrpSpPr/>
                <p:nvPr/>
              </p:nvGrpSpPr>
              <p:grpSpPr bwMode="auto">
                <a:xfrm>
                  <a:off x="585040" y="3786118"/>
                  <a:ext cx="3919536" cy="635000"/>
                  <a:chOff x="-37" y="0"/>
                  <a:chExt cx="2469" cy="400"/>
                </a:xfrm>
              </p:grpSpPr>
              <p:sp>
                <p:nvSpPr>
                  <p:cNvPr id="72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45" y="348"/>
                    <a:ext cx="65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1086" y="352"/>
                    <a:ext cx="40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Freeform 353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279"/>
                    <a:ext cx="128" cy="77"/>
                  </a:xfrm>
                  <a:custGeom>
                    <a:avLst/>
                    <a:gdLst>
                      <a:gd name="T0" fmla="*/ 0 w 128"/>
                      <a:gd name="T1" fmla="*/ 77 h 77"/>
                      <a:gd name="T2" fmla="*/ 0 w 128"/>
                      <a:gd name="T3" fmla="*/ 72 h 77"/>
                      <a:gd name="T4" fmla="*/ 64 w 128"/>
                      <a:gd name="T5" fmla="*/ 0 h 77"/>
                      <a:gd name="T6" fmla="*/ 128 w 128"/>
                      <a:gd name="T7" fmla="*/ 72 h 77"/>
                      <a:gd name="T8" fmla="*/ 128 w 128"/>
                      <a:gd name="T9" fmla="*/ 77 h 77"/>
                      <a:gd name="T10" fmla="*/ 128 w 128"/>
                      <a:gd name="T11" fmla="*/ 72 h 77"/>
                      <a:gd name="T12" fmla="*/ 64 w 128"/>
                      <a:gd name="T13" fmla="*/ 0 h 77"/>
                      <a:gd name="T14" fmla="*/ 0 w 128"/>
                      <a:gd name="T15" fmla="*/ 72 h 77"/>
                      <a:gd name="T16" fmla="*/ 0 w 128"/>
                      <a:gd name="T17" fmla="*/ 77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8" h="77">
                        <a:moveTo>
                          <a:pt x="0" y="77"/>
                        </a:moveTo>
                        <a:cubicBezTo>
                          <a:pt x="0" y="76"/>
                          <a:pt x="0" y="74"/>
                          <a:pt x="0" y="72"/>
                        </a:cubicBezTo>
                        <a:cubicBezTo>
                          <a:pt x="0" y="32"/>
                          <a:pt x="29" y="0"/>
                          <a:pt x="64" y="0"/>
                        </a:cubicBezTo>
                        <a:cubicBezTo>
                          <a:pt x="99" y="0"/>
                          <a:pt x="128" y="32"/>
                          <a:pt x="128" y="72"/>
                        </a:cubicBezTo>
                        <a:cubicBezTo>
                          <a:pt x="128" y="74"/>
                          <a:pt x="128" y="76"/>
                          <a:pt x="128" y="77"/>
                        </a:cubicBezTo>
                        <a:cubicBezTo>
                          <a:pt x="128" y="76"/>
                          <a:pt x="128" y="74"/>
                          <a:pt x="128" y="72"/>
                        </a:cubicBezTo>
                        <a:cubicBezTo>
                          <a:pt x="128" y="32"/>
                          <a:pt x="99" y="0"/>
                          <a:pt x="64" y="0"/>
                        </a:cubicBezTo>
                        <a:cubicBezTo>
                          <a:pt x="29" y="0"/>
                          <a:pt x="0" y="32"/>
                          <a:pt x="0" y="72"/>
                        </a:cubicBezTo>
                        <a:cubicBezTo>
                          <a:pt x="0" y="74"/>
                          <a:pt x="0" y="76"/>
                          <a:pt x="0" y="77"/>
                        </a:cubicBezTo>
                      </a:path>
                    </a:pathLst>
                  </a:custGeom>
                  <a:noFill/>
                  <a:ln w="38100" cap="rnd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Freeform 354"/>
                  <p:cNvSpPr>
                    <a:spLocks noChangeArrowheads="1"/>
                  </p:cNvSpPr>
                  <p:nvPr/>
                </p:nvSpPr>
                <p:spPr bwMode="auto">
                  <a:xfrm>
                    <a:off x="833" y="280"/>
                    <a:ext cx="128" cy="77"/>
                  </a:xfrm>
                  <a:custGeom>
                    <a:avLst/>
                    <a:gdLst>
                      <a:gd name="T0" fmla="*/ 0 w 128"/>
                      <a:gd name="T1" fmla="*/ 77 h 77"/>
                      <a:gd name="T2" fmla="*/ 0 w 128"/>
                      <a:gd name="T3" fmla="*/ 72 h 77"/>
                      <a:gd name="T4" fmla="*/ 64 w 128"/>
                      <a:gd name="T5" fmla="*/ 0 h 77"/>
                      <a:gd name="T6" fmla="*/ 128 w 128"/>
                      <a:gd name="T7" fmla="*/ 72 h 77"/>
                      <a:gd name="T8" fmla="*/ 128 w 128"/>
                      <a:gd name="T9" fmla="*/ 77 h 77"/>
                      <a:gd name="T10" fmla="*/ 128 w 128"/>
                      <a:gd name="T11" fmla="*/ 72 h 77"/>
                      <a:gd name="T12" fmla="*/ 64 w 128"/>
                      <a:gd name="T13" fmla="*/ 0 h 77"/>
                      <a:gd name="T14" fmla="*/ 0 w 128"/>
                      <a:gd name="T15" fmla="*/ 72 h 77"/>
                      <a:gd name="T16" fmla="*/ 0 w 128"/>
                      <a:gd name="T17" fmla="*/ 77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8" h="77">
                        <a:moveTo>
                          <a:pt x="0" y="77"/>
                        </a:moveTo>
                        <a:cubicBezTo>
                          <a:pt x="0" y="75"/>
                          <a:pt x="0" y="74"/>
                          <a:pt x="0" y="72"/>
                        </a:cubicBezTo>
                        <a:cubicBezTo>
                          <a:pt x="0" y="32"/>
                          <a:pt x="29" y="0"/>
                          <a:pt x="64" y="0"/>
                        </a:cubicBezTo>
                        <a:cubicBezTo>
                          <a:pt x="99" y="0"/>
                          <a:pt x="128" y="32"/>
                          <a:pt x="128" y="72"/>
                        </a:cubicBezTo>
                        <a:cubicBezTo>
                          <a:pt x="128" y="74"/>
                          <a:pt x="128" y="75"/>
                          <a:pt x="128" y="77"/>
                        </a:cubicBezTo>
                        <a:cubicBezTo>
                          <a:pt x="128" y="75"/>
                          <a:pt x="128" y="74"/>
                          <a:pt x="128" y="72"/>
                        </a:cubicBezTo>
                        <a:cubicBezTo>
                          <a:pt x="128" y="32"/>
                          <a:pt x="99" y="0"/>
                          <a:pt x="64" y="0"/>
                        </a:cubicBezTo>
                        <a:cubicBezTo>
                          <a:pt x="29" y="0"/>
                          <a:pt x="0" y="32"/>
                          <a:pt x="0" y="72"/>
                        </a:cubicBezTo>
                        <a:cubicBezTo>
                          <a:pt x="0" y="74"/>
                          <a:pt x="0" y="75"/>
                          <a:pt x="0" y="77"/>
                        </a:cubicBezTo>
                      </a:path>
                    </a:pathLst>
                  </a:custGeom>
                  <a:noFill/>
                  <a:ln w="38100" cap="rnd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Freeform 355"/>
                  <p:cNvSpPr>
                    <a:spLocks noChangeArrowheads="1"/>
                  </p:cNvSpPr>
                  <p:nvPr/>
                </p:nvSpPr>
                <p:spPr bwMode="auto">
                  <a:xfrm>
                    <a:off x="970" y="279"/>
                    <a:ext cx="128" cy="77"/>
                  </a:xfrm>
                  <a:custGeom>
                    <a:avLst/>
                    <a:gdLst>
                      <a:gd name="T0" fmla="*/ 0 w 128"/>
                      <a:gd name="T1" fmla="*/ 77 h 77"/>
                      <a:gd name="T2" fmla="*/ 0 w 128"/>
                      <a:gd name="T3" fmla="*/ 72 h 77"/>
                      <a:gd name="T4" fmla="*/ 64 w 128"/>
                      <a:gd name="T5" fmla="*/ 0 h 77"/>
                      <a:gd name="T6" fmla="*/ 128 w 128"/>
                      <a:gd name="T7" fmla="*/ 72 h 77"/>
                      <a:gd name="T8" fmla="*/ 128 w 128"/>
                      <a:gd name="T9" fmla="*/ 77 h 77"/>
                      <a:gd name="T10" fmla="*/ 128 w 128"/>
                      <a:gd name="T11" fmla="*/ 72 h 77"/>
                      <a:gd name="T12" fmla="*/ 64 w 128"/>
                      <a:gd name="T13" fmla="*/ 0 h 77"/>
                      <a:gd name="T14" fmla="*/ 0 w 128"/>
                      <a:gd name="T15" fmla="*/ 72 h 77"/>
                      <a:gd name="T16" fmla="*/ 0 w 128"/>
                      <a:gd name="T17" fmla="*/ 77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8" h="77">
                        <a:moveTo>
                          <a:pt x="0" y="77"/>
                        </a:moveTo>
                        <a:cubicBezTo>
                          <a:pt x="0" y="76"/>
                          <a:pt x="0" y="74"/>
                          <a:pt x="0" y="72"/>
                        </a:cubicBezTo>
                        <a:cubicBezTo>
                          <a:pt x="0" y="32"/>
                          <a:pt x="29" y="0"/>
                          <a:pt x="64" y="0"/>
                        </a:cubicBezTo>
                        <a:cubicBezTo>
                          <a:pt x="99" y="0"/>
                          <a:pt x="128" y="32"/>
                          <a:pt x="128" y="72"/>
                        </a:cubicBezTo>
                        <a:cubicBezTo>
                          <a:pt x="128" y="74"/>
                          <a:pt x="128" y="76"/>
                          <a:pt x="128" y="77"/>
                        </a:cubicBezTo>
                        <a:cubicBezTo>
                          <a:pt x="128" y="76"/>
                          <a:pt x="128" y="74"/>
                          <a:pt x="128" y="72"/>
                        </a:cubicBezTo>
                        <a:cubicBezTo>
                          <a:pt x="128" y="32"/>
                          <a:pt x="99" y="0"/>
                          <a:pt x="64" y="0"/>
                        </a:cubicBezTo>
                        <a:cubicBezTo>
                          <a:pt x="29" y="0"/>
                          <a:pt x="0" y="32"/>
                          <a:pt x="0" y="72"/>
                        </a:cubicBezTo>
                        <a:cubicBezTo>
                          <a:pt x="0" y="74"/>
                          <a:pt x="0" y="76"/>
                          <a:pt x="0" y="77"/>
                        </a:cubicBezTo>
                      </a:path>
                    </a:pathLst>
                  </a:custGeom>
                  <a:noFill/>
                  <a:ln w="38100" cap="rnd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7" name="Group 356"/>
                  <p:cNvGrpSpPr/>
                  <p:nvPr/>
                </p:nvGrpSpPr>
                <p:grpSpPr bwMode="auto">
                  <a:xfrm>
                    <a:off x="1480" y="300"/>
                    <a:ext cx="292" cy="100"/>
                    <a:chOff x="0" y="0"/>
                    <a:chExt cx="292" cy="100"/>
                  </a:xfrm>
                </p:grpSpPr>
                <p:sp>
                  <p:nvSpPr>
                    <p:cNvPr id="104" name="Rectangl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92" cy="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5" name="Rectangl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92" cy="100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rgbClr val="000000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</a:pPr>
                      <a:endParaRPr lang="zh-CN" altLang="en-US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8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1763" y="343"/>
                    <a:ext cx="59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-37" y="49"/>
                    <a:ext cx="21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2319" y="45"/>
                    <a:ext cx="11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anose="02020603050405020304" pitchFamily="18" charset="0"/>
                      </a:rPr>
                      <a:t>b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Rectangle 372"/>
                  <p:cNvSpPr>
                    <a:spLocks noChangeArrowheads="1"/>
                  </p:cNvSpPr>
                  <p:nvPr/>
                </p:nvSpPr>
                <p:spPr bwMode="auto">
                  <a:xfrm>
                    <a:off x="822" y="0"/>
                    <a:ext cx="337" cy="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2500" b="1" dirty="0">
                        <a:latin typeface="Times New Roman" panose="02020603050405020304" pitchFamily="18" charset="0"/>
                      </a:rPr>
                      <a:t>j</a:t>
                    </a:r>
                    <a:r>
                      <a:rPr lang="el-GR" altLang="zh-CN" sz="2500" b="1" i="1" dirty="0">
                        <a:latin typeface="Times New Roman" panose="02020603050405020304" pitchFamily="18" charset="0"/>
                        <a:ea typeface="华文琥珀" panose="02010800040101010101" pitchFamily="2" charset="-122"/>
                      </a:rPr>
                      <a:t>ω</a:t>
                    </a:r>
                    <a:r>
                      <a:rPr lang="en-US" altLang="zh-CN" sz="2500" b="1" i="1" dirty="0">
                        <a:latin typeface="Times New Roman" panose="02020603050405020304" pitchFamily="18" charset="0"/>
                      </a:rPr>
                      <a:t>L</a:t>
                    </a:r>
                    <a:endParaRPr lang="en-US" altLang="zh-CN" b="1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Rectangle 373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0"/>
                    <a:ext cx="145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2700" b="1" i="1" dirty="0">
                        <a:latin typeface="Times New Roman" panose="02020603050405020304" pitchFamily="18" charset="0"/>
                      </a:rPr>
                      <a:t>R</a:t>
                    </a:r>
                    <a:endParaRPr lang="en-US" altLang="zh-CN" b="1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Oval 380"/>
                  <p:cNvSpPr>
                    <a:spLocks noChangeArrowheads="1"/>
                  </p:cNvSpPr>
                  <p:nvPr/>
                </p:nvSpPr>
                <p:spPr bwMode="auto">
                  <a:xfrm>
                    <a:off x="2342" y="322"/>
                    <a:ext cx="68" cy="68"/>
                  </a:xfrm>
                  <a:prstGeom prst="ellipse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Oval 38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22"/>
                    <a:ext cx="68" cy="68"/>
                  </a:xfrm>
                  <a:prstGeom prst="ellipse">
                    <a:avLst/>
                  </a:prstGeom>
                  <a:noFill/>
                  <a:ln w="38100" cap="rnd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954927" y="4214414"/>
                  <a:ext cx="720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10" name="对象 65596"/>
                <p:cNvGraphicFramePr>
                  <a:graphicFrameLocks noChangeAspect="1"/>
                </p:cNvGraphicFramePr>
                <p:nvPr/>
              </p:nvGraphicFramePr>
              <p:xfrm>
                <a:off x="1087336" y="3640019"/>
                <a:ext cx="320675" cy="474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251" name="公式" r:id="rId8" imgW="3048000" imgH="4572000" progId="Equation.3">
                        <p:embed/>
                      </p:oleObj>
                    </mc:Choice>
                    <mc:Fallback>
                      <p:oleObj name="公式" r:id="rId8" imgW="3048000" imgH="4572000" progId="Equation.3">
                        <p:embed/>
                        <p:pic>
                          <p:nvPicPr>
                            <p:cNvPr id="0" name="对象 65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87336" y="3640019"/>
                              <a:ext cx="320675" cy="4746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0" name="对象 6184"/>
                <p:cNvGraphicFramePr>
                  <a:graphicFrameLocks noChangeAspect="1"/>
                </p:cNvGraphicFramePr>
                <p:nvPr/>
              </p:nvGraphicFramePr>
              <p:xfrm>
                <a:off x="3046942" y="4416348"/>
                <a:ext cx="504825" cy="568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252" name="公式" r:id="rId10" imgW="4876800" imgH="5486400" progId="Equation.3">
                        <p:embed/>
                      </p:oleObj>
                    </mc:Choice>
                    <mc:Fallback>
                      <p:oleObj name="公式" r:id="rId10" imgW="4876800" imgH="5486400" progId="Equation.3">
                        <p:embed/>
                        <p:pic>
                          <p:nvPicPr>
                            <p:cNvPr id="0" name="对象 61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46942" y="4416348"/>
                              <a:ext cx="504825" cy="568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47271" y="4383182"/>
                  <a:ext cx="385762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+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584937" y="4393878"/>
                  <a:ext cx="363537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latin typeface="宋体" panose="02010600030101010101" pitchFamily="2" charset="-122"/>
                    </a:rPr>
                    <a:t>-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10134" y="4302283"/>
                  <a:ext cx="387350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+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03909" y="4389846"/>
                  <a:ext cx="363537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latin typeface="宋体" panose="02010600030101010101" pitchFamily="2" charset="-122"/>
                    </a:rPr>
                    <a:t>-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56" name="对象 6184"/>
                <p:cNvGraphicFramePr>
                  <a:graphicFrameLocks noChangeAspect="1"/>
                </p:cNvGraphicFramePr>
                <p:nvPr/>
              </p:nvGraphicFramePr>
              <p:xfrm>
                <a:off x="1797580" y="4424286"/>
                <a:ext cx="473075" cy="568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253" name="公式" r:id="rId12" imgW="4572000" imgH="5486400" progId="Equation.3">
                        <p:embed/>
                      </p:oleObj>
                    </mc:Choice>
                    <mc:Fallback>
                      <p:oleObj name="公式" r:id="rId12" imgW="4572000" imgH="5486400" progId="Equation.3">
                        <p:embed/>
                        <p:pic>
                          <p:nvPicPr>
                            <p:cNvPr id="0" name="对象 61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7580" y="4424286"/>
                              <a:ext cx="473075" cy="568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85871" y="5067095"/>
                  <a:ext cx="430049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36683" y="5131157"/>
                  <a:ext cx="363537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</a:rPr>
                    <a:t>-</a:t>
                  </a:r>
                  <a:endPara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66" name="对象 65595"/>
              <p:cNvGraphicFramePr>
                <a:graphicFrameLocks noChangeAspect="1"/>
              </p:cNvGraphicFramePr>
              <p:nvPr/>
            </p:nvGraphicFramePr>
            <p:xfrm>
              <a:off x="9439275" y="5237163"/>
              <a:ext cx="696913" cy="641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54" name="公式" r:id="rId14" imgW="6096000" imgH="5791200" progId="Equation.3">
                      <p:embed/>
                    </p:oleObj>
                  </mc:Choice>
                  <mc:Fallback>
                    <p:oleObj name="公式" r:id="rId14" imgW="6096000" imgH="5791200" progId="Equation.3">
                      <p:embed/>
                      <p:pic>
                        <p:nvPicPr>
                          <p:cNvPr id="0" name="对象 655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39275" y="5237163"/>
                            <a:ext cx="696913" cy="641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8" name="Rectangle 33"/>
          <p:cNvSpPr>
            <a:spLocks noChangeArrowheads="1"/>
          </p:cNvSpPr>
          <p:nvPr/>
        </p:nvSpPr>
        <p:spPr bwMode="auto">
          <a:xfrm>
            <a:off x="709624" y="6275506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(c)</a:t>
            </a:r>
            <a:endParaRPr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96035" y="4755442"/>
            <a:ext cx="5719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可画出电压相量图如图（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）所示，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显然，由几何关系有：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9395" y="4687718"/>
            <a:ext cx="2394349" cy="2136167"/>
            <a:chOff x="289395" y="4687718"/>
            <a:chExt cx="2394349" cy="2136167"/>
          </a:xfrm>
        </p:grpSpPr>
        <p:grpSp>
          <p:nvGrpSpPr>
            <p:cNvPr id="10" name="组合 9"/>
            <p:cNvGrpSpPr/>
            <p:nvPr/>
          </p:nvGrpSpPr>
          <p:grpSpPr>
            <a:xfrm>
              <a:off x="825423" y="4687718"/>
              <a:ext cx="1858321" cy="1526870"/>
              <a:chOff x="834667" y="4675364"/>
              <a:chExt cx="1858321" cy="1526870"/>
            </a:xfrm>
          </p:grpSpPr>
          <p:grpSp>
            <p:nvGrpSpPr>
              <p:cNvPr id="65589" name="Group 3"/>
              <p:cNvGrpSpPr/>
              <p:nvPr/>
            </p:nvGrpSpPr>
            <p:grpSpPr bwMode="auto">
              <a:xfrm>
                <a:off x="834667" y="5110882"/>
                <a:ext cx="1842945" cy="1091352"/>
                <a:chOff x="176" y="450"/>
                <a:chExt cx="1423" cy="1067"/>
              </a:xfrm>
            </p:grpSpPr>
            <p:sp>
              <p:nvSpPr>
                <p:cNvPr id="2" name="Line 4"/>
                <p:cNvSpPr>
                  <a:spLocks noChangeShapeType="1"/>
                </p:cNvSpPr>
                <p:nvPr/>
              </p:nvSpPr>
              <p:spPr bwMode="auto">
                <a:xfrm>
                  <a:off x="176" y="1510"/>
                  <a:ext cx="862" cy="0"/>
                </a:xfrm>
                <a:prstGeom prst="line">
                  <a:avLst/>
                </a:prstGeom>
                <a:noFill/>
                <a:ln w="57150">
                  <a:solidFill>
                    <a:srgbClr val="008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0" name="Line 5"/>
                <p:cNvSpPr>
                  <a:spLocks noChangeShapeType="1"/>
                </p:cNvSpPr>
                <p:nvPr/>
              </p:nvSpPr>
              <p:spPr bwMode="auto">
                <a:xfrm>
                  <a:off x="1037" y="1510"/>
                  <a:ext cx="5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82" y="450"/>
                  <a:ext cx="0" cy="1067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2" name="Line 7"/>
                <p:cNvSpPr>
                  <a:spLocks noChangeShapeType="1"/>
                </p:cNvSpPr>
                <p:nvPr/>
              </p:nvSpPr>
              <p:spPr bwMode="auto">
                <a:xfrm>
                  <a:off x="188" y="457"/>
                  <a:ext cx="855" cy="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3" name="Line 8"/>
                <p:cNvSpPr>
                  <a:spLocks noChangeShapeType="1"/>
                </p:cNvSpPr>
                <p:nvPr/>
              </p:nvSpPr>
              <p:spPr bwMode="auto">
                <a:xfrm>
                  <a:off x="1043" y="552"/>
                  <a:ext cx="0" cy="95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88" y="450"/>
                  <a:ext cx="849" cy="1067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69" name="对象 65596"/>
              <p:cNvGraphicFramePr>
                <a:graphicFrameLocks noChangeAspect="1"/>
              </p:cNvGraphicFramePr>
              <p:nvPr/>
            </p:nvGraphicFramePr>
            <p:xfrm>
              <a:off x="2372313" y="5680456"/>
              <a:ext cx="320675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55" name="公式" r:id="rId16" imgW="3048000" imgH="4572000" progId="Equation.3">
                      <p:embed/>
                    </p:oleObj>
                  </mc:Choice>
                  <mc:Fallback>
                    <p:oleObj name="公式" r:id="rId16" imgW="3048000" imgH="4572000" progId="Equation.3">
                      <p:embed/>
                      <p:pic>
                        <p:nvPicPr>
                          <p:cNvPr id="0" name="对象 655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2313" y="5680456"/>
                            <a:ext cx="320675" cy="474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对象 65595"/>
              <p:cNvGraphicFramePr>
                <a:graphicFrameLocks noChangeAspect="1"/>
              </p:cNvGraphicFramePr>
              <p:nvPr/>
            </p:nvGraphicFramePr>
            <p:xfrm>
              <a:off x="1960698" y="4675364"/>
              <a:ext cx="696913" cy="641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56" name="公式" r:id="rId18" imgW="6096000" imgH="5791200" progId="Equation.3">
                      <p:embed/>
                    </p:oleObj>
                  </mc:Choice>
                  <mc:Fallback>
                    <p:oleObj name="公式" r:id="rId18" imgW="6096000" imgH="5791200" progId="Equation.3">
                      <p:embed/>
                      <p:pic>
                        <p:nvPicPr>
                          <p:cNvPr id="0" name="对象 655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0698" y="4675364"/>
                            <a:ext cx="696913" cy="641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" name="对象 6184"/>
            <p:cNvGraphicFramePr>
              <a:graphicFrameLocks noChangeAspect="1"/>
            </p:cNvGraphicFramePr>
            <p:nvPr/>
          </p:nvGraphicFramePr>
          <p:xfrm>
            <a:off x="1708732" y="6255560"/>
            <a:ext cx="50482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7" name="公式" r:id="rId20" imgW="4876800" imgH="5486400" progId="Equation.3">
                    <p:embed/>
                  </p:oleObj>
                </mc:Choice>
                <mc:Fallback>
                  <p:oleObj name="公式" r:id="rId20" imgW="4876800" imgH="5486400" progId="Equation.3">
                    <p:embed/>
                    <p:pic>
                      <p:nvPicPr>
                        <p:cNvPr id="0" name="对象 6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732" y="6255560"/>
                          <a:ext cx="504825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对象 6184"/>
            <p:cNvGraphicFramePr>
              <a:graphicFrameLocks noChangeAspect="1"/>
            </p:cNvGraphicFramePr>
            <p:nvPr/>
          </p:nvGraphicFramePr>
          <p:xfrm>
            <a:off x="289395" y="4783899"/>
            <a:ext cx="47307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8" name="公式" r:id="rId22" imgW="4572000" imgH="5486400" progId="Equation.3">
                    <p:embed/>
                  </p:oleObj>
                </mc:Choice>
                <mc:Fallback>
                  <p:oleObj name="公式" r:id="rId22" imgW="4572000" imgH="5486400" progId="Equation.3">
                    <p:embed/>
                    <p:pic>
                      <p:nvPicPr>
                        <p:cNvPr id="0" name="对象 6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95" y="4783899"/>
                          <a:ext cx="473075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3738296" y="2714419"/>
            <a:ext cx="4713819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zh-CN" altLang="en-US" sz="2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电压有效值不满足</a:t>
            </a:r>
            <a:r>
              <a:rPr lang="en-US" altLang="zh-CN" sz="2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 sz="26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053088" y="30303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4" grpId="0"/>
      <p:bldP spid="65588" grpId="0"/>
      <p:bldP spid="3" grpId="0"/>
      <p:bldP spid="4" grpId="0"/>
      <p:bldP spid="6" grpId="0"/>
      <p:bldP spid="168" grpId="0"/>
      <p:bldP spid="9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>
            <a:stCxn id="27" idx="0"/>
            <a:endCxn id="16" idx="0"/>
          </p:cNvCxnSpPr>
          <p:nvPr/>
        </p:nvCxnSpPr>
        <p:spPr>
          <a:xfrm>
            <a:off x="5426333" y="2865721"/>
            <a:ext cx="17462" cy="2076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937084" y="1669522"/>
                <a:ext cx="1012943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下图中电压表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读数为</a:t>
                </a:r>
                <a:r>
                  <a:rPr lang="en-US" altLang="zh-CN" dirty="0"/>
                  <a:t>8V</a:t>
                </a:r>
                <a:r>
                  <a:rPr lang="zh-CN" altLang="en-US" dirty="0"/>
                  <a:t>，容抗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zh-CN" dirty="0"/>
                  <a:t>=4</a:t>
                </a:r>
                <a:r>
                  <a:rPr lang="el-GR" altLang="zh-CN" dirty="0">
                    <a:ea typeface="华文琥珀" panose="02010800040101010101" pitchFamily="2" charset="-122"/>
                    <a:cs typeface="Times New Roman" panose="02020603050405020304" pitchFamily="18" charset="0"/>
                  </a:rPr>
                  <a:t> Ω</a:t>
                </a:r>
                <a:r>
                  <a:rPr lang="zh-CN" altLang="en-US" dirty="0"/>
                  <a:t> ，阻抗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14</a:t>
                </a:r>
                <a:r>
                  <a:rPr lang="el-GR" altLang="zh-CN" dirty="0">
                    <a:ea typeface="华文琥珀" panose="02010800040101010101" pitchFamily="2" charset="-122"/>
                    <a:cs typeface="Times New Roman" panose="02020603050405020304" pitchFamily="18" charset="0"/>
                  </a:rPr>
                  <a:t> Ω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是否正确？</a:t>
                </a: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084" y="1669522"/>
                <a:ext cx="10129434" cy="954107"/>
              </a:xfrm>
              <a:prstGeom prst="rect">
                <a:avLst/>
              </a:prstGeom>
              <a:blipFill rotWithShape="1">
                <a:blip r:embed="rId1"/>
                <a:stretch>
                  <a:fillRect l="-1264" t="-8974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96532" y="797141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2-4-1】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3088" y="30303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2-4   </a:t>
            </a:r>
            <a:r>
              <a:rPr lang="en-US" altLang="zh-CN" sz="2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  <a:endParaRPr lang="zh-CN" altLang="en-US" sz="28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0"/>
          <p:cNvGrpSpPr/>
          <p:nvPr/>
        </p:nvGrpSpPr>
        <p:grpSpPr bwMode="auto">
          <a:xfrm>
            <a:off x="9225130" y="217904"/>
            <a:ext cx="2571513" cy="933450"/>
            <a:chOff x="-43" y="-6"/>
            <a:chExt cx="1421" cy="336"/>
          </a:xfrm>
        </p:grpSpPr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-43" y="-6"/>
              <a:ext cx="1421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" name="Object 12"/>
            <p:cNvGraphicFramePr/>
            <p:nvPr/>
          </p:nvGraphicFramePr>
          <p:xfrm>
            <a:off x="0" y="96"/>
            <a:ext cx="38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7" name="" r:id="rId2" imgW="3660775" imgH="3204845" progId="">
                    <p:embed/>
                  </p:oleObj>
                </mc:Choice>
                <mc:Fallback>
                  <p:oleObj name="" r:id="rId2" imgW="3660775" imgH="3204845" progId="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"/>
                          <a:ext cx="38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87" y="92"/>
              <a:ext cx="95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FF0033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思考与讨论</a:t>
              </a:r>
              <a:endParaRPr lang="zh-CN" altLang="en-US" sz="2400" dirty="0">
                <a:solidFill>
                  <a:srgbClr val="FF0033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48" name="直接连接符 47"/>
          <p:cNvCxnSpPr>
            <a:endCxn id="24" idx="0"/>
          </p:cNvCxnSpPr>
          <p:nvPr/>
        </p:nvCxnSpPr>
        <p:spPr>
          <a:xfrm>
            <a:off x="6570920" y="2865721"/>
            <a:ext cx="8763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523045" y="2865721"/>
            <a:ext cx="3846513" cy="2098675"/>
            <a:chOff x="1435073" y="2655859"/>
            <a:chExt cx="3846513" cy="2098675"/>
          </a:xfrm>
        </p:grpSpPr>
        <p:grpSp>
          <p:nvGrpSpPr>
            <p:cNvPr id="4" name="Group 18"/>
            <p:cNvGrpSpPr/>
            <p:nvPr/>
          </p:nvGrpSpPr>
          <p:grpSpPr bwMode="auto">
            <a:xfrm>
              <a:off x="1435073" y="2655859"/>
              <a:ext cx="3846513" cy="2098675"/>
              <a:chOff x="-427" y="23"/>
              <a:chExt cx="2423" cy="1322"/>
            </a:xfrm>
          </p:grpSpPr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 flipH="1">
                <a:off x="856" y="67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 flipH="1">
                <a:off x="859" y="528"/>
                <a:ext cx="0" cy="3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22"/>
              <p:cNvSpPr>
                <a:spLocks noChangeShapeType="1"/>
              </p:cNvSpPr>
              <p:nvPr/>
            </p:nvSpPr>
            <p:spPr bwMode="auto">
              <a:xfrm>
                <a:off x="859" y="995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23"/>
              <p:cNvSpPr>
                <a:spLocks noChangeShapeType="1"/>
              </p:cNvSpPr>
              <p:nvPr/>
            </p:nvSpPr>
            <p:spPr bwMode="auto">
              <a:xfrm>
                <a:off x="720" y="908"/>
                <a:ext cx="2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4"/>
              <p:cNvSpPr>
                <a:spLocks noChangeShapeType="1"/>
              </p:cNvSpPr>
              <p:nvPr/>
            </p:nvSpPr>
            <p:spPr bwMode="auto">
              <a:xfrm>
                <a:off x="720" y="995"/>
                <a:ext cx="2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25"/>
              <p:cNvSpPr>
                <a:spLocks noChangeArrowheads="1"/>
              </p:cNvSpPr>
              <p:nvPr/>
            </p:nvSpPr>
            <p:spPr bwMode="auto">
              <a:xfrm>
                <a:off x="814" y="317"/>
                <a:ext cx="98" cy="2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14" name="Group 28"/>
              <p:cNvGrpSpPr/>
              <p:nvPr/>
            </p:nvGrpSpPr>
            <p:grpSpPr bwMode="auto">
              <a:xfrm>
                <a:off x="1281" y="269"/>
                <a:ext cx="288" cy="288"/>
                <a:chOff x="0" y="0"/>
                <a:chExt cx="288" cy="288"/>
              </a:xfrm>
            </p:grpSpPr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ellips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3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altLang="zh-CN" sz="2000" baseline="-25000" dirty="0">
                      <a:solidFill>
                        <a:srgbClr val="FF0000"/>
                      </a:solidFill>
                    </a:rPr>
                    <a:t>2</a:t>
                  </a:r>
                  <a:endParaRPr lang="en-US" altLang="zh-CN" sz="2000" dirty="0"/>
                </a:p>
              </p:txBody>
            </p:sp>
          </p:grpSp>
          <p:grpSp>
            <p:nvGrpSpPr>
              <p:cNvPr id="15" name="Group 31"/>
              <p:cNvGrpSpPr/>
              <p:nvPr/>
            </p:nvGrpSpPr>
            <p:grpSpPr bwMode="auto">
              <a:xfrm>
                <a:off x="1296" y="797"/>
                <a:ext cx="288" cy="288"/>
                <a:chOff x="0" y="0"/>
                <a:chExt cx="288" cy="288"/>
              </a:xfrm>
            </p:grpSpPr>
            <p:sp>
              <p:nvSpPr>
                <p:cNvPr id="29" name="Oval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ellips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3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/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altLang="zh-CN" sz="2000" baseline="-25000" dirty="0">
                      <a:solidFill>
                        <a:srgbClr val="FF0000"/>
                      </a:solidFill>
                    </a:rPr>
                    <a:t>3</a:t>
                  </a:r>
                  <a:endParaRPr lang="en-US" altLang="zh-CN" sz="2000" dirty="0"/>
                </a:p>
              </p:txBody>
            </p:sp>
          </p:grp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153" y="1331"/>
                <a:ext cx="70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1545" y="240"/>
                <a:ext cx="45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/>
                  <a:t>12V</a:t>
                </a:r>
                <a:endParaRPr lang="en-US" altLang="zh-CN" sz="2400" dirty="0"/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-427" y="566"/>
                <a:ext cx="45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/>
                  <a:t>20V</a:t>
                </a:r>
                <a:endParaRPr lang="en-US" altLang="zh-CN" sz="2400" dirty="0"/>
              </a:p>
            </p:txBody>
          </p:sp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>
                <a:off x="1415" y="25"/>
                <a:ext cx="0" cy="2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>
                <a:off x="1440" y="55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1440" y="1082"/>
                <a:ext cx="0" cy="2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45"/>
              <p:cNvSpPr>
                <a:spLocks noChangeShapeType="1"/>
              </p:cNvSpPr>
              <p:nvPr/>
            </p:nvSpPr>
            <p:spPr bwMode="auto">
              <a:xfrm flipV="1">
                <a:off x="142" y="23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 flipV="1">
                <a:off x="864" y="2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123739" y="2989618"/>
              <a:ext cx="2251384" cy="1744278"/>
              <a:chOff x="2123739" y="2989618"/>
              <a:chExt cx="2251384" cy="1744278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23739" y="3423396"/>
                <a:ext cx="499821" cy="467324"/>
                <a:chOff x="2139237" y="3423396"/>
                <a:chExt cx="499821" cy="467324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2139237" y="3423396"/>
                  <a:ext cx="480447" cy="467324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181858" y="3460129"/>
                  <a:ext cx="4572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altLang="zh-CN" sz="2000" baseline="-25000" dirty="0">
                      <a:solidFill>
                        <a:srgbClr val="FF0000"/>
                      </a:solidFill>
                    </a:rPr>
                    <a:t>1</a:t>
                  </a:r>
                  <a:endParaRPr lang="en-US" altLang="zh-CN" sz="2000" dirty="0"/>
                </a:p>
              </p:txBody>
            </p:sp>
          </p:grpSp>
          <p:cxnSp>
            <p:nvCxnSpPr>
              <p:cNvPr id="49" name="直接连接符 48"/>
              <p:cNvCxnSpPr/>
              <p:nvPr/>
            </p:nvCxnSpPr>
            <p:spPr>
              <a:xfrm>
                <a:off x="3498823" y="4730721"/>
                <a:ext cx="876300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2822550" y="2989618"/>
                <a:ext cx="585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l-GR" altLang="zh-CN" sz="2400" b="1" dirty="0"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Ω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2616022" y="4142997"/>
                    <a:ext cx="8049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022" y="4142997"/>
                    <a:ext cx="804964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303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82717" y="1700602"/>
            <a:ext cx="72866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2-5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阻抗的串、并联电路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5280" y="2943976"/>
            <a:ext cx="3041385" cy="1620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95602" y="6354754"/>
            <a:ext cx="2873649" cy="382488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 bwMode="auto">
          <a:xfrm>
            <a:off x="953658" y="455129"/>
            <a:ext cx="3357306" cy="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/>
              <a:t>一</a:t>
            </a:r>
            <a:r>
              <a:rPr lang="en-US" altLang="zh-CN" sz="2600" b="1" dirty="0"/>
              <a:t>.  </a:t>
            </a:r>
            <a:r>
              <a:rPr lang="zh-CN" altLang="en-US" sz="2600" b="1" dirty="0"/>
              <a:t>阻抗的串联电路</a:t>
            </a:r>
            <a:endParaRPr lang="zh-CN" altLang="en-US" sz="2600" dirty="0"/>
          </a:p>
        </p:txBody>
      </p:sp>
      <p:sp>
        <p:nvSpPr>
          <p:cNvPr id="120" name="矩形 119"/>
          <p:cNvSpPr/>
          <p:nvPr/>
        </p:nvSpPr>
        <p:spPr>
          <a:xfrm>
            <a:off x="9242368" y="4303986"/>
            <a:ext cx="495713" cy="608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6" name="Object 41"/>
          <p:cNvGraphicFramePr>
            <a:graphicFrameLocks noChangeAspect="1"/>
          </p:cNvGraphicFramePr>
          <p:nvPr/>
        </p:nvGraphicFramePr>
        <p:xfrm>
          <a:off x="8350084" y="4244682"/>
          <a:ext cx="1691035" cy="64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5" name="公式" r:id="rId1" imgW="15849600" imgH="5181600" progId="Equation.3">
                  <p:embed/>
                </p:oleObj>
              </mc:Choice>
              <mc:Fallback>
                <p:oleObj name="公式" r:id="rId1" imgW="15849600" imgH="5181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084" y="4244682"/>
                        <a:ext cx="1691035" cy="64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" name="图片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13" y="1355508"/>
            <a:ext cx="9554446" cy="2371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9" name="矩形 118"/>
          <p:cNvSpPr/>
          <p:nvPr/>
        </p:nvSpPr>
        <p:spPr>
          <a:xfrm>
            <a:off x="4563925" y="3903392"/>
            <a:ext cx="1055935" cy="1229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200253" y="3903392"/>
                <a:ext cx="5533934" cy="1174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acc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53" y="3903392"/>
                <a:ext cx="5533934" cy="11742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3" name="丁字箭头 122"/>
          <p:cNvSpPr/>
          <p:nvPr/>
        </p:nvSpPr>
        <p:spPr>
          <a:xfrm>
            <a:off x="5821174" y="3767170"/>
            <a:ext cx="2410427" cy="1263827"/>
          </a:xfrm>
          <a:prstGeom prst="leftRightUpArrow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伏安特性相同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8592" y="5331590"/>
            <a:ext cx="6254457" cy="907556"/>
            <a:chOff x="398592" y="5331590"/>
            <a:chExt cx="6254457" cy="907556"/>
          </a:xfrm>
        </p:grpSpPr>
        <p:sp>
          <p:nvSpPr>
            <p:cNvPr id="124" name="文本框 123"/>
            <p:cNvSpPr txBox="1"/>
            <p:nvPr/>
          </p:nvSpPr>
          <p:spPr>
            <a:xfrm>
              <a:off x="398592" y="5528616"/>
              <a:ext cx="4047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◆ 串联正比分压公式：</a:t>
              </a:r>
              <a:endPara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4004442" y="5331590"/>
                  <a:ext cx="2648607" cy="90755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442" y="5331590"/>
                  <a:ext cx="2648607" cy="90755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6901569" y="5382794"/>
            <a:ext cx="1503792" cy="761182"/>
            <a:chOff x="6846293" y="5477964"/>
            <a:chExt cx="1503792" cy="761182"/>
          </a:xfrm>
          <a:noFill/>
        </p:grpSpPr>
        <p:sp>
          <p:nvSpPr>
            <p:cNvPr id="128" name="燕尾形箭头 127"/>
            <p:cNvSpPr/>
            <p:nvPr/>
          </p:nvSpPr>
          <p:spPr>
            <a:xfrm>
              <a:off x="6846293" y="5477964"/>
              <a:ext cx="1503792" cy="761182"/>
            </a:xfrm>
            <a:prstGeom prst="notchedRightArrow">
              <a:avLst/>
            </a:prstGeom>
            <a:grp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231742" y="5618720"/>
              <a:ext cx="736099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C00000"/>
                  </a:solidFill>
                </a:rPr>
                <a:t>n=2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704561" y="5921352"/>
                <a:ext cx="2340000" cy="7518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561" y="5921352"/>
                <a:ext cx="2340000" cy="7518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704561" y="5169480"/>
                <a:ext cx="2340000" cy="7518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561" y="5169480"/>
                <a:ext cx="2340000" cy="7518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808252" y="1585146"/>
            <a:ext cx="2157926" cy="1891291"/>
            <a:chOff x="5808252" y="1585146"/>
            <a:chExt cx="2157926" cy="1891291"/>
          </a:xfrm>
        </p:grpSpPr>
        <p:sp>
          <p:nvSpPr>
            <p:cNvPr id="23" name="AutoShape 45"/>
            <p:cNvSpPr>
              <a:spLocks noChangeArrowheads="1"/>
            </p:cNvSpPr>
            <p:nvPr/>
          </p:nvSpPr>
          <p:spPr bwMode="auto">
            <a:xfrm>
              <a:off x="5808252" y="2022385"/>
              <a:ext cx="2157926" cy="321536"/>
            </a:xfrm>
            <a:prstGeom prst="rightArrow">
              <a:avLst>
                <a:gd name="adj1" fmla="val 50000"/>
                <a:gd name="adj2" fmla="val 150909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mpd="sng">
              <a:solidFill>
                <a:srgbClr val="000000"/>
              </a:solidFill>
              <a:miter lim="800000"/>
            </a:ln>
          </p:spPr>
          <p:txBody>
            <a:bodyPr wrap="none" bIns="0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5922447" y="1585146"/>
              <a:ext cx="1735240" cy="48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等效变换</a:t>
              </a:r>
              <a:endPara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829840" y="2385765"/>
                  <a:ext cx="1883664" cy="10906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840" y="2385765"/>
                  <a:ext cx="1883664" cy="109067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文本框 6"/>
          <p:cNvSpPr txBox="1"/>
          <p:nvPr/>
        </p:nvSpPr>
        <p:spPr>
          <a:xfrm>
            <a:off x="4594716" y="743562"/>
            <a:ext cx="2528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1. </a:t>
            </a:r>
            <a:r>
              <a:rPr lang="zh-CN" altLang="en-US" sz="2600" b="1" dirty="0">
                <a:solidFill>
                  <a:srgbClr val="0000FF"/>
                </a:solidFill>
              </a:rPr>
              <a:t>串联等效阻抗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 animBg="1"/>
      <p:bldP spid="119" grpId="0" animBg="1"/>
      <p:bldP spid="100" grpId="0"/>
      <p:bldP spid="123" grpId="0" animBg="1"/>
      <p:bldP spid="21" grpId="0" animBg="1"/>
      <p:bldP spid="22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321" y="1985143"/>
            <a:ext cx="3800475" cy="2171700"/>
          </a:xfrm>
          <a:prstGeom prst="rect">
            <a:avLst/>
          </a:prstGeom>
        </p:spPr>
      </p:pic>
      <p:sp>
        <p:nvSpPr>
          <p:cNvPr id="8" name="Rectangle 40"/>
          <p:cNvSpPr txBox="1">
            <a:spLocks noChangeArrowheads="1"/>
          </p:cNvSpPr>
          <p:nvPr/>
        </p:nvSpPr>
        <p:spPr bwMode="auto">
          <a:xfrm>
            <a:off x="1058590" y="570875"/>
            <a:ext cx="3357306" cy="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/>
              <a:t>一</a:t>
            </a:r>
            <a:r>
              <a:rPr lang="en-US" altLang="zh-CN" sz="2600" b="1" dirty="0"/>
              <a:t>.  </a:t>
            </a:r>
            <a:r>
              <a:rPr lang="zh-CN" altLang="en-US" sz="2600" b="1" dirty="0"/>
              <a:t>阻抗的串联电路</a:t>
            </a:r>
            <a:endParaRPr lang="zh-CN" altLang="en-US" sz="2600" dirty="0"/>
          </a:p>
        </p:txBody>
      </p:sp>
      <p:sp>
        <p:nvSpPr>
          <p:cNvPr id="9" name="文本框 8"/>
          <p:cNvSpPr txBox="1"/>
          <p:nvPr/>
        </p:nvSpPr>
        <p:spPr>
          <a:xfrm>
            <a:off x="837005" y="1323036"/>
            <a:ext cx="45384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2. </a:t>
            </a:r>
            <a:r>
              <a:rPr lang="zh-CN" altLang="en-US" sz="2600" b="1" dirty="0">
                <a:solidFill>
                  <a:srgbClr val="0000FF"/>
                </a:solidFill>
              </a:rPr>
              <a:t>阻抗串联电路的</a:t>
            </a:r>
            <a:r>
              <a:rPr lang="zh-CN" altLang="en-US" sz="2600" b="1" dirty="0">
                <a:solidFill>
                  <a:srgbClr val="C00000"/>
                </a:solidFill>
              </a:rPr>
              <a:t>电压相量图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98874" y="1576751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阻抗串联电路：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设电流为参考相量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361270" y="2003946"/>
          <a:ext cx="2040821" cy="6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0" name="公式" r:id="rId2" imgW="16154400" imgH="5181600" progId="Equation.3">
                  <p:embed/>
                </p:oleObj>
              </mc:Choice>
              <mc:Fallback>
                <p:oleObj name="公式" r:id="rId2" imgW="16154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270" y="2003946"/>
                        <a:ext cx="2040821" cy="61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972474" y="2718155"/>
          <a:ext cx="53244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1" name="公式" r:id="rId4" imgW="56388000" imgH="10972800" progId="Equation.3">
                  <p:embed/>
                </p:oleObj>
              </mc:Choice>
              <mc:Fallback>
                <p:oleObj name="公式" r:id="rId4" imgW="56388000" imgH="10972800" progId="Equation.3">
                  <p:embed/>
                  <p:pic>
                    <p:nvPicPr>
                      <p:cNvPr id="0" name="对象 7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474" y="2718155"/>
                        <a:ext cx="53244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4"/>
          <p:cNvGrpSpPr/>
          <p:nvPr/>
        </p:nvGrpSpPr>
        <p:grpSpPr bwMode="auto">
          <a:xfrm>
            <a:off x="6171033" y="5913438"/>
            <a:ext cx="4125916" cy="431800"/>
            <a:chOff x="0" y="-73"/>
            <a:chExt cx="2599" cy="272"/>
          </a:xfrm>
        </p:grpSpPr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2313" cy="0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FF00FF"/>
              </a:solidFill>
              <a:round/>
              <a:tailEnd type="stealth" w="sm" len="med"/>
            </a:ln>
          </p:spPr>
          <p:txBody>
            <a:bodyPr/>
            <a:lstStyle/>
            <a:p>
              <a:pPr ea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" name="对象 7177"/>
            <p:cNvGraphicFramePr>
              <a:graphicFrameLocks noChangeAspect="1"/>
            </p:cNvGraphicFramePr>
            <p:nvPr/>
          </p:nvGraphicFramePr>
          <p:xfrm>
            <a:off x="2362" y="-73"/>
            <a:ext cx="2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2" name="公式" r:id="rId6" imgW="3048000" imgH="4572000" progId="Equation.3">
                    <p:embed/>
                  </p:oleObj>
                </mc:Choice>
                <mc:Fallback>
                  <p:oleObj name="公式" r:id="rId6" imgW="3048000" imgH="4572000" progId="Equation.3">
                    <p:embed/>
                    <p:pic>
                      <p:nvPicPr>
                        <p:cNvPr id="0" name="对象 7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-73"/>
                          <a:ext cx="2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579021" y="5557401"/>
            <a:ext cx="45402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71033" y="4315588"/>
            <a:ext cx="1457327" cy="1731658"/>
            <a:chOff x="6171033" y="4301687"/>
            <a:chExt cx="1457327" cy="1731658"/>
          </a:xfrm>
        </p:grpSpPr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6171033" y="4301687"/>
              <a:ext cx="1457327" cy="1712916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6"/>
            <p:cNvSpPr>
              <a:spLocks noChangeArrowheads="1"/>
            </p:cNvSpPr>
            <p:nvPr/>
          </p:nvSpPr>
          <p:spPr bwMode="auto">
            <a:xfrm>
              <a:off x="6522966" y="5673345"/>
              <a:ext cx="180975" cy="360000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66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6756279" y="5073545"/>
            <a:ext cx="696768" cy="522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3" name="公式" r:id="rId8" imgW="12801600" imgH="5791200" progId="Equation.3">
                    <p:embed/>
                  </p:oleObj>
                </mc:Choice>
                <mc:Fallback>
                  <p:oleObj name="公式" r:id="rId8" imgW="12801600" imgH="5791200" progId="Equation.3">
                    <p:embed/>
                    <p:pic>
                      <p:nvPicPr>
                        <p:cNvPr id="0" name="对象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6279" y="5073545"/>
                          <a:ext cx="696768" cy="522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7184"/>
            <p:cNvGraphicFramePr>
              <a:graphicFrameLocks noChangeAspect="1"/>
            </p:cNvGraphicFramePr>
            <p:nvPr/>
          </p:nvGraphicFramePr>
          <p:xfrm>
            <a:off x="6390050" y="4714383"/>
            <a:ext cx="45878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4" name="公式" r:id="rId10" imgW="4876800" imgH="5486400" progId="Equation.3">
                    <p:embed/>
                  </p:oleObj>
                </mc:Choice>
                <mc:Fallback>
                  <p:oleObj name="公式" r:id="rId10" imgW="4876800" imgH="5486400" progId="Equation.3">
                    <p:embed/>
                    <p:pic>
                      <p:nvPicPr>
                        <p:cNvPr id="0" name="对象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0050" y="4714383"/>
                          <a:ext cx="458788" cy="5127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7585496" y="4270374"/>
            <a:ext cx="1207574" cy="1329835"/>
            <a:chOff x="7585496" y="4270374"/>
            <a:chExt cx="1207574" cy="1329835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7585496" y="4298948"/>
              <a:ext cx="1021558" cy="103264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7184"/>
            <p:cNvGraphicFramePr>
              <a:graphicFrameLocks noChangeAspect="1"/>
            </p:cNvGraphicFramePr>
            <p:nvPr/>
          </p:nvGraphicFramePr>
          <p:xfrm>
            <a:off x="8101265" y="5087446"/>
            <a:ext cx="45878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5" name="公式" r:id="rId12" imgW="4876800" imgH="5486400" progId="Equation.3">
                    <p:embed/>
                  </p:oleObj>
                </mc:Choice>
                <mc:Fallback>
                  <p:oleObj name="公式" r:id="rId12" imgW="4876800" imgH="5486400" progId="Equation.3">
                    <p:embed/>
                    <p:pic>
                      <p:nvPicPr>
                        <p:cNvPr id="0" name="对象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1265" y="5087446"/>
                          <a:ext cx="458788" cy="5127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连接符 36"/>
            <p:cNvCxnSpPr>
              <a:stCxn id="24" idx="1"/>
            </p:cNvCxnSpPr>
            <p:nvPr/>
          </p:nvCxnSpPr>
          <p:spPr>
            <a:xfrm>
              <a:off x="7628360" y="4315588"/>
              <a:ext cx="8280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7929470" y="4270374"/>
            <a:ext cx="863600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6" name="公式" r:id="rId14" imgW="13106400" imgH="5791200" progId="Equation.3">
                    <p:embed/>
                  </p:oleObj>
                </mc:Choice>
                <mc:Fallback>
                  <p:oleObj name="公式" r:id="rId14" imgW="13106400" imgH="5791200" progId="Equation.3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9470" y="4270374"/>
                          <a:ext cx="863600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Freeform 26"/>
            <p:cNvSpPr>
              <a:spLocks noChangeArrowheads="1"/>
            </p:cNvSpPr>
            <p:nvPr/>
          </p:nvSpPr>
          <p:spPr bwMode="auto">
            <a:xfrm flipV="1">
              <a:off x="7771512" y="4279335"/>
              <a:ext cx="180975" cy="257176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07054" y="4362929"/>
            <a:ext cx="1543051" cy="1012080"/>
            <a:chOff x="8607054" y="4362929"/>
            <a:chExt cx="1543051" cy="1012080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8607054" y="4487861"/>
              <a:ext cx="1050038" cy="8429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679505" y="5375009"/>
              <a:ext cx="864000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9018173" y="4875692"/>
            <a:ext cx="863600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7" name="公式" r:id="rId16" imgW="13106400" imgH="5791200" progId="Equation.3">
                    <p:embed/>
                  </p:oleObj>
                </mc:Choice>
                <mc:Fallback>
                  <p:oleObj name="公式" r:id="rId16" imgW="13106400" imgH="5791200" progId="Equation.3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8173" y="4875692"/>
                          <a:ext cx="863600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Freeform 26"/>
            <p:cNvSpPr>
              <a:spLocks noChangeArrowheads="1"/>
            </p:cNvSpPr>
            <p:nvPr/>
          </p:nvSpPr>
          <p:spPr bwMode="auto">
            <a:xfrm>
              <a:off x="8880787" y="5088801"/>
              <a:ext cx="180975" cy="257176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" name="对象 7184"/>
            <p:cNvGraphicFramePr>
              <a:graphicFrameLocks noChangeAspect="1"/>
            </p:cNvGraphicFramePr>
            <p:nvPr/>
          </p:nvGraphicFramePr>
          <p:xfrm>
            <a:off x="9691317" y="4362929"/>
            <a:ext cx="45878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8" name="公式" r:id="rId18" imgW="4876800" imgH="5486400" progId="Equation.3">
                    <p:embed/>
                  </p:oleObj>
                </mc:Choice>
                <mc:Fallback>
                  <p:oleObj name="公式" r:id="rId18" imgW="4876800" imgH="5486400" progId="Equation.3">
                    <p:embed/>
                    <p:pic>
                      <p:nvPicPr>
                        <p:cNvPr id="0" name="对象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1317" y="4362929"/>
                          <a:ext cx="458788" cy="5127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624927" y="4326507"/>
                <a:ext cx="5570756" cy="1869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</a:rPr>
                  <a:t>多边形法则：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各项相加相量依次首尾相连，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总相量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𝑈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为第一个相量首端与最后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一个相量尾端相连的相量。</a:t>
                </a: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7" y="4326507"/>
                <a:ext cx="5570756" cy="1869423"/>
              </a:xfrm>
              <a:prstGeom prst="rect">
                <a:avLst/>
              </a:prstGeom>
              <a:blipFill rotWithShape="1">
                <a:blip r:embed="rId20"/>
                <a:stretch>
                  <a:fillRect l="-2300" t="-4902" r="-1314" b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224865" y="4111309"/>
            <a:ext cx="3318640" cy="1904606"/>
            <a:chOff x="6224865" y="4111309"/>
            <a:chExt cx="3318640" cy="1904606"/>
          </a:xfrm>
        </p:grpSpPr>
        <p:grpSp>
          <p:nvGrpSpPr>
            <p:cNvPr id="50" name="组合 49"/>
            <p:cNvGrpSpPr/>
            <p:nvPr/>
          </p:nvGrpSpPr>
          <p:grpSpPr>
            <a:xfrm>
              <a:off x="6224865" y="4487861"/>
              <a:ext cx="3318640" cy="1528054"/>
              <a:chOff x="6224865" y="4487861"/>
              <a:chExt cx="3318640" cy="1528054"/>
            </a:xfrm>
          </p:grpSpPr>
          <p:sp>
            <p:nvSpPr>
              <p:cNvPr id="30" name="Line 41"/>
              <p:cNvSpPr>
                <a:spLocks noChangeShapeType="1"/>
              </p:cNvSpPr>
              <p:nvPr/>
            </p:nvSpPr>
            <p:spPr bwMode="auto">
              <a:xfrm flipH="1">
                <a:off x="6224865" y="4487861"/>
                <a:ext cx="3318640" cy="15145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Freeform 26"/>
              <p:cNvSpPr>
                <a:spLocks noChangeArrowheads="1"/>
              </p:cNvSpPr>
              <p:nvPr/>
            </p:nvSpPr>
            <p:spPr bwMode="auto">
              <a:xfrm>
                <a:off x="6848837" y="5719123"/>
                <a:ext cx="84767" cy="296792"/>
              </a:xfrm>
              <a:custGeom>
                <a:avLst/>
                <a:gdLst>
                  <a:gd name="T0" fmla="*/ 0 w 27"/>
                  <a:gd name="T1" fmla="*/ 0 h 111"/>
                  <a:gd name="T2" fmla="*/ 21 w 27"/>
                  <a:gd name="T3" fmla="*/ 57 h 111"/>
                  <a:gd name="T4" fmla="*/ 27 w 27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1" name="对象 7190"/>
            <p:cNvGraphicFramePr>
              <a:graphicFrameLocks noChangeAspect="1"/>
            </p:cNvGraphicFramePr>
            <p:nvPr/>
          </p:nvGraphicFramePr>
          <p:xfrm>
            <a:off x="9094180" y="4111309"/>
            <a:ext cx="428626" cy="503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9" name="" r:id="rId21" imgW="166370" imgH="205105" progId="Equation.3">
                    <p:embed/>
                  </p:oleObj>
                </mc:Choice>
                <mc:Fallback>
                  <p:oleObj name="" r:id="rId21" imgW="166370" imgH="205105" progId="Equation.3">
                    <p:embed/>
                    <p:pic>
                      <p:nvPicPr>
                        <p:cNvPr id="0" name="对象 7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4180" y="4111309"/>
                          <a:ext cx="428626" cy="503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文本框 52"/>
          <p:cNvSpPr txBox="1"/>
          <p:nvPr/>
        </p:nvSpPr>
        <p:spPr>
          <a:xfrm>
            <a:off x="7090349" y="5439403"/>
            <a:ext cx="23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φ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4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620041" y="2797583"/>
            <a:ext cx="2880000" cy="2212901"/>
            <a:chOff x="8620041" y="2797583"/>
            <a:chExt cx="2880000" cy="2212901"/>
          </a:xfrm>
        </p:grpSpPr>
        <p:sp>
          <p:nvSpPr>
            <p:cNvPr id="5" name="圆角矩形 4"/>
            <p:cNvSpPr/>
            <p:nvPr/>
          </p:nvSpPr>
          <p:spPr>
            <a:xfrm>
              <a:off x="8620041" y="2797583"/>
              <a:ext cx="2880000" cy="219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Group 3"/>
            <p:cNvGrpSpPr/>
            <p:nvPr/>
          </p:nvGrpSpPr>
          <p:grpSpPr bwMode="auto">
            <a:xfrm>
              <a:off x="8987589" y="2851484"/>
              <a:ext cx="2243138" cy="2159000"/>
              <a:chOff x="0" y="0"/>
              <a:chExt cx="1413" cy="1360"/>
            </a:xfrm>
          </p:grpSpPr>
          <p:sp>
            <p:nvSpPr>
              <p:cNvPr id="114" name="Line 4"/>
              <p:cNvSpPr>
                <a:spLocks noChangeShapeType="1"/>
              </p:cNvSpPr>
              <p:nvPr/>
            </p:nvSpPr>
            <p:spPr bwMode="auto">
              <a:xfrm flipV="1">
                <a:off x="0" y="192"/>
                <a:ext cx="1008" cy="100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5"/>
              <p:cNvSpPr>
                <a:spLocks noChangeShapeType="1"/>
              </p:cNvSpPr>
              <p:nvPr/>
            </p:nvSpPr>
            <p:spPr bwMode="auto">
              <a:xfrm flipV="1">
                <a:off x="0" y="1200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" name="Object 6"/>
              <p:cNvGraphicFramePr>
                <a:graphicFrameLocks noChangeAspect="1"/>
              </p:cNvGraphicFramePr>
              <p:nvPr/>
            </p:nvGraphicFramePr>
            <p:xfrm>
              <a:off x="768" y="0"/>
              <a:ext cx="24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06" name="" r:id="rId1" imgW="202565" imgH="194310" progId="Equation.3">
                      <p:embed/>
                    </p:oleObj>
                  </mc:Choice>
                  <mc:Fallback>
                    <p:oleObj name="" r:id="rId1" imgW="202565" imgH="19431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0"/>
                            <a:ext cx="24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 flipV="1">
                <a:off x="0" y="682"/>
                <a:ext cx="1157" cy="52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8" name="Object 8"/>
              <p:cNvGraphicFramePr>
                <a:graphicFrameLocks noChangeAspect="1"/>
              </p:cNvGraphicFramePr>
              <p:nvPr/>
            </p:nvGraphicFramePr>
            <p:xfrm>
              <a:off x="1059" y="702"/>
              <a:ext cx="17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07" name="" r:id="rId3" imgW="137795" imgH="170180" progId="Equation.3">
                      <p:embed/>
                    </p:oleObj>
                  </mc:Choice>
                  <mc:Fallback>
                    <p:oleObj name="" r:id="rId3" imgW="137795" imgH="1701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9" y="702"/>
                            <a:ext cx="17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Object 9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169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08" name="" r:id="rId5" imgW="137795" imgH="194310" progId="Equation.3">
                      <p:embed/>
                    </p:oleObj>
                  </mc:Choice>
                  <mc:Fallback>
                    <p:oleObj name="" r:id="rId5" imgW="137795" imgH="19431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169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" name="Object 10"/>
              <p:cNvGraphicFramePr>
                <a:graphicFrameLocks noChangeAspect="1"/>
              </p:cNvGraphicFramePr>
              <p:nvPr/>
            </p:nvGraphicFramePr>
            <p:xfrm>
              <a:off x="1152" y="432"/>
              <a:ext cx="26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09" name="" r:id="rId7" imgW="218440" imgH="194310" progId="Equation.3">
                      <p:embed/>
                    </p:oleObj>
                  </mc:Choice>
                  <mc:Fallback>
                    <p:oleObj name="" r:id="rId7" imgW="218440" imgH="19431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432"/>
                            <a:ext cx="261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" name="Object 12"/>
              <p:cNvGraphicFramePr>
                <a:graphicFrameLocks noChangeAspect="1"/>
              </p:cNvGraphicFramePr>
              <p:nvPr/>
            </p:nvGraphicFramePr>
            <p:xfrm>
              <a:off x="1146" y="254"/>
              <a:ext cx="261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10" name="" r:id="rId9" imgW="218440" imgH="153670" progId="Equation.3">
                      <p:embed/>
                    </p:oleObj>
                  </mc:Choice>
                  <mc:Fallback>
                    <p:oleObj name="" r:id="rId9" imgW="218440" imgH="15367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254"/>
                            <a:ext cx="261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" name="Object 13"/>
              <p:cNvGraphicFramePr>
                <a:graphicFrameLocks noChangeAspect="1"/>
              </p:cNvGraphicFramePr>
              <p:nvPr/>
            </p:nvGraphicFramePr>
            <p:xfrm>
              <a:off x="378" y="994"/>
              <a:ext cx="261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11" name="" r:id="rId11" imgW="218440" imgH="153670" progId="Equation.3">
                      <p:embed/>
                    </p:oleObj>
                  </mc:Choice>
                  <mc:Fallback>
                    <p:oleObj name="" r:id="rId11" imgW="218440" imgH="15367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" y="994"/>
                            <a:ext cx="261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Object 14"/>
              <p:cNvGraphicFramePr>
                <a:graphicFrameLocks noChangeAspect="1"/>
              </p:cNvGraphicFramePr>
              <p:nvPr/>
            </p:nvGraphicFramePr>
            <p:xfrm>
              <a:off x="410" y="768"/>
              <a:ext cx="310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12" name="" r:id="rId13" imgW="315595" imgH="153670" progId="Equation.3">
                      <p:embed/>
                    </p:oleObj>
                  </mc:Choice>
                  <mc:Fallback>
                    <p:oleObj name="" r:id="rId13" imgW="315595" imgH="15367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" y="768"/>
                            <a:ext cx="310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" name="Freeform 15"/>
              <p:cNvSpPr/>
              <p:nvPr/>
            </p:nvSpPr>
            <p:spPr bwMode="auto">
              <a:xfrm>
                <a:off x="197" y="1007"/>
                <a:ext cx="70" cy="195"/>
              </a:xfrm>
              <a:custGeom>
                <a:avLst/>
                <a:gdLst>
                  <a:gd name="T0" fmla="*/ 0 w 70"/>
                  <a:gd name="T1" fmla="*/ 0 h 195"/>
                  <a:gd name="T2" fmla="*/ 70 w 70"/>
                  <a:gd name="T3" fmla="*/ 195 h 195"/>
                  <a:gd name="T4" fmla="*/ 0 60000 65536"/>
                  <a:gd name="T5" fmla="*/ 0 60000 65536"/>
                  <a:gd name="T6" fmla="*/ 0 w 70"/>
                  <a:gd name="T7" fmla="*/ 0 h 195"/>
                  <a:gd name="T8" fmla="*/ 70 w 70"/>
                  <a:gd name="T9" fmla="*/ 195 h 1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0" h="195">
                    <a:moveTo>
                      <a:pt x="0" y="0"/>
                    </a:moveTo>
                    <a:cubicBezTo>
                      <a:pt x="51" y="51"/>
                      <a:pt x="70" y="124"/>
                      <a:pt x="70" y="195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26" name="Line 16"/>
              <p:cNvSpPr>
                <a:spLocks noChangeShapeType="1"/>
              </p:cNvSpPr>
              <p:nvPr/>
            </p:nvSpPr>
            <p:spPr bwMode="auto">
              <a:xfrm>
                <a:off x="1008" y="192"/>
                <a:ext cx="1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17"/>
              <p:cNvSpPr>
                <a:spLocks noChangeShapeType="1"/>
              </p:cNvSpPr>
              <p:nvPr/>
            </p:nvSpPr>
            <p:spPr bwMode="auto">
              <a:xfrm>
                <a:off x="1008" y="19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/>
              <p:nvPr/>
            </p:nvSpPr>
            <p:spPr bwMode="auto">
              <a:xfrm>
                <a:off x="1070" y="196"/>
                <a:ext cx="118" cy="189"/>
              </a:xfrm>
              <a:custGeom>
                <a:avLst/>
                <a:gdLst>
                  <a:gd name="T0" fmla="*/ 118 w 118"/>
                  <a:gd name="T1" fmla="*/ 0 h 189"/>
                  <a:gd name="T2" fmla="*/ 79 w 118"/>
                  <a:gd name="T3" fmla="*/ 94 h 189"/>
                  <a:gd name="T4" fmla="*/ 25 w 118"/>
                  <a:gd name="T5" fmla="*/ 164 h 189"/>
                  <a:gd name="T6" fmla="*/ 2 w 118"/>
                  <a:gd name="T7" fmla="*/ 187 h 1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"/>
                  <a:gd name="T13" fmla="*/ 0 h 189"/>
                  <a:gd name="T14" fmla="*/ 118 w 118"/>
                  <a:gd name="T15" fmla="*/ 189 h 1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" h="189">
                    <a:moveTo>
                      <a:pt x="118" y="0"/>
                    </a:moveTo>
                    <a:cubicBezTo>
                      <a:pt x="108" y="34"/>
                      <a:pt x="99" y="64"/>
                      <a:pt x="79" y="94"/>
                    </a:cubicBezTo>
                    <a:cubicBezTo>
                      <a:pt x="66" y="138"/>
                      <a:pt x="78" y="111"/>
                      <a:pt x="25" y="164"/>
                    </a:cubicBezTo>
                    <a:cubicBezTo>
                      <a:pt x="0" y="189"/>
                      <a:pt x="20" y="187"/>
                      <a:pt x="2" y="187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422668" y="4384158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)</a:t>
              </a:r>
              <a:endParaRPr lang="zh-CN" altLang="en-US" sz="24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61456" name="Rectangle 2"/>
          <p:cNvSpPr>
            <a:spLocks noChangeArrowheads="1"/>
          </p:cNvSpPr>
          <p:nvPr/>
        </p:nvSpPr>
        <p:spPr bwMode="auto">
          <a:xfrm>
            <a:off x="362861" y="179884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0000FF"/>
                </a:solidFill>
              </a:rPr>
              <a:t>解：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61458" name="Group 4"/>
          <p:cNvGrpSpPr/>
          <p:nvPr/>
        </p:nvGrpSpPr>
        <p:grpSpPr bwMode="auto">
          <a:xfrm>
            <a:off x="9481429" y="119652"/>
            <a:ext cx="1938338" cy="2508299"/>
            <a:chOff x="0" y="0"/>
            <a:chExt cx="1153" cy="1606"/>
          </a:xfrm>
        </p:grpSpPr>
        <p:sp>
          <p:nvSpPr>
            <p:cNvPr id="61488" name="Line 5"/>
            <p:cNvSpPr>
              <a:spLocks noChangeShapeType="1"/>
            </p:cNvSpPr>
            <p:nvPr/>
          </p:nvSpPr>
          <p:spPr bwMode="auto">
            <a:xfrm flipH="1">
              <a:off x="864" y="756"/>
              <a:ext cx="0" cy="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814" y="545"/>
              <a:ext cx="98" cy="20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7" name="Oval 7"/>
            <p:cNvSpPr>
              <a:spLocks noChangeArrowheads="1"/>
            </p:cNvSpPr>
            <p:nvPr/>
          </p:nvSpPr>
          <p:spPr bwMode="auto">
            <a:xfrm>
              <a:off x="96" y="1552"/>
              <a:ext cx="54" cy="54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Oval 8"/>
            <p:cNvSpPr>
              <a:spLocks noChangeArrowheads="1"/>
            </p:cNvSpPr>
            <p:nvPr/>
          </p:nvSpPr>
          <p:spPr bwMode="auto">
            <a:xfrm>
              <a:off x="80" y="251"/>
              <a:ext cx="54" cy="54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92" name="Text Box 9"/>
            <p:cNvSpPr txBox="1">
              <a:spLocks noChangeArrowheads="1"/>
            </p:cNvSpPr>
            <p:nvPr/>
          </p:nvSpPr>
          <p:spPr bwMode="auto">
            <a:xfrm>
              <a:off x="0" y="240"/>
              <a:ext cx="14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</a:rPr>
                <a:t>+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48" y="75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3" name="" r:id="rId15" imgW="137795" imgH="170180" progId="Equation.3">
                    <p:embed/>
                  </p:oleObj>
                </mc:Choice>
                <mc:Fallback>
                  <p:oleObj name="" r:id="rId15" imgW="137795" imgH="1701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75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816" y="1069"/>
              <a:ext cx="98" cy="20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94" name="Line 12"/>
            <p:cNvSpPr>
              <a:spLocks noChangeShapeType="1"/>
            </p:cNvSpPr>
            <p:nvPr/>
          </p:nvSpPr>
          <p:spPr bwMode="auto">
            <a:xfrm>
              <a:off x="864" y="12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5" name="Line 13"/>
            <p:cNvSpPr>
              <a:spLocks noChangeShapeType="1"/>
            </p:cNvSpPr>
            <p:nvPr/>
          </p:nvSpPr>
          <p:spPr bwMode="auto">
            <a:xfrm>
              <a:off x="144" y="1572"/>
              <a:ext cx="7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6" name="Line 14"/>
            <p:cNvSpPr>
              <a:spLocks noChangeShapeType="1"/>
            </p:cNvSpPr>
            <p:nvPr/>
          </p:nvSpPr>
          <p:spPr bwMode="auto">
            <a:xfrm>
              <a:off x="144" y="276"/>
              <a:ext cx="7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7" name="Line 15"/>
            <p:cNvSpPr>
              <a:spLocks noChangeShapeType="1"/>
            </p:cNvSpPr>
            <p:nvPr/>
          </p:nvSpPr>
          <p:spPr bwMode="auto">
            <a:xfrm>
              <a:off x="864" y="276"/>
              <a:ext cx="0" cy="2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51" name="Object 16"/>
            <p:cNvGraphicFramePr>
              <a:graphicFrameLocks noChangeAspect="1"/>
            </p:cNvGraphicFramePr>
            <p:nvPr/>
          </p:nvGraphicFramePr>
          <p:xfrm>
            <a:off x="912" y="516"/>
            <a:ext cx="24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4" name="" r:id="rId17" imgW="170180" imgH="194310" progId="Equation.3">
                    <p:embed/>
                  </p:oleObj>
                </mc:Choice>
                <mc:Fallback>
                  <p:oleObj name="" r:id="rId17" imgW="170180" imgH="19431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16"/>
                          <a:ext cx="24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2" name="Object 17"/>
            <p:cNvGraphicFramePr>
              <a:graphicFrameLocks noChangeAspect="1"/>
            </p:cNvGraphicFramePr>
            <p:nvPr/>
          </p:nvGraphicFramePr>
          <p:xfrm>
            <a:off x="912" y="1044"/>
            <a:ext cx="24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5" name="" r:id="rId19" imgW="170180" imgH="194310" progId="Equation.3">
                    <p:embed/>
                  </p:oleObj>
                </mc:Choice>
                <mc:Fallback>
                  <p:oleObj name="" r:id="rId19" imgW="170180" imgH="19431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44"/>
                          <a:ext cx="24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18"/>
            <p:cNvGraphicFramePr>
              <a:graphicFrameLocks noChangeAspect="1"/>
            </p:cNvGraphicFramePr>
            <p:nvPr/>
          </p:nvGraphicFramePr>
          <p:xfrm>
            <a:off x="558" y="505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6" name="" r:id="rId21" imgW="170180" imgH="186055" progId="Equation.3">
                    <p:embed/>
                  </p:oleObj>
                </mc:Choice>
                <mc:Fallback>
                  <p:oleObj name="" r:id="rId21" imgW="170180" imgH="18605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505"/>
                          <a:ext cx="24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9"/>
            <p:cNvGraphicFramePr>
              <a:graphicFrameLocks noChangeAspect="1"/>
            </p:cNvGraphicFramePr>
            <p:nvPr/>
          </p:nvGraphicFramePr>
          <p:xfrm>
            <a:off x="576" y="1044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7" name="" r:id="rId23" imgW="170180" imgH="186055" progId="Equation.3">
                    <p:embed/>
                  </p:oleObj>
                </mc:Choice>
                <mc:Fallback>
                  <p:oleObj name="" r:id="rId23" imgW="170180" imgH="18605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44"/>
                          <a:ext cx="24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8" name="Text Box 20"/>
            <p:cNvSpPr txBox="1">
              <a:spLocks noChangeArrowheads="1"/>
            </p:cNvSpPr>
            <p:nvPr/>
          </p:nvSpPr>
          <p:spPr bwMode="auto">
            <a:xfrm>
              <a:off x="864" y="288"/>
              <a:ext cx="14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</a:rPr>
                <a:t>+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1499" name="Text Box 21"/>
            <p:cNvSpPr txBox="1">
              <a:spLocks noChangeArrowheads="1"/>
            </p:cNvSpPr>
            <p:nvPr/>
          </p:nvSpPr>
          <p:spPr bwMode="auto">
            <a:xfrm>
              <a:off x="864" y="612"/>
              <a:ext cx="19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-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1500" name="Text Box 22"/>
            <p:cNvSpPr txBox="1">
              <a:spLocks noChangeArrowheads="1"/>
            </p:cNvSpPr>
            <p:nvPr/>
          </p:nvSpPr>
          <p:spPr bwMode="auto">
            <a:xfrm>
              <a:off x="0" y="1296"/>
              <a:ext cx="19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-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1501" name="Text Box 23"/>
            <p:cNvSpPr txBox="1">
              <a:spLocks noChangeArrowheads="1"/>
            </p:cNvSpPr>
            <p:nvPr/>
          </p:nvSpPr>
          <p:spPr bwMode="auto">
            <a:xfrm>
              <a:off x="864" y="816"/>
              <a:ext cx="14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</a:rPr>
                <a:t>+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1502" name="Text Box 24"/>
            <p:cNvSpPr txBox="1">
              <a:spLocks noChangeArrowheads="1"/>
            </p:cNvSpPr>
            <p:nvPr/>
          </p:nvSpPr>
          <p:spPr bwMode="auto">
            <a:xfrm>
              <a:off x="864" y="1188"/>
              <a:ext cx="19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-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grpSp>
          <p:nvGrpSpPr>
            <p:cNvPr id="61503" name="Group 25"/>
            <p:cNvGrpSpPr/>
            <p:nvPr/>
          </p:nvGrpSpPr>
          <p:grpSpPr bwMode="auto">
            <a:xfrm>
              <a:off x="336" y="0"/>
              <a:ext cx="437" cy="227"/>
              <a:chOff x="0" y="0"/>
              <a:chExt cx="437" cy="227"/>
            </a:xfrm>
          </p:grpSpPr>
          <p:sp>
            <p:nvSpPr>
              <p:cNvPr id="61504" name="Line 26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28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455" name="Object 27"/>
              <p:cNvGraphicFramePr>
                <a:graphicFrameLocks noChangeAspect="1"/>
              </p:cNvGraphicFramePr>
              <p:nvPr/>
            </p:nvGraphicFramePr>
            <p:xfrm>
              <a:off x="288" y="0"/>
              <a:ext cx="14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18" name="" r:id="rId25" imgW="105410" imgH="161925" progId="Equation.3">
                      <p:embed/>
                    </p:oleObj>
                  </mc:Choice>
                  <mc:Fallback>
                    <p:oleObj name="" r:id="rId25" imgW="105410" imgH="161925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0"/>
                            <a:ext cx="14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28"/>
          <p:cNvGrpSpPr/>
          <p:nvPr/>
        </p:nvGrpSpPr>
        <p:grpSpPr bwMode="auto">
          <a:xfrm>
            <a:off x="3578976" y="2353238"/>
            <a:ext cx="5395913" cy="1100138"/>
            <a:chOff x="-2030" y="-233"/>
            <a:chExt cx="3399" cy="693"/>
          </a:xfrm>
        </p:grpSpPr>
        <p:graphicFrame>
          <p:nvGraphicFramePr>
            <p:cNvPr id="61449" name="Object 29"/>
            <p:cNvGraphicFramePr>
              <a:graphicFrameLocks noChangeAspect="1"/>
            </p:cNvGraphicFramePr>
            <p:nvPr/>
          </p:nvGraphicFramePr>
          <p:xfrm>
            <a:off x="-2030" y="-233"/>
            <a:ext cx="3399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9" name="" r:id="rId27" imgW="1909445" imgH="388620" progId="Equation.3">
                    <p:embed/>
                  </p:oleObj>
                </mc:Choice>
                <mc:Fallback>
                  <p:oleObj name="" r:id="rId27" imgW="1909445" imgH="3886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30" y="-233"/>
                          <a:ext cx="3399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85" name="Group 30"/>
            <p:cNvGrpSpPr/>
            <p:nvPr/>
          </p:nvGrpSpPr>
          <p:grpSpPr bwMode="auto">
            <a:xfrm>
              <a:off x="-281" y="151"/>
              <a:ext cx="351" cy="240"/>
              <a:chOff x="-2029" y="-233"/>
              <a:chExt cx="351" cy="240"/>
            </a:xfrm>
          </p:grpSpPr>
          <p:sp>
            <p:nvSpPr>
              <p:cNvPr id="61486" name="Line 31"/>
              <p:cNvSpPr>
                <a:spLocks noChangeShapeType="1"/>
              </p:cNvSpPr>
              <p:nvPr/>
            </p:nvSpPr>
            <p:spPr bwMode="auto">
              <a:xfrm flipH="1">
                <a:off x="-2029" y="-233"/>
                <a:ext cx="139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7" name="Line 32"/>
              <p:cNvSpPr>
                <a:spLocks noChangeShapeType="1"/>
              </p:cNvSpPr>
              <p:nvPr/>
            </p:nvSpPr>
            <p:spPr bwMode="auto">
              <a:xfrm>
                <a:off x="-2014" y="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463" name="Rectangle 54"/>
          <p:cNvSpPr>
            <a:spLocks noChangeArrowheads="1"/>
          </p:cNvSpPr>
          <p:nvPr/>
        </p:nvSpPr>
        <p:spPr bwMode="auto">
          <a:xfrm>
            <a:off x="923718" y="233550"/>
            <a:ext cx="2045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2-5-1】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35501" y="645250"/>
            <a:ext cx="7094276" cy="1582520"/>
            <a:chOff x="2939156" y="579656"/>
            <a:chExt cx="7094276" cy="1582520"/>
          </a:xfrm>
        </p:grpSpPr>
        <p:graphicFrame>
          <p:nvGraphicFramePr>
            <p:cNvPr id="61442" name="Object 51"/>
            <p:cNvGraphicFramePr>
              <a:graphicFrameLocks noChangeAspect="1"/>
            </p:cNvGraphicFramePr>
            <p:nvPr/>
          </p:nvGraphicFramePr>
          <p:xfrm>
            <a:off x="5247119" y="598622"/>
            <a:ext cx="47863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0" name="" r:id="rId29" imgW="2019935" imgH="228600" progId="Equation.DSMT4">
                    <p:embed/>
                  </p:oleObj>
                </mc:Choice>
                <mc:Fallback>
                  <p:oleObj name="" r:id="rId29" imgW="2019935" imgH="228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7119" y="598622"/>
                          <a:ext cx="47863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4" name="Rectangle 55"/>
            <p:cNvSpPr>
              <a:spLocks noChangeArrowheads="1"/>
            </p:cNvSpPr>
            <p:nvPr/>
          </p:nvSpPr>
          <p:spPr bwMode="auto">
            <a:xfrm>
              <a:off x="2942624" y="579656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有两个复阻抗</a:t>
              </a:r>
              <a:endParaRPr lang="zh-CN" altLang="en-US" dirty="0"/>
            </a:p>
          </p:txBody>
        </p:sp>
        <p:sp>
          <p:nvSpPr>
            <p:cNvPr id="61465" name="Rectangle 57"/>
            <p:cNvSpPr>
              <a:spLocks noChangeArrowheads="1"/>
            </p:cNvSpPr>
            <p:nvPr/>
          </p:nvSpPr>
          <p:spPr bwMode="auto">
            <a:xfrm>
              <a:off x="2939156" y="1099343"/>
              <a:ext cx="23272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它们串联接在</a:t>
              </a:r>
              <a:endParaRPr lang="zh-CN" altLang="en-US" dirty="0"/>
            </a:p>
          </p:txBody>
        </p:sp>
        <p:graphicFrame>
          <p:nvGraphicFramePr>
            <p:cNvPr id="61443" name="Object 55"/>
            <p:cNvGraphicFramePr>
              <a:graphicFrameLocks noChangeAspect="1"/>
            </p:cNvGraphicFramePr>
            <p:nvPr/>
          </p:nvGraphicFramePr>
          <p:xfrm>
            <a:off x="5366444" y="1079499"/>
            <a:ext cx="228758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1" name="" r:id="rId31" imgW="965835" imgH="228600" progId="Equation.3">
                    <p:embed/>
                  </p:oleObj>
                </mc:Choice>
                <mc:Fallback>
                  <p:oleObj name="" r:id="rId31" imgW="965835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6444" y="1079499"/>
                          <a:ext cx="228758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6" name="Rectangle 59"/>
            <p:cNvSpPr>
              <a:spLocks noChangeArrowheads="1"/>
            </p:cNvSpPr>
            <p:nvPr/>
          </p:nvSpPr>
          <p:spPr bwMode="auto">
            <a:xfrm>
              <a:off x="7656428" y="1073944"/>
              <a:ext cx="1374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的电源</a:t>
              </a:r>
              <a:r>
                <a:rPr lang="en-US" altLang="zh-CN" dirty="0"/>
                <a:t>;</a:t>
              </a:r>
              <a:endParaRPr lang="en-US" altLang="zh-CN" dirty="0"/>
            </a:p>
          </p:txBody>
        </p:sp>
        <p:sp>
          <p:nvSpPr>
            <p:cNvPr id="61467" name="Rectangle 60"/>
            <p:cNvSpPr>
              <a:spLocks noChangeArrowheads="1"/>
            </p:cNvSpPr>
            <p:nvPr/>
          </p:nvSpPr>
          <p:spPr bwMode="auto">
            <a:xfrm>
              <a:off x="2980450" y="1600201"/>
              <a:ext cx="661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求</a:t>
              </a:r>
              <a:r>
                <a:rPr lang="en-US" altLang="zh-CN" dirty="0"/>
                <a:t>:</a:t>
              </a:r>
              <a:endParaRPr lang="en-US" altLang="zh-CN" dirty="0"/>
            </a:p>
          </p:txBody>
        </p:sp>
        <p:graphicFrame>
          <p:nvGraphicFramePr>
            <p:cNvPr id="61444" name="Object 58"/>
            <p:cNvGraphicFramePr>
              <a:graphicFrameLocks noChangeAspect="1"/>
            </p:cNvGraphicFramePr>
            <p:nvPr/>
          </p:nvGraphicFramePr>
          <p:xfrm>
            <a:off x="3773522" y="1617034"/>
            <a:ext cx="2968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2" name="" r:id="rId33" imgW="127000" imgH="190500" progId="Equation.DSMT4">
                    <p:embed/>
                  </p:oleObj>
                </mc:Choice>
                <mc:Fallback>
                  <p:oleObj name="" r:id="rId33" imgW="127000" imgH="1905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522" y="1617034"/>
                          <a:ext cx="296863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8" name="Rectangle 62"/>
            <p:cNvSpPr>
              <a:spLocks noChangeArrowheads="1"/>
            </p:cNvSpPr>
            <p:nvPr/>
          </p:nvSpPr>
          <p:spPr bwMode="auto">
            <a:xfrm>
              <a:off x="4099637" y="1615559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和</a:t>
              </a:r>
              <a:endParaRPr lang="zh-CN" altLang="en-US" dirty="0"/>
            </a:p>
          </p:txBody>
        </p:sp>
        <p:graphicFrame>
          <p:nvGraphicFramePr>
            <p:cNvPr id="61445" name="Object 60"/>
            <p:cNvGraphicFramePr>
              <a:graphicFrameLocks noChangeAspect="1"/>
            </p:cNvGraphicFramePr>
            <p:nvPr/>
          </p:nvGraphicFramePr>
          <p:xfrm>
            <a:off x="4648200" y="1600201"/>
            <a:ext cx="1289050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3" name="" r:id="rId35" imgW="546735" imgH="228600" progId="Equation.DSMT4">
                    <p:embed/>
                  </p:oleObj>
                </mc:Choice>
                <mc:Fallback>
                  <p:oleObj name="" r:id="rId35" imgW="546735" imgH="2286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1600201"/>
                          <a:ext cx="1289050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9" name="Rectangle 64"/>
            <p:cNvSpPr>
              <a:spLocks noChangeArrowheads="1"/>
            </p:cNvSpPr>
            <p:nvPr/>
          </p:nvSpPr>
          <p:spPr bwMode="auto">
            <a:xfrm>
              <a:off x="5941789" y="1616664"/>
              <a:ext cx="24384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dirty="0"/>
                <a:t>并作相量图。</a:t>
              </a:r>
              <a:endParaRPr lang="zh-CN" altLang="en-US" dirty="0"/>
            </a:p>
          </p:txBody>
        </p:sp>
        <p:grpSp>
          <p:nvGrpSpPr>
            <p:cNvPr id="61470" name="Group 65"/>
            <p:cNvGrpSpPr/>
            <p:nvPr/>
          </p:nvGrpSpPr>
          <p:grpSpPr bwMode="auto">
            <a:xfrm>
              <a:off x="6619874" y="1143000"/>
              <a:ext cx="685801" cy="381000"/>
              <a:chOff x="-150" y="0"/>
              <a:chExt cx="432" cy="240"/>
            </a:xfrm>
          </p:grpSpPr>
          <p:sp>
            <p:nvSpPr>
              <p:cNvPr id="61471" name="Line 66"/>
              <p:cNvSpPr>
                <a:spLocks noChangeShapeType="1"/>
              </p:cNvSpPr>
              <p:nvPr/>
            </p:nvSpPr>
            <p:spPr bwMode="auto">
              <a:xfrm flipH="1">
                <a:off x="-150" y="0"/>
                <a:ext cx="139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2" name="Line 67"/>
              <p:cNvSpPr>
                <a:spLocks noChangeShapeType="1"/>
              </p:cNvSpPr>
              <p:nvPr/>
            </p:nvSpPr>
            <p:spPr bwMode="auto">
              <a:xfrm>
                <a:off x="-135" y="240"/>
                <a:ext cx="4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73903" y="235829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串联电路总复阻抗：</a:t>
            </a:r>
            <a:endParaRPr lang="zh-CN" altLang="en-US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7760" y="3416730"/>
            <a:ext cx="7227603" cy="1065213"/>
            <a:chOff x="527760" y="3416730"/>
            <a:chExt cx="7227603" cy="1065213"/>
          </a:xfrm>
        </p:grpSpPr>
        <p:graphicFrame>
          <p:nvGraphicFramePr>
            <p:cNvPr id="61448" name="Object 34"/>
            <p:cNvGraphicFramePr>
              <a:graphicFrameLocks noChangeAspect="1"/>
            </p:cNvGraphicFramePr>
            <p:nvPr/>
          </p:nvGraphicFramePr>
          <p:xfrm>
            <a:off x="2429300" y="3416730"/>
            <a:ext cx="5326063" cy="106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4" name="公式" r:id="rId37" imgW="50292000" imgH="10058400" progId="Equation.3">
                    <p:embed/>
                  </p:oleObj>
                </mc:Choice>
                <mc:Fallback>
                  <p:oleObj name="公式" r:id="rId37" imgW="50292000" imgH="10058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300" y="3416730"/>
                          <a:ext cx="5326063" cy="1065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本框 66"/>
            <p:cNvSpPr txBox="1"/>
            <p:nvPr/>
          </p:nvSpPr>
          <p:spPr>
            <a:xfrm>
              <a:off x="527760" y="364122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电路电流：</a:t>
              </a:r>
              <a:endPara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129020" y="4273228"/>
            <a:ext cx="25274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利用分压公式：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2" name="Group 56"/>
          <p:cNvGrpSpPr/>
          <p:nvPr/>
        </p:nvGrpSpPr>
        <p:grpSpPr bwMode="auto">
          <a:xfrm>
            <a:off x="349821" y="4748206"/>
            <a:ext cx="8747464" cy="1030288"/>
            <a:chOff x="-1472" y="2903"/>
            <a:chExt cx="5430" cy="649"/>
          </a:xfrm>
        </p:grpSpPr>
        <p:graphicFrame>
          <p:nvGraphicFramePr>
            <p:cNvPr id="93" name="Object 57"/>
            <p:cNvGraphicFramePr>
              <a:graphicFrameLocks noChangeAspect="1"/>
            </p:cNvGraphicFramePr>
            <p:nvPr/>
          </p:nvGraphicFramePr>
          <p:xfrm>
            <a:off x="-1472" y="2903"/>
            <a:ext cx="5430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5" name="公式" r:id="rId39" imgW="84429600" imgH="10058400" progId="Equation.3">
                    <p:embed/>
                  </p:oleObj>
                </mc:Choice>
                <mc:Fallback>
                  <p:oleObj name="公式" r:id="rId39" imgW="84429600" imgH="100584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72" y="2903"/>
                          <a:ext cx="5430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Group 61"/>
            <p:cNvGrpSpPr/>
            <p:nvPr/>
          </p:nvGrpSpPr>
          <p:grpSpPr bwMode="auto">
            <a:xfrm>
              <a:off x="3125" y="3074"/>
              <a:ext cx="602" cy="240"/>
              <a:chOff x="2117" y="2366"/>
              <a:chExt cx="602" cy="240"/>
            </a:xfrm>
          </p:grpSpPr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 flipH="1">
                <a:off x="2117" y="2366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2117" y="2606"/>
                <a:ext cx="6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Group 48"/>
          <p:cNvGrpSpPr/>
          <p:nvPr/>
        </p:nvGrpSpPr>
        <p:grpSpPr bwMode="auto">
          <a:xfrm>
            <a:off x="362861" y="5734374"/>
            <a:ext cx="9161461" cy="1082675"/>
            <a:chOff x="929" y="856"/>
            <a:chExt cx="5771" cy="682"/>
          </a:xfrm>
        </p:grpSpPr>
        <p:graphicFrame>
          <p:nvGraphicFramePr>
            <p:cNvPr id="101" name="Object 49"/>
            <p:cNvGraphicFramePr>
              <a:graphicFrameLocks noChangeAspect="1"/>
            </p:cNvGraphicFramePr>
            <p:nvPr/>
          </p:nvGraphicFramePr>
          <p:xfrm>
            <a:off x="929" y="856"/>
            <a:ext cx="5771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6" name="公式" r:id="rId41" imgW="85344000" imgH="10058400" progId="Equation.3">
                    <p:embed/>
                  </p:oleObj>
                </mc:Choice>
                <mc:Fallback>
                  <p:oleObj name="公式" r:id="rId41" imgW="85344000" imgH="100584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856"/>
                          <a:ext cx="5771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" name="Group 50"/>
            <p:cNvGrpSpPr/>
            <p:nvPr/>
          </p:nvGrpSpPr>
          <p:grpSpPr bwMode="auto">
            <a:xfrm>
              <a:off x="5829" y="1078"/>
              <a:ext cx="602" cy="240"/>
              <a:chOff x="4787" y="399"/>
              <a:chExt cx="602" cy="240"/>
            </a:xfrm>
          </p:grpSpPr>
          <p:sp>
            <p:nvSpPr>
              <p:cNvPr id="106" name="Line 51"/>
              <p:cNvSpPr>
                <a:spLocks noChangeShapeType="1"/>
              </p:cNvSpPr>
              <p:nvPr/>
            </p:nvSpPr>
            <p:spPr bwMode="auto">
              <a:xfrm flipH="1">
                <a:off x="4787" y="39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52"/>
              <p:cNvSpPr>
                <a:spLocks noChangeShapeType="1"/>
              </p:cNvSpPr>
              <p:nvPr/>
            </p:nvSpPr>
            <p:spPr bwMode="auto">
              <a:xfrm>
                <a:off x="4787" y="639"/>
                <a:ext cx="6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9" name="Text Box 22"/>
          <p:cNvSpPr txBox="1">
            <a:spLocks noChangeArrowheads="1"/>
          </p:cNvSpPr>
          <p:nvPr/>
        </p:nvSpPr>
        <p:spPr bwMode="auto">
          <a:xfrm>
            <a:off x="8749464" y="2888594"/>
            <a:ext cx="1447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相量图</a:t>
            </a:r>
            <a:endParaRPr lang="zh-CN" altLang="en-US" sz="24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678381" y="4943348"/>
            <a:ext cx="2268698" cy="1808205"/>
            <a:chOff x="6624609" y="2281678"/>
            <a:chExt cx="2179206" cy="1727703"/>
          </a:xfrm>
        </p:grpSpPr>
        <p:sp>
          <p:nvSpPr>
            <p:cNvPr id="9" name="横卷形 8"/>
            <p:cNvSpPr/>
            <p:nvPr/>
          </p:nvSpPr>
          <p:spPr>
            <a:xfrm>
              <a:off x="6624609" y="2281678"/>
              <a:ext cx="2179206" cy="1727703"/>
            </a:xfrm>
            <a:prstGeom prst="horizontalScroll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6962163" y="2464356"/>
              <a:ext cx="1560448" cy="1309447"/>
              <a:chOff x="2066379" y="932693"/>
              <a:chExt cx="2294486" cy="1606886"/>
            </a:xfrm>
          </p:grpSpPr>
          <p:grpSp>
            <p:nvGrpSpPr>
              <p:cNvPr id="132" name="Group 19"/>
              <p:cNvGrpSpPr/>
              <p:nvPr/>
            </p:nvGrpSpPr>
            <p:grpSpPr bwMode="auto">
              <a:xfrm>
                <a:off x="2079627" y="932693"/>
                <a:ext cx="2281238" cy="1092202"/>
                <a:chOff x="-2445" y="-2340"/>
                <a:chExt cx="1437" cy="688"/>
              </a:xfrm>
            </p:grpSpPr>
            <p:graphicFrame>
              <p:nvGraphicFramePr>
                <p:cNvPr id="134" name="Object 20"/>
                <p:cNvGraphicFramePr>
                  <a:graphicFrameLocks noChangeAspect="1"/>
                </p:cNvGraphicFramePr>
                <p:nvPr/>
              </p:nvGraphicFramePr>
              <p:xfrm>
                <a:off x="-2445" y="-2017"/>
                <a:ext cx="1437" cy="3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327" name="" r:id="rId43" imgW="825500" imgH="203200" progId="Equation.3">
                        <p:embed/>
                      </p:oleObj>
                    </mc:Choice>
                    <mc:Fallback>
                      <p:oleObj name="" r:id="rId43" imgW="825500" imgH="203200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445" y="-2017"/>
                              <a:ext cx="1437" cy="3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-2310" y="-2340"/>
                  <a:ext cx="1248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/>
                  <a:r>
                    <a:rPr lang="zh-CN" altLang="en-US" dirty="0">
                      <a:solidFill>
                        <a:srgbClr val="C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注意：</a:t>
                  </a:r>
                  <a:endParaRPr lang="zh-CN" altLang="en-US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graphicFrame>
            <p:nvGraphicFramePr>
              <p:cNvPr id="133" name="Object 23"/>
              <p:cNvGraphicFramePr>
                <a:graphicFrameLocks noChangeAspect="1"/>
              </p:cNvGraphicFramePr>
              <p:nvPr/>
            </p:nvGraphicFramePr>
            <p:xfrm>
              <a:off x="2066379" y="2043489"/>
              <a:ext cx="2294486" cy="4960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328" name="" r:id="rId45" imgW="824865" imgH="165100" progId="Equation.3">
                      <p:embed/>
                    </p:oleObj>
                  </mc:Choice>
                  <mc:Fallback>
                    <p:oleObj name="" r:id="rId45" imgW="824865" imgH="1651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6379" y="2043489"/>
                            <a:ext cx="2294486" cy="4960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65264" y="6450419"/>
            <a:ext cx="2873649" cy="382488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6" grpId="0"/>
      <p:bldP spid="3" grpId="0"/>
      <p:bldP spid="91" grpId="0" autoUpdateAnimBg="0"/>
      <p:bldP spid="12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52" y="1280118"/>
            <a:ext cx="8229720" cy="256447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95602" y="6354754"/>
            <a:ext cx="2873649" cy="382488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 bwMode="auto">
          <a:xfrm>
            <a:off x="986671" y="551077"/>
            <a:ext cx="3357306" cy="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rgbClr val="002060"/>
                </a:solidFill>
              </a:rPr>
              <a:t>二</a:t>
            </a:r>
            <a:r>
              <a:rPr lang="en-US" altLang="zh-CN" sz="2600" b="1" dirty="0">
                <a:solidFill>
                  <a:srgbClr val="002060"/>
                </a:solidFill>
              </a:rPr>
              <a:t>.  </a:t>
            </a:r>
            <a:r>
              <a:rPr lang="zh-CN" altLang="en-US" sz="2600" b="1" dirty="0">
                <a:solidFill>
                  <a:srgbClr val="002060"/>
                </a:solidFill>
              </a:rPr>
              <a:t>阻抗的并联电路</a:t>
            </a:r>
            <a:endParaRPr lang="zh-CN" altLang="en-US" sz="2600" dirty="0">
              <a:solidFill>
                <a:srgbClr val="00206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09058" y="3972734"/>
            <a:ext cx="1789113" cy="1208088"/>
            <a:chOff x="8077202" y="4098226"/>
            <a:chExt cx="1789113" cy="1208088"/>
          </a:xfrm>
        </p:grpSpPr>
        <p:sp>
          <p:nvSpPr>
            <p:cNvPr id="120" name="矩形 119"/>
            <p:cNvSpPr/>
            <p:nvPr/>
          </p:nvSpPr>
          <p:spPr>
            <a:xfrm>
              <a:off x="8851448" y="4191429"/>
              <a:ext cx="54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6" name="Object 41"/>
            <p:cNvGraphicFramePr>
              <a:graphicFrameLocks noChangeAspect="1"/>
            </p:cNvGraphicFramePr>
            <p:nvPr/>
          </p:nvGraphicFramePr>
          <p:xfrm>
            <a:off x="8077202" y="4098226"/>
            <a:ext cx="1789113" cy="1208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0" name="公式" r:id="rId2" imgW="16764000" imgH="9753600" progId="Equation.3">
                    <p:embed/>
                  </p:oleObj>
                </mc:Choice>
                <mc:Fallback>
                  <p:oleObj name="公式" r:id="rId2" imgW="16764000" imgH="9753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7202" y="4098226"/>
                          <a:ext cx="1789113" cy="1208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63522" y="3957937"/>
            <a:ext cx="5533934" cy="1296000"/>
            <a:chOff x="0" y="4157403"/>
            <a:chExt cx="5533934" cy="1296000"/>
          </a:xfrm>
        </p:grpSpPr>
        <p:sp>
          <p:nvSpPr>
            <p:cNvPr id="119" name="矩形 118"/>
            <p:cNvSpPr/>
            <p:nvPr/>
          </p:nvSpPr>
          <p:spPr>
            <a:xfrm>
              <a:off x="4117324" y="4157403"/>
              <a:ext cx="1080000" cy="129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0" y="4210299"/>
                  <a:ext cx="5533934" cy="11742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</m:acc>
                              </m:e>
                            </m:nary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210299"/>
                  <a:ext cx="5533934" cy="11742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23" name="丁字箭头 122"/>
          <p:cNvSpPr/>
          <p:nvPr/>
        </p:nvSpPr>
        <p:spPr>
          <a:xfrm>
            <a:off x="5550731" y="3844591"/>
            <a:ext cx="2410427" cy="1263827"/>
          </a:xfrm>
          <a:prstGeom prst="leftRightUpArrow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伏安特性相同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838" y="5531992"/>
            <a:ext cx="6344836" cy="919162"/>
            <a:chOff x="221838" y="5531992"/>
            <a:chExt cx="6344836" cy="919162"/>
          </a:xfrm>
        </p:grpSpPr>
        <p:sp>
          <p:nvSpPr>
            <p:cNvPr id="124" name="文本框 123"/>
            <p:cNvSpPr txBox="1"/>
            <p:nvPr/>
          </p:nvSpPr>
          <p:spPr>
            <a:xfrm>
              <a:off x="221838" y="5689972"/>
              <a:ext cx="3623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◆ 并联反比分流公式：</a:t>
              </a:r>
              <a:endPara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3918067" y="5531992"/>
                  <a:ext cx="2648607" cy="919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FFFF">
                        <a:tint val="66000"/>
                        <a:satMod val="160000"/>
                      </a:srgbClr>
                    </a:gs>
                    <a:gs pos="50000">
                      <a:srgbClr val="00FFFF">
                        <a:tint val="44500"/>
                        <a:satMod val="160000"/>
                      </a:srgbClr>
                    </a:gs>
                    <a:gs pos="100000">
                      <a:srgbClr val="00FF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acc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067" y="5531992"/>
                  <a:ext cx="2648607" cy="91916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6955249" y="5720733"/>
            <a:ext cx="1503792" cy="761182"/>
            <a:chOff x="6825291" y="5477964"/>
            <a:chExt cx="1503792" cy="761182"/>
          </a:xfrm>
          <a:noFill/>
        </p:grpSpPr>
        <p:sp>
          <p:nvSpPr>
            <p:cNvPr id="128" name="燕尾形箭头 127"/>
            <p:cNvSpPr/>
            <p:nvPr/>
          </p:nvSpPr>
          <p:spPr>
            <a:xfrm>
              <a:off x="6825291" y="5477964"/>
              <a:ext cx="1503792" cy="761182"/>
            </a:xfrm>
            <a:prstGeom prst="notchedRightArrow">
              <a:avLst/>
            </a:prstGeom>
            <a:grpFill/>
            <a:ln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231742" y="5618720"/>
              <a:ext cx="736099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n=2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8704561" y="6017242"/>
                <a:ext cx="2340000" cy="720000"/>
              </a:xfrm>
              <a:prstGeom prst="rect">
                <a:avLst/>
              </a:prstGeom>
              <a:gradFill flip="none" rotWithShape="1">
                <a:gsLst>
                  <a:gs pos="0">
                    <a:srgbClr val="00FFFF">
                      <a:tint val="66000"/>
                      <a:satMod val="160000"/>
                    </a:srgbClr>
                  </a:gs>
                  <a:gs pos="50000">
                    <a:srgbClr val="00FFFF">
                      <a:tint val="44500"/>
                      <a:satMod val="160000"/>
                    </a:srgbClr>
                  </a:gs>
                  <a:gs pos="100000">
                    <a:srgbClr val="00FF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561" y="6017242"/>
                <a:ext cx="2340000" cy="720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754657" y="1719784"/>
            <a:ext cx="2259416" cy="1940026"/>
            <a:chOff x="5754657" y="1719784"/>
            <a:chExt cx="2259416" cy="1940026"/>
          </a:xfrm>
        </p:grpSpPr>
        <p:sp>
          <p:nvSpPr>
            <p:cNvPr id="22" name="AutoShape 45"/>
            <p:cNvSpPr>
              <a:spLocks noChangeArrowheads="1"/>
            </p:cNvSpPr>
            <p:nvPr/>
          </p:nvSpPr>
          <p:spPr bwMode="auto">
            <a:xfrm>
              <a:off x="5775577" y="2139208"/>
              <a:ext cx="2238496" cy="359346"/>
            </a:xfrm>
            <a:prstGeom prst="rightArrow">
              <a:avLst>
                <a:gd name="adj1" fmla="val 50000"/>
                <a:gd name="adj2" fmla="val 150909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mpd="sng">
              <a:solidFill>
                <a:srgbClr val="000000"/>
              </a:solidFill>
              <a:miter lim="800000"/>
            </a:ln>
          </p:spPr>
          <p:txBody>
            <a:bodyPr wrap="none" bIns="0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5915306" y="1719784"/>
              <a:ext cx="1800028" cy="54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等效变换</a:t>
              </a:r>
              <a:endPara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5754657" y="2485899"/>
                  <a:ext cx="1953994" cy="11739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657" y="2485899"/>
                  <a:ext cx="1953994" cy="117391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8704561" y="5264560"/>
                <a:ext cx="2340000" cy="720000"/>
              </a:xfrm>
              <a:prstGeom prst="rect">
                <a:avLst/>
              </a:prstGeom>
              <a:gradFill flip="none" rotWithShape="1">
                <a:gsLst>
                  <a:gs pos="0">
                    <a:srgbClr val="00FFFF">
                      <a:tint val="66000"/>
                      <a:satMod val="160000"/>
                    </a:srgbClr>
                  </a:gs>
                  <a:gs pos="50000">
                    <a:srgbClr val="00FFFF">
                      <a:tint val="44500"/>
                      <a:satMod val="160000"/>
                    </a:srgbClr>
                  </a:gs>
                  <a:gs pos="100000">
                    <a:srgbClr val="00FF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561" y="5264560"/>
                <a:ext cx="2340000" cy="720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594716" y="743562"/>
            <a:ext cx="2528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1. </a:t>
            </a:r>
            <a:r>
              <a:rPr lang="zh-CN" altLang="en-US" sz="2600" b="1" dirty="0">
                <a:solidFill>
                  <a:srgbClr val="0000FF"/>
                </a:solidFill>
              </a:rPr>
              <a:t>并联等效阻抗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3" grpId="0" animBg="1"/>
      <p:bldP spid="131" grpId="0" animBg="1"/>
      <p:bldP spid="32" grpId="0" animBg="1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5516" y="47557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0"/>
          <p:cNvSpPr txBox="1">
            <a:spLocks noChangeArrowheads="1"/>
          </p:cNvSpPr>
          <p:nvPr/>
        </p:nvSpPr>
        <p:spPr bwMode="auto">
          <a:xfrm>
            <a:off x="1058590" y="570875"/>
            <a:ext cx="3357306" cy="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/>
              <a:t>二</a:t>
            </a:r>
            <a:r>
              <a:rPr lang="en-US" altLang="zh-CN" sz="2600" b="1" dirty="0"/>
              <a:t>.  </a:t>
            </a:r>
            <a:r>
              <a:rPr lang="zh-CN" altLang="en-US" sz="2600" b="1" dirty="0"/>
              <a:t>阻抗的并联电路</a:t>
            </a:r>
            <a:endParaRPr lang="zh-CN" altLang="en-US" sz="2600" dirty="0"/>
          </a:p>
        </p:txBody>
      </p:sp>
      <p:sp>
        <p:nvSpPr>
          <p:cNvPr id="9" name="文本框 8"/>
          <p:cNvSpPr txBox="1"/>
          <p:nvPr/>
        </p:nvSpPr>
        <p:spPr>
          <a:xfrm>
            <a:off x="837005" y="1323036"/>
            <a:ext cx="45464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2. </a:t>
            </a:r>
            <a:r>
              <a:rPr lang="zh-CN" altLang="en-US" sz="2600" b="1" dirty="0">
                <a:solidFill>
                  <a:srgbClr val="0000FF"/>
                </a:solidFill>
              </a:rPr>
              <a:t>阻抗并联电路的</a:t>
            </a:r>
            <a:r>
              <a:rPr lang="zh-CN" altLang="en-US" sz="2600" b="1" dirty="0">
                <a:solidFill>
                  <a:srgbClr val="C00000"/>
                </a:solidFill>
              </a:rPr>
              <a:t>电流相量图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98874" y="1711165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阻抗并联电路：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设电压为参考相量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235950" y="2120900"/>
          <a:ext cx="22320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4" name="公式" r:id="rId1" imgW="17678400" imgH="5181600" progId="Equation.3">
                  <p:embed/>
                </p:oleObj>
              </mc:Choice>
              <mc:Fallback>
                <p:oleObj name="公式" r:id="rId1" imgW="17678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2120900"/>
                        <a:ext cx="22320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199761" y="2868096"/>
          <a:ext cx="53244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5" name="公式" r:id="rId3" imgW="56388000" imgH="10972800" progId="Equation.3">
                  <p:embed/>
                </p:oleObj>
              </mc:Choice>
              <mc:Fallback>
                <p:oleObj name="公式" r:id="rId3" imgW="56388000" imgH="109728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761" y="2868096"/>
                        <a:ext cx="53244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7"/>
          <p:cNvSpPr txBox="1">
            <a:spLocks noChangeArrowheads="1"/>
          </p:cNvSpPr>
          <p:nvPr/>
        </p:nvSpPr>
        <p:spPr bwMode="auto">
          <a:xfrm flipV="1">
            <a:off x="6579021" y="5557401"/>
            <a:ext cx="45402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6126140" y="4270320"/>
            <a:ext cx="1457327" cy="1988039"/>
            <a:chOff x="6171033" y="4045306"/>
            <a:chExt cx="1457327" cy="1988039"/>
          </a:xfrm>
        </p:grpSpPr>
        <p:sp>
          <p:nvSpPr>
            <p:cNvPr id="18" name="Freeform 24"/>
            <p:cNvSpPr>
              <a:spLocks noChangeArrowheads="1"/>
            </p:cNvSpPr>
            <p:nvPr/>
          </p:nvSpPr>
          <p:spPr bwMode="auto">
            <a:xfrm>
              <a:off x="6171033" y="4301687"/>
              <a:ext cx="1457327" cy="1712916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6"/>
            <p:cNvSpPr>
              <a:spLocks noChangeArrowheads="1"/>
            </p:cNvSpPr>
            <p:nvPr/>
          </p:nvSpPr>
          <p:spPr bwMode="auto">
            <a:xfrm>
              <a:off x="6522966" y="5673345"/>
              <a:ext cx="180975" cy="360000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66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6663513" y="5386031"/>
            <a:ext cx="884321" cy="530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6" name="公式" r:id="rId5" imgW="12801600" imgH="5791200" progId="Equation.3">
                    <p:embed/>
                  </p:oleObj>
                </mc:Choice>
                <mc:Fallback>
                  <p:oleObj name="公式" r:id="rId5" imgW="12801600" imgH="5791200" progId="Equation.3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3513" y="5386031"/>
                          <a:ext cx="884321" cy="530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7184"/>
            <p:cNvGraphicFramePr>
              <a:graphicFrameLocks noChangeAspect="1"/>
            </p:cNvGraphicFramePr>
            <p:nvPr/>
          </p:nvGraphicFramePr>
          <p:xfrm>
            <a:off x="6996613" y="4045306"/>
            <a:ext cx="373063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7" name="公式" r:id="rId7" imgW="3962400" imgH="5486400" progId="Equation.3">
                    <p:embed/>
                  </p:oleObj>
                </mc:Choice>
                <mc:Fallback>
                  <p:oleObj name="公式" r:id="rId7" imgW="3962400" imgH="5486400" progId="Equation.3">
                    <p:embed/>
                    <p:pic>
                      <p:nvPicPr>
                        <p:cNvPr id="0" name="对象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6613" y="4045306"/>
                          <a:ext cx="373063" cy="5127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 flipV="1">
            <a:off x="8605025" y="4949185"/>
            <a:ext cx="1499413" cy="1019815"/>
            <a:chOff x="8607054" y="4362285"/>
            <a:chExt cx="1499413" cy="1019815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V="1">
              <a:off x="8607054" y="4487861"/>
              <a:ext cx="1050038" cy="8429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679505" y="5375009"/>
              <a:ext cx="864000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9091157" y="4948713"/>
            <a:ext cx="863600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8" name="公式" r:id="rId9" imgW="13106400" imgH="5791200" progId="Equation.3">
                    <p:embed/>
                  </p:oleObj>
                </mc:Choice>
                <mc:Fallback>
                  <p:oleObj name="公式" r:id="rId9" imgW="13106400" imgH="5791200" progId="Equation.3">
                    <p:embed/>
                    <p:pic>
                      <p:nvPicPr>
                        <p:cNvPr id="0" name="对象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1157" y="4948713"/>
                          <a:ext cx="863600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26"/>
            <p:cNvSpPr>
              <a:spLocks noChangeArrowheads="1"/>
            </p:cNvSpPr>
            <p:nvPr/>
          </p:nvSpPr>
          <p:spPr bwMode="auto">
            <a:xfrm>
              <a:off x="8880787" y="5088801"/>
              <a:ext cx="180975" cy="257176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" name="对象 7184"/>
            <p:cNvGraphicFramePr>
              <a:graphicFrameLocks noChangeAspect="1"/>
            </p:cNvGraphicFramePr>
            <p:nvPr/>
          </p:nvGraphicFramePr>
          <p:xfrm>
            <a:off x="9733404" y="4362285"/>
            <a:ext cx="373063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89" name="公式" r:id="rId11" imgW="3962400" imgH="5486400" progId="Equation.3">
                    <p:embed/>
                  </p:oleObj>
                </mc:Choice>
                <mc:Fallback>
                  <p:oleObj name="公式" r:id="rId11" imgW="3962400" imgH="5486400" progId="Equation.3">
                    <p:embed/>
                    <p:pic>
                      <p:nvPicPr>
                        <p:cNvPr id="0" name="对象 7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3404" y="4362285"/>
                          <a:ext cx="373063" cy="5127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18740" y="4440297"/>
                <a:ext cx="5570756" cy="1869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</a:rPr>
                  <a:t>多边形法则：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各项相加相量依次首尾相连，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总相量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𝑰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为第一个相量首端与最后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一个相量尾端相连的相量。</a:t>
                </a: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0" y="4440297"/>
                <a:ext cx="5570756" cy="1869423"/>
              </a:xfrm>
              <a:prstGeom prst="rect">
                <a:avLst/>
              </a:prstGeom>
              <a:blipFill rotWithShape="1">
                <a:blip r:embed="rId13"/>
                <a:stretch>
                  <a:fillRect l="-2188" t="-4560" r="-1313" b="-5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1" name="图片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229" y="1915707"/>
            <a:ext cx="3235081" cy="241080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6119510" y="3937058"/>
            <a:ext cx="4231024" cy="503239"/>
            <a:chOff x="6119510" y="3937058"/>
            <a:chExt cx="4231024" cy="503239"/>
          </a:xfrm>
        </p:grpSpPr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 flipV="1">
              <a:off x="6119510" y="4228684"/>
              <a:ext cx="3671891" cy="0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FF00FF"/>
              </a:solidFill>
              <a:round/>
              <a:tailEnd type="stealth" w="sm" len="med"/>
            </a:ln>
          </p:spPr>
          <p:txBody>
            <a:bodyPr/>
            <a:lstStyle/>
            <a:p>
              <a:pPr ea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" name="对象 7190"/>
            <p:cNvGraphicFramePr>
              <a:graphicFrameLocks noChangeAspect="1"/>
            </p:cNvGraphicFramePr>
            <p:nvPr/>
          </p:nvGraphicFramePr>
          <p:xfrm flipV="1">
            <a:off x="9921908" y="3937058"/>
            <a:ext cx="428626" cy="503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0" name="" r:id="rId15" imgW="166370" imgH="205105" progId="Equation.3">
                    <p:embed/>
                  </p:oleObj>
                </mc:Choice>
                <mc:Fallback>
                  <p:oleObj name="" r:id="rId15" imgW="166370" imgH="205105" progId="Equation.3">
                    <p:embed/>
                    <p:pic>
                      <p:nvPicPr>
                        <p:cNvPr id="0" name="对象 7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9921908" y="3937058"/>
                          <a:ext cx="428626" cy="503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7583467" y="4678540"/>
            <a:ext cx="1207574" cy="1358236"/>
            <a:chOff x="7583467" y="4678540"/>
            <a:chExt cx="1207574" cy="1358236"/>
          </a:xfrm>
        </p:grpSpPr>
        <p:grpSp>
          <p:nvGrpSpPr>
            <p:cNvPr id="22" name="组合 21"/>
            <p:cNvGrpSpPr/>
            <p:nvPr/>
          </p:nvGrpSpPr>
          <p:grpSpPr>
            <a:xfrm flipV="1">
              <a:off x="7583467" y="4678540"/>
              <a:ext cx="1207574" cy="1352206"/>
              <a:chOff x="7585496" y="4270374"/>
              <a:chExt cx="1207574" cy="1352206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>
                <a:off x="7585496" y="4298948"/>
                <a:ext cx="1021558" cy="103264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对象 7184"/>
              <p:cNvGraphicFramePr>
                <a:graphicFrameLocks noChangeAspect="1"/>
              </p:cNvGraphicFramePr>
              <p:nvPr/>
            </p:nvGraphicFramePr>
            <p:xfrm>
              <a:off x="8085594" y="5109818"/>
              <a:ext cx="374650" cy="512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91" name="公式" r:id="rId17" imgW="3962400" imgH="5486400" progId="Equation.3">
                      <p:embed/>
                    </p:oleObj>
                  </mc:Choice>
                  <mc:Fallback>
                    <p:oleObj name="公式" r:id="rId17" imgW="3962400" imgH="5486400" progId="Equation.3">
                      <p:embed/>
                      <p:pic>
                        <p:nvPicPr>
                          <p:cNvPr id="0" name="对象 7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85594" y="5109818"/>
                            <a:ext cx="374650" cy="51276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7929470" y="4270374"/>
              <a:ext cx="863600" cy="5120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92" name="公式" r:id="rId19" imgW="13106400" imgH="5791200" progId="Equation.3">
                      <p:embed/>
                    </p:oleObj>
                  </mc:Choice>
                  <mc:Fallback>
                    <p:oleObj name="公式" r:id="rId19" imgW="13106400" imgH="5791200" progId="Equation.3">
                      <p:embed/>
                      <p:pic>
                        <p:nvPicPr>
                          <p:cNvPr id="0" name="对象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9470" y="4270374"/>
                            <a:ext cx="863600" cy="5120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26"/>
              <p:cNvSpPr>
                <a:spLocks noChangeArrowheads="1"/>
              </p:cNvSpPr>
              <p:nvPr/>
            </p:nvSpPr>
            <p:spPr bwMode="auto">
              <a:xfrm flipV="1">
                <a:off x="7771512" y="4279335"/>
                <a:ext cx="180975" cy="257176"/>
              </a:xfrm>
              <a:custGeom>
                <a:avLst/>
                <a:gdLst>
                  <a:gd name="T0" fmla="*/ 0 w 27"/>
                  <a:gd name="T1" fmla="*/ 0 h 111"/>
                  <a:gd name="T2" fmla="*/ 21 w 27"/>
                  <a:gd name="T3" fmla="*/ 57 h 111"/>
                  <a:gd name="T4" fmla="*/ 27 w 27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7602776" y="6036776"/>
              <a:ext cx="75646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174196" y="4075298"/>
            <a:ext cx="3424073" cy="2249467"/>
            <a:chOff x="6174196" y="4075298"/>
            <a:chExt cx="3424073" cy="2249467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6174196" y="4246664"/>
              <a:ext cx="3367280" cy="1596759"/>
              <a:chOff x="6224865" y="4419156"/>
              <a:chExt cx="3367280" cy="1596759"/>
            </a:xfrm>
          </p:grpSpPr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 flipH="1">
                <a:off x="6224865" y="4419156"/>
                <a:ext cx="3367280" cy="15832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Freeform 26"/>
              <p:cNvSpPr>
                <a:spLocks noChangeArrowheads="1"/>
              </p:cNvSpPr>
              <p:nvPr/>
            </p:nvSpPr>
            <p:spPr bwMode="auto">
              <a:xfrm>
                <a:off x="6848837" y="5719123"/>
                <a:ext cx="84767" cy="296792"/>
              </a:xfrm>
              <a:custGeom>
                <a:avLst/>
                <a:gdLst>
                  <a:gd name="T0" fmla="*/ 0 w 27"/>
                  <a:gd name="T1" fmla="*/ 0 h 111"/>
                  <a:gd name="T2" fmla="*/ 21 w 27"/>
                  <a:gd name="T3" fmla="*/ 57 h 111"/>
                  <a:gd name="T4" fmla="*/ 27 w 27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3" name="对象 7177"/>
            <p:cNvGraphicFramePr>
              <a:graphicFrameLocks noChangeAspect="1"/>
            </p:cNvGraphicFramePr>
            <p:nvPr/>
          </p:nvGraphicFramePr>
          <p:xfrm flipV="1">
            <a:off x="9148950" y="5809091"/>
            <a:ext cx="449319" cy="515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93" name="公式" r:id="rId21" imgW="3048000" imgH="4572000" progId="Equation.3">
                    <p:embed/>
                  </p:oleObj>
                </mc:Choice>
                <mc:Fallback>
                  <p:oleObj name="公式" r:id="rId21" imgW="3048000" imgH="4572000" progId="Equation.3">
                    <p:embed/>
                    <p:pic>
                      <p:nvPicPr>
                        <p:cNvPr id="0" name="对象 7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9148950" y="5809091"/>
                          <a:ext cx="449319" cy="515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文本框 46"/>
            <p:cNvSpPr txBox="1"/>
            <p:nvPr/>
          </p:nvSpPr>
          <p:spPr>
            <a:xfrm>
              <a:off x="6880489" y="4075298"/>
              <a:ext cx="235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琥珀" panose="02010800040101010101" pitchFamily="2" charset="-122"/>
                  <a:cs typeface="Times New Roman" panose="02020603050405020304" pitchFamily="18" charset="0"/>
                </a:rPr>
                <a:t>φ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819" y="494528"/>
            <a:ext cx="958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已知</a:t>
            </a:r>
            <a:r>
              <a:rPr lang="en-US" altLang="zh-CN" sz="2400" b="1" dirty="0">
                <a:latin typeface="+mn-ea"/>
              </a:rPr>
              <a:t>: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24587" name="对象 24587"/>
          <p:cNvGraphicFramePr>
            <a:graphicFrameLocks noChangeAspect="1"/>
          </p:cNvGraphicFramePr>
          <p:nvPr/>
        </p:nvGraphicFramePr>
        <p:xfrm>
          <a:off x="3578511" y="540510"/>
          <a:ext cx="7436357" cy="91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2" name="公式" r:id="rId1" imgW="91440000" imgH="12192000" progId="Equation.3">
                  <p:embed/>
                </p:oleObj>
              </mc:Choice>
              <mc:Fallback>
                <p:oleObj name="公式" r:id="rId1" imgW="91440000" imgH="12192000" progId="Equation.3">
                  <p:embed/>
                  <p:pic>
                    <p:nvPicPr>
                      <p:cNvPr id="0" name="对象 24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511" y="540510"/>
                        <a:ext cx="7436357" cy="91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5" name="Text Box 88"/>
          <p:cNvSpPr txBox="1">
            <a:spLocks noChangeArrowheads="1"/>
          </p:cNvSpPr>
          <p:nvPr/>
        </p:nvSpPr>
        <p:spPr bwMode="auto">
          <a:xfrm>
            <a:off x="3603030" y="1424980"/>
            <a:ext cx="4137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解：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画出电路的相量模型</a:t>
            </a:r>
            <a:endParaRPr lang="zh-CN" altLang="en-US" sz="28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4667" name="对象 24666"/>
          <p:cNvGraphicFramePr>
            <a:graphicFrameLocks noChangeAspect="1"/>
          </p:cNvGraphicFramePr>
          <p:nvPr/>
        </p:nvGraphicFramePr>
        <p:xfrm>
          <a:off x="3848914" y="1870975"/>
          <a:ext cx="4119252" cy="192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3" name="公式" r:id="rId3" imgW="67056000" imgH="31394400" progId="Equation.3">
                  <p:embed/>
                </p:oleObj>
              </mc:Choice>
              <mc:Fallback>
                <p:oleObj name="公式" r:id="rId3" imgW="67056000" imgH="31394400" progId="Equation.3">
                  <p:embed/>
                  <p:pic>
                    <p:nvPicPr>
                      <p:cNvPr id="0" name="对象 24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914" y="1870975"/>
                        <a:ext cx="4119252" cy="1926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68" name="对象 24667"/>
          <p:cNvGraphicFramePr>
            <a:graphicFrameLocks noChangeAspect="1"/>
          </p:cNvGraphicFramePr>
          <p:nvPr/>
        </p:nvGraphicFramePr>
        <p:xfrm>
          <a:off x="118214" y="3671544"/>
          <a:ext cx="2923949" cy="39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4" name="公式" r:id="rId5" imgW="54254400" imgH="5486400" progId="Equation.3">
                  <p:embed/>
                </p:oleObj>
              </mc:Choice>
              <mc:Fallback>
                <p:oleObj name="公式" r:id="rId5" imgW="54254400" imgH="5486400" progId="Equation.3">
                  <p:embed/>
                  <p:pic>
                    <p:nvPicPr>
                      <p:cNvPr id="0" name="对象 24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" y="3671544"/>
                        <a:ext cx="2923949" cy="395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07556" y="623794"/>
            <a:ext cx="3336926" cy="2798831"/>
            <a:chOff x="207556" y="623794"/>
            <a:chExt cx="3336926" cy="2798831"/>
          </a:xfrm>
        </p:grpSpPr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571887" y="1506117"/>
              <a:ext cx="395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44"/>
            <p:cNvSpPr>
              <a:spLocks noChangeShapeType="1"/>
            </p:cNvSpPr>
            <p:nvPr/>
          </p:nvSpPr>
          <p:spPr bwMode="auto">
            <a:xfrm>
              <a:off x="1255673" y="1998042"/>
              <a:ext cx="395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07556" y="623794"/>
              <a:ext cx="3336926" cy="2798831"/>
              <a:chOff x="610393" y="622054"/>
              <a:chExt cx="3336926" cy="2798831"/>
            </a:xfrm>
          </p:grpSpPr>
          <p:grpSp>
            <p:nvGrpSpPr>
              <p:cNvPr id="24588" name="Group 12"/>
              <p:cNvGrpSpPr/>
              <p:nvPr/>
            </p:nvGrpSpPr>
            <p:grpSpPr bwMode="auto">
              <a:xfrm>
                <a:off x="610393" y="622054"/>
                <a:ext cx="3336926" cy="2798831"/>
                <a:chOff x="-10" y="-55"/>
                <a:chExt cx="2102" cy="1844"/>
              </a:xfrm>
            </p:grpSpPr>
            <p:sp>
              <p:nvSpPr>
                <p:cNvPr id="245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40" y="756"/>
                  <a:ext cx="343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4" y="803"/>
                  <a:ext cx="286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dirty="0">
                      <a:solidFill>
                        <a:srgbClr val="FF0000"/>
                      </a:solidFill>
                      <a:latin typeface="华文琥珀" panose="02010800040101010101" pitchFamily="2" charset="-122"/>
                      <a:ea typeface="华文琥珀" panose="02010800040101010101" pitchFamily="2" charset="-122"/>
                      <a:cs typeface="Times New Roman" panose="02020603050405020304" pitchFamily="18" charset="0"/>
                    </a:rPr>
                    <a:t>+</a:t>
                  </a:r>
                  <a:endParaRPr lang="en-US" altLang="zh-CN" sz="2800" b="1" dirty="0">
                    <a:solidFill>
                      <a:srgbClr val="FF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9" y="1140"/>
                  <a:ext cx="229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dirty="0">
                      <a:solidFill>
                        <a:srgbClr val="FF0000"/>
                      </a:solidFill>
                      <a:latin typeface="华文琥珀" panose="02010800040101010101" pitchFamily="2" charset="-122"/>
                      <a:ea typeface="华文琥珀" panose="02010800040101010101" pitchFamily="2" charset="-122"/>
                      <a:cs typeface="Times New Roman" panose="02020603050405020304" pitchFamily="18" charset="0"/>
                    </a:rPr>
                    <a:t>_</a:t>
                  </a:r>
                  <a:endParaRPr lang="en-US" altLang="zh-CN" sz="2800" b="1" dirty="0">
                    <a:solidFill>
                      <a:srgbClr val="FF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3" name="Line 17"/>
                <p:cNvSpPr>
                  <a:spLocks noChangeShapeType="1"/>
                </p:cNvSpPr>
                <p:nvPr/>
              </p:nvSpPr>
              <p:spPr bwMode="auto">
                <a:xfrm rot="16200000">
                  <a:off x="835" y="917"/>
                  <a:ext cx="23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6" y="746"/>
                  <a:ext cx="136" cy="34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2"/>
                  </a:solidFill>
                  <a:miter lim="800000"/>
                </a:ln>
              </p:spPr>
              <p:txBody>
                <a:bodyPr anchor="ctr">
                  <a:spAutoFit/>
                </a:bodyPr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57" y="1250"/>
                  <a:ext cx="2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7" name="Group 21"/>
                <p:cNvGrpSpPr/>
                <p:nvPr/>
              </p:nvGrpSpPr>
              <p:grpSpPr bwMode="auto">
                <a:xfrm rot="5400000">
                  <a:off x="1851" y="1362"/>
                  <a:ext cx="384" cy="57"/>
                  <a:chOff x="0" y="0"/>
                  <a:chExt cx="384" cy="57"/>
                </a:xfrm>
              </p:grpSpPr>
              <p:sp>
                <p:nvSpPr>
                  <p:cNvPr id="24598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8" cy="57"/>
                  </a:xfrm>
                  <a:custGeom>
                    <a:avLst/>
                    <a:gdLst>
                      <a:gd name="T0" fmla="*/ 0 w 98"/>
                      <a:gd name="T1" fmla="*/ 57 h 57"/>
                      <a:gd name="T2" fmla="*/ 18 w 98"/>
                      <a:gd name="T3" fmla="*/ 14 h 57"/>
                      <a:gd name="T4" fmla="*/ 47 w 98"/>
                      <a:gd name="T5" fmla="*/ 0 h 57"/>
                      <a:gd name="T6" fmla="*/ 80 w 98"/>
                      <a:gd name="T7" fmla="*/ 14 h 57"/>
                      <a:gd name="T8" fmla="*/ 98 w 98"/>
                      <a:gd name="T9" fmla="*/ 4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8" h="57">
                        <a:moveTo>
                          <a:pt x="0" y="57"/>
                        </a:moveTo>
                        <a:cubicBezTo>
                          <a:pt x="3" y="50"/>
                          <a:pt x="10" y="23"/>
                          <a:pt x="18" y="14"/>
                        </a:cubicBezTo>
                        <a:cubicBezTo>
                          <a:pt x="26" y="5"/>
                          <a:pt x="37" y="0"/>
                          <a:pt x="47" y="0"/>
                        </a:cubicBezTo>
                        <a:cubicBezTo>
                          <a:pt x="57" y="0"/>
                          <a:pt x="71" y="6"/>
                          <a:pt x="80" y="14"/>
                        </a:cubicBezTo>
                        <a:cubicBezTo>
                          <a:pt x="89" y="22"/>
                          <a:pt x="94" y="42"/>
                          <a:pt x="98" y="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99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98" y="0"/>
                    <a:ext cx="95" cy="51"/>
                  </a:xfrm>
                  <a:custGeom>
                    <a:avLst/>
                    <a:gdLst>
                      <a:gd name="T0" fmla="*/ 0 w 121"/>
                      <a:gd name="T1" fmla="*/ 54 h 54"/>
                      <a:gd name="T2" fmla="*/ 24 w 121"/>
                      <a:gd name="T3" fmla="*/ 15 h 54"/>
                      <a:gd name="T4" fmla="*/ 66 w 121"/>
                      <a:gd name="T5" fmla="*/ 0 h 54"/>
                      <a:gd name="T6" fmla="*/ 103 w 121"/>
                      <a:gd name="T7" fmla="*/ 15 h 54"/>
                      <a:gd name="T8" fmla="*/ 121 w 121"/>
                      <a:gd name="T9" fmla="*/ 51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54">
                        <a:moveTo>
                          <a:pt x="0" y="54"/>
                        </a:moveTo>
                        <a:cubicBezTo>
                          <a:pt x="4" y="47"/>
                          <a:pt x="13" y="24"/>
                          <a:pt x="24" y="15"/>
                        </a:cubicBezTo>
                        <a:cubicBezTo>
                          <a:pt x="35" y="6"/>
                          <a:pt x="53" y="0"/>
                          <a:pt x="66" y="0"/>
                        </a:cubicBezTo>
                        <a:cubicBezTo>
                          <a:pt x="79" y="0"/>
                          <a:pt x="94" y="7"/>
                          <a:pt x="103" y="15"/>
                        </a:cubicBezTo>
                        <a:cubicBezTo>
                          <a:pt x="112" y="23"/>
                          <a:pt x="117" y="44"/>
                          <a:pt x="121" y="51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00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193" y="0"/>
                    <a:ext cx="94" cy="48"/>
                  </a:xfrm>
                  <a:custGeom>
                    <a:avLst/>
                    <a:gdLst>
                      <a:gd name="T0" fmla="*/ 0 w 119"/>
                      <a:gd name="T1" fmla="*/ 51 h 51"/>
                      <a:gd name="T2" fmla="*/ 17 w 119"/>
                      <a:gd name="T3" fmla="*/ 15 h 51"/>
                      <a:gd name="T4" fmla="*/ 59 w 119"/>
                      <a:gd name="T5" fmla="*/ 0 h 51"/>
                      <a:gd name="T6" fmla="*/ 96 w 119"/>
                      <a:gd name="T7" fmla="*/ 15 h 51"/>
                      <a:gd name="T8" fmla="*/ 119 w 119"/>
                      <a:gd name="T9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51">
                        <a:moveTo>
                          <a:pt x="0" y="51"/>
                        </a:moveTo>
                        <a:cubicBezTo>
                          <a:pt x="3" y="45"/>
                          <a:pt x="7" y="24"/>
                          <a:pt x="17" y="15"/>
                        </a:cubicBezTo>
                        <a:cubicBezTo>
                          <a:pt x="27" y="6"/>
                          <a:pt x="46" y="0"/>
                          <a:pt x="59" y="0"/>
                        </a:cubicBezTo>
                        <a:cubicBezTo>
                          <a:pt x="72" y="0"/>
                          <a:pt x="86" y="7"/>
                          <a:pt x="96" y="15"/>
                        </a:cubicBezTo>
                        <a:cubicBezTo>
                          <a:pt x="106" y="23"/>
                          <a:pt x="114" y="44"/>
                          <a:pt x="119" y="51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01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287" y="0"/>
                    <a:ext cx="97" cy="54"/>
                  </a:xfrm>
                  <a:custGeom>
                    <a:avLst/>
                    <a:gdLst>
                      <a:gd name="T0" fmla="*/ 0 w 123"/>
                      <a:gd name="T1" fmla="*/ 51 h 57"/>
                      <a:gd name="T2" fmla="*/ 23 w 123"/>
                      <a:gd name="T3" fmla="*/ 15 h 57"/>
                      <a:gd name="T4" fmla="*/ 65 w 123"/>
                      <a:gd name="T5" fmla="*/ 0 h 57"/>
                      <a:gd name="T6" fmla="*/ 102 w 123"/>
                      <a:gd name="T7" fmla="*/ 15 h 57"/>
                      <a:gd name="T8" fmla="*/ 123 w 123"/>
                      <a:gd name="T9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3" h="57">
                        <a:moveTo>
                          <a:pt x="0" y="51"/>
                        </a:moveTo>
                        <a:cubicBezTo>
                          <a:pt x="3" y="45"/>
                          <a:pt x="12" y="24"/>
                          <a:pt x="23" y="15"/>
                        </a:cubicBezTo>
                        <a:cubicBezTo>
                          <a:pt x="34" y="6"/>
                          <a:pt x="52" y="0"/>
                          <a:pt x="65" y="0"/>
                        </a:cubicBezTo>
                        <a:cubicBezTo>
                          <a:pt x="78" y="0"/>
                          <a:pt x="92" y="6"/>
                          <a:pt x="102" y="15"/>
                        </a:cubicBezTo>
                        <a:cubicBezTo>
                          <a:pt x="112" y="24"/>
                          <a:pt x="119" y="48"/>
                          <a:pt x="123" y="57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602" name="Oval 26"/>
                <p:cNvSpPr>
                  <a:spLocks noChangeArrowheads="1"/>
                </p:cNvSpPr>
                <p:nvPr/>
              </p:nvSpPr>
              <p:spPr bwMode="auto">
                <a:xfrm>
                  <a:off x="-10" y="1053"/>
                  <a:ext cx="295" cy="30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3" name="Line 27"/>
                <p:cNvSpPr>
                  <a:spLocks noChangeShapeType="1"/>
                </p:cNvSpPr>
                <p:nvPr/>
              </p:nvSpPr>
              <p:spPr bwMode="auto">
                <a:xfrm>
                  <a:off x="547" y="359"/>
                  <a:ext cx="9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4" name="Line 28"/>
                <p:cNvSpPr>
                  <a:spLocks noChangeShapeType="1"/>
                </p:cNvSpPr>
                <p:nvPr/>
              </p:nvSpPr>
              <p:spPr bwMode="auto">
                <a:xfrm>
                  <a:off x="548" y="359"/>
                  <a:ext cx="0" cy="5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5" name="Line 29"/>
                <p:cNvSpPr>
                  <a:spLocks noChangeShapeType="1"/>
                </p:cNvSpPr>
                <p:nvPr/>
              </p:nvSpPr>
              <p:spPr bwMode="auto">
                <a:xfrm>
                  <a:off x="1472" y="360"/>
                  <a:ext cx="0" cy="5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6" name="Line 30"/>
                <p:cNvSpPr>
                  <a:spLocks noChangeShapeType="1"/>
                </p:cNvSpPr>
                <p:nvPr/>
              </p:nvSpPr>
              <p:spPr bwMode="auto">
                <a:xfrm>
                  <a:off x="548" y="917"/>
                  <a:ext cx="40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7" name="Line 31"/>
                <p:cNvSpPr>
                  <a:spLocks noChangeShapeType="1"/>
                </p:cNvSpPr>
                <p:nvPr/>
              </p:nvSpPr>
              <p:spPr bwMode="auto">
                <a:xfrm>
                  <a:off x="1081" y="917"/>
                  <a:ext cx="40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8" name="Line 32"/>
                <p:cNvSpPr>
                  <a:spLocks noChangeShapeType="1"/>
                </p:cNvSpPr>
                <p:nvPr/>
              </p:nvSpPr>
              <p:spPr bwMode="auto">
                <a:xfrm>
                  <a:off x="547" y="359"/>
                  <a:ext cx="9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9" name="Rectangle 33"/>
                <p:cNvSpPr>
                  <a:spLocks noChangeArrowheads="1"/>
                </p:cNvSpPr>
                <p:nvPr/>
              </p:nvSpPr>
              <p:spPr bwMode="auto">
                <a:xfrm rot="16200000">
                  <a:off x="971" y="196"/>
                  <a:ext cx="122" cy="33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2"/>
                  </a:solidFill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0" name="Line 34"/>
                <p:cNvSpPr>
                  <a:spLocks noChangeShapeType="1"/>
                </p:cNvSpPr>
                <p:nvPr/>
              </p:nvSpPr>
              <p:spPr bwMode="auto">
                <a:xfrm>
                  <a:off x="140" y="591"/>
                  <a:ext cx="40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1" name="Line 35"/>
                <p:cNvSpPr>
                  <a:spLocks noChangeShapeType="1"/>
                </p:cNvSpPr>
                <p:nvPr/>
              </p:nvSpPr>
              <p:spPr bwMode="auto">
                <a:xfrm>
                  <a:off x="1462" y="615"/>
                  <a:ext cx="56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2" name="Line 36"/>
                <p:cNvSpPr>
                  <a:spLocks noChangeShapeType="1"/>
                </p:cNvSpPr>
                <p:nvPr/>
              </p:nvSpPr>
              <p:spPr bwMode="auto">
                <a:xfrm>
                  <a:off x="2024" y="615"/>
                  <a:ext cx="0" cy="1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3" name="Line 37"/>
                <p:cNvSpPr>
                  <a:spLocks noChangeShapeType="1"/>
                </p:cNvSpPr>
                <p:nvPr/>
              </p:nvSpPr>
              <p:spPr bwMode="auto">
                <a:xfrm>
                  <a:off x="2024" y="1075"/>
                  <a:ext cx="0" cy="1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4" name="Line 38"/>
                <p:cNvSpPr>
                  <a:spLocks noChangeShapeType="1"/>
                </p:cNvSpPr>
                <p:nvPr/>
              </p:nvSpPr>
              <p:spPr bwMode="auto">
                <a:xfrm>
                  <a:off x="2029" y="1588"/>
                  <a:ext cx="0" cy="1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40" y="1779"/>
                  <a:ext cx="188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6" name="Line 40"/>
                <p:cNvSpPr>
                  <a:spLocks noChangeShapeType="1"/>
                </p:cNvSpPr>
                <p:nvPr/>
              </p:nvSpPr>
              <p:spPr bwMode="auto">
                <a:xfrm>
                  <a:off x="140" y="579"/>
                  <a:ext cx="0" cy="12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90" y="156"/>
                  <a:ext cx="254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81" y="-55"/>
                  <a:ext cx="2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0" name="Line 44"/>
                <p:cNvSpPr>
                  <a:spLocks noChangeShapeType="1"/>
                </p:cNvSpPr>
                <p:nvPr/>
              </p:nvSpPr>
              <p:spPr bwMode="auto">
                <a:xfrm>
                  <a:off x="584" y="300"/>
                  <a:ext cx="24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33" y="502"/>
                  <a:ext cx="2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906" y="-43"/>
                  <a:ext cx="343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120" y="615"/>
                  <a:ext cx="267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84" y="1020"/>
                  <a:ext cx="260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endPara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 rot="16200000">
                <a:off x="2144575" y="2105381"/>
                <a:ext cx="35971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80" name="对象 179"/>
          <p:cNvGraphicFramePr>
            <a:graphicFrameLocks noChangeAspect="1"/>
          </p:cNvGraphicFramePr>
          <p:nvPr/>
        </p:nvGraphicFramePr>
        <p:xfrm>
          <a:off x="301625" y="4146550"/>
          <a:ext cx="63642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5" name="公式" r:id="rId7" imgW="72237600" imgH="10363200" progId="Equation.3">
                  <p:embed/>
                </p:oleObj>
              </mc:Choice>
              <mc:Fallback>
                <p:oleObj name="公式" r:id="rId7" imgW="72237600" imgH="10363200" progId="Equation.3">
                  <p:embed/>
                  <p:pic>
                    <p:nvPicPr>
                      <p:cNvPr id="0" name="对象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4146550"/>
                        <a:ext cx="6364288" cy="809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65264" y="6450419"/>
            <a:ext cx="2873649" cy="382488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11" name="虚尾箭头 10"/>
          <p:cNvSpPr/>
          <p:nvPr/>
        </p:nvSpPr>
        <p:spPr>
          <a:xfrm>
            <a:off x="7681331" y="1569581"/>
            <a:ext cx="718267" cy="38538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7" name="对象 186"/>
          <p:cNvGraphicFramePr>
            <a:graphicFrameLocks noChangeAspect="1"/>
          </p:cNvGraphicFramePr>
          <p:nvPr/>
        </p:nvGraphicFramePr>
        <p:xfrm>
          <a:off x="3144556" y="3726151"/>
          <a:ext cx="5069332" cy="3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6" name="公式" r:id="rId9" imgW="83210400" imgH="5791200" progId="Equation.3">
                  <p:embed/>
                </p:oleObj>
              </mc:Choice>
              <mc:Fallback>
                <p:oleObj name="公式" r:id="rId9" imgW="83210400" imgH="5791200" progId="Equation.3">
                  <p:embed/>
                  <p:pic>
                    <p:nvPicPr>
                      <p:cNvPr id="0" name="对象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556" y="3726151"/>
                        <a:ext cx="5069332" cy="393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对象 187"/>
          <p:cNvGraphicFramePr>
            <a:graphicFrameLocks noChangeAspect="1"/>
          </p:cNvGraphicFramePr>
          <p:nvPr/>
        </p:nvGraphicFramePr>
        <p:xfrm>
          <a:off x="2645646" y="4992846"/>
          <a:ext cx="72739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7" name="公式" r:id="rId11" imgW="118567200" imgH="17068800" progId="Equation.3">
                  <p:embed/>
                </p:oleObj>
              </mc:Choice>
              <mc:Fallback>
                <p:oleObj name="公式" r:id="rId11" imgW="118567200" imgH="17068800" progId="Equation.3">
                  <p:embed/>
                  <p:pic>
                    <p:nvPicPr>
                      <p:cNvPr id="0" name="对象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646" y="4992846"/>
                        <a:ext cx="72739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Text Box 2"/>
          <p:cNvSpPr txBox="1">
            <a:spLocks noChangeArrowheads="1"/>
          </p:cNvSpPr>
          <p:nvPr/>
        </p:nvSpPr>
        <p:spPr bwMode="auto">
          <a:xfrm>
            <a:off x="118214" y="5189348"/>
            <a:ext cx="25274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利用分流公式：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0" name="对象 189"/>
          <p:cNvGraphicFramePr>
            <a:graphicFrameLocks noChangeAspect="1"/>
          </p:cNvGraphicFramePr>
          <p:nvPr/>
        </p:nvGraphicFramePr>
        <p:xfrm>
          <a:off x="6993563" y="4272589"/>
          <a:ext cx="47958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8" name="公式" r:id="rId13" imgW="54254400" imgH="6096000" progId="Equation.3">
                  <p:embed/>
                </p:oleObj>
              </mc:Choice>
              <mc:Fallback>
                <p:oleObj name="公式" r:id="rId13" imgW="54254400" imgH="6096000" progId="Equation.3">
                  <p:embed/>
                  <p:pic>
                    <p:nvPicPr>
                      <p:cNvPr id="0" name="对象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563" y="4272589"/>
                        <a:ext cx="4795838" cy="53498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/>
          <p:cNvGraphicFramePr>
            <a:graphicFrameLocks noChangeAspect="1"/>
          </p:cNvGraphicFramePr>
          <p:nvPr/>
        </p:nvGraphicFramePr>
        <p:xfrm>
          <a:off x="7441450" y="5603875"/>
          <a:ext cx="4387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9" name="公式" r:id="rId15" imgW="50596800" imgH="6096000" progId="Equation.3">
                  <p:embed/>
                </p:oleObj>
              </mc:Choice>
              <mc:Fallback>
                <p:oleObj name="公式" r:id="rId15" imgW="50596800" imgH="6096000" progId="Equation.3">
                  <p:embed/>
                  <p:pic>
                    <p:nvPicPr>
                      <p:cNvPr id="0" name="对象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450" y="5603875"/>
                        <a:ext cx="4387850" cy="5270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对象 191"/>
          <p:cNvGraphicFramePr>
            <a:graphicFrameLocks noChangeAspect="1"/>
          </p:cNvGraphicFramePr>
          <p:nvPr/>
        </p:nvGraphicFramePr>
        <p:xfrm>
          <a:off x="220435" y="5928133"/>
          <a:ext cx="6919601" cy="87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0" name="公式" r:id="rId17" imgW="113690400" imgH="14630400" progId="Equation.3">
                  <p:embed/>
                </p:oleObj>
              </mc:Choice>
              <mc:Fallback>
                <p:oleObj name="公式" r:id="rId17" imgW="113690400" imgH="14630400" progId="Equation.3">
                  <p:embed/>
                  <p:pic>
                    <p:nvPicPr>
                      <p:cNvPr id="0" name="对象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35" y="5928133"/>
                        <a:ext cx="6919601" cy="87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/>
          <p:cNvGraphicFramePr>
            <a:graphicFrameLocks noChangeAspect="1"/>
          </p:cNvGraphicFramePr>
          <p:nvPr/>
        </p:nvGraphicFramePr>
        <p:xfrm>
          <a:off x="7457492" y="6178623"/>
          <a:ext cx="43878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1" name="公式" r:id="rId19" imgW="50596800" imgH="6400800" progId="Equation.3">
                  <p:embed/>
                </p:oleObj>
              </mc:Choice>
              <mc:Fallback>
                <p:oleObj name="公式" r:id="rId19" imgW="50596800" imgH="6400800" progId="Equation.3">
                  <p:embed/>
                  <p:pic>
                    <p:nvPicPr>
                      <p:cNvPr id="0" name="对象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7492" y="6178623"/>
                        <a:ext cx="4387850" cy="5635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093256" y="1407307"/>
            <a:ext cx="4037014" cy="2807060"/>
            <a:chOff x="8123236" y="1182457"/>
            <a:chExt cx="4037014" cy="2807060"/>
          </a:xfrm>
        </p:grpSpPr>
        <p:grpSp>
          <p:nvGrpSpPr>
            <p:cNvPr id="10" name="组合 9"/>
            <p:cNvGrpSpPr/>
            <p:nvPr/>
          </p:nvGrpSpPr>
          <p:grpSpPr>
            <a:xfrm>
              <a:off x="8123236" y="1182457"/>
              <a:ext cx="4037014" cy="2807060"/>
              <a:chOff x="5547518" y="1171575"/>
              <a:chExt cx="4037014" cy="2807060"/>
            </a:xfrm>
          </p:grpSpPr>
          <p:sp>
            <p:nvSpPr>
              <p:cNvPr id="172" name="Line 44"/>
              <p:cNvSpPr>
                <a:spLocks noChangeShapeType="1"/>
              </p:cNvSpPr>
              <p:nvPr/>
            </p:nvSpPr>
            <p:spPr bwMode="auto">
              <a:xfrm>
                <a:off x="6583781" y="2572585"/>
                <a:ext cx="395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547518" y="1171575"/>
                <a:ext cx="4037014" cy="2807060"/>
                <a:chOff x="5549985" y="1155593"/>
                <a:chExt cx="4037014" cy="2807060"/>
              </a:xfrm>
            </p:grpSpPr>
            <p:graphicFrame>
              <p:nvGraphicFramePr>
                <p:cNvPr id="175" name="对象 24663"/>
                <p:cNvGraphicFramePr>
                  <a:graphicFrameLocks noChangeAspect="1"/>
                </p:cNvGraphicFramePr>
                <p:nvPr/>
              </p:nvGraphicFramePr>
              <p:xfrm>
                <a:off x="8077993" y="3125083"/>
                <a:ext cx="618751" cy="4905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252" name="公式" r:id="rId21" imgW="7315200" imgH="4876800" progId="Equation.3">
                        <p:embed/>
                      </p:oleObj>
                    </mc:Choice>
                    <mc:Fallback>
                      <p:oleObj name="公式" r:id="rId21" imgW="7315200" imgH="4876800" progId="Equation.3">
                        <p:embed/>
                        <p:pic>
                          <p:nvPicPr>
                            <p:cNvPr id="0" name="对象 246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77993" y="3125083"/>
                              <a:ext cx="618751" cy="4905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8" name="组合 7"/>
                <p:cNvGrpSpPr/>
                <p:nvPr/>
              </p:nvGrpSpPr>
              <p:grpSpPr>
                <a:xfrm>
                  <a:off x="5549985" y="1155593"/>
                  <a:ext cx="4037014" cy="2807060"/>
                  <a:chOff x="5585411" y="1155832"/>
                  <a:chExt cx="4037014" cy="2807060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5585411" y="1182276"/>
                    <a:ext cx="4037014" cy="2780616"/>
                    <a:chOff x="6602413" y="1112821"/>
                    <a:chExt cx="4037014" cy="2780616"/>
                  </a:xfrm>
                </p:grpSpPr>
                <p:grpSp>
                  <p:nvGrpSpPr>
                    <p:cNvPr id="24580" name="Group 6"/>
                    <p:cNvGrpSpPr/>
                    <p:nvPr/>
                  </p:nvGrpSpPr>
                  <p:grpSpPr bwMode="auto">
                    <a:xfrm>
                      <a:off x="7671595" y="2750930"/>
                      <a:ext cx="1147763" cy="658813"/>
                      <a:chOff x="0" y="0"/>
                      <a:chExt cx="723" cy="415"/>
                    </a:xfrm>
                  </p:grpSpPr>
                  <p:sp>
                    <p:nvSpPr>
                      <p:cNvPr id="2" name="AutoShape 7"/>
                      <p:cNvSpPr/>
                      <p:nvPr/>
                    </p:nvSpPr>
                    <p:spPr bwMode="auto">
                      <a:xfrm rot="-5400000">
                        <a:off x="284" y="-284"/>
                        <a:ext cx="156" cy="723"/>
                      </a:xfrm>
                      <a:prstGeom prst="leftBrace">
                        <a:avLst>
                          <a:gd name="adj1" fmla="val 38600"/>
                          <a:gd name="adj2" fmla="val 50000"/>
                        </a:avLst>
                      </a:prstGeom>
                      <a:noFill/>
                      <a:ln w="25400">
                        <a:solidFill>
                          <a:srgbClr val="FF00FF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581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7" y="124"/>
                        <a:ext cx="299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rPr>
                          <a:t>Z</a:t>
                        </a:r>
                        <a:r>
                          <a:rPr lang="en-US" altLang="zh-CN" sz="2400" b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rPr>
                          <a:t>1</a:t>
                        </a:r>
                        <a:endParaRPr lang="en-US" altLang="zh-CN" sz="2400" b="1" i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83" name="Group 9"/>
                    <p:cNvGrpSpPr/>
                    <p:nvPr/>
                  </p:nvGrpSpPr>
                  <p:grpSpPr bwMode="auto">
                    <a:xfrm>
                      <a:off x="10009189" y="2419350"/>
                      <a:ext cx="630238" cy="1276350"/>
                      <a:chOff x="-10" y="0"/>
                      <a:chExt cx="397" cy="804"/>
                    </a:xfrm>
                  </p:grpSpPr>
                  <p:sp>
                    <p:nvSpPr>
                      <p:cNvPr id="3" name="AutoShape 10"/>
                      <p:cNvSpPr/>
                      <p:nvPr/>
                    </p:nvSpPr>
                    <p:spPr bwMode="auto">
                      <a:xfrm>
                        <a:off x="-10" y="0"/>
                        <a:ext cx="129" cy="804"/>
                      </a:xfrm>
                      <a:prstGeom prst="rightBrace">
                        <a:avLst>
                          <a:gd name="adj1" fmla="val 51909"/>
                          <a:gd name="adj2" fmla="val 50000"/>
                        </a:avLst>
                      </a:prstGeom>
                      <a:noFill/>
                      <a:ln w="25400">
                        <a:solidFill>
                          <a:srgbClr val="FF00FF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584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" y="217"/>
                        <a:ext cx="299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rPr>
                          <a:t>Z</a:t>
                        </a:r>
                        <a:r>
                          <a:rPr lang="en-US" altLang="zh-CN" sz="2400" b="1" baseline="-25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</a:rPr>
                          <a:t>2</a:t>
                        </a:r>
                        <a:endParaRPr lang="en-US" altLang="zh-CN" sz="2400" b="1" i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" name="组合 135"/>
                    <p:cNvGrpSpPr/>
                    <p:nvPr/>
                  </p:nvGrpSpPr>
                  <p:grpSpPr>
                    <a:xfrm>
                      <a:off x="6602413" y="1112821"/>
                      <a:ext cx="3336926" cy="2780616"/>
                      <a:chOff x="610393" y="640268"/>
                      <a:chExt cx="3336926" cy="2780616"/>
                    </a:xfrm>
                  </p:grpSpPr>
                  <p:grpSp>
                    <p:nvGrpSpPr>
                      <p:cNvPr id="137" name="Group 12"/>
                      <p:cNvGrpSpPr/>
                      <p:nvPr/>
                    </p:nvGrpSpPr>
                    <p:grpSpPr bwMode="auto">
                      <a:xfrm>
                        <a:off x="610393" y="640268"/>
                        <a:ext cx="3336926" cy="2780616"/>
                        <a:chOff x="-10" y="-43"/>
                        <a:chExt cx="2102" cy="1832"/>
                      </a:xfrm>
                    </p:grpSpPr>
                    <p:sp>
                      <p:nvSpPr>
                        <p:cNvPr id="139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40" y="756"/>
                          <a:ext cx="34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pPr algn="ctr">
                            <a:spcBef>
                              <a:spcPct val="0"/>
                            </a:spcBef>
                          </a:pPr>
                          <a:r>
                            <a:rPr lang="en-US" altLang="zh-CN" sz="2800" b="1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800" b="1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" name="Text Box 1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4" y="803"/>
                          <a:ext cx="28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pPr algn="ctr">
                            <a:spcBef>
                              <a:spcPct val="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FF0000"/>
                              </a:solidFill>
                              <a:latin typeface="华文琥珀" panose="02010800040101010101" pitchFamily="2" charset="-122"/>
                              <a:ea typeface="华文琥珀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altLang="zh-CN" sz="2800" b="1" dirty="0">
                            <a:solidFill>
                              <a:srgbClr val="FF0000"/>
                            </a:solidFill>
                            <a:latin typeface="华文琥珀" panose="02010800040101010101" pitchFamily="2" charset="-122"/>
                            <a:ea typeface="华文琥珀" panose="020108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9" y="1140"/>
                          <a:ext cx="22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pPr algn="ctr">
                            <a:spcBef>
                              <a:spcPct val="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FF0000"/>
                              </a:solidFill>
                              <a:latin typeface="华文琥珀" panose="02010800040101010101" pitchFamily="2" charset="-122"/>
                              <a:ea typeface="华文琥珀" panose="02010800040101010101" pitchFamily="2" charset="-122"/>
                              <a:cs typeface="Times New Roman" panose="02020603050405020304" pitchFamily="18" charset="0"/>
                            </a:rPr>
                            <a:t>_</a:t>
                          </a:r>
                          <a:endParaRPr lang="en-US" altLang="zh-CN" sz="2800" b="1" dirty="0">
                            <a:solidFill>
                              <a:srgbClr val="FF0000"/>
                            </a:solidFill>
                            <a:latin typeface="华文琥珀" panose="02010800040101010101" pitchFamily="2" charset="-122"/>
                            <a:ea typeface="华文琥珀" panose="020108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2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835" y="917"/>
                          <a:ext cx="237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3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56" y="746"/>
                          <a:ext cx="136" cy="34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28575">
                          <a:solidFill>
                            <a:schemeClr val="tx2"/>
                          </a:solidFill>
                          <a:miter lim="800000"/>
                        </a:ln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45" name="Group 21"/>
                        <p:cNvGrpSpPr/>
                        <p:nvPr/>
                      </p:nvGrpSpPr>
                      <p:grpSpPr bwMode="auto">
                        <a:xfrm rot="5400000">
                          <a:off x="1851" y="1362"/>
                          <a:ext cx="384" cy="57"/>
                          <a:chOff x="0" y="0"/>
                          <a:chExt cx="384" cy="57"/>
                        </a:xfrm>
                      </p:grpSpPr>
                      <p:sp>
                        <p:nvSpPr>
                          <p:cNvPr id="168" name="Freeform 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0"/>
                            <a:ext cx="98" cy="57"/>
                          </a:xfrm>
                          <a:custGeom>
                            <a:avLst/>
                            <a:gdLst>
                              <a:gd name="T0" fmla="*/ 0 w 98"/>
                              <a:gd name="T1" fmla="*/ 57 h 57"/>
                              <a:gd name="T2" fmla="*/ 18 w 98"/>
                              <a:gd name="T3" fmla="*/ 14 h 57"/>
                              <a:gd name="T4" fmla="*/ 47 w 98"/>
                              <a:gd name="T5" fmla="*/ 0 h 57"/>
                              <a:gd name="T6" fmla="*/ 80 w 98"/>
                              <a:gd name="T7" fmla="*/ 14 h 57"/>
                              <a:gd name="T8" fmla="*/ 98 w 98"/>
                              <a:gd name="T9" fmla="*/ 48 h 5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98" h="57">
                                <a:moveTo>
                                  <a:pt x="0" y="57"/>
                                </a:moveTo>
                                <a:cubicBezTo>
                                  <a:pt x="3" y="50"/>
                                  <a:pt x="10" y="23"/>
                                  <a:pt x="18" y="14"/>
                                </a:cubicBezTo>
                                <a:cubicBezTo>
                                  <a:pt x="26" y="5"/>
                                  <a:pt x="37" y="0"/>
                                  <a:pt x="47" y="0"/>
                                </a:cubicBezTo>
                                <a:cubicBezTo>
                                  <a:pt x="57" y="0"/>
                                  <a:pt x="71" y="6"/>
                                  <a:pt x="80" y="14"/>
                                </a:cubicBezTo>
                                <a:cubicBezTo>
                                  <a:pt x="89" y="22"/>
                                  <a:pt x="94" y="42"/>
                                  <a:pt x="98" y="48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69" name="Freeform 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" y="0"/>
                            <a:ext cx="95" cy="51"/>
                          </a:xfrm>
                          <a:custGeom>
                            <a:avLst/>
                            <a:gdLst>
                              <a:gd name="T0" fmla="*/ 0 w 121"/>
                              <a:gd name="T1" fmla="*/ 54 h 54"/>
                              <a:gd name="T2" fmla="*/ 24 w 121"/>
                              <a:gd name="T3" fmla="*/ 15 h 54"/>
                              <a:gd name="T4" fmla="*/ 66 w 121"/>
                              <a:gd name="T5" fmla="*/ 0 h 54"/>
                              <a:gd name="T6" fmla="*/ 103 w 121"/>
                              <a:gd name="T7" fmla="*/ 15 h 54"/>
                              <a:gd name="T8" fmla="*/ 121 w 121"/>
                              <a:gd name="T9" fmla="*/ 51 h 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21" h="54">
                                <a:moveTo>
                                  <a:pt x="0" y="54"/>
                                </a:moveTo>
                                <a:cubicBezTo>
                                  <a:pt x="4" y="47"/>
                                  <a:pt x="13" y="24"/>
                                  <a:pt x="24" y="15"/>
                                </a:cubicBezTo>
                                <a:cubicBezTo>
                                  <a:pt x="35" y="6"/>
                                  <a:pt x="53" y="0"/>
                                  <a:pt x="66" y="0"/>
                                </a:cubicBezTo>
                                <a:cubicBezTo>
                                  <a:pt x="79" y="0"/>
                                  <a:pt x="94" y="7"/>
                                  <a:pt x="103" y="15"/>
                                </a:cubicBezTo>
                                <a:cubicBezTo>
                                  <a:pt x="112" y="23"/>
                                  <a:pt x="117" y="44"/>
                                  <a:pt x="121" y="51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70" name="Freeform 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3" y="0"/>
                            <a:ext cx="94" cy="48"/>
                          </a:xfrm>
                          <a:custGeom>
                            <a:avLst/>
                            <a:gdLst>
                              <a:gd name="T0" fmla="*/ 0 w 119"/>
                              <a:gd name="T1" fmla="*/ 51 h 51"/>
                              <a:gd name="T2" fmla="*/ 17 w 119"/>
                              <a:gd name="T3" fmla="*/ 15 h 51"/>
                              <a:gd name="T4" fmla="*/ 59 w 119"/>
                              <a:gd name="T5" fmla="*/ 0 h 51"/>
                              <a:gd name="T6" fmla="*/ 96 w 119"/>
                              <a:gd name="T7" fmla="*/ 15 h 51"/>
                              <a:gd name="T8" fmla="*/ 119 w 119"/>
                              <a:gd name="T9" fmla="*/ 51 h 51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19" h="51">
                                <a:moveTo>
                                  <a:pt x="0" y="51"/>
                                </a:moveTo>
                                <a:cubicBezTo>
                                  <a:pt x="3" y="45"/>
                                  <a:pt x="7" y="24"/>
                                  <a:pt x="17" y="15"/>
                                </a:cubicBezTo>
                                <a:cubicBezTo>
                                  <a:pt x="27" y="6"/>
                                  <a:pt x="46" y="0"/>
                                  <a:pt x="59" y="0"/>
                                </a:cubicBezTo>
                                <a:cubicBezTo>
                                  <a:pt x="72" y="0"/>
                                  <a:pt x="86" y="7"/>
                                  <a:pt x="96" y="15"/>
                                </a:cubicBezTo>
                                <a:cubicBezTo>
                                  <a:pt x="106" y="23"/>
                                  <a:pt x="114" y="44"/>
                                  <a:pt x="119" y="51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71" name="Freeform 2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7" y="0"/>
                            <a:ext cx="97" cy="54"/>
                          </a:xfrm>
                          <a:custGeom>
                            <a:avLst/>
                            <a:gdLst>
                              <a:gd name="T0" fmla="*/ 0 w 123"/>
                              <a:gd name="T1" fmla="*/ 51 h 57"/>
                              <a:gd name="T2" fmla="*/ 23 w 123"/>
                              <a:gd name="T3" fmla="*/ 15 h 57"/>
                              <a:gd name="T4" fmla="*/ 65 w 123"/>
                              <a:gd name="T5" fmla="*/ 0 h 57"/>
                              <a:gd name="T6" fmla="*/ 102 w 123"/>
                              <a:gd name="T7" fmla="*/ 15 h 57"/>
                              <a:gd name="T8" fmla="*/ 123 w 123"/>
                              <a:gd name="T9" fmla="*/ 57 h 57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23" h="57">
                                <a:moveTo>
                                  <a:pt x="0" y="51"/>
                                </a:moveTo>
                                <a:cubicBezTo>
                                  <a:pt x="3" y="45"/>
                                  <a:pt x="12" y="24"/>
                                  <a:pt x="23" y="15"/>
                                </a:cubicBezTo>
                                <a:cubicBezTo>
                                  <a:pt x="34" y="6"/>
                                  <a:pt x="52" y="0"/>
                                  <a:pt x="65" y="0"/>
                                </a:cubicBezTo>
                                <a:cubicBezTo>
                                  <a:pt x="78" y="0"/>
                                  <a:pt x="92" y="6"/>
                                  <a:pt x="102" y="15"/>
                                </a:cubicBezTo>
                                <a:cubicBezTo>
                                  <a:pt x="112" y="24"/>
                                  <a:pt x="119" y="48"/>
                                  <a:pt x="123" y="57"/>
                                </a:cubicBez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zh-CN" altLang="en-US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6" name="Oval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0" y="1053"/>
                          <a:ext cx="295" cy="308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7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7" y="359"/>
                          <a:ext cx="936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8" y="359"/>
                          <a:ext cx="0" cy="568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9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72" y="360"/>
                          <a:ext cx="0" cy="568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0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8" y="917"/>
                          <a:ext cx="403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1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81" y="917"/>
                          <a:ext cx="403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2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7" y="359"/>
                          <a:ext cx="936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3" name="Rectangle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971" y="196"/>
                          <a:ext cx="122" cy="33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28575">
                          <a:solidFill>
                            <a:schemeClr val="tx2"/>
                          </a:solidFill>
                          <a:miter lim="800000"/>
                        </a:ln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4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" y="591"/>
                          <a:ext cx="408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5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62" y="615"/>
                          <a:ext cx="567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6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24" y="615"/>
                          <a:ext cx="0" cy="1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7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24" y="1075"/>
                          <a:ext cx="0" cy="1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8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29" y="1588"/>
                          <a:ext cx="0" cy="19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9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40" y="1779"/>
                          <a:ext cx="1889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0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" y="579"/>
                          <a:ext cx="0" cy="121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81" y="310"/>
                          <a:ext cx="249" cy="0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round/>
                          <a:tailEnd type="triangle" w="sm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5" name="Text Box 4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6" y="-43"/>
                          <a:ext cx="34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zh-CN" sz="2800" b="1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8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altLang="zh-CN" sz="2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38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2160616" y="2089339"/>
                        <a:ext cx="359719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7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906295" y="2029789"/>
                    <a:ext cx="3952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76" name="对象 24659"/>
                  <p:cNvGraphicFramePr>
                    <a:graphicFrameLocks noChangeAspect="1"/>
                  </p:cNvGraphicFramePr>
                  <p:nvPr/>
                </p:nvGraphicFramePr>
                <p:xfrm>
                  <a:off x="5835276" y="1527618"/>
                  <a:ext cx="354013" cy="495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253" name="" r:id="rId23" imgW="165735" imgH="229870" progId="Equation.3">
                          <p:embed/>
                        </p:oleObj>
                      </mc:Choice>
                      <mc:Fallback>
                        <p:oleObj name="" r:id="rId23" imgW="165735" imgH="229870" progId="Equation.3">
                          <p:embed/>
                          <p:pic>
                            <p:nvPicPr>
                              <p:cNvPr id="0" name="对象 246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35276" y="1527618"/>
                                <a:ext cx="354013" cy="4953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7" name="对象 24660"/>
                  <p:cNvGraphicFramePr>
                    <a:graphicFrameLocks noChangeAspect="1"/>
                  </p:cNvGraphicFramePr>
                  <p:nvPr/>
                </p:nvGraphicFramePr>
                <p:xfrm>
                  <a:off x="6459957" y="1155832"/>
                  <a:ext cx="393700" cy="5111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254" name="" r:id="rId25" imgW="178435" imgH="229235" progId="Equation.3">
                          <p:embed/>
                        </p:oleObj>
                      </mc:Choice>
                      <mc:Fallback>
                        <p:oleObj name="" r:id="rId25" imgW="178435" imgH="229235" progId="Equation.3">
                          <p:embed/>
                          <p:pic>
                            <p:nvPicPr>
                              <p:cNvPr id="0" name="对象 246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59957" y="1155832"/>
                                <a:ext cx="393700" cy="5111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8" name="对象 24661"/>
                  <p:cNvGraphicFramePr>
                    <a:graphicFrameLocks noChangeAspect="1"/>
                  </p:cNvGraphicFramePr>
                  <p:nvPr/>
                </p:nvGraphicFramePr>
                <p:xfrm>
                  <a:off x="6599239" y="2019794"/>
                  <a:ext cx="407988" cy="557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255" name="" r:id="rId27" imgW="178435" imgH="241935" progId="Equation.3">
                          <p:embed/>
                        </p:oleObj>
                      </mc:Choice>
                      <mc:Fallback>
                        <p:oleObj name="" r:id="rId27" imgW="178435" imgH="241935" progId="Equation.3">
                          <p:embed/>
                          <p:pic>
                            <p:nvPicPr>
                              <p:cNvPr id="0" name="对象 246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99239" y="2019794"/>
                                <a:ext cx="407988" cy="557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79" name="对象 24662"/>
                <p:cNvGraphicFramePr>
                  <a:graphicFrameLocks noChangeAspect="1"/>
                </p:cNvGraphicFramePr>
                <p:nvPr/>
              </p:nvGraphicFramePr>
              <p:xfrm>
                <a:off x="6939384" y="1840086"/>
                <a:ext cx="944069" cy="7747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256" name="公式" r:id="rId29" imgW="12801600" imgH="9753600" progId="Equation.3">
                        <p:embed/>
                      </p:oleObj>
                    </mc:Choice>
                    <mc:Fallback>
                      <p:oleObj name="公式" r:id="rId29" imgW="12801600" imgH="9753600" progId="Equation.3">
                        <p:embed/>
                        <p:pic>
                          <p:nvPicPr>
                            <p:cNvPr id="0" name="对象 246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39384" y="1840086"/>
                              <a:ext cx="944069" cy="7747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94" name="Object 41"/>
            <p:cNvGraphicFramePr>
              <a:graphicFrameLocks noChangeAspect="1"/>
            </p:cNvGraphicFramePr>
            <p:nvPr/>
          </p:nvGraphicFramePr>
          <p:xfrm>
            <a:off x="8578208" y="2854849"/>
            <a:ext cx="356088" cy="508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57" name="公式" r:id="rId31" imgW="3962400" imgH="4876800" progId="Equation.3">
                    <p:embed/>
                  </p:oleObj>
                </mc:Choice>
                <mc:Fallback>
                  <p:oleObj name="公式" r:id="rId31" imgW="3962400" imgH="4876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8208" y="2854849"/>
                          <a:ext cx="356088" cy="508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666664" y="963041"/>
            <a:ext cx="2505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求</a:t>
            </a:r>
            <a:r>
              <a:rPr lang="en-US" altLang="zh-CN" sz="2400" b="1" dirty="0">
                <a:latin typeface="+mn-ea"/>
              </a:rPr>
              <a:t>:</a:t>
            </a:r>
            <a:r>
              <a:rPr lang="zh-CN" altLang="en-US" sz="2400" b="1" dirty="0">
                <a:latin typeface="+mn-ea"/>
              </a:rPr>
              <a:t>各支路电流。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923718" y="233550"/>
            <a:ext cx="2045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2-5-2】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840341" y="17290"/>
            <a:ext cx="420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阻抗的串、并联电路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665" grpId="0"/>
      <p:bldP spid="11" grpId="0" animBg="1"/>
      <p:bldP spid="189" grpId="0"/>
      <p:bldP spid="245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线形标注 1 56"/>
          <p:cNvSpPr/>
          <p:nvPr/>
        </p:nvSpPr>
        <p:spPr>
          <a:xfrm rot="16200000">
            <a:off x="10873437" y="5119143"/>
            <a:ext cx="390118" cy="297545"/>
          </a:xfrm>
          <a:prstGeom prst="borderCallout1">
            <a:avLst>
              <a:gd name="adj1" fmla="val 50968"/>
              <a:gd name="adj2" fmla="val 3142"/>
              <a:gd name="adj3" fmla="val 190255"/>
              <a:gd name="adj4" fmla="val -95525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11846234" y="648271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9950" y="107903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1029"/>
          <p:cNvSpPr>
            <a:spLocks noChangeArrowheads="1"/>
          </p:cNvSpPr>
          <p:nvPr/>
        </p:nvSpPr>
        <p:spPr bwMode="auto">
          <a:xfrm>
            <a:off x="563118" y="646158"/>
            <a:ext cx="115671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●正弦交流电路</a:t>
            </a:r>
            <a:r>
              <a:rPr lang="en-US" altLang="zh-CN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电路激励为正弦函数，且电路各处所产生的电压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    和电流响应也是随时间按同一频率正弦规律变化的电路。 </a:t>
            </a:r>
            <a:endParaRPr lang="zh-CN" altLang="en-US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299875" y="3886053"/>
            <a:ext cx="5242112" cy="2540868"/>
            <a:chOff x="6506481" y="1603838"/>
            <a:chExt cx="5242112" cy="2540868"/>
          </a:xfrm>
        </p:grpSpPr>
        <p:grpSp>
          <p:nvGrpSpPr>
            <p:cNvPr id="14" name="Group 1088"/>
            <p:cNvGrpSpPr/>
            <p:nvPr/>
          </p:nvGrpSpPr>
          <p:grpSpPr bwMode="auto">
            <a:xfrm>
              <a:off x="6506481" y="1603838"/>
              <a:ext cx="5242112" cy="2087167"/>
              <a:chOff x="0" y="-56"/>
              <a:chExt cx="2339" cy="944"/>
            </a:xfrm>
          </p:grpSpPr>
          <p:sp>
            <p:nvSpPr>
              <p:cNvPr id="15" name="Line 1071"/>
              <p:cNvSpPr>
                <a:spLocks noChangeShapeType="1"/>
              </p:cNvSpPr>
              <p:nvPr/>
            </p:nvSpPr>
            <p:spPr bwMode="auto">
              <a:xfrm flipV="1">
                <a:off x="174" y="121"/>
                <a:ext cx="0" cy="7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6" name="Line 1072"/>
              <p:cNvSpPr>
                <a:spLocks noChangeShapeType="1"/>
              </p:cNvSpPr>
              <p:nvPr/>
            </p:nvSpPr>
            <p:spPr bwMode="auto">
              <a:xfrm flipV="1">
                <a:off x="0" y="566"/>
                <a:ext cx="2040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079"/>
              <p:cNvSpPr/>
              <p:nvPr/>
            </p:nvSpPr>
            <p:spPr bwMode="auto">
              <a:xfrm>
                <a:off x="48" y="257"/>
                <a:ext cx="418" cy="312"/>
              </a:xfrm>
              <a:custGeom>
                <a:avLst/>
                <a:gdLst>
                  <a:gd name="T0" fmla="*/ 0 w 659"/>
                  <a:gd name="T1" fmla="*/ 432 h 433"/>
                  <a:gd name="T2" fmla="*/ 56 w 659"/>
                  <a:gd name="T3" fmla="*/ 314 h 433"/>
                  <a:gd name="T4" fmla="*/ 111 w 659"/>
                  <a:gd name="T5" fmla="*/ 212 h 433"/>
                  <a:gd name="T6" fmla="*/ 167 w 659"/>
                  <a:gd name="T7" fmla="*/ 124 h 433"/>
                  <a:gd name="T8" fmla="*/ 222 w 659"/>
                  <a:gd name="T9" fmla="*/ 51 h 433"/>
                  <a:gd name="T10" fmla="*/ 269 w 659"/>
                  <a:gd name="T11" fmla="*/ 14 h 433"/>
                  <a:gd name="T12" fmla="*/ 324 w 659"/>
                  <a:gd name="T13" fmla="*/ 0 h 433"/>
                  <a:gd name="T14" fmla="*/ 380 w 659"/>
                  <a:gd name="T15" fmla="*/ 14 h 433"/>
                  <a:gd name="T16" fmla="*/ 436 w 659"/>
                  <a:gd name="T17" fmla="*/ 51 h 433"/>
                  <a:gd name="T18" fmla="*/ 491 w 659"/>
                  <a:gd name="T19" fmla="*/ 124 h 433"/>
                  <a:gd name="T20" fmla="*/ 547 w 659"/>
                  <a:gd name="T21" fmla="*/ 212 h 433"/>
                  <a:gd name="T22" fmla="*/ 603 w 659"/>
                  <a:gd name="T23" fmla="*/ 322 h 433"/>
                  <a:gd name="T24" fmla="*/ 658 w 659"/>
                  <a:gd name="T25" fmla="*/ 432 h 4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9"/>
                  <a:gd name="T40" fmla="*/ 0 h 433"/>
                  <a:gd name="T41" fmla="*/ 659 w 659"/>
                  <a:gd name="T42" fmla="*/ 433 h 4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9" h="433">
                    <a:moveTo>
                      <a:pt x="0" y="432"/>
                    </a:moveTo>
                    <a:lnTo>
                      <a:pt x="56" y="314"/>
                    </a:lnTo>
                    <a:lnTo>
                      <a:pt x="111" y="212"/>
                    </a:lnTo>
                    <a:lnTo>
                      <a:pt x="167" y="124"/>
                    </a:lnTo>
                    <a:lnTo>
                      <a:pt x="222" y="51"/>
                    </a:lnTo>
                    <a:lnTo>
                      <a:pt x="269" y="14"/>
                    </a:lnTo>
                    <a:lnTo>
                      <a:pt x="324" y="0"/>
                    </a:lnTo>
                    <a:lnTo>
                      <a:pt x="380" y="14"/>
                    </a:lnTo>
                    <a:lnTo>
                      <a:pt x="436" y="51"/>
                    </a:lnTo>
                    <a:lnTo>
                      <a:pt x="491" y="124"/>
                    </a:lnTo>
                    <a:lnTo>
                      <a:pt x="547" y="212"/>
                    </a:lnTo>
                    <a:lnTo>
                      <a:pt x="603" y="322"/>
                    </a:lnTo>
                    <a:lnTo>
                      <a:pt x="658" y="432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8" name="Freeform 1080"/>
              <p:cNvSpPr/>
              <p:nvPr/>
            </p:nvSpPr>
            <p:spPr bwMode="auto">
              <a:xfrm>
                <a:off x="465" y="569"/>
                <a:ext cx="419" cy="312"/>
              </a:xfrm>
              <a:custGeom>
                <a:avLst/>
                <a:gdLst>
                  <a:gd name="T0" fmla="*/ 660 w 661"/>
                  <a:gd name="T1" fmla="*/ 0 h 433"/>
                  <a:gd name="T2" fmla="*/ 604 w 661"/>
                  <a:gd name="T3" fmla="*/ 117 h 433"/>
                  <a:gd name="T4" fmla="*/ 548 w 661"/>
                  <a:gd name="T5" fmla="*/ 219 h 433"/>
                  <a:gd name="T6" fmla="*/ 492 w 661"/>
                  <a:gd name="T7" fmla="*/ 307 h 433"/>
                  <a:gd name="T8" fmla="*/ 437 w 661"/>
                  <a:gd name="T9" fmla="*/ 380 h 433"/>
                  <a:gd name="T10" fmla="*/ 390 w 661"/>
                  <a:gd name="T11" fmla="*/ 417 h 433"/>
                  <a:gd name="T12" fmla="*/ 335 w 661"/>
                  <a:gd name="T13" fmla="*/ 432 h 433"/>
                  <a:gd name="T14" fmla="*/ 278 w 661"/>
                  <a:gd name="T15" fmla="*/ 417 h 433"/>
                  <a:gd name="T16" fmla="*/ 223 w 661"/>
                  <a:gd name="T17" fmla="*/ 380 h 433"/>
                  <a:gd name="T18" fmla="*/ 167 w 661"/>
                  <a:gd name="T19" fmla="*/ 307 h 433"/>
                  <a:gd name="T20" fmla="*/ 111 w 661"/>
                  <a:gd name="T21" fmla="*/ 219 h 433"/>
                  <a:gd name="T22" fmla="*/ 56 w 661"/>
                  <a:gd name="T23" fmla="*/ 109 h 433"/>
                  <a:gd name="T24" fmla="*/ 0 w 661"/>
                  <a:gd name="T25" fmla="*/ 0 h 4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1"/>
                  <a:gd name="T40" fmla="*/ 0 h 433"/>
                  <a:gd name="T41" fmla="*/ 661 w 661"/>
                  <a:gd name="T42" fmla="*/ 433 h 4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1" h="433">
                    <a:moveTo>
                      <a:pt x="660" y="0"/>
                    </a:moveTo>
                    <a:lnTo>
                      <a:pt x="604" y="117"/>
                    </a:lnTo>
                    <a:lnTo>
                      <a:pt x="548" y="219"/>
                    </a:lnTo>
                    <a:lnTo>
                      <a:pt x="492" y="307"/>
                    </a:lnTo>
                    <a:lnTo>
                      <a:pt x="437" y="380"/>
                    </a:lnTo>
                    <a:lnTo>
                      <a:pt x="390" y="417"/>
                    </a:lnTo>
                    <a:lnTo>
                      <a:pt x="335" y="432"/>
                    </a:lnTo>
                    <a:lnTo>
                      <a:pt x="278" y="417"/>
                    </a:lnTo>
                    <a:lnTo>
                      <a:pt x="223" y="380"/>
                    </a:lnTo>
                    <a:lnTo>
                      <a:pt x="167" y="307"/>
                    </a:lnTo>
                    <a:lnTo>
                      <a:pt x="111" y="219"/>
                    </a:lnTo>
                    <a:lnTo>
                      <a:pt x="5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" name="Freeform 1081"/>
              <p:cNvSpPr/>
              <p:nvPr/>
            </p:nvSpPr>
            <p:spPr bwMode="auto">
              <a:xfrm>
                <a:off x="885" y="257"/>
                <a:ext cx="419" cy="312"/>
              </a:xfrm>
              <a:custGeom>
                <a:avLst/>
                <a:gdLst>
                  <a:gd name="T0" fmla="*/ 0 w 659"/>
                  <a:gd name="T1" fmla="*/ 432 h 433"/>
                  <a:gd name="T2" fmla="*/ 56 w 659"/>
                  <a:gd name="T3" fmla="*/ 314 h 433"/>
                  <a:gd name="T4" fmla="*/ 111 w 659"/>
                  <a:gd name="T5" fmla="*/ 212 h 433"/>
                  <a:gd name="T6" fmla="*/ 167 w 659"/>
                  <a:gd name="T7" fmla="*/ 124 h 433"/>
                  <a:gd name="T8" fmla="*/ 222 w 659"/>
                  <a:gd name="T9" fmla="*/ 51 h 433"/>
                  <a:gd name="T10" fmla="*/ 269 w 659"/>
                  <a:gd name="T11" fmla="*/ 14 h 433"/>
                  <a:gd name="T12" fmla="*/ 324 w 659"/>
                  <a:gd name="T13" fmla="*/ 0 h 433"/>
                  <a:gd name="T14" fmla="*/ 380 w 659"/>
                  <a:gd name="T15" fmla="*/ 14 h 433"/>
                  <a:gd name="T16" fmla="*/ 436 w 659"/>
                  <a:gd name="T17" fmla="*/ 51 h 433"/>
                  <a:gd name="T18" fmla="*/ 491 w 659"/>
                  <a:gd name="T19" fmla="*/ 124 h 433"/>
                  <a:gd name="T20" fmla="*/ 547 w 659"/>
                  <a:gd name="T21" fmla="*/ 212 h 433"/>
                  <a:gd name="T22" fmla="*/ 603 w 659"/>
                  <a:gd name="T23" fmla="*/ 322 h 433"/>
                  <a:gd name="T24" fmla="*/ 658 w 659"/>
                  <a:gd name="T25" fmla="*/ 432 h 4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9"/>
                  <a:gd name="T40" fmla="*/ 0 h 433"/>
                  <a:gd name="T41" fmla="*/ 659 w 659"/>
                  <a:gd name="T42" fmla="*/ 433 h 4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9" h="433">
                    <a:moveTo>
                      <a:pt x="0" y="432"/>
                    </a:moveTo>
                    <a:lnTo>
                      <a:pt x="56" y="314"/>
                    </a:lnTo>
                    <a:lnTo>
                      <a:pt x="111" y="212"/>
                    </a:lnTo>
                    <a:lnTo>
                      <a:pt x="167" y="124"/>
                    </a:lnTo>
                    <a:lnTo>
                      <a:pt x="222" y="51"/>
                    </a:lnTo>
                    <a:lnTo>
                      <a:pt x="269" y="14"/>
                    </a:lnTo>
                    <a:lnTo>
                      <a:pt x="324" y="0"/>
                    </a:lnTo>
                    <a:lnTo>
                      <a:pt x="380" y="14"/>
                    </a:lnTo>
                    <a:lnTo>
                      <a:pt x="436" y="51"/>
                    </a:lnTo>
                    <a:lnTo>
                      <a:pt x="491" y="124"/>
                    </a:lnTo>
                    <a:lnTo>
                      <a:pt x="547" y="212"/>
                    </a:lnTo>
                    <a:lnTo>
                      <a:pt x="603" y="322"/>
                    </a:lnTo>
                    <a:lnTo>
                      <a:pt x="658" y="432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0" name="Freeform 1082"/>
              <p:cNvSpPr/>
              <p:nvPr/>
            </p:nvSpPr>
            <p:spPr bwMode="auto">
              <a:xfrm>
                <a:off x="1302" y="569"/>
                <a:ext cx="419" cy="312"/>
              </a:xfrm>
              <a:custGeom>
                <a:avLst/>
                <a:gdLst>
                  <a:gd name="T0" fmla="*/ 660 w 661"/>
                  <a:gd name="T1" fmla="*/ 0 h 433"/>
                  <a:gd name="T2" fmla="*/ 604 w 661"/>
                  <a:gd name="T3" fmla="*/ 117 h 433"/>
                  <a:gd name="T4" fmla="*/ 548 w 661"/>
                  <a:gd name="T5" fmla="*/ 219 h 433"/>
                  <a:gd name="T6" fmla="*/ 492 w 661"/>
                  <a:gd name="T7" fmla="*/ 307 h 433"/>
                  <a:gd name="T8" fmla="*/ 437 w 661"/>
                  <a:gd name="T9" fmla="*/ 380 h 433"/>
                  <a:gd name="T10" fmla="*/ 390 w 661"/>
                  <a:gd name="T11" fmla="*/ 417 h 433"/>
                  <a:gd name="T12" fmla="*/ 335 w 661"/>
                  <a:gd name="T13" fmla="*/ 432 h 433"/>
                  <a:gd name="T14" fmla="*/ 278 w 661"/>
                  <a:gd name="T15" fmla="*/ 417 h 433"/>
                  <a:gd name="T16" fmla="*/ 223 w 661"/>
                  <a:gd name="T17" fmla="*/ 380 h 433"/>
                  <a:gd name="T18" fmla="*/ 167 w 661"/>
                  <a:gd name="T19" fmla="*/ 307 h 433"/>
                  <a:gd name="T20" fmla="*/ 111 w 661"/>
                  <a:gd name="T21" fmla="*/ 219 h 433"/>
                  <a:gd name="T22" fmla="*/ 56 w 661"/>
                  <a:gd name="T23" fmla="*/ 109 h 433"/>
                  <a:gd name="T24" fmla="*/ 0 w 661"/>
                  <a:gd name="T25" fmla="*/ 0 h 4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1"/>
                  <a:gd name="T40" fmla="*/ 0 h 433"/>
                  <a:gd name="T41" fmla="*/ 661 w 661"/>
                  <a:gd name="T42" fmla="*/ 433 h 43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1" h="433">
                    <a:moveTo>
                      <a:pt x="660" y="0"/>
                    </a:moveTo>
                    <a:lnTo>
                      <a:pt x="604" y="117"/>
                    </a:lnTo>
                    <a:lnTo>
                      <a:pt x="548" y="219"/>
                    </a:lnTo>
                    <a:lnTo>
                      <a:pt x="492" y="307"/>
                    </a:lnTo>
                    <a:lnTo>
                      <a:pt x="437" y="380"/>
                    </a:lnTo>
                    <a:lnTo>
                      <a:pt x="390" y="417"/>
                    </a:lnTo>
                    <a:lnTo>
                      <a:pt x="335" y="432"/>
                    </a:lnTo>
                    <a:lnTo>
                      <a:pt x="278" y="417"/>
                    </a:lnTo>
                    <a:lnTo>
                      <a:pt x="223" y="380"/>
                    </a:lnTo>
                    <a:lnTo>
                      <a:pt x="167" y="307"/>
                    </a:lnTo>
                    <a:lnTo>
                      <a:pt x="111" y="219"/>
                    </a:lnTo>
                    <a:lnTo>
                      <a:pt x="5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1" name="Text Box 1086"/>
              <p:cNvSpPr txBox="1">
                <a:spLocks noChangeArrowheads="1"/>
              </p:cNvSpPr>
              <p:nvPr/>
            </p:nvSpPr>
            <p:spPr bwMode="auto">
              <a:xfrm>
                <a:off x="173" y="-56"/>
                <a:ext cx="127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i="1" dirty="0" err="1">
                    <a:solidFill>
                      <a:srgbClr val="0000FF"/>
                    </a:solidFill>
                  </a:rPr>
                  <a:t>i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Rectangle 1087"/>
              <p:cNvSpPr>
                <a:spLocks noChangeArrowheads="1"/>
              </p:cNvSpPr>
              <p:nvPr/>
            </p:nvSpPr>
            <p:spPr bwMode="auto">
              <a:xfrm>
                <a:off x="2040" y="444"/>
                <a:ext cx="29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sz="2400" i="1" dirty="0">
                    <a:sym typeface="Symbol" panose="05050102010706020507" pitchFamily="18" charset="2"/>
                  </a:rPr>
                  <a:t> </a:t>
                </a:r>
                <a:r>
                  <a:rPr lang="en-US" altLang="zh-CN" sz="2400" i="1" dirty="0"/>
                  <a:t>t</a:t>
                </a:r>
                <a:endParaRPr lang="en-US" altLang="zh-CN" sz="2400" i="1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882380" y="29577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596421" y="2983489"/>
              <a:ext cx="0" cy="72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571014" y="3555609"/>
              <a:ext cx="324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526485" y="3683041"/>
                  <a:ext cx="14668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初相位</a:t>
                  </a: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485" y="3683041"/>
                  <a:ext cx="1466876" cy="461665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250" t="-10667" r="-2083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106005" y="1961611"/>
                  <a:ext cx="14637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最大值</a:t>
                  </a: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005" y="1961611"/>
                  <a:ext cx="146379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50" t="-10526" r="-5417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9" name="直接箭头连接符 28"/>
            <p:cNvCxnSpPr/>
            <p:nvPr/>
          </p:nvCxnSpPr>
          <p:spPr>
            <a:xfrm flipH="1">
              <a:off x="7082439" y="2295874"/>
              <a:ext cx="0" cy="684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770689" y="3868695"/>
            <a:ext cx="4733804" cy="2706985"/>
            <a:chOff x="971565" y="1669224"/>
            <a:chExt cx="4733804" cy="2706985"/>
          </a:xfrm>
        </p:grpSpPr>
        <p:sp>
          <p:nvSpPr>
            <p:cNvPr id="42" name="线形标注 1 41"/>
            <p:cNvSpPr/>
            <p:nvPr/>
          </p:nvSpPr>
          <p:spPr>
            <a:xfrm rot="16200000">
              <a:off x="3671774" y="2726438"/>
              <a:ext cx="1152000" cy="252000"/>
            </a:xfrm>
            <a:prstGeom prst="borderCallout1">
              <a:avLst>
                <a:gd name="adj1" fmla="val 50968"/>
                <a:gd name="adj2" fmla="val 3142"/>
                <a:gd name="adj3" fmla="val 55759"/>
                <a:gd name="adj4" fmla="val -66254"/>
              </a:avLst>
            </a:prstGeom>
            <a:solidFill>
              <a:srgbClr val="F8CBAD">
                <a:alpha val="47843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线形标注 1 42"/>
            <p:cNvSpPr/>
            <p:nvPr/>
          </p:nvSpPr>
          <p:spPr>
            <a:xfrm rot="16200000">
              <a:off x="4576108" y="2643628"/>
              <a:ext cx="1152000" cy="432000"/>
            </a:xfrm>
            <a:prstGeom prst="borderCallout1">
              <a:avLst>
                <a:gd name="adj1" fmla="val 50968"/>
                <a:gd name="adj2" fmla="val 3142"/>
                <a:gd name="adj3" fmla="val -14423"/>
                <a:gd name="adj4" fmla="val -66202"/>
              </a:avLst>
            </a:prstGeom>
            <a:solidFill>
              <a:srgbClr val="F8CBAD">
                <a:alpha val="47843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线形标注 1 40"/>
            <p:cNvSpPr/>
            <p:nvPr/>
          </p:nvSpPr>
          <p:spPr>
            <a:xfrm rot="16200000">
              <a:off x="2602575" y="2537435"/>
              <a:ext cx="1152000" cy="612000"/>
            </a:xfrm>
            <a:prstGeom prst="borderCallout1">
              <a:avLst>
                <a:gd name="adj1" fmla="val 50968"/>
                <a:gd name="adj2" fmla="val 3142"/>
                <a:gd name="adj3" fmla="val 122057"/>
                <a:gd name="adj4" fmla="val -64563"/>
              </a:avLst>
            </a:prstGeom>
            <a:solidFill>
              <a:srgbClr val="F8CBAD">
                <a:alpha val="47843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 descr="个人资料，不含照片">
                  <a:extLst/>
                </p:cNvPr>
                <p:cNvSpPr/>
                <p:nvPr/>
              </p:nvSpPr>
              <p:spPr>
                <a:xfrm>
                  <a:off x="1560930" y="2276438"/>
                  <a:ext cx="4144439" cy="508803"/>
                </a:xfrm>
                <a:prstGeom prst="rect">
                  <a:avLst/>
                </a:prstGeom>
                <a:noFill/>
                <a:ln w="19050">
                  <a:noFill/>
                </a:ln>
                <a:scene3d>
                  <a:camera prst="orthographicFront"/>
                  <a:lightRig rig="flat" dir="t"/>
                </a:scene3d>
                <a:sp3d prstMaterial="dkEdge"/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44000" tIns="5080" rIns="5080" bIns="5080" numCol="1" spcCol="1270" rtlCol="0" anchor="ctr" anchorCtr="0">
                  <a:noAutofit/>
                </a:bodyPr>
                <a:lstStyle/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zh-CN" sz="2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)</m:t>
                            </m:r>
                          </m:e>
                        </m:func>
                      </m:oMath>
                    </m:oMathPara>
                  </a14:m>
                  <a:endParaRPr lang="en-US" altLang="zh-CN" sz="2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 descr="个人资料，不含照片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930" y="2276438"/>
                  <a:ext cx="4144439" cy="50880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 descr="个人资料，不含照片">
                  <a:extLst/>
                </p:cNvPr>
                <p:cNvSpPr/>
                <p:nvPr/>
              </p:nvSpPr>
              <p:spPr>
                <a:xfrm>
                  <a:off x="1625204" y="2859628"/>
                  <a:ext cx="2801795" cy="508803"/>
                </a:xfrm>
                <a:prstGeom prst="rect">
                  <a:avLst/>
                </a:prstGeom>
                <a:noFill/>
                <a:ln w="19050">
                  <a:noFill/>
                </a:ln>
                <a:scene3d>
                  <a:camera prst="orthographicFront"/>
                  <a:lightRig rig="flat" dir="t"/>
                </a:scene3d>
                <a:sp3d prstMaterial="dkEdge"/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44000" tIns="5080" rIns="5080" bIns="5080" numCol="1" spcCol="1270" rtlCol="0" anchor="ctr" anchorCtr="0">
                  <a:noAutofit/>
                </a:bodyPr>
                <a:lstStyle/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zh-CN" sz="2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zh-CN" sz="28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  <a:p>
                  <a:pPr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矩形 5" descr="个人资料，不含照片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204" y="2859628"/>
                  <a:ext cx="2801795" cy="50880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892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3" name="文本框 2"/>
            <p:cNvSpPr txBox="1"/>
            <p:nvPr/>
          </p:nvSpPr>
          <p:spPr>
            <a:xfrm>
              <a:off x="971565" y="1669224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●正弦交流电量的时域描述</a:t>
              </a:r>
              <a:endPara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72575" y="3852989"/>
              <a:ext cx="2698175" cy="523220"/>
            </a:xfrm>
            <a:prstGeom prst="rect">
              <a:avLst/>
            </a:prstGeom>
            <a:solidFill>
              <a:srgbClr val="FFCE33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正弦量的三要素</a:t>
              </a:r>
              <a:endPara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3174" y="1052459"/>
            <a:ext cx="1912606" cy="2163491"/>
            <a:chOff x="728147" y="1059498"/>
            <a:chExt cx="1912606" cy="2163491"/>
          </a:xfrm>
        </p:grpSpPr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 rot="16200000" flipH="1">
              <a:off x="984613" y="1816439"/>
              <a:ext cx="426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1046377" y="2699769"/>
              <a:ext cx="365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28147" y="1059498"/>
              <a:ext cx="1912606" cy="2141951"/>
              <a:chOff x="1511470" y="1372621"/>
              <a:chExt cx="1912606" cy="2141951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511470" y="1372621"/>
                <a:ext cx="1912606" cy="2078007"/>
                <a:chOff x="2240294" y="2146332"/>
                <a:chExt cx="1912606" cy="2078007"/>
              </a:xfrm>
            </p:grpSpPr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084638" y="2854325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25"/>
                <p:cNvSpPr>
                  <a:spLocks noChangeShapeType="1"/>
                </p:cNvSpPr>
                <p:nvPr/>
              </p:nvSpPr>
              <p:spPr bwMode="auto">
                <a:xfrm>
                  <a:off x="4084638" y="3686176"/>
                  <a:ext cx="0" cy="5381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2240294" y="2146332"/>
                  <a:ext cx="1912606" cy="2068481"/>
                  <a:chOff x="2240294" y="2146332"/>
                  <a:chExt cx="1912606" cy="2068481"/>
                </a:xfrm>
              </p:grpSpPr>
              <p:sp>
                <p:nvSpPr>
                  <p:cNvPr id="53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9875" y="4214813"/>
                    <a:ext cx="12827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9875" y="2862263"/>
                    <a:ext cx="12827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099814" y="2743861"/>
                    <a:ext cx="61753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176808" y="2146332"/>
                    <a:ext cx="463550" cy="6381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3600" i="1" dirty="0" err="1">
                        <a:latin typeface="Times New Roman" panose="02020603050405020304" pitchFamily="18" charset="0"/>
                      </a:rPr>
                      <a:t>i</a:t>
                    </a:r>
                    <a:endParaRPr lang="en-US" altLang="zh-CN" sz="36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0294" y="3224890"/>
                    <a:ext cx="387350" cy="579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altLang="zh-CN" sz="3200" i="1" dirty="0">
                        <a:latin typeface="Times New Roman" panose="02020603050405020304" pitchFamily="18" charset="0"/>
                      </a:rPr>
                      <a:t>u</a:t>
                    </a:r>
                    <a:endParaRPr lang="en-US" altLang="zh-CN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0937" y="3335074"/>
                    <a:ext cx="40427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altLang="zh-CN" sz="2800" i="1" dirty="0">
                        <a:latin typeface="Times New Roman" panose="02020603050405020304" pitchFamily="18" charset="0"/>
                      </a:rPr>
                      <a:t>R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00500" y="3238500"/>
                    <a:ext cx="152400" cy="495300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lang="zh-CN" altLang="en-US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" name="椭圆 62"/>
              <p:cNvSpPr/>
              <p:nvPr/>
            </p:nvSpPr>
            <p:spPr>
              <a:xfrm>
                <a:off x="2011952" y="203997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029442" y="340657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2865186" y="1663711"/>
            <a:ext cx="8981047" cy="60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●正弦交流电量</a:t>
            </a:r>
            <a:r>
              <a:rPr lang="en-US" altLang="zh-CN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随时间按正弦规律变化的物理量。</a:t>
            </a:r>
            <a:endParaRPr lang="en-US" altLang="zh-CN" sz="28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74280" y="2266325"/>
            <a:ext cx="938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●正弦交流电量的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参考方向</a:t>
            </a:r>
            <a:r>
              <a:rPr lang="en-US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一般按正半周的方向假设 </a:t>
            </a:r>
            <a:endParaRPr lang="zh-CN" altLang="en-US" sz="2800" dirty="0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497064" y="2762156"/>
            <a:ext cx="975138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正弦交流电路进行计算时，首先也要规定正弦交流电量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的参考方向，然后才能用数学表达式来描述。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 rot="16200000" flipH="1">
            <a:off x="8579067" y="4681868"/>
            <a:ext cx="426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线形标注 1(带强调线) 73"/>
          <p:cNvSpPr/>
          <p:nvPr/>
        </p:nvSpPr>
        <p:spPr>
          <a:xfrm>
            <a:off x="9489170" y="3926993"/>
            <a:ext cx="2303177" cy="603194"/>
          </a:xfrm>
          <a:prstGeom prst="accentCallout1">
            <a:avLst>
              <a:gd name="adj1" fmla="val 26090"/>
              <a:gd name="adj2" fmla="val 1189"/>
              <a:gd name="adj3" fmla="val 117394"/>
              <a:gd name="adj4" fmla="val -24665"/>
            </a:avLst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正半周：实际方向和参考方向一致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线形标注 1(带强调线) 74"/>
          <p:cNvSpPr/>
          <p:nvPr/>
        </p:nvSpPr>
        <p:spPr>
          <a:xfrm>
            <a:off x="8304279" y="6012473"/>
            <a:ext cx="2303177" cy="603194"/>
          </a:xfrm>
          <a:prstGeom prst="accentCallout1">
            <a:avLst>
              <a:gd name="adj1" fmla="val 26090"/>
              <a:gd name="adj2" fmla="val 1189"/>
              <a:gd name="adj3" fmla="val -34199"/>
              <a:gd name="adj4" fmla="val -12299"/>
            </a:avLst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负半周：实际方向和参考方向相反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7653633" y="5293514"/>
            <a:ext cx="365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63997" y="5487810"/>
            <a:ext cx="553998" cy="10493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角频率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2" grpId="0"/>
      <p:bldP spid="65" grpId="0"/>
      <p:bldP spid="68" grpId="0"/>
      <p:bldP spid="69" grpId="0"/>
      <p:bldP spid="70" grpId="0"/>
      <p:bldP spid="74" grpId="0" animBg="1"/>
      <p:bldP spid="75" grpId="0" animBg="1"/>
      <p:bldP spid="7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3886" y="1488420"/>
            <a:ext cx="9158097" cy="15298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正弦交流电路的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相量分析法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78" y="3138232"/>
            <a:ext cx="2879320" cy="208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80055" y="32241"/>
            <a:ext cx="55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正弦交流电路的相量分析法 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932130" y="539062"/>
            <a:ext cx="2113613" cy="1511077"/>
            <a:chOff x="9412844" y="3622404"/>
            <a:chExt cx="2113613" cy="1511077"/>
          </a:xfrm>
        </p:grpSpPr>
        <p:sp>
          <p:nvSpPr>
            <p:cNvPr id="37" name="圆角矩形 36"/>
            <p:cNvSpPr/>
            <p:nvPr/>
          </p:nvSpPr>
          <p:spPr>
            <a:xfrm>
              <a:off x="9412844" y="3622404"/>
              <a:ext cx="2113613" cy="15110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44874" y="3856978"/>
              <a:ext cx="1219200" cy="1140681"/>
              <a:chOff x="7074568" y="1700176"/>
              <a:chExt cx="1219200" cy="1140681"/>
            </a:xfrm>
          </p:grpSpPr>
          <p:sp>
            <p:nvSpPr>
              <p:cNvPr id="7" name="Line 50"/>
              <p:cNvSpPr>
                <a:spLocks noChangeShapeType="1"/>
              </p:cNvSpPr>
              <p:nvPr/>
            </p:nvSpPr>
            <p:spPr bwMode="auto">
              <a:xfrm>
                <a:off x="7119476" y="2116732"/>
                <a:ext cx="32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45"/>
              <p:cNvGrpSpPr/>
              <p:nvPr/>
            </p:nvGrpSpPr>
            <p:grpSpPr bwMode="auto">
              <a:xfrm>
                <a:off x="7074568" y="2164520"/>
                <a:ext cx="1219200" cy="169863"/>
                <a:chOff x="0" y="0"/>
                <a:chExt cx="1248" cy="144"/>
              </a:xfrm>
            </p:grpSpPr>
            <p:sp>
              <p:nvSpPr>
                <p:cNvPr id="14" name="Line 46"/>
                <p:cNvSpPr>
                  <a:spLocks noChangeShapeType="1"/>
                </p:cNvSpPr>
                <p:nvPr/>
              </p:nvSpPr>
              <p:spPr bwMode="auto">
                <a:xfrm>
                  <a:off x="0" y="48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0"/>
                  <a:ext cx="384" cy="144"/>
                </a:xfrm>
                <a:prstGeom prst="rect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6" name="Line 48"/>
                <p:cNvSpPr>
                  <a:spLocks noChangeShapeType="1"/>
                </p:cNvSpPr>
                <p:nvPr/>
              </p:nvSpPr>
              <p:spPr bwMode="auto">
                <a:xfrm>
                  <a:off x="816" y="48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49"/>
              <p:cNvSpPr txBox="1">
                <a:spLocks noChangeArrowheads="1"/>
              </p:cNvSpPr>
              <p:nvPr/>
            </p:nvSpPr>
            <p:spPr bwMode="auto">
              <a:xfrm>
                <a:off x="7579393" y="1704145"/>
                <a:ext cx="4016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i="1" dirty="0"/>
                  <a:t>Z</a:t>
                </a:r>
                <a:endParaRPr lang="en-US" altLang="zh-CN" i="1" dirty="0"/>
              </a:p>
            </p:txBody>
          </p:sp>
          <p:sp>
            <p:nvSpPr>
              <p:cNvPr id="10" name="Text Box 100"/>
              <p:cNvSpPr txBox="1">
                <a:spLocks noChangeArrowheads="1"/>
              </p:cNvSpPr>
              <p:nvPr/>
            </p:nvSpPr>
            <p:spPr bwMode="auto">
              <a:xfrm>
                <a:off x="7074568" y="2161345"/>
                <a:ext cx="3873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dirty="0"/>
                  <a:t>+</a:t>
                </a:r>
                <a:endParaRPr lang="en-US" altLang="zh-CN" dirty="0"/>
              </a:p>
            </p:txBody>
          </p:sp>
          <p:sp>
            <p:nvSpPr>
              <p:cNvPr id="11" name="Text Box 103"/>
              <p:cNvSpPr txBox="1">
                <a:spLocks noChangeArrowheads="1"/>
              </p:cNvSpPr>
              <p:nvPr/>
            </p:nvSpPr>
            <p:spPr bwMode="auto">
              <a:xfrm>
                <a:off x="7931818" y="200894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dirty="0"/>
                  <a:t>_</a:t>
                </a:r>
                <a:endParaRPr lang="en-US" altLang="zh-CN" dirty="0"/>
              </a:p>
            </p:txBody>
          </p:sp>
          <p:graphicFrame>
            <p:nvGraphicFramePr>
              <p:cNvPr id="12" name="Object 41"/>
              <p:cNvGraphicFramePr>
                <a:graphicFrameLocks noChangeAspect="1"/>
              </p:cNvGraphicFramePr>
              <p:nvPr/>
            </p:nvGraphicFramePr>
            <p:xfrm>
              <a:off x="7536765" y="2376341"/>
              <a:ext cx="325161" cy="464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23" name="公式" r:id="rId1" imgW="3962400" imgH="4876800" progId="Equation.3">
                      <p:embed/>
                    </p:oleObj>
                  </mc:Choice>
                  <mc:Fallback>
                    <p:oleObj name="公式" r:id="rId1" imgW="3962400" imgH="48768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36765" y="2376341"/>
                            <a:ext cx="325161" cy="4645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41"/>
              <p:cNvGraphicFramePr>
                <a:graphicFrameLocks noChangeAspect="1"/>
              </p:cNvGraphicFramePr>
              <p:nvPr/>
            </p:nvGraphicFramePr>
            <p:xfrm>
              <a:off x="7114635" y="1700176"/>
              <a:ext cx="249237" cy="436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24" name="公式" r:id="rId3" imgW="3048000" imgH="4572000" progId="Equation.3">
                      <p:embed/>
                    </p:oleObj>
                  </mc:Choice>
                  <mc:Fallback>
                    <p:oleObj name="公式" r:id="rId3" imgW="3048000" imgH="45720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4635" y="1700176"/>
                            <a:ext cx="249237" cy="436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文本框 16"/>
          <p:cNvSpPr txBox="1"/>
          <p:nvPr/>
        </p:nvSpPr>
        <p:spPr>
          <a:xfrm>
            <a:off x="917947" y="615389"/>
            <a:ext cx="649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一、理想元件电压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电流关系的相量形式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5254062" y="2050139"/>
          <a:ext cx="17700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5" name="公式" r:id="rId5" imgW="14020800" imgH="4876800" progId="Equation.3">
                  <p:embed/>
                </p:oleObj>
              </mc:Choice>
              <mc:Fallback>
                <p:oleObj name="公式" r:id="rId5" imgW="14020800" imgH="487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062" y="2050139"/>
                        <a:ext cx="17700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44055"/>
          <p:cNvGraphicFramePr>
            <a:graphicFrameLocks noChangeAspect="1"/>
          </p:cNvGraphicFramePr>
          <p:nvPr/>
        </p:nvGraphicFramePr>
        <p:xfrm>
          <a:off x="1711929" y="1218009"/>
          <a:ext cx="2262595" cy="5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6" name="公式" r:id="rId7" imgW="18592800" imgH="5486400" progId="Equation.3">
                  <p:embed/>
                </p:oleObj>
              </mc:Choice>
              <mc:Fallback>
                <p:oleObj name="公式" r:id="rId7" imgW="18592800" imgH="54864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929" y="1218009"/>
                        <a:ext cx="2262595" cy="55716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28575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44055"/>
          <p:cNvGraphicFramePr>
            <a:graphicFrameLocks noChangeAspect="1"/>
          </p:cNvGraphicFramePr>
          <p:nvPr/>
        </p:nvGraphicFramePr>
        <p:xfrm>
          <a:off x="1711929" y="1822270"/>
          <a:ext cx="22590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7" name="公式" r:id="rId9" imgW="21945600" imgH="6096000" progId="Equation.3">
                  <p:embed/>
                </p:oleObj>
              </mc:Choice>
              <mc:Fallback>
                <p:oleObj name="公式" r:id="rId9" imgW="21945600" imgH="60960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929" y="1822270"/>
                        <a:ext cx="2259012" cy="6223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28575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44055"/>
          <p:cNvGraphicFramePr>
            <a:graphicFrameLocks noChangeAspect="1"/>
          </p:cNvGraphicFramePr>
          <p:nvPr/>
        </p:nvGraphicFramePr>
        <p:xfrm>
          <a:off x="1729353" y="2498691"/>
          <a:ext cx="2237370" cy="97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8" name="公式" r:id="rId11" imgW="23469600" imgH="10363200" progId="Equation.3">
                  <p:embed/>
                </p:oleObj>
              </mc:Choice>
              <mc:Fallback>
                <p:oleObj name="公式" r:id="rId11" imgW="23469600" imgH="10363200" progId="Equation.3">
                  <p:embed/>
                  <p:pic>
                    <p:nvPicPr>
                      <p:cNvPr id="0" name="对象 4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353" y="2498691"/>
                        <a:ext cx="2237370" cy="97303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  <a:ln w="28575"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大括号 23"/>
          <p:cNvSpPr/>
          <p:nvPr/>
        </p:nvSpPr>
        <p:spPr>
          <a:xfrm>
            <a:off x="4210573" y="1242205"/>
            <a:ext cx="582578" cy="2114722"/>
          </a:xfrm>
          <a:prstGeom prst="rightBrace">
            <a:avLst>
              <a:gd name="adj1" fmla="val 39210"/>
              <a:gd name="adj2" fmla="val 5212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865394" y="3506392"/>
            <a:ext cx="2756316" cy="546114"/>
            <a:chOff x="4335567" y="2513062"/>
            <a:chExt cx="2756316" cy="546114"/>
          </a:xfrm>
        </p:grpSpPr>
        <p:graphicFrame>
          <p:nvGraphicFramePr>
            <p:cNvPr id="27" name="对象 54277"/>
            <p:cNvGraphicFramePr>
              <a:graphicFrameLocks noChangeAspect="1"/>
            </p:cNvGraphicFramePr>
            <p:nvPr/>
          </p:nvGraphicFramePr>
          <p:xfrm>
            <a:off x="5506151" y="2513062"/>
            <a:ext cx="1585732" cy="477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29" name="公式" r:id="rId13" imgW="20421600" imgH="5486400" progId="Equation.3">
                    <p:embed/>
                  </p:oleObj>
                </mc:Choice>
                <mc:Fallback>
                  <p:oleObj name="公式" r:id="rId13" imgW="20421600" imgH="5486400" progId="Equation.3">
                    <p:embed/>
                    <p:pic>
                      <p:nvPicPr>
                        <p:cNvPr id="0" name="对象 54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6151" y="2513062"/>
                          <a:ext cx="1585732" cy="477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335567" y="2535956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感抗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0"/>
          <p:cNvGrpSpPr/>
          <p:nvPr/>
        </p:nvGrpSpPr>
        <p:grpSpPr bwMode="auto">
          <a:xfrm>
            <a:off x="4862823" y="3894212"/>
            <a:ext cx="3515769" cy="950268"/>
            <a:chOff x="636" y="-1437"/>
            <a:chExt cx="2044" cy="580"/>
          </a:xfrm>
        </p:grpSpPr>
        <p:graphicFrame>
          <p:nvGraphicFramePr>
            <p:cNvPr id="30" name="对象 54292"/>
            <p:cNvGraphicFramePr>
              <a:graphicFrameLocks noChangeAspect="1"/>
            </p:cNvGraphicFramePr>
            <p:nvPr/>
          </p:nvGraphicFramePr>
          <p:xfrm>
            <a:off x="1201" y="-1437"/>
            <a:ext cx="1479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30" name="公式" r:id="rId15" imgW="26212800" imgH="10363200" progId="Equation.3">
                    <p:embed/>
                  </p:oleObj>
                </mc:Choice>
                <mc:Fallback>
                  <p:oleObj name="公式" r:id="rId15" imgW="26212800" imgH="10363200" progId="Equation.3">
                    <p:embed/>
                    <p:pic>
                      <p:nvPicPr>
                        <p:cNvPr id="0" name="对象 54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-1437"/>
                          <a:ext cx="1479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636" y="-1307"/>
              <a:ext cx="52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容抗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822005" y="3015779"/>
            <a:ext cx="14141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电阻  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69150" y="3529286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阻抗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826357" y="2982293"/>
            <a:ext cx="325161" cy="1548730"/>
          </a:xfrm>
          <a:prstGeom prst="rightBrace">
            <a:avLst>
              <a:gd name="adj1" fmla="val 39210"/>
              <a:gd name="adj2" fmla="val 5212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152962" y="1953260"/>
            <a:ext cx="5332532" cy="740943"/>
            <a:chOff x="5152962" y="1953260"/>
            <a:chExt cx="5332532" cy="740943"/>
          </a:xfrm>
        </p:grpSpPr>
        <p:sp>
          <p:nvSpPr>
            <p:cNvPr id="25" name="线形标注 3 24"/>
            <p:cNvSpPr/>
            <p:nvPr/>
          </p:nvSpPr>
          <p:spPr>
            <a:xfrm rot="16200000">
              <a:off x="5744433" y="1361789"/>
              <a:ext cx="740943" cy="1923886"/>
            </a:xfrm>
            <a:prstGeom prst="borderCallout3">
              <a:avLst>
                <a:gd name="adj1" fmla="val 99901"/>
                <a:gd name="adj2" fmla="val 44903"/>
                <a:gd name="adj3" fmla="val 114461"/>
                <a:gd name="adj4" fmla="val -1118"/>
                <a:gd name="adj5" fmla="val 195357"/>
                <a:gd name="adj6" fmla="val 4252"/>
                <a:gd name="adj7" fmla="val 274368"/>
                <a:gd name="adj8" fmla="val 5896"/>
              </a:avLst>
            </a:prstGeom>
            <a:noFill/>
            <a:ln w="28575">
              <a:solidFill>
                <a:srgbClr val="00206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300007" y="2129911"/>
              <a:ext cx="318548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相量形式的欧姆定律</a:t>
              </a:r>
              <a:endPara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32449" y="458287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二、基尔霍夫定律的相量形式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232198" y="4821529"/>
            <a:ext cx="4245822" cy="968920"/>
            <a:chOff x="5232198" y="4821529"/>
            <a:chExt cx="4245822" cy="968920"/>
          </a:xfrm>
        </p:grpSpPr>
        <p:grpSp>
          <p:nvGrpSpPr>
            <p:cNvPr id="54" name="组合 53"/>
            <p:cNvGrpSpPr/>
            <p:nvPr/>
          </p:nvGrpSpPr>
          <p:grpSpPr>
            <a:xfrm>
              <a:off x="5254062" y="4821529"/>
              <a:ext cx="4223958" cy="968920"/>
              <a:chOff x="5254062" y="4821529"/>
              <a:chExt cx="4223958" cy="96892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254062" y="4829681"/>
                <a:ext cx="3989213" cy="833632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330433" y="4821529"/>
                    <a:ext cx="2147587" cy="9689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nary>
                        </m:oMath>
                      </m:oMathPara>
                    </a14:m>
                    <a:endParaRPr lang="zh-CN" altLang="en-US" sz="2600" dirty="0"/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0433" y="4821529"/>
                    <a:ext cx="2147587" cy="96892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49" name="矩形 48"/>
            <p:cNvSpPr/>
            <p:nvPr/>
          </p:nvSpPr>
          <p:spPr>
            <a:xfrm>
              <a:off x="5232198" y="5025911"/>
              <a:ext cx="2765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KCL</a:t>
              </a:r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相量形式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62177" y="5671159"/>
            <a:ext cx="4253003" cy="973095"/>
            <a:chOff x="5232197" y="5671159"/>
            <a:chExt cx="4253003" cy="973095"/>
          </a:xfrm>
        </p:grpSpPr>
        <p:sp>
          <p:nvSpPr>
            <p:cNvPr id="52" name="矩形 51"/>
            <p:cNvSpPr/>
            <p:nvPr/>
          </p:nvSpPr>
          <p:spPr>
            <a:xfrm>
              <a:off x="5232197" y="5671159"/>
              <a:ext cx="3989213" cy="833632"/>
            </a:xfrm>
            <a:prstGeom prst="rect">
              <a:avLst/>
            </a:prstGeom>
            <a:gradFill flip="none" rotWithShape="1">
              <a:gsLst>
                <a:gs pos="0">
                  <a:srgbClr val="0099FF">
                    <a:tint val="66000"/>
                    <a:satMod val="160000"/>
                  </a:srgbClr>
                </a:gs>
                <a:gs pos="50000">
                  <a:srgbClr val="0099FF">
                    <a:tint val="44500"/>
                    <a:satMod val="160000"/>
                  </a:srgbClr>
                </a:gs>
                <a:gs pos="100000">
                  <a:srgbClr val="0099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431441" y="5675334"/>
                  <a:ext cx="2053759" cy="968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  <m: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nary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441" y="5675334"/>
                  <a:ext cx="2053759" cy="96892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50" name="矩形 49"/>
            <p:cNvSpPr/>
            <p:nvPr/>
          </p:nvSpPr>
          <p:spPr>
            <a:xfrm>
              <a:off x="5232197" y="5838472"/>
              <a:ext cx="2765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KVL</a:t>
              </a:r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相量形式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34" grpId="0"/>
      <p:bldP spid="35" grpId="0"/>
      <p:bldP spid="36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44591" y="6423938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 bwMode="auto">
          <a:xfrm>
            <a:off x="1088570" y="570777"/>
            <a:ext cx="3357306" cy="6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solidFill>
                <a:srgbClr val="002060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984421" y="1841064"/>
            <a:ext cx="1600200" cy="1056329"/>
            <a:chOff x="4510756" y="1714615"/>
            <a:chExt cx="1600200" cy="1056329"/>
          </a:xfrm>
        </p:grpSpPr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4572668" y="2132769"/>
              <a:ext cx="3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" name="Group 56"/>
            <p:cNvGrpSpPr/>
            <p:nvPr/>
          </p:nvGrpSpPr>
          <p:grpSpPr bwMode="auto">
            <a:xfrm>
              <a:off x="4510756" y="2189919"/>
              <a:ext cx="1600200" cy="147638"/>
              <a:chOff x="0" y="0"/>
              <a:chExt cx="1248" cy="144"/>
            </a:xfrm>
          </p:grpSpPr>
          <p:sp>
            <p:nvSpPr>
              <p:cNvPr id="54" name="Line 57"/>
              <p:cNvSpPr>
                <a:spLocks noChangeShapeType="1"/>
              </p:cNvSpPr>
              <p:nvPr/>
            </p:nvSpPr>
            <p:spPr bwMode="auto">
              <a:xfrm>
                <a:off x="0" y="48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384" cy="144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6" name="Line 59"/>
              <p:cNvSpPr>
                <a:spLocks noChangeShapeType="1"/>
              </p:cNvSpPr>
              <p:nvPr/>
            </p:nvSpPr>
            <p:spPr bwMode="auto">
              <a:xfrm>
                <a:off x="816" y="48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5124752" y="1714615"/>
              <a:ext cx="4669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 dirty="0"/>
                <a:t>R</a:t>
              </a:r>
              <a:endParaRPr lang="en-US" altLang="zh-CN" i="1" dirty="0"/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4541712" y="1753357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i="1" dirty="0"/>
                <a:t>I</a:t>
              </a:r>
              <a:endParaRPr lang="en-US" altLang="zh-CN" sz="2400" i="1" dirty="0"/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5052094" y="2313744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i="1" dirty="0"/>
                <a:t>U</a:t>
              </a:r>
              <a:endParaRPr lang="en-US" altLang="zh-CN" sz="2400" i="1" dirty="0"/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4553618" y="2161345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  <a:endParaRPr lang="en-US" altLang="zh-CN"/>
            </a:p>
          </p:txBody>
        </p:sp>
        <p:sp>
          <p:nvSpPr>
            <p:cNvPr id="51" name="Text Box 102"/>
            <p:cNvSpPr txBox="1">
              <a:spLocks noChangeArrowheads="1"/>
            </p:cNvSpPr>
            <p:nvPr/>
          </p:nvSpPr>
          <p:spPr bwMode="auto">
            <a:xfrm>
              <a:off x="5493418" y="208514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_</a:t>
              </a:r>
              <a:endParaRPr lang="en-US" altLang="zh-CN" dirty="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955162" y="20980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电路模型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823387" y="2869121"/>
            <a:ext cx="10368000" cy="419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8704827" y="1759989"/>
            <a:ext cx="1219200" cy="1112758"/>
            <a:chOff x="7074568" y="1700176"/>
            <a:chExt cx="1219200" cy="111275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7119476" y="2116732"/>
              <a:ext cx="3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" name="Group 45"/>
            <p:cNvGrpSpPr/>
            <p:nvPr/>
          </p:nvGrpSpPr>
          <p:grpSpPr bwMode="auto">
            <a:xfrm>
              <a:off x="7074568" y="2164520"/>
              <a:ext cx="1219200" cy="169863"/>
              <a:chOff x="0" y="0"/>
              <a:chExt cx="1248" cy="144"/>
            </a:xfrm>
          </p:grpSpPr>
          <p:sp>
            <p:nvSpPr>
              <p:cNvPr id="57" name="Line 46"/>
              <p:cNvSpPr>
                <a:spLocks noChangeShapeType="1"/>
              </p:cNvSpPr>
              <p:nvPr/>
            </p:nvSpPr>
            <p:spPr bwMode="auto">
              <a:xfrm>
                <a:off x="0" y="48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384" cy="144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9" name="Line 48"/>
              <p:cNvSpPr>
                <a:spLocks noChangeShapeType="1"/>
              </p:cNvSpPr>
              <p:nvPr/>
            </p:nvSpPr>
            <p:spPr bwMode="auto">
              <a:xfrm>
                <a:off x="816" y="48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7579393" y="1704145"/>
              <a:ext cx="401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Z</a:t>
              </a:r>
              <a:endParaRPr lang="en-US" altLang="zh-CN" i="1"/>
            </a:p>
          </p:txBody>
        </p:sp>
        <p:sp>
          <p:nvSpPr>
            <p:cNvPr id="49" name="Text Box 100"/>
            <p:cNvSpPr txBox="1">
              <a:spLocks noChangeArrowheads="1"/>
            </p:cNvSpPr>
            <p:nvPr/>
          </p:nvSpPr>
          <p:spPr bwMode="auto">
            <a:xfrm>
              <a:off x="7074568" y="2161345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52" name="Text Box 103"/>
            <p:cNvSpPr txBox="1">
              <a:spLocks noChangeArrowheads="1"/>
            </p:cNvSpPr>
            <p:nvPr/>
          </p:nvSpPr>
          <p:spPr bwMode="auto">
            <a:xfrm>
              <a:off x="7931818" y="200894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  <a:endParaRPr lang="en-US" altLang="zh-CN"/>
            </a:p>
          </p:txBody>
        </p:sp>
        <p:graphicFrame>
          <p:nvGraphicFramePr>
            <p:cNvPr id="66" name="Object 41"/>
            <p:cNvGraphicFramePr>
              <a:graphicFrameLocks noChangeAspect="1"/>
            </p:cNvGraphicFramePr>
            <p:nvPr/>
          </p:nvGraphicFramePr>
          <p:xfrm>
            <a:off x="7521587" y="2348418"/>
            <a:ext cx="325161" cy="464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14" name="公式" r:id="rId1" imgW="3962400" imgH="4876800" progId="Equation.3">
                    <p:embed/>
                  </p:oleObj>
                </mc:Choice>
                <mc:Fallback>
                  <p:oleObj name="公式" r:id="rId1" imgW="3962400" imgH="4876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1587" y="2348418"/>
                          <a:ext cx="325161" cy="464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1"/>
            <p:cNvGraphicFramePr>
              <a:graphicFrameLocks noChangeAspect="1"/>
            </p:cNvGraphicFramePr>
            <p:nvPr/>
          </p:nvGraphicFramePr>
          <p:xfrm>
            <a:off x="7114635" y="1700176"/>
            <a:ext cx="249237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15" name="公式" r:id="rId3" imgW="3048000" imgH="4572000" progId="Equation.3">
                    <p:embed/>
                  </p:oleObj>
                </mc:Choice>
                <mc:Fallback>
                  <p:oleObj name="公式" r:id="rId3" imgW="3048000" imgH="45720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4635" y="1700176"/>
                          <a:ext cx="249237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文本框 73"/>
          <p:cNvSpPr txBox="1"/>
          <p:nvPr/>
        </p:nvSpPr>
        <p:spPr>
          <a:xfrm>
            <a:off x="284528" y="2967699"/>
            <a:ext cx="2720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元件约束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（取决于元件性质）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5" name="Object 41"/>
          <p:cNvGraphicFramePr>
            <a:graphicFrameLocks noChangeAspect="1"/>
          </p:cNvGraphicFramePr>
          <p:nvPr/>
        </p:nvGraphicFramePr>
        <p:xfrm>
          <a:off x="8638947" y="3061190"/>
          <a:ext cx="11509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6" name="公式" r:id="rId5" imgW="14020800" imgH="4876800" progId="Equation.3">
                  <p:embed/>
                </p:oleObj>
              </mc:Choice>
              <mc:Fallback>
                <p:oleObj name="公式" r:id="rId5" imgW="14020800" imgH="4876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947" y="3061190"/>
                        <a:ext cx="11509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696046" y="4014121"/>
            <a:ext cx="233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拓扑约束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（取决于互连形式）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96823" y="3893083"/>
            <a:ext cx="2762616" cy="1121312"/>
            <a:chOff x="3696823" y="3893083"/>
            <a:chExt cx="2762616" cy="1121312"/>
          </a:xfrm>
        </p:grpSpPr>
        <p:grpSp>
          <p:nvGrpSpPr>
            <p:cNvPr id="81" name="组合 80"/>
            <p:cNvGrpSpPr/>
            <p:nvPr/>
          </p:nvGrpSpPr>
          <p:grpSpPr>
            <a:xfrm>
              <a:off x="3696823" y="3893083"/>
              <a:ext cx="1322798" cy="1005820"/>
              <a:chOff x="3600643" y="4182629"/>
              <a:chExt cx="1322798" cy="100582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00643" y="4182629"/>
                <a:ext cx="13227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KCL</a:t>
                </a:r>
                <a:r>
                  <a:rPr lang="zh-CN" altLang="en-US" sz="28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00643" y="4665229"/>
                <a:ext cx="13227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8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</a:t>
                </a:r>
                <a:r>
                  <a:rPr lang="zh-CN" altLang="en-US" sz="28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5019621" y="3922024"/>
              <a:ext cx="1439818" cy="1092371"/>
              <a:chOff x="5019621" y="3922024"/>
              <a:chExt cx="1439818" cy="10923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5019621" y="3922024"/>
                <a:ext cx="14398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 </a:t>
                </a:r>
                <a:r>
                  <a:rPr lang="en-US" altLang="zh-CN" sz="3200" b="1" i="1" dirty="0"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3200" b="1" dirty="0">
                    <a:latin typeface="Times New Roman" panose="02020603050405020304" pitchFamily="18" charset="0"/>
                  </a:rPr>
                  <a:t>= 0</a:t>
                </a:r>
                <a:endParaRPr lang="zh-CN" altLang="en-US" sz="3200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218394" y="4429620"/>
                <a:ext cx="12410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</a:t>
                </a:r>
                <a:r>
                  <a:rPr lang="en-US" altLang="zh-CN" sz="32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U </a:t>
                </a:r>
                <a:r>
                  <a:rPr lang="en-US" altLang="zh-CN" sz="32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=0</a:t>
                </a:r>
                <a:endParaRPr lang="zh-CN" altLang="en-US" sz="3200" dirty="0"/>
              </a:p>
            </p:txBody>
          </p:sp>
        </p:grpSp>
      </p:grpSp>
      <p:graphicFrame>
        <p:nvGraphicFramePr>
          <p:cNvPr id="84" name="Object 41"/>
          <p:cNvGraphicFramePr>
            <a:graphicFrameLocks noChangeAspect="1"/>
          </p:cNvGraphicFramePr>
          <p:nvPr/>
        </p:nvGraphicFramePr>
        <p:xfrm>
          <a:off x="8573064" y="3838383"/>
          <a:ext cx="135096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7" name="公式" r:id="rId7" imgW="16459200" imgH="12801600" progId="Equation.3">
                  <p:embed/>
                </p:oleObj>
              </mc:Choice>
              <mc:Fallback>
                <p:oleObj name="公式" r:id="rId7" imgW="16459200" imgH="12801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3064" y="3838383"/>
                        <a:ext cx="1350963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直接连接符 85"/>
          <p:cNvCxnSpPr/>
          <p:nvPr/>
        </p:nvCxnSpPr>
        <p:spPr>
          <a:xfrm flipV="1">
            <a:off x="823387" y="5127207"/>
            <a:ext cx="10404000" cy="16276"/>
          </a:xfrm>
          <a:prstGeom prst="line">
            <a:avLst/>
          </a:prstGeom>
          <a:ln w="57150" cmpd="thickThin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331555" y="3063319"/>
            <a:ext cx="3066168" cy="557958"/>
            <a:chOff x="3331555" y="3063319"/>
            <a:chExt cx="3066168" cy="557958"/>
          </a:xfrm>
        </p:grpSpPr>
        <p:sp>
          <p:nvSpPr>
            <p:cNvPr id="72" name="矩形 71"/>
            <p:cNvSpPr/>
            <p:nvPr/>
          </p:nvSpPr>
          <p:spPr>
            <a:xfrm>
              <a:off x="5280109" y="3098057"/>
              <a:ext cx="11176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</a:rPr>
                <a:t>U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RI</a:t>
              </a:r>
              <a:endParaRPr lang="zh-CN" altLang="en-US" sz="28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3331555" y="3063319"/>
              <a:ext cx="21691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欧姆定律：</a:t>
              </a:r>
              <a:endPara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81661" y="3368613"/>
            <a:ext cx="1611581" cy="1276350"/>
            <a:chOff x="6681661" y="3368613"/>
            <a:chExt cx="1611581" cy="1276350"/>
          </a:xfrm>
        </p:grpSpPr>
        <p:sp>
          <p:nvSpPr>
            <p:cNvPr id="91" name="AutoShape 10"/>
            <p:cNvSpPr/>
            <p:nvPr/>
          </p:nvSpPr>
          <p:spPr bwMode="auto">
            <a:xfrm>
              <a:off x="6681661" y="3368613"/>
              <a:ext cx="204788" cy="1276350"/>
            </a:xfrm>
            <a:prstGeom prst="rightBrace">
              <a:avLst>
                <a:gd name="adj1" fmla="val 51909"/>
                <a:gd name="adj2" fmla="val 50000"/>
              </a:avLst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871058" y="374517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代数方程</a:t>
              </a:r>
              <a:endParaRPr lang="zh-CN" altLang="en-US" sz="24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946228" y="3392677"/>
            <a:ext cx="1565059" cy="1276350"/>
            <a:chOff x="9946228" y="3392677"/>
            <a:chExt cx="1565059" cy="1276350"/>
          </a:xfrm>
        </p:grpSpPr>
        <p:sp>
          <p:nvSpPr>
            <p:cNvPr id="93" name="AutoShape 10"/>
            <p:cNvSpPr/>
            <p:nvPr/>
          </p:nvSpPr>
          <p:spPr bwMode="auto">
            <a:xfrm>
              <a:off x="9946228" y="3392677"/>
              <a:ext cx="204788" cy="1276350"/>
            </a:xfrm>
            <a:prstGeom prst="rightBrace">
              <a:avLst>
                <a:gd name="adj1" fmla="val 51909"/>
                <a:gd name="adj2" fmla="val 50000"/>
              </a:avLst>
            </a:prstGeom>
            <a:noFill/>
            <a:ln w="381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087499" y="3769242"/>
              <a:ext cx="1423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复数方程</a:t>
              </a:r>
              <a:endPara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9387" y="984556"/>
            <a:ext cx="10787594" cy="719588"/>
            <a:chOff x="859387" y="984556"/>
            <a:chExt cx="10787594" cy="719588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859387" y="1687868"/>
              <a:ext cx="10404000" cy="16276"/>
            </a:xfrm>
            <a:prstGeom prst="line">
              <a:avLst/>
            </a:prstGeom>
            <a:ln w="57150" cmpd="thickThin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557766" y="1039406"/>
              <a:ext cx="3299920" cy="615794"/>
              <a:chOff x="3557766" y="1039406"/>
              <a:chExt cx="3299920" cy="615794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3557766" y="1039406"/>
                <a:ext cx="18325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直流电路</a:t>
                </a:r>
                <a:endParaRPr lang="zh-CN" altLang="en-US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5031545" y="1070425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accent5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（时域）</a:t>
                </a:r>
                <a:endParaRPr lang="zh-CN" altLang="en-US" sz="3200" b="1" dirty="0">
                  <a:solidFill>
                    <a:schemeClr val="accent5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982225" y="984556"/>
              <a:ext cx="3664756" cy="617443"/>
              <a:chOff x="7982225" y="984556"/>
              <a:chExt cx="3664756" cy="617443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7982225" y="984556"/>
                <a:ext cx="18325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交流电路</a:t>
                </a:r>
                <a:endParaRPr lang="zh-CN" alt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9410471" y="1017224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（相量域）</a:t>
                </a:r>
                <a:endParaRPr lang="zh-CN" altLang="en-US" sz="32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77716" y="5240130"/>
            <a:ext cx="10567341" cy="1342830"/>
            <a:chOff x="696046" y="5265371"/>
            <a:chExt cx="10567341" cy="1342830"/>
          </a:xfrm>
        </p:grpSpPr>
        <p:sp>
          <p:nvSpPr>
            <p:cNvPr id="87" name="文本框 86"/>
            <p:cNvSpPr txBox="1"/>
            <p:nvPr/>
          </p:nvSpPr>
          <p:spPr>
            <a:xfrm>
              <a:off x="696046" y="5265371"/>
              <a:ext cx="105673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 显见，以相量表示的</a:t>
              </a:r>
              <a:r>
                <a:rPr lang="zh-CN" altLang="zh-CN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两</a:t>
              </a:r>
              <a:r>
                <a:rPr lang="zh-CN" altLang="en-US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类约束方程</a:t>
              </a:r>
              <a:r>
                <a:rPr lang="zh-CN" altLang="zh-CN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形式</a:t>
              </a:r>
              <a:r>
                <a:rPr lang="zh-CN" altLang="en-US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与时域约束方程形式完全一致。因而直流电路的</a:t>
              </a:r>
              <a:r>
                <a:rPr lang="zh-CN" altLang="en-US" sz="2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支路电流法</a:t>
              </a:r>
              <a:r>
                <a:rPr lang="zh-CN" altLang="en-US" sz="26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、</a:t>
              </a:r>
              <a:r>
                <a:rPr lang="zh-CN" altLang="en-US" sz="26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电路定理和等效变换</a:t>
              </a:r>
              <a:r>
                <a:rPr lang="zh-CN" altLang="en-US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等方法都可以推广应用于正弦交流电路的相量模型                   </a:t>
              </a:r>
              <a:r>
                <a:rPr lang="zh-CN" altLang="en-US" sz="2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相量分析法</a:t>
              </a:r>
              <a:r>
                <a:rPr lang="zh-CN" altLang="en-US" sz="2600" b="1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r>
                <a:rPr lang="zh-CN" altLang="en-US" sz="2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相量法</a:t>
              </a:r>
              <a:r>
                <a:rPr lang="zh-CN" altLang="en-US" sz="2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endParaRPr lang="zh-CN" altLang="en-US" sz="26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" name="虚尾箭头 2"/>
            <p:cNvSpPr/>
            <p:nvPr/>
          </p:nvSpPr>
          <p:spPr>
            <a:xfrm>
              <a:off x="5136724" y="6089088"/>
              <a:ext cx="1479930" cy="519113"/>
            </a:xfrm>
            <a:prstGeom prst="striped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187936" y="55077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三、相量分析法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256417" y="122508"/>
            <a:ext cx="55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正弦交流电路的相量分析法 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4" grpId="0"/>
      <p:bldP spid="76" grpId="0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87987" y="642680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9349" y="740774"/>
            <a:ext cx="4572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●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相量分析法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的主要步骤：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091" y="3086966"/>
            <a:ext cx="1135193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b="1" dirty="0">
                <a:solidFill>
                  <a:srgbClr val="002060"/>
                </a:solidFill>
              </a:rPr>
              <a:t>依据元件特性方程和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 </a:t>
            </a:r>
            <a:r>
              <a:rPr lang="zh-CN" altLang="en-US" sz="2800" b="1" dirty="0">
                <a:solidFill>
                  <a:srgbClr val="002060"/>
                </a:solidFill>
              </a:rPr>
              <a:t>方程</a:t>
            </a:r>
            <a:r>
              <a:rPr lang="zh-CN" altLang="en-US" sz="2800" b="1" dirty="0"/>
              <a:t>建立复数方程求解未知量。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u="sng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 u="sng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复杂电路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支路电流法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戴维宁定理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叠加定理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等方法列复数方程求解。</a:t>
            </a:r>
            <a:endParaRPr lang="en-US" altLang="zh-CN" sz="2800" b="1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u="sng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 u="sng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简单电路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可应用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阻抗串、并联法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分压、分流公式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电源等效变换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进行求解；也可选用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支路电流法、戴维宁定理、等方法列复数方程求解。</a:t>
            </a:r>
            <a:endParaRPr lang="en-US" altLang="zh-CN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16079" y="1359040"/>
                <a:ext cx="7969828" cy="165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:r>
                  <a:rPr lang="zh-CN" altLang="en-US" sz="2800" b="1" dirty="0"/>
                  <a:t>将</a:t>
                </a:r>
                <a:r>
                  <a:rPr lang="zh-CN" altLang="en-US" sz="2800" b="1" dirty="0">
                    <a:solidFill>
                      <a:srgbClr val="002060"/>
                    </a:solidFill>
                  </a:rPr>
                  <a:t>时域模型电路变换为相量模型电路：</a:t>
                </a:r>
                <a:endParaRPr lang="en-US" altLang="zh-CN" sz="2800" b="1" dirty="0">
                  <a:solidFill>
                    <a:srgbClr val="00206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◆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电路结构不变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电路变量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𝑖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  <m:t>𝑰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 𝑢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  <m:t>𝑼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70C0"/>
                    </a:solidFill>
                  </a:rPr>
                  <a:t>；</a:t>
                </a:r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800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◆</a:t>
                </a:r>
                <a:r>
                  <a:rPr lang="zh-CN" altLang="en-US" sz="2800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元件参数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</a:t>
                </a:r>
                <a:r>
                  <a:rPr lang="en-US" altLang="zh-CN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𝑅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，𝐿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002060"/>
                    </a:solidFill>
                  </a:rPr>
                  <a:t>j</a:t>
                </a:r>
                <a:r>
                  <a:rPr lang="zh-CN" altLang="en-US" sz="2800" b="1" dirty="0">
                    <a:solidFill>
                      <a:srgbClr val="002060"/>
                    </a:solidFill>
                  </a:rPr>
                  <a:t>𝜔𝐿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→</a:t>
                </a:r>
                <a:r>
                  <a:rPr lang="en-US" altLang="zh-CN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琥珀" panose="02010800040101010101" pitchFamily="2" charset="-122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2060"/>
                    </a:solidFill>
                  </a:rPr>
                  <a:t> 。</a:t>
                </a:r>
                <a:endParaRPr lang="en-US" altLang="zh-CN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9" y="1359040"/>
                <a:ext cx="7969828" cy="1655774"/>
              </a:xfrm>
              <a:prstGeom prst="rect">
                <a:avLst/>
              </a:prstGeom>
              <a:blipFill rotWithShape="1">
                <a:blip r:embed="rId1"/>
                <a:stretch>
                  <a:fillRect l="-1530" t="-5515" r="-1454" b="-4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8121757" y="578892"/>
            <a:ext cx="3864830" cy="2007520"/>
            <a:chOff x="8049785" y="559103"/>
            <a:chExt cx="3864830" cy="2007520"/>
          </a:xfrm>
        </p:grpSpPr>
        <p:sp>
          <p:nvSpPr>
            <p:cNvPr id="9" name="同侧圆角矩形 8"/>
            <p:cNvSpPr/>
            <p:nvPr/>
          </p:nvSpPr>
          <p:spPr>
            <a:xfrm>
              <a:off x="8049785" y="866837"/>
              <a:ext cx="3864830" cy="16997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能用阻抗串、并联方法将电路简化为单孔回路的电路称为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简单电路</a:t>
              </a:r>
              <a:r>
                <a:rPr lang="zh-CN" altLang="en-US" sz="2400" b="1" dirty="0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，否则为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复杂电路</a:t>
              </a:r>
              <a:r>
                <a:rPr lang="zh-CN" altLang="en-US" sz="2400" b="1" dirty="0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（多回路电路）。</a:t>
              </a:r>
              <a:endParaRPr lang="zh-CN" altLang="en-US" sz="24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438347" y="559103"/>
              <a:ext cx="3087705" cy="492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softEdge rad="127000"/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>
                  <a:solidFill>
                    <a:srgbClr val="00206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简单电路</a:t>
              </a:r>
              <a:r>
                <a:rPr lang="en-US" altLang="zh-CN" sz="2600" b="1" dirty="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&amp;</a:t>
              </a:r>
              <a:r>
                <a:rPr lang="zh-CN" altLang="en-US" sz="2600" b="1" dirty="0">
                  <a:solidFill>
                    <a:srgbClr val="00206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复杂电路</a:t>
              </a:r>
              <a:endParaRPr lang="zh-CN" altLang="en-US" sz="26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256417" y="122508"/>
            <a:ext cx="55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正弦交流电路的相量分析法 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091" y="5672289"/>
            <a:ext cx="974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）若有需要，将所得相量形式的解转换为正弦时间函数。</a:t>
            </a: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56417" y="122508"/>
            <a:ext cx="55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正弦交流电路的相量分析法 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472" y="1509982"/>
            <a:ext cx="102927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zh-CN" altLang="en-US" sz="2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一种特殊的分析法，适用于相量之间</a:t>
            </a:r>
            <a:r>
              <a:rPr lang="zh-CN" altLang="en-US" sz="26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相位差为特殊角度</a:t>
            </a:r>
            <a:r>
              <a:rPr lang="zh-CN" altLang="en-US" sz="2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的电路</a:t>
            </a:r>
            <a:r>
              <a:rPr lang="zh-CN" altLang="en-US" sz="26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2667" y="932314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★ </a:t>
            </a:r>
            <a:r>
              <a:rPr lang="zh-CN" altLang="en-US" sz="2800" b="1" u="sng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相量图分析法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067854" y="2201172"/>
            <a:ext cx="1072940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）首先选取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参考相量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的相量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通常以公共相量为参考相量，</a:t>
            </a:r>
            <a:endParaRPr lang="en-US" altLang="zh-CN" sz="2800" b="1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）一般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串联电路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电流为参考相量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并联电路</a:t>
            </a:r>
            <a:r>
              <a:rPr lang="zh-CN" altLang="en-US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电压为参考相量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b="1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）然后将电路中的各相量画在同一个复平面中；</a:t>
            </a:r>
            <a:endParaRPr lang="en-US" altLang="zh-CN" sz="2800" b="1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）再利用相量图中各相量之间的几何关系求出未知相量。 </a:t>
            </a:r>
            <a:endParaRPr lang="en-US" altLang="zh-CN" sz="2800" b="1" dirty="0">
              <a:solidFill>
                <a:schemeClr val="accent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1506" y="581393"/>
            <a:ext cx="958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已知</a:t>
            </a:r>
            <a:r>
              <a:rPr lang="en-US" altLang="zh-CN" sz="2400" b="1" dirty="0">
                <a:latin typeface="+mn-ea"/>
              </a:rPr>
              <a:t>: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4665" name="Text Box 88"/>
          <p:cNvSpPr txBox="1">
            <a:spLocks noChangeArrowheads="1"/>
          </p:cNvSpPr>
          <p:nvPr/>
        </p:nvSpPr>
        <p:spPr bwMode="auto">
          <a:xfrm>
            <a:off x="3393221" y="1309001"/>
            <a:ext cx="8540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Rectangle 54"/>
          <p:cNvSpPr>
            <a:spLocks noChangeArrowheads="1"/>
          </p:cNvSpPr>
          <p:nvPr/>
        </p:nvSpPr>
        <p:spPr bwMode="auto">
          <a:xfrm>
            <a:off x="1260862" y="556067"/>
            <a:ext cx="1911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600" dirty="0">
                <a:solidFill>
                  <a:srgbClr val="C00000"/>
                </a:solidFill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</a:rPr>
              <a:t>2-6-1】</a:t>
            </a:r>
            <a:endParaRPr lang="en-US" altLang="zh-CN" sz="2600" dirty="0">
              <a:solidFill>
                <a:srgbClr val="C00000"/>
              </a:solidFill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>
            <a:off x="556080" y="1727705"/>
            <a:ext cx="395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Line 44"/>
          <p:cNvSpPr>
            <a:spLocks noChangeShapeType="1"/>
          </p:cNvSpPr>
          <p:nvPr/>
        </p:nvSpPr>
        <p:spPr bwMode="auto">
          <a:xfrm>
            <a:off x="1229780" y="2223402"/>
            <a:ext cx="395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556" y="960898"/>
            <a:ext cx="3318052" cy="2461727"/>
            <a:chOff x="610393" y="570448"/>
            <a:chExt cx="3336926" cy="2850437"/>
          </a:xfrm>
        </p:grpSpPr>
        <p:grpSp>
          <p:nvGrpSpPr>
            <p:cNvPr id="24588" name="Group 12"/>
            <p:cNvGrpSpPr/>
            <p:nvPr/>
          </p:nvGrpSpPr>
          <p:grpSpPr bwMode="auto">
            <a:xfrm>
              <a:off x="610393" y="570448"/>
              <a:ext cx="3336926" cy="2850437"/>
              <a:chOff x="-10" y="-89"/>
              <a:chExt cx="2102" cy="1878"/>
            </a:xfrm>
          </p:grpSpPr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1647" y="741"/>
                <a:ext cx="32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152" y="803"/>
                <a:ext cx="23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149" y="1140"/>
                <a:ext cx="229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_</a:t>
                </a:r>
                <a:endParaRPr lang="en-US" altLang="zh-CN" sz="2800" b="1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 rot="16200000">
                <a:off x="839" y="912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1956" y="746"/>
                <a:ext cx="136" cy="34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6" name="Text Box 20"/>
              <p:cNvSpPr txBox="1">
                <a:spLocks noChangeArrowheads="1"/>
              </p:cNvSpPr>
              <p:nvPr/>
            </p:nvSpPr>
            <p:spPr bwMode="auto">
              <a:xfrm>
                <a:off x="1757" y="1250"/>
                <a:ext cx="246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7" name="Group 21"/>
              <p:cNvGrpSpPr/>
              <p:nvPr/>
            </p:nvGrpSpPr>
            <p:grpSpPr bwMode="auto">
              <a:xfrm rot="5400000">
                <a:off x="1851" y="1362"/>
                <a:ext cx="384" cy="57"/>
                <a:chOff x="0" y="0"/>
                <a:chExt cx="384" cy="57"/>
              </a:xfrm>
            </p:grpSpPr>
            <p:sp>
              <p:nvSpPr>
                <p:cNvPr id="24598" name="Freeform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" cy="57"/>
                </a:xfrm>
                <a:custGeom>
                  <a:avLst/>
                  <a:gdLst>
                    <a:gd name="T0" fmla="*/ 0 w 98"/>
                    <a:gd name="T1" fmla="*/ 57 h 57"/>
                    <a:gd name="T2" fmla="*/ 18 w 98"/>
                    <a:gd name="T3" fmla="*/ 14 h 57"/>
                    <a:gd name="T4" fmla="*/ 47 w 98"/>
                    <a:gd name="T5" fmla="*/ 0 h 57"/>
                    <a:gd name="T6" fmla="*/ 80 w 98"/>
                    <a:gd name="T7" fmla="*/ 14 h 57"/>
                    <a:gd name="T8" fmla="*/ 98 w 98"/>
                    <a:gd name="T9" fmla="*/ 4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7">
                      <a:moveTo>
                        <a:pt x="0" y="57"/>
                      </a:moveTo>
                      <a:cubicBezTo>
                        <a:pt x="3" y="50"/>
                        <a:pt x="10" y="23"/>
                        <a:pt x="18" y="14"/>
                      </a:cubicBezTo>
                      <a:cubicBezTo>
                        <a:pt x="26" y="5"/>
                        <a:pt x="37" y="0"/>
                        <a:pt x="47" y="0"/>
                      </a:cubicBezTo>
                      <a:cubicBezTo>
                        <a:pt x="57" y="0"/>
                        <a:pt x="71" y="6"/>
                        <a:pt x="80" y="14"/>
                      </a:cubicBezTo>
                      <a:cubicBezTo>
                        <a:pt x="89" y="22"/>
                        <a:pt x="94" y="42"/>
                        <a:pt x="98" y="48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99" name="Freeform 23"/>
                <p:cNvSpPr>
                  <a:spLocks noChangeArrowheads="1"/>
                </p:cNvSpPr>
                <p:nvPr/>
              </p:nvSpPr>
              <p:spPr bwMode="auto">
                <a:xfrm>
                  <a:off x="98" y="0"/>
                  <a:ext cx="95" cy="51"/>
                </a:xfrm>
                <a:custGeom>
                  <a:avLst/>
                  <a:gdLst>
                    <a:gd name="T0" fmla="*/ 0 w 121"/>
                    <a:gd name="T1" fmla="*/ 54 h 54"/>
                    <a:gd name="T2" fmla="*/ 24 w 121"/>
                    <a:gd name="T3" fmla="*/ 15 h 54"/>
                    <a:gd name="T4" fmla="*/ 66 w 121"/>
                    <a:gd name="T5" fmla="*/ 0 h 54"/>
                    <a:gd name="T6" fmla="*/ 103 w 121"/>
                    <a:gd name="T7" fmla="*/ 15 h 54"/>
                    <a:gd name="T8" fmla="*/ 121 w 121"/>
                    <a:gd name="T9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54">
                      <a:moveTo>
                        <a:pt x="0" y="54"/>
                      </a:moveTo>
                      <a:cubicBezTo>
                        <a:pt x="4" y="47"/>
                        <a:pt x="13" y="24"/>
                        <a:pt x="24" y="15"/>
                      </a:cubicBezTo>
                      <a:cubicBezTo>
                        <a:pt x="35" y="6"/>
                        <a:pt x="53" y="0"/>
                        <a:pt x="66" y="0"/>
                      </a:cubicBezTo>
                      <a:cubicBezTo>
                        <a:pt x="79" y="0"/>
                        <a:pt x="94" y="7"/>
                        <a:pt x="103" y="15"/>
                      </a:cubicBezTo>
                      <a:cubicBezTo>
                        <a:pt x="112" y="23"/>
                        <a:pt x="117" y="44"/>
                        <a:pt x="121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0" name="Freeform 24"/>
                <p:cNvSpPr>
                  <a:spLocks noChangeArrowheads="1"/>
                </p:cNvSpPr>
                <p:nvPr/>
              </p:nvSpPr>
              <p:spPr bwMode="auto">
                <a:xfrm>
                  <a:off x="193" y="0"/>
                  <a:ext cx="94" cy="48"/>
                </a:xfrm>
                <a:custGeom>
                  <a:avLst/>
                  <a:gdLst>
                    <a:gd name="T0" fmla="*/ 0 w 119"/>
                    <a:gd name="T1" fmla="*/ 51 h 51"/>
                    <a:gd name="T2" fmla="*/ 17 w 119"/>
                    <a:gd name="T3" fmla="*/ 15 h 51"/>
                    <a:gd name="T4" fmla="*/ 59 w 119"/>
                    <a:gd name="T5" fmla="*/ 0 h 51"/>
                    <a:gd name="T6" fmla="*/ 96 w 119"/>
                    <a:gd name="T7" fmla="*/ 15 h 51"/>
                    <a:gd name="T8" fmla="*/ 119 w 119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51">
                      <a:moveTo>
                        <a:pt x="0" y="51"/>
                      </a:moveTo>
                      <a:cubicBezTo>
                        <a:pt x="3" y="45"/>
                        <a:pt x="7" y="24"/>
                        <a:pt x="17" y="15"/>
                      </a:cubicBezTo>
                      <a:cubicBezTo>
                        <a:pt x="27" y="6"/>
                        <a:pt x="46" y="0"/>
                        <a:pt x="59" y="0"/>
                      </a:cubicBezTo>
                      <a:cubicBezTo>
                        <a:pt x="72" y="0"/>
                        <a:pt x="86" y="7"/>
                        <a:pt x="96" y="15"/>
                      </a:cubicBezTo>
                      <a:cubicBezTo>
                        <a:pt x="106" y="23"/>
                        <a:pt x="114" y="44"/>
                        <a:pt x="119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01" name="Freeform 25"/>
                <p:cNvSpPr>
                  <a:spLocks noChangeArrowheads="1"/>
                </p:cNvSpPr>
                <p:nvPr/>
              </p:nvSpPr>
              <p:spPr bwMode="auto">
                <a:xfrm>
                  <a:off x="287" y="0"/>
                  <a:ext cx="97" cy="54"/>
                </a:xfrm>
                <a:custGeom>
                  <a:avLst/>
                  <a:gdLst>
                    <a:gd name="T0" fmla="*/ 0 w 123"/>
                    <a:gd name="T1" fmla="*/ 51 h 57"/>
                    <a:gd name="T2" fmla="*/ 23 w 123"/>
                    <a:gd name="T3" fmla="*/ 15 h 57"/>
                    <a:gd name="T4" fmla="*/ 65 w 123"/>
                    <a:gd name="T5" fmla="*/ 0 h 57"/>
                    <a:gd name="T6" fmla="*/ 102 w 123"/>
                    <a:gd name="T7" fmla="*/ 15 h 57"/>
                    <a:gd name="T8" fmla="*/ 123 w 123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57">
                      <a:moveTo>
                        <a:pt x="0" y="51"/>
                      </a:moveTo>
                      <a:cubicBezTo>
                        <a:pt x="3" y="45"/>
                        <a:pt x="12" y="24"/>
                        <a:pt x="23" y="15"/>
                      </a:cubicBezTo>
                      <a:cubicBezTo>
                        <a:pt x="34" y="6"/>
                        <a:pt x="52" y="0"/>
                        <a:pt x="65" y="0"/>
                      </a:cubicBezTo>
                      <a:cubicBezTo>
                        <a:pt x="78" y="0"/>
                        <a:pt x="92" y="6"/>
                        <a:pt x="102" y="15"/>
                      </a:cubicBezTo>
                      <a:cubicBezTo>
                        <a:pt x="112" y="24"/>
                        <a:pt x="119" y="48"/>
                        <a:pt x="123" y="5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-10" y="1053"/>
                <a:ext cx="295" cy="30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547" y="359"/>
                <a:ext cx="9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4" name="Line 28"/>
              <p:cNvSpPr>
                <a:spLocks noChangeShapeType="1"/>
              </p:cNvSpPr>
              <p:nvPr/>
            </p:nvSpPr>
            <p:spPr bwMode="auto">
              <a:xfrm>
                <a:off x="548" y="359"/>
                <a:ext cx="0" cy="5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5" name="Line 29"/>
              <p:cNvSpPr>
                <a:spLocks noChangeShapeType="1"/>
              </p:cNvSpPr>
              <p:nvPr/>
            </p:nvSpPr>
            <p:spPr bwMode="auto">
              <a:xfrm>
                <a:off x="1472" y="360"/>
                <a:ext cx="0" cy="5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6" name="Line 30"/>
              <p:cNvSpPr>
                <a:spLocks noChangeShapeType="1"/>
              </p:cNvSpPr>
              <p:nvPr/>
            </p:nvSpPr>
            <p:spPr bwMode="auto">
              <a:xfrm>
                <a:off x="548" y="917"/>
                <a:ext cx="4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7" name="Line 31"/>
              <p:cNvSpPr>
                <a:spLocks noChangeShapeType="1"/>
              </p:cNvSpPr>
              <p:nvPr/>
            </p:nvSpPr>
            <p:spPr bwMode="auto">
              <a:xfrm>
                <a:off x="1081" y="917"/>
                <a:ext cx="4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8" name="Line 32"/>
              <p:cNvSpPr>
                <a:spLocks noChangeShapeType="1"/>
              </p:cNvSpPr>
              <p:nvPr/>
            </p:nvSpPr>
            <p:spPr bwMode="auto">
              <a:xfrm>
                <a:off x="547" y="359"/>
                <a:ext cx="9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9" name="Rectangle 33"/>
              <p:cNvSpPr>
                <a:spLocks noChangeArrowheads="1"/>
              </p:cNvSpPr>
              <p:nvPr/>
            </p:nvSpPr>
            <p:spPr bwMode="auto">
              <a:xfrm rot="16200000">
                <a:off x="971" y="196"/>
                <a:ext cx="122" cy="33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0" name="Line 34"/>
              <p:cNvSpPr>
                <a:spLocks noChangeShapeType="1"/>
              </p:cNvSpPr>
              <p:nvPr/>
            </p:nvSpPr>
            <p:spPr bwMode="auto">
              <a:xfrm>
                <a:off x="140" y="591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1" name="Line 35"/>
              <p:cNvSpPr>
                <a:spLocks noChangeShapeType="1"/>
              </p:cNvSpPr>
              <p:nvPr/>
            </p:nvSpPr>
            <p:spPr bwMode="auto">
              <a:xfrm>
                <a:off x="1462" y="615"/>
                <a:ext cx="5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2024" y="615"/>
                <a:ext cx="0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3" name="Line 37"/>
              <p:cNvSpPr>
                <a:spLocks noChangeShapeType="1"/>
              </p:cNvSpPr>
              <p:nvPr/>
            </p:nvSpPr>
            <p:spPr bwMode="auto">
              <a:xfrm>
                <a:off x="2024" y="1075"/>
                <a:ext cx="0" cy="1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4" name="Line 38"/>
              <p:cNvSpPr>
                <a:spLocks noChangeShapeType="1"/>
              </p:cNvSpPr>
              <p:nvPr/>
            </p:nvSpPr>
            <p:spPr bwMode="auto">
              <a:xfrm>
                <a:off x="2029" y="1589"/>
                <a:ext cx="0" cy="1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5" name="Line 39"/>
              <p:cNvSpPr>
                <a:spLocks noChangeShapeType="1"/>
              </p:cNvSpPr>
              <p:nvPr/>
            </p:nvSpPr>
            <p:spPr bwMode="auto">
              <a:xfrm flipH="1">
                <a:off x="140" y="1779"/>
                <a:ext cx="18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6" name="Line 40"/>
              <p:cNvSpPr>
                <a:spLocks noChangeShapeType="1"/>
              </p:cNvSpPr>
              <p:nvPr/>
            </p:nvSpPr>
            <p:spPr bwMode="auto">
              <a:xfrm>
                <a:off x="140" y="579"/>
                <a:ext cx="0" cy="12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8" name="Text Box 42"/>
              <p:cNvSpPr txBox="1">
                <a:spLocks noChangeArrowheads="1"/>
              </p:cNvSpPr>
              <p:nvPr/>
            </p:nvSpPr>
            <p:spPr bwMode="auto">
              <a:xfrm>
                <a:off x="190" y="52"/>
                <a:ext cx="25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9" name="Text Box 43"/>
              <p:cNvSpPr txBox="1">
                <a:spLocks noChangeArrowheads="1"/>
              </p:cNvSpPr>
              <p:nvPr/>
            </p:nvSpPr>
            <p:spPr bwMode="auto">
              <a:xfrm>
                <a:off x="581" y="-88"/>
                <a:ext cx="2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0" name="Line 44"/>
              <p:cNvSpPr>
                <a:spLocks noChangeShapeType="1"/>
              </p:cNvSpPr>
              <p:nvPr/>
            </p:nvSpPr>
            <p:spPr bwMode="auto">
              <a:xfrm>
                <a:off x="584" y="300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2" name="Text Box 46"/>
              <p:cNvSpPr txBox="1">
                <a:spLocks noChangeArrowheads="1"/>
              </p:cNvSpPr>
              <p:nvPr/>
            </p:nvSpPr>
            <p:spPr bwMode="auto">
              <a:xfrm>
                <a:off x="633" y="480"/>
                <a:ext cx="2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3" name="Text Box 47"/>
              <p:cNvSpPr txBox="1">
                <a:spLocks noChangeArrowheads="1"/>
              </p:cNvSpPr>
              <p:nvPr/>
            </p:nvSpPr>
            <p:spPr bwMode="auto">
              <a:xfrm>
                <a:off x="906" y="-89"/>
                <a:ext cx="32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4" name="Text Box 48"/>
              <p:cNvSpPr txBox="1">
                <a:spLocks noChangeArrowheads="1"/>
              </p:cNvSpPr>
              <p:nvPr/>
            </p:nvSpPr>
            <p:spPr bwMode="auto">
              <a:xfrm>
                <a:off x="1082" y="537"/>
                <a:ext cx="258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5" name="Text Box 49"/>
              <p:cNvSpPr txBox="1">
                <a:spLocks noChangeArrowheads="1"/>
              </p:cNvSpPr>
              <p:nvPr/>
            </p:nvSpPr>
            <p:spPr bwMode="auto">
              <a:xfrm>
                <a:off x="284" y="1020"/>
                <a:ext cx="260" cy="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 rot="16200000">
              <a:off x="2121779" y="2080303"/>
              <a:ext cx="375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65264" y="6450419"/>
            <a:ext cx="2873649" cy="382488"/>
          </a:xfrm>
        </p:spPr>
        <p:txBody>
          <a:bodyPr/>
          <a:lstStyle/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7288682" y="3290402"/>
            <a:ext cx="569717" cy="385388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008223" y="1470808"/>
            <a:ext cx="3802275" cy="2785599"/>
            <a:chOff x="8123236" y="1315147"/>
            <a:chExt cx="3336926" cy="2674371"/>
          </a:xfrm>
        </p:grpSpPr>
        <p:grpSp>
          <p:nvGrpSpPr>
            <p:cNvPr id="10" name="组合 9"/>
            <p:cNvGrpSpPr/>
            <p:nvPr/>
          </p:nvGrpSpPr>
          <p:grpSpPr>
            <a:xfrm>
              <a:off x="8123236" y="1315147"/>
              <a:ext cx="3336926" cy="2674371"/>
              <a:chOff x="5547518" y="1304265"/>
              <a:chExt cx="3336926" cy="2674371"/>
            </a:xfrm>
          </p:grpSpPr>
          <p:sp>
            <p:nvSpPr>
              <p:cNvPr id="172" name="Line 44"/>
              <p:cNvSpPr>
                <a:spLocks noChangeShapeType="1"/>
              </p:cNvSpPr>
              <p:nvPr/>
            </p:nvSpPr>
            <p:spPr bwMode="auto">
              <a:xfrm>
                <a:off x="6583781" y="2572585"/>
                <a:ext cx="395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547518" y="1304265"/>
                <a:ext cx="3336926" cy="2674371"/>
                <a:chOff x="5549985" y="1288283"/>
                <a:chExt cx="3336926" cy="2674371"/>
              </a:xfrm>
            </p:grpSpPr>
            <p:graphicFrame>
              <p:nvGraphicFramePr>
                <p:cNvPr id="175" name="对象 24663"/>
                <p:cNvGraphicFramePr>
                  <a:graphicFrameLocks noChangeAspect="1"/>
                </p:cNvGraphicFramePr>
                <p:nvPr/>
              </p:nvGraphicFramePr>
              <p:xfrm>
                <a:off x="8137733" y="3228716"/>
                <a:ext cx="488033" cy="3869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84" name="公式" r:id="rId1" imgW="7315200" imgH="4876800" progId="Equation.3">
                        <p:embed/>
                      </p:oleObj>
                    </mc:Choice>
                    <mc:Fallback>
                      <p:oleObj name="公式" r:id="rId1" imgW="7315200" imgH="4876800" progId="Equation.3">
                        <p:embed/>
                        <p:pic>
                          <p:nvPicPr>
                            <p:cNvPr id="0" name="对象 246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37733" y="3228716"/>
                              <a:ext cx="488033" cy="3869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8" name="组合 7"/>
                <p:cNvGrpSpPr/>
                <p:nvPr/>
              </p:nvGrpSpPr>
              <p:grpSpPr>
                <a:xfrm>
                  <a:off x="5549985" y="1288283"/>
                  <a:ext cx="3336926" cy="2674371"/>
                  <a:chOff x="5585411" y="1288522"/>
                  <a:chExt cx="3336926" cy="2674371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5585411" y="1288522"/>
                    <a:ext cx="3336926" cy="2674371"/>
                    <a:chOff x="610393" y="746514"/>
                    <a:chExt cx="3336926" cy="2674371"/>
                  </a:xfrm>
                </p:grpSpPr>
                <p:grpSp>
                  <p:nvGrpSpPr>
                    <p:cNvPr id="137" name="Group 12"/>
                    <p:cNvGrpSpPr/>
                    <p:nvPr/>
                  </p:nvGrpSpPr>
                  <p:grpSpPr bwMode="auto">
                    <a:xfrm>
                      <a:off x="610393" y="746514"/>
                      <a:ext cx="3336926" cy="2674371"/>
                      <a:chOff x="-10" y="27"/>
                      <a:chExt cx="2102" cy="1762"/>
                    </a:xfrm>
                  </p:grpSpPr>
                  <p:sp>
                    <p:nvSpPr>
                      <p:cNvPr id="139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40" y="811"/>
                        <a:ext cx="327" cy="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r>
                          <a:rPr lang="en-US" altLang="zh-CN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</a:t>
                        </a:r>
                        <a:r>
                          <a:rPr lang="en-US" altLang="zh-CN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0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9" y="818"/>
                        <a:ext cx="196" cy="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+</a:t>
                        </a:r>
                        <a:endParaRPr lang="en-US" altLang="zh-CN" sz="28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1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9" y="1140"/>
                        <a:ext cx="229" cy="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华文琥珀" panose="02010800040101010101" pitchFamily="2" charset="-122"/>
                            <a:ea typeface="华文琥珀" panose="02010800040101010101" pitchFamily="2" charset="-122"/>
                            <a:cs typeface="Times New Roman" panose="02020603050405020304" pitchFamily="18" charset="0"/>
                          </a:rPr>
                          <a:t>_</a:t>
                        </a:r>
                        <a:endParaRPr lang="en-US" altLang="zh-CN" sz="2800" b="1" dirty="0">
                          <a:solidFill>
                            <a:srgbClr val="FF0000"/>
                          </a:solidFill>
                          <a:latin typeface="华文琥珀" panose="02010800040101010101" pitchFamily="2" charset="-122"/>
                          <a:ea typeface="华文琥珀" panose="020108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2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835" y="917"/>
                        <a:ext cx="237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3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56" y="746"/>
                        <a:ext cx="136" cy="34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2"/>
                        </a:solidFill>
                        <a:miter lim="800000"/>
                      </a:ln>
                    </p:spPr>
                    <p:txBody>
                      <a:bodyPr anchor="ctr">
                        <a:spAutoFit/>
                      </a:bodyPr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45" name="Group 21"/>
                      <p:cNvGrpSpPr/>
                      <p:nvPr/>
                    </p:nvGrpSpPr>
                    <p:grpSpPr bwMode="auto">
                      <a:xfrm rot="5400000">
                        <a:off x="1851" y="1362"/>
                        <a:ext cx="384" cy="57"/>
                        <a:chOff x="0" y="0"/>
                        <a:chExt cx="384" cy="57"/>
                      </a:xfrm>
                    </p:grpSpPr>
                    <p:sp>
                      <p:nvSpPr>
                        <p:cNvPr id="168" name="Freeform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0"/>
                          <a:ext cx="98" cy="57"/>
                        </a:xfrm>
                        <a:custGeom>
                          <a:avLst/>
                          <a:gdLst>
                            <a:gd name="T0" fmla="*/ 0 w 98"/>
                            <a:gd name="T1" fmla="*/ 57 h 57"/>
                            <a:gd name="T2" fmla="*/ 18 w 98"/>
                            <a:gd name="T3" fmla="*/ 14 h 57"/>
                            <a:gd name="T4" fmla="*/ 47 w 98"/>
                            <a:gd name="T5" fmla="*/ 0 h 57"/>
                            <a:gd name="T6" fmla="*/ 80 w 98"/>
                            <a:gd name="T7" fmla="*/ 14 h 57"/>
                            <a:gd name="T8" fmla="*/ 98 w 98"/>
                            <a:gd name="T9" fmla="*/ 48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98" h="57">
                              <a:moveTo>
                                <a:pt x="0" y="57"/>
                              </a:moveTo>
                              <a:cubicBezTo>
                                <a:pt x="3" y="50"/>
                                <a:pt x="10" y="23"/>
                                <a:pt x="18" y="14"/>
                              </a:cubicBezTo>
                              <a:cubicBezTo>
                                <a:pt x="26" y="5"/>
                                <a:pt x="37" y="0"/>
                                <a:pt x="47" y="0"/>
                              </a:cubicBezTo>
                              <a:cubicBezTo>
                                <a:pt x="57" y="0"/>
                                <a:pt x="71" y="6"/>
                                <a:pt x="80" y="14"/>
                              </a:cubicBezTo>
                              <a:cubicBezTo>
                                <a:pt x="89" y="22"/>
                                <a:pt x="94" y="42"/>
                                <a:pt x="98" y="48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69" name="Freeform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8" y="0"/>
                          <a:ext cx="95" cy="51"/>
                        </a:xfrm>
                        <a:custGeom>
                          <a:avLst/>
                          <a:gdLst>
                            <a:gd name="T0" fmla="*/ 0 w 121"/>
                            <a:gd name="T1" fmla="*/ 54 h 54"/>
                            <a:gd name="T2" fmla="*/ 24 w 121"/>
                            <a:gd name="T3" fmla="*/ 15 h 54"/>
                            <a:gd name="T4" fmla="*/ 66 w 121"/>
                            <a:gd name="T5" fmla="*/ 0 h 54"/>
                            <a:gd name="T6" fmla="*/ 103 w 121"/>
                            <a:gd name="T7" fmla="*/ 15 h 54"/>
                            <a:gd name="T8" fmla="*/ 121 w 121"/>
                            <a:gd name="T9" fmla="*/ 51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54">
                              <a:moveTo>
                                <a:pt x="0" y="54"/>
                              </a:moveTo>
                              <a:cubicBezTo>
                                <a:pt x="4" y="47"/>
                                <a:pt x="13" y="24"/>
                                <a:pt x="24" y="15"/>
                              </a:cubicBezTo>
                              <a:cubicBezTo>
                                <a:pt x="35" y="6"/>
                                <a:pt x="53" y="0"/>
                                <a:pt x="66" y="0"/>
                              </a:cubicBezTo>
                              <a:cubicBezTo>
                                <a:pt x="79" y="0"/>
                                <a:pt x="94" y="7"/>
                                <a:pt x="103" y="15"/>
                              </a:cubicBezTo>
                              <a:cubicBezTo>
                                <a:pt x="112" y="23"/>
                                <a:pt x="117" y="44"/>
                                <a:pt x="121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70" name="Freeform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93" y="0"/>
                          <a:ext cx="94" cy="48"/>
                        </a:xfrm>
                        <a:custGeom>
                          <a:avLst/>
                          <a:gdLst>
                            <a:gd name="T0" fmla="*/ 0 w 119"/>
                            <a:gd name="T1" fmla="*/ 51 h 51"/>
                            <a:gd name="T2" fmla="*/ 17 w 119"/>
                            <a:gd name="T3" fmla="*/ 15 h 51"/>
                            <a:gd name="T4" fmla="*/ 59 w 119"/>
                            <a:gd name="T5" fmla="*/ 0 h 51"/>
                            <a:gd name="T6" fmla="*/ 96 w 119"/>
                            <a:gd name="T7" fmla="*/ 15 h 51"/>
                            <a:gd name="T8" fmla="*/ 119 w 119"/>
                            <a:gd name="T9" fmla="*/ 51 h 5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9" h="51">
                              <a:moveTo>
                                <a:pt x="0" y="51"/>
                              </a:moveTo>
                              <a:cubicBezTo>
                                <a:pt x="3" y="45"/>
                                <a:pt x="7" y="24"/>
                                <a:pt x="17" y="15"/>
                              </a:cubicBezTo>
                              <a:cubicBezTo>
                                <a:pt x="27" y="6"/>
                                <a:pt x="46" y="0"/>
                                <a:pt x="59" y="0"/>
                              </a:cubicBezTo>
                              <a:cubicBezTo>
                                <a:pt x="72" y="0"/>
                                <a:pt x="86" y="7"/>
                                <a:pt x="96" y="15"/>
                              </a:cubicBezTo>
                              <a:cubicBezTo>
                                <a:pt x="106" y="23"/>
                                <a:pt x="114" y="44"/>
                                <a:pt x="119" y="51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71" name="Freeform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7" y="0"/>
                          <a:ext cx="97" cy="54"/>
                        </a:xfrm>
                        <a:custGeom>
                          <a:avLst/>
                          <a:gdLst>
                            <a:gd name="T0" fmla="*/ 0 w 123"/>
                            <a:gd name="T1" fmla="*/ 51 h 57"/>
                            <a:gd name="T2" fmla="*/ 23 w 123"/>
                            <a:gd name="T3" fmla="*/ 15 h 57"/>
                            <a:gd name="T4" fmla="*/ 65 w 123"/>
                            <a:gd name="T5" fmla="*/ 0 h 57"/>
                            <a:gd name="T6" fmla="*/ 102 w 123"/>
                            <a:gd name="T7" fmla="*/ 15 h 57"/>
                            <a:gd name="T8" fmla="*/ 123 w 123"/>
                            <a:gd name="T9" fmla="*/ 57 h 5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3" h="57">
                              <a:moveTo>
                                <a:pt x="0" y="51"/>
                              </a:moveTo>
                              <a:cubicBezTo>
                                <a:pt x="3" y="45"/>
                                <a:pt x="12" y="24"/>
                                <a:pt x="23" y="15"/>
                              </a:cubicBezTo>
                              <a:cubicBezTo>
                                <a:pt x="34" y="6"/>
                                <a:pt x="52" y="0"/>
                                <a:pt x="65" y="0"/>
                              </a:cubicBezTo>
                              <a:cubicBezTo>
                                <a:pt x="78" y="0"/>
                                <a:pt x="92" y="6"/>
                                <a:pt x="102" y="15"/>
                              </a:cubicBezTo>
                              <a:cubicBezTo>
                                <a:pt x="112" y="24"/>
                                <a:pt x="119" y="48"/>
                                <a:pt x="123" y="57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46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0" y="1053"/>
                        <a:ext cx="295" cy="30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wrap="none" anchor="ctr"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7" y="359"/>
                        <a:ext cx="936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8" y="359"/>
                        <a:ext cx="0" cy="56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9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0" y="360"/>
                        <a:ext cx="0" cy="56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8" y="917"/>
                        <a:ext cx="403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1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81" y="917"/>
                        <a:ext cx="403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7" y="359"/>
                        <a:ext cx="936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971" y="196"/>
                        <a:ext cx="122" cy="33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2"/>
                        </a:solidFill>
                        <a:miter lim="800000"/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" y="591"/>
                        <a:ext cx="408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5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70" y="615"/>
                        <a:ext cx="560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6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24" y="615"/>
                        <a:ext cx="0" cy="1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7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24" y="1075"/>
                        <a:ext cx="0" cy="1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8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29" y="1589"/>
                        <a:ext cx="0" cy="195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0" y="1779"/>
                        <a:ext cx="1889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0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" y="579"/>
                        <a:ext cx="0" cy="121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3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81" y="310"/>
                        <a:ext cx="249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round/>
                        <a:tailEnd type="triangle" w="sm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hangingPunct="0"/>
                        <a:endPara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65" name="Text Box 4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06" y="27"/>
                        <a:ext cx="343" cy="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zh-CN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</a:t>
                        </a:r>
                        <a:r>
                          <a:rPr lang="en-US" altLang="zh-CN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38" name="Line 17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160616" y="2089339"/>
                      <a:ext cx="359719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827362" y="2029789"/>
                    <a:ext cx="3952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tailEnd type="triangl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76" name="对象 24659"/>
                  <p:cNvGraphicFramePr>
                    <a:graphicFrameLocks noChangeAspect="1"/>
                  </p:cNvGraphicFramePr>
                  <p:nvPr/>
                </p:nvGraphicFramePr>
                <p:xfrm>
                  <a:off x="5835277" y="1577212"/>
                  <a:ext cx="318565" cy="4457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285" name="" r:id="rId3" imgW="165735" imgH="229870" progId="Equation.3">
                          <p:embed/>
                        </p:oleObj>
                      </mc:Choice>
                      <mc:Fallback>
                        <p:oleObj name="" r:id="rId3" imgW="165735" imgH="229870" progId="Equation.3">
                          <p:embed/>
                          <p:pic>
                            <p:nvPicPr>
                              <p:cNvPr id="0" name="对象 246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35277" y="1577212"/>
                                <a:ext cx="318565" cy="4457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7" name="对象 24660"/>
                  <p:cNvGraphicFramePr>
                    <a:graphicFrameLocks noChangeAspect="1"/>
                  </p:cNvGraphicFramePr>
                  <p:nvPr/>
                </p:nvGraphicFramePr>
                <p:xfrm>
                  <a:off x="6577593" y="1288766"/>
                  <a:ext cx="351766" cy="45672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286" name="" r:id="rId5" imgW="178435" imgH="229235" progId="Equation.3">
                          <p:embed/>
                        </p:oleObj>
                      </mc:Choice>
                      <mc:Fallback>
                        <p:oleObj name="" r:id="rId5" imgW="178435" imgH="229235" progId="Equation.3">
                          <p:embed/>
                          <p:pic>
                            <p:nvPicPr>
                              <p:cNvPr id="0" name="对象 246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77593" y="1288766"/>
                                <a:ext cx="351766" cy="4567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8" name="对象 24661"/>
                  <p:cNvGraphicFramePr>
                    <a:graphicFrameLocks noChangeAspect="1"/>
                  </p:cNvGraphicFramePr>
                  <p:nvPr/>
                </p:nvGraphicFramePr>
                <p:xfrm>
                  <a:off x="6599240" y="2114947"/>
                  <a:ext cx="338317" cy="4620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287" name="" r:id="rId7" imgW="178435" imgH="241935" progId="Equation.3">
                          <p:embed/>
                        </p:oleObj>
                      </mc:Choice>
                      <mc:Fallback>
                        <p:oleObj name="" r:id="rId7" imgW="178435" imgH="241935" progId="Equation.3">
                          <p:embed/>
                          <p:pic>
                            <p:nvPicPr>
                              <p:cNvPr id="0" name="对象 246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99240" y="2114947"/>
                                <a:ext cx="338317" cy="46205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79" name="对象 24662"/>
                <p:cNvGraphicFramePr>
                  <a:graphicFrameLocks noChangeAspect="1"/>
                </p:cNvGraphicFramePr>
                <p:nvPr/>
              </p:nvGraphicFramePr>
              <p:xfrm>
                <a:off x="6981536" y="2679138"/>
                <a:ext cx="743551" cy="610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88" name="公式" r:id="rId9" imgW="12801600" imgH="9753600" progId="Equation.3">
                        <p:embed/>
                      </p:oleObj>
                    </mc:Choice>
                    <mc:Fallback>
                      <p:oleObj name="公式" r:id="rId9" imgW="12801600" imgH="9753600" progId="Equation.3">
                        <p:embed/>
                        <p:pic>
                          <p:nvPicPr>
                            <p:cNvPr id="0" name="对象 246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1536" y="2679138"/>
                              <a:ext cx="743551" cy="610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94" name="Object 41"/>
            <p:cNvGraphicFramePr>
              <a:graphicFrameLocks noChangeAspect="1"/>
            </p:cNvGraphicFramePr>
            <p:nvPr/>
          </p:nvGraphicFramePr>
          <p:xfrm>
            <a:off x="8577933" y="2832491"/>
            <a:ext cx="372561" cy="530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9" name="公式" r:id="rId11" imgW="3962400" imgH="4876800" progId="Equation.3">
                    <p:embed/>
                  </p:oleObj>
                </mc:Choice>
                <mc:Fallback>
                  <p:oleObj name="公式" r:id="rId11" imgW="3962400" imgH="4876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7933" y="2832491"/>
                          <a:ext cx="372561" cy="530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" name="Text Box 88"/>
          <p:cNvSpPr txBox="1">
            <a:spLocks noChangeArrowheads="1"/>
          </p:cNvSpPr>
          <p:nvPr/>
        </p:nvSpPr>
        <p:spPr bwMode="auto">
          <a:xfrm>
            <a:off x="3587834" y="3239869"/>
            <a:ext cx="35205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◇</a:t>
            </a:r>
            <a:r>
              <a:rPr lang="zh-CN" altLang="en-US" sz="26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画出电路的相量模型</a:t>
            </a:r>
            <a:endParaRPr lang="zh-CN" altLang="en-US" sz="26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7" name="对象 24587"/>
          <p:cNvGraphicFramePr>
            <a:graphicFrameLocks noChangeAspect="1"/>
          </p:cNvGraphicFramePr>
          <p:nvPr/>
        </p:nvGraphicFramePr>
        <p:xfrm>
          <a:off x="4103990" y="550726"/>
          <a:ext cx="7317100" cy="99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0" name="公式" r:id="rId13" imgW="92964000" imgH="12192000" progId="Equation.3">
                  <p:embed/>
                </p:oleObj>
              </mc:Choice>
              <mc:Fallback>
                <p:oleObj name="公式" r:id="rId13" imgW="92964000" imgH="12192000" progId="Equation.3">
                  <p:embed/>
                  <p:pic>
                    <p:nvPicPr>
                      <p:cNvPr id="0" name="对象 24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990" y="550726"/>
                        <a:ext cx="7317100" cy="998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602433" y="2198289"/>
            <a:ext cx="952580" cy="470520"/>
            <a:chOff x="9602433" y="2198289"/>
            <a:chExt cx="952580" cy="470520"/>
          </a:xfrm>
        </p:grpSpPr>
        <p:sp>
          <p:nvSpPr>
            <p:cNvPr id="5" name="弧形 4"/>
            <p:cNvSpPr/>
            <p:nvPr/>
          </p:nvSpPr>
          <p:spPr>
            <a:xfrm flipH="1">
              <a:off x="9602433" y="2198289"/>
              <a:ext cx="952580" cy="407578"/>
            </a:xfrm>
            <a:prstGeom prst="arc">
              <a:avLst>
                <a:gd name="adj1" fmla="val 17906042"/>
                <a:gd name="adj2" fmla="val 13305157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963244" y="220714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60648" y="3635770"/>
            <a:ext cx="1631682" cy="516435"/>
            <a:chOff x="9160648" y="3635770"/>
            <a:chExt cx="1631682" cy="516435"/>
          </a:xfrm>
        </p:grpSpPr>
        <p:sp>
          <p:nvSpPr>
            <p:cNvPr id="109" name="弧形 108"/>
            <p:cNvSpPr/>
            <p:nvPr/>
          </p:nvSpPr>
          <p:spPr>
            <a:xfrm flipH="1">
              <a:off x="9160648" y="3635770"/>
              <a:ext cx="1631682" cy="479029"/>
            </a:xfrm>
            <a:prstGeom prst="arc">
              <a:avLst>
                <a:gd name="adj1" fmla="val 18840654"/>
                <a:gd name="adj2" fmla="val 13305157"/>
              </a:avLst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19702" y="36905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5031" y="358022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支路电流法</a:t>
            </a:r>
            <a:endParaRPr lang="zh-CN" altLang="en-US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/>
        </p:nvGraphicFramePr>
        <p:xfrm>
          <a:off x="573370" y="4002097"/>
          <a:ext cx="1751014" cy="54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1" name="公式" r:id="rId15" imgW="21031200" imgH="5486400" progId="Equation.3">
                  <p:embed/>
                </p:oleObj>
              </mc:Choice>
              <mc:Fallback>
                <p:oleObj name="公式" r:id="rId15" imgW="21031200" imgH="5486400" progId="Equation.3">
                  <p:embed/>
                  <p:pic>
                    <p:nvPicPr>
                      <p:cNvPr id="0" name="对象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70" y="4002097"/>
                        <a:ext cx="1751014" cy="540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/>
        </p:nvGraphicFramePr>
        <p:xfrm>
          <a:off x="525057" y="4579529"/>
          <a:ext cx="3806718" cy="67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2" name="公式" r:id="rId17" imgW="54254400" imgH="7924800" progId="Equation.3">
                  <p:embed/>
                </p:oleObj>
              </mc:Choice>
              <mc:Fallback>
                <p:oleObj name="公式" r:id="rId17" imgW="54254400" imgH="7924800" progId="Equation.3">
                  <p:embed/>
                  <p:pic>
                    <p:nvPicPr>
                      <p:cNvPr id="0" name="对象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57" y="4579529"/>
                        <a:ext cx="3806718" cy="67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/>
        </p:nvGraphicFramePr>
        <p:xfrm>
          <a:off x="465525" y="5225209"/>
          <a:ext cx="307895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3" name="公式" r:id="rId19" imgW="38404800" imgH="7924800" progId="Equation.3">
                  <p:embed/>
                </p:oleObj>
              </mc:Choice>
              <mc:Fallback>
                <p:oleObj name="公式" r:id="rId19" imgW="38404800" imgH="7924800" progId="Equation.3">
                  <p:embed/>
                  <p:pic>
                    <p:nvPicPr>
                      <p:cNvPr id="0" name="对象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25" y="5225209"/>
                        <a:ext cx="307895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/>
        </p:nvGraphicFramePr>
        <p:xfrm>
          <a:off x="850900" y="6075363"/>
          <a:ext cx="28559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4" name="公式" r:id="rId21" imgW="31089600" imgH="6096000" progId="Equation.3">
                  <p:embed/>
                </p:oleObj>
              </mc:Choice>
              <mc:Fallback>
                <p:oleObj name="公式" r:id="rId21" imgW="31089600" imgH="6096000" progId="Equation.3">
                  <p:embed/>
                  <p:pic>
                    <p:nvPicPr>
                      <p:cNvPr id="0" name="对象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6075363"/>
                        <a:ext cx="2855913" cy="5508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07556" y="4036282"/>
            <a:ext cx="3903888" cy="1858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4364895" y="3748648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戴维宁定理</a:t>
            </a:r>
            <a:endParaRPr lang="zh-CN" altLang="en-US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6901" y="4297315"/>
            <a:ext cx="484214" cy="2053581"/>
            <a:chOff x="296901" y="4297315"/>
            <a:chExt cx="484214" cy="2053581"/>
          </a:xfrm>
        </p:grpSpPr>
        <p:cxnSp>
          <p:nvCxnSpPr>
            <p:cNvPr id="18" name="肘形连接符 17"/>
            <p:cNvCxnSpPr>
              <a:stCxn id="129" idx="1"/>
              <a:endCxn id="119" idx="1"/>
            </p:cNvCxnSpPr>
            <p:nvPr/>
          </p:nvCxnSpPr>
          <p:spPr>
            <a:xfrm>
              <a:off x="296901" y="4935490"/>
              <a:ext cx="484214" cy="1415406"/>
            </a:xfrm>
            <a:prstGeom prst="bentConnector3">
              <a:avLst>
                <a:gd name="adj1" fmla="val -2488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utoShape 10"/>
            <p:cNvSpPr/>
            <p:nvPr/>
          </p:nvSpPr>
          <p:spPr bwMode="auto">
            <a:xfrm flipH="1">
              <a:off x="296901" y="4297315"/>
              <a:ext cx="204788" cy="1276350"/>
            </a:xfrm>
            <a:prstGeom prst="rightBrace">
              <a:avLst>
                <a:gd name="adj1" fmla="val 51909"/>
                <a:gd name="adj2" fmla="val 50000"/>
              </a:avLst>
            </a:prstGeom>
            <a:noFill/>
            <a:ln w="2540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4" name="Text Box 23"/>
          <p:cNvSpPr txBox="1">
            <a:spLocks noChangeArrowheads="1"/>
          </p:cNvSpPr>
          <p:nvPr/>
        </p:nvSpPr>
        <p:spPr bwMode="auto">
          <a:xfrm>
            <a:off x="8729574" y="19062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" name="Text Box 24"/>
          <p:cNvSpPr txBox="1">
            <a:spLocks noChangeArrowheads="1"/>
          </p:cNvSpPr>
          <p:nvPr/>
        </p:nvSpPr>
        <p:spPr bwMode="auto">
          <a:xfrm>
            <a:off x="10731733" y="1998552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646" name="组合 24645"/>
          <p:cNvGrpSpPr/>
          <p:nvPr/>
        </p:nvGrpSpPr>
        <p:grpSpPr>
          <a:xfrm>
            <a:off x="4410583" y="4297315"/>
            <a:ext cx="2882135" cy="2411154"/>
            <a:chOff x="4812768" y="4215338"/>
            <a:chExt cx="2882135" cy="2411154"/>
          </a:xfrm>
        </p:grpSpPr>
        <p:grpSp>
          <p:nvGrpSpPr>
            <p:cNvPr id="24645" name="组合 24644"/>
            <p:cNvGrpSpPr/>
            <p:nvPr/>
          </p:nvGrpSpPr>
          <p:grpSpPr>
            <a:xfrm>
              <a:off x="4812768" y="4215338"/>
              <a:ext cx="2882135" cy="2411154"/>
              <a:chOff x="4812768" y="4215338"/>
              <a:chExt cx="2882135" cy="2411154"/>
            </a:xfrm>
          </p:grpSpPr>
          <p:sp>
            <p:nvSpPr>
              <p:cNvPr id="247" name="Line 57"/>
              <p:cNvSpPr>
                <a:spLocks noChangeShapeType="1"/>
              </p:cNvSpPr>
              <p:nvPr/>
            </p:nvSpPr>
            <p:spPr bwMode="auto">
              <a:xfrm rot="5400000" flipV="1">
                <a:off x="6192774" y="4611986"/>
                <a:ext cx="0" cy="39600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4644" name="组合 24643"/>
              <p:cNvGrpSpPr/>
              <p:nvPr/>
            </p:nvGrpSpPr>
            <p:grpSpPr>
              <a:xfrm>
                <a:off x="4812768" y="4215338"/>
                <a:ext cx="2882135" cy="2411154"/>
                <a:chOff x="4831082" y="4107742"/>
                <a:chExt cx="2882135" cy="2411154"/>
              </a:xfrm>
            </p:grpSpPr>
            <p:grpSp>
              <p:nvGrpSpPr>
                <p:cNvPr id="225" name="组合 224"/>
                <p:cNvGrpSpPr/>
                <p:nvPr/>
              </p:nvGrpSpPr>
              <p:grpSpPr>
                <a:xfrm>
                  <a:off x="4831082" y="4326558"/>
                  <a:ext cx="2261830" cy="2192338"/>
                  <a:chOff x="6382832" y="1132764"/>
                  <a:chExt cx="2261830" cy="2192338"/>
                </a:xfrm>
              </p:grpSpPr>
              <p:sp>
                <p:nvSpPr>
                  <p:cNvPr id="226" name="矩形 225"/>
                  <p:cNvSpPr/>
                  <p:nvPr/>
                </p:nvSpPr>
                <p:spPr>
                  <a:xfrm>
                    <a:off x="6382832" y="1365815"/>
                    <a:ext cx="1122021" cy="179128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27" name="Group 18"/>
                  <p:cNvGrpSpPr/>
                  <p:nvPr/>
                </p:nvGrpSpPr>
                <p:grpSpPr bwMode="auto">
                  <a:xfrm>
                    <a:off x="6538049" y="1132764"/>
                    <a:ext cx="2106613" cy="2192338"/>
                    <a:chOff x="64" y="-89"/>
                    <a:chExt cx="1327" cy="1381"/>
                  </a:xfrm>
                </p:grpSpPr>
                <p:grpSp>
                  <p:nvGrpSpPr>
                    <p:cNvPr id="228" name="Group 19"/>
                    <p:cNvGrpSpPr/>
                    <p:nvPr/>
                  </p:nvGrpSpPr>
                  <p:grpSpPr bwMode="auto">
                    <a:xfrm>
                      <a:off x="64" y="-89"/>
                      <a:ext cx="1327" cy="1381"/>
                      <a:chOff x="64" y="-89"/>
                      <a:chExt cx="1327" cy="1381"/>
                    </a:xfrm>
                  </p:grpSpPr>
                  <p:sp>
                    <p:nvSpPr>
                      <p:cNvPr id="23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192"/>
                        <a:ext cx="528" cy="0"/>
                      </a:xfrm>
                      <a:prstGeom prst="lin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r>
                          <a:rPr lang="en-US" altLang="zh-CN" dirty="0"/>
                          <a:t>           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231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192"/>
                        <a:ext cx="0" cy="864"/>
                      </a:xfrm>
                      <a:prstGeom prst="lin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1056"/>
                        <a:ext cx="528" cy="0"/>
                      </a:xfrm>
                      <a:prstGeom prst="lin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33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5" y="-89"/>
                        <a:ext cx="336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400" b="1" dirty="0">
                            <a:latin typeface="Times New Roman" panose="02020603050405020304" pitchFamily="18" charset="0"/>
                          </a:rPr>
                          <a:t>a</a:t>
                        </a:r>
                        <a:endParaRPr lang="en-US" altLang="zh-CN" sz="24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19" y="1004"/>
                        <a:ext cx="240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400" b="1" dirty="0">
                            <a:latin typeface="Times New Roman" panose="02020603050405020304" pitchFamily="18" charset="0"/>
                          </a:rPr>
                          <a:t>b</a:t>
                        </a:r>
                        <a:endParaRPr lang="en-US" altLang="zh-CN" sz="24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5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4" y="288"/>
                        <a:ext cx="113" cy="27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8575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36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" y="248"/>
                        <a:ext cx="336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en-US" sz="24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" y="720"/>
                        <a:ext cx="227" cy="227"/>
                      </a:xfrm>
                      <a:prstGeom prst="ellipse">
                        <a:avLst/>
                      </a:prstGeom>
                      <a:solidFill>
                        <a:srgbClr val="66FFFF"/>
                      </a:solidFill>
                      <a:ln w="28575" cmpd="sng">
                        <a:solidFill>
                          <a:schemeClr val="tx1"/>
                        </a:solidFill>
                        <a:rou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cxnSp>
                    <p:nvCxnSpPr>
                      <p:cNvPr id="238" name="AutoShape 28"/>
                      <p:cNvCxnSpPr>
                        <a:cxnSpLocks noChangeShapeType="1"/>
                        <a:stCxn id="237" idx="0"/>
                        <a:endCxn id="237" idx="4"/>
                      </p:cNvCxnSpPr>
                      <p:nvPr/>
                    </p:nvCxnSpPr>
                    <p:spPr bwMode="auto">
                      <a:xfrm>
                        <a:off x="482" y="720"/>
                        <a:ext cx="0" cy="227"/>
                      </a:xfrm>
                      <a:prstGeom prst="straightConnector1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240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008"/>
                        <a:ext cx="68" cy="68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41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52"/>
                        <a:ext cx="68" cy="68"/>
                      </a:xfrm>
                      <a:prstGeom prst="ellipse">
                        <a:avLst/>
                      </a:prstGeom>
                      <a:noFill/>
                      <a:ln w="28575" cmpd="sng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42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6" y="528"/>
                        <a:ext cx="225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400" b="1" dirty="0">
                            <a:latin typeface="Times New Roman" panose="02020603050405020304" pitchFamily="18" charset="0"/>
                          </a:rPr>
                          <a:t>+</a:t>
                        </a:r>
                        <a:endParaRPr lang="en-US" altLang="zh-CN" sz="24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3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7" y="863"/>
                        <a:ext cx="214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2400" b="1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-</a:t>
                        </a:r>
                        <a:endParaRPr lang="en-US" altLang="zh-CN" sz="2400" b="1" dirty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2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" y="283"/>
                      <a:ext cx="463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400" b="1" i="1" dirty="0">
                          <a:latin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600" b="1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graphicFrame>
              <p:nvGraphicFramePr>
                <p:cNvPr id="249" name="对象 24661"/>
                <p:cNvGraphicFramePr>
                  <a:graphicFrameLocks noChangeAspect="1"/>
                </p:cNvGraphicFramePr>
                <p:nvPr/>
              </p:nvGraphicFramePr>
              <p:xfrm>
                <a:off x="6010349" y="4107742"/>
                <a:ext cx="487363" cy="619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95" name="公式" r:id="rId23" imgW="178435" imgH="241935" progId="Equation.3">
                        <p:embed/>
                      </p:oleObj>
                    </mc:Choice>
                    <mc:Fallback>
                      <p:oleObj name="公式" r:id="rId23" imgW="178435" imgH="241935" progId="Equation.3">
                        <p:embed/>
                        <p:pic>
                          <p:nvPicPr>
                            <p:cNvPr id="0" name="对象 246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0349" y="4107742"/>
                              <a:ext cx="487363" cy="619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4643" name="组合 24642"/>
                <p:cNvGrpSpPr/>
                <p:nvPr/>
              </p:nvGrpSpPr>
              <p:grpSpPr>
                <a:xfrm rot="16200000">
                  <a:off x="6844299" y="5265766"/>
                  <a:ext cx="1370372" cy="367465"/>
                  <a:chOff x="7100172" y="5343451"/>
                  <a:chExt cx="1370372" cy="367465"/>
                </a:xfrm>
              </p:grpSpPr>
              <p:sp>
                <p:nvSpPr>
                  <p:cNvPr id="250" name="Line 1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7564044" y="5531056"/>
                    <a:ext cx="3597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7100172" y="5515290"/>
                    <a:ext cx="6480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930544" y="5515291"/>
                    <a:ext cx="5400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Line 1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7748529" y="5523311"/>
                    <a:ext cx="35971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255" name="对象 24662"/>
                <p:cNvGraphicFramePr>
                  <a:graphicFrameLocks noChangeAspect="1"/>
                </p:cNvGraphicFramePr>
                <p:nvPr/>
              </p:nvGraphicFramePr>
              <p:xfrm>
                <a:off x="6209512" y="4981975"/>
                <a:ext cx="1108961" cy="8468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96" name="公式" r:id="rId24" imgW="12801600" imgH="9753600" progId="Equation.3">
                        <p:embed/>
                      </p:oleObj>
                    </mc:Choice>
                    <mc:Fallback>
                      <p:oleObj name="公式" r:id="rId24" imgW="12801600" imgH="9753600" progId="Equation.3">
                        <p:embed/>
                        <p:pic>
                          <p:nvPicPr>
                            <p:cNvPr id="0" name="对象 246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09512" y="4981975"/>
                              <a:ext cx="1108961" cy="8468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" name="Line 22"/>
                <p:cNvSpPr>
                  <a:spLocks noChangeShapeType="1"/>
                </p:cNvSpPr>
                <p:nvPr/>
              </p:nvSpPr>
              <p:spPr bwMode="auto">
                <a:xfrm>
                  <a:off x="6592849" y="6134684"/>
                  <a:ext cx="93600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Line 22"/>
                <p:cNvSpPr>
                  <a:spLocks noChangeShapeType="1"/>
                </p:cNvSpPr>
                <p:nvPr/>
              </p:nvSpPr>
              <p:spPr bwMode="auto">
                <a:xfrm>
                  <a:off x="6592849" y="4769289"/>
                  <a:ext cx="936000" cy="0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46" name="对象 245"/>
            <p:cNvGraphicFramePr>
              <a:graphicFrameLocks noChangeAspect="1"/>
            </p:cNvGraphicFramePr>
            <p:nvPr/>
          </p:nvGraphicFramePr>
          <p:xfrm>
            <a:off x="4892283" y="5582314"/>
            <a:ext cx="470608" cy="51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7" name="公式" r:id="rId25" imgW="6096000" imgH="5486400" progId="Equation.3">
                    <p:embed/>
                  </p:oleObj>
                </mc:Choice>
                <mc:Fallback>
                  <p:oleObj name="公式" r:id="rId25" imgW="6096000" imgH="5486400" progId="Equation.3">
                    <p:embed/>
                    <p:pic>
                      <p:nvPicPr>
                        <p:cNvPr id="0" name="对象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283" y="5582314"/>
                          <a:ext cx="470608" cy="5110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8" name="对象 257"/>
          <p:cNvGraphicFramePr>
            <a:graphicFrameLocks noChangeAspect="1"/>
          </p:cNvGraphicFramePr>
          <p:nvPr/>
        </p:nvGraphicFramePr>
        <p:xfrm>
          <a:off x="7054850" y="4320533"/>
          <a:ext cx="4970463" cy="73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8" name="公式" r:id="rId27" imgW="74676000" imgH="10972800" progId="Equation.3">
                  <p:embed/>
                </p:oleObj>
              </mc:Choice>
              <mc:Fallback>
                <p:oleObj name="公式" r:id="rId27" imgW="74676000" imgH="10972800" progId="Equation.3">
                  <p:embed/>
                  <p:pic>
                    <p:nvPicPr>
                      <p:cNvPr id="0" name="对象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4320533"/>
                        <a:ext cx="4970463" cy="73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对象 258"/>
          <p:cNvGraphicFramePr>
            <a:graphicFrameLocks noChangeAspect="1"/>
          </p:cNvGraphicFramePr>
          <p:nvPr/>
        </p:nvGraphicFramePr>
        <p:xfrm>
          <a:off x="7635875" y="5089525"/>
          <a:ext cx="42529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9" name="公式" r:id="rId29" imgW="66141600" imgH="10972800" progId="Equation.3">
                  <p:embed/>
                </p:oleObj>
              </mc:Choice>
              <mc:Fallback>
                <p:oleObj name="公式" r:id="rId29" imgW="66141600" imgH="10972800" progId="Equation.3">
                  <p:embed/>
                  <p:pic>
                    <p:nvPicPr>
                      <p:cNvPr id="0" name="对象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089525"/>
                        <a:ext cx="42529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对象 260"/>
          <p:cNvGraphicFramePr>
            <a:graphicFrameLocks noChangeAspect="1"/>
          </p:cNvGraphicFramePr>
          <p:nvPr/>
        </p:nvGraphicFramePr>
        <p:xfrm>
          <a:off x="7262686" y="5931812"/>
          <a:ext cx="4547812" cy="8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0" name="公式" r:id="rId31" imgW="58826400" imgH="10972800" progId="Equation.3">
                  <p:embed/>
                </p:oleObj>
              </mc:Choice>
              <mc:Fallback>
                <p:oleObj name="公式" r:id="rId31" imgW="58826400" imgH="10972800" progId="Equation.3">
                  <p:embed/>
                  <p:pic>
                    <p:nvPicPr>
                      <p:cNvPr id="0" name="对象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686" y="5931812"/>
                        <a:ext cx="4547812" cy="82106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文本框 143"/>
          <p:cNvSpPr txBox="1"/>
          <p:nvPr/>
        </p:nvSpPr>
        <p:spPr>
          <a:xfrm>
            <a:off x="3474596" y="-11754"/>
            <a:ext cx="55351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6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</a:t>
            </a:r>
            <a:r>
              <a:rPr lang="zh-CN" altLang="en-US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交流电路的相量分析法 </a:t>
            </a:r>
            <a:endParaRPr lang="zh-CN" altLang="en-US" sz="24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0228" y="1583920"/>
            <a:ext cx="3946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此题电路为简单电路，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2-5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</a:t>
            </a:r>
            <a:r>
              <a:rPr lang="zh-CN" altLang="en-US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已用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阻抗串、并联法结合分流公式进行了求解，以下是另三种方法的主要求解步骤。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5" grpId="0"/>
      <p:bldP spid="11" grpId="0" animBg="1"/>
      <p:bldP spid="106" grpId="0"/>
      <p:bldP spid="14" grpId="0"/>
      <p:bldP spid="128" grpId="0"/>
      <p:bldP spid="244" grpId="0"/>
      <p:bldP spid="245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769360" y="1035466"/>
            <a:ext cx="5288508" cy="2811098"/>
            <a:chOff x="6769360" y="1035466"/>
            <a:chExt cx="5288508" cy="2811098"/>
          </a:xfrm>
        </p:grpSpPr>
        <p:grpSp>
          <p:nvGrpSpPr>
            <p:cNvPr id="13" name="组合 12"/>
            <p:cNvGrpSpPr/>
            <p:nvPr/>
          </p:nvGrpSpPr>
          <p:grpSpPr>
            <a:xfrm>
              <a:off x="6769360" y="1035466"/>
              <a:ext cx="5288508" cy="2809875"/>
              <a:chOff x="6769360" y="1035466"/>
              <a:chExt cx="5288508" cy="2809875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769360" y="1035466"/>
                <a:ext cx="5288508" cy="2809875"/>
              </a:xfrm>
              <a:prstGeom prst="rect">
                <a:avLst/>
              </a:prstGeom>
            </p:spPr>
          </p:pic>
          <p:graphicFrame>
            <p:nvGraphicFramePr>
              <p:cNvPr id="85" name="Object 11"/>
              <p:cNvGraphicFramePr>
                <a:graphicFrameLocks noChangeAspect="1"/>
              </p:cNvGraphicFramePr>
              <p:nvPr/>
            </p:nvGraphicFramePr>
            <p:xfrm>
              <a:off x="7474489" y="2487769"/>
              <a:ext cx="666750" cy="565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02" name="公式" r:id="rId2" imgW="6400800" imgH="5791200" progId="Equation.3">
                      <p:embed/>
                    </p:oleObj>
                  </mc:Choice>
                  <mc:Fallback>
                    <p:oleObj name="公式" r:id="rId2" imgW="6400800" imgH="579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4489" y="2487769"/>
                            <a:ext cx="666750" cy="565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组合 7"/>
            <p:cNvGrpSpPr/>
            <p:nvPr/>
          </p:nvGrpSpPr>
          <p:grpSpPr>
            <a:xfrm>
              <a:off x="7066337" y="1983204"/>
              <a:ext cx="4660199" cy="1863360"/>
              <a:chOff x="7066337" y="1983204"/>
              <a:chExt cx="4660199" cy="1863360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7066337" y="3280885"/>
                <a:ext cx="4660199" cy="525093"/>
                <a:chOff x="561775" y="5860787"/>
                <a:chExt cx="4671163" cy="525093"/>
              </a:xfrm>
            </p:grpSpPr>
            <p:grpSp>
              <p:nvGrpSpPr>
                <p:cNvPr id="146" name="组合 145"/>
                <p:cNvGrpSpPr/>
                <p:nvPr/>
              </p:nvGrpSpPr>
              <p:grpSpPr>
                <a:xfrm>
                  <a:off x="561775" y="5862660"/>
                  <a:ext cx="4671163" cy="523220"/>
                  <a:chOff x="561775" y="5862660"/>
                  <a:chExt cx="4671163" cy="523220"/>
                </a:xfrm>
              </p:grpSpPr>
              <p:sp>
                <p:nvSpPr>
                  <p:cNvPr id="14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8246" y="5862660"/>
                    <a:ext cx="561086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dirty="0">
                        <a:solidFill>
                          <a:srgbClr val="000099"/>
                        </a:solidFill>
                      </a:rPr>
                      <a:t>V</a:t>
                    </a:r>
                    <a:r>
                      <a:rPr lang="en-US" altLang="zh-CN" sz="1800" dirty="0">
                        <a:solidFill>
                          <a:srgbClr val="000099"/>
                        </a:solidFill>
                      </a:rPr>
                      <a:t>0</a:t>
                    </a:r>
                    <a:endParaRPr lang="en-US" altLang="zh-CN" sz="1800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61775" y="6129033"/>
                    <a:ext cx="194857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70C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031772" y="6129033"/>
                    <a:ext cx="220116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70C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7" name="椭圆 146"/>
                <p:cNvSpPr/>
                <p:nvPr/>
              </p:nvSpPr>
              <p:spPr>
                <a:xfrm>
                  <a:off x="2516683" y="5860787"/>
                  <a:ext cx="504000" cy="5040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3" name="文本框 162"/>
              <p:cNvSpPr txBox="1"/>
              <p:nvPr/>
            </p:nvSpPr>
            <p:spPr>
              <a:xfrm>
                <a:off x="7111314" y="22588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+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7253977" y="30764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+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1227202" y="2830901"/>
                <a:ext cx="336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rgbClr val="FF0000"/>
                    </a:solidFill>
                  </a:rPr>
                  <a:t>-</a:t>
                </a:r>
                <a:endParaRPr lang="zh-CN" altLang="en-US" sz="6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943307" y="1983204"/>
                <a:ext cx="336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rgbClr val="FF0000"/>
                    </a:solidFill>
                  </a:rPr>
                  <a:t>-</a:t>
                </a:r>
                <a:endParaRPr lang="zh-CN" altLang="en-US" sz="6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96002" y="493797"/>
            <a:ext cx="7394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如图电路中已知：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=10A</a:t>
            </a:r>
            <a:r>
              <a:rPr lang="zh-CN" altLang="en-US" sz="2400" dirty="0"/>
              <a:t>、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AB</a:t>
            </a:r>
            <a:r>
              <a:rPr lang="en-US" altLang="zh-CN" sz="2400" dirty="0"/>
              <a:t> =100V</a:t>
            </a:r>
            <a:r>
              <a:rPr lang="zh-CN" altLang="en-US" sz="2400" dirty="0"/>
              <a:t>，试用相量图分析法求总电压表和总电流表</a:t>
            </a:r>
            <a:r>
              <a:rPr lang="zh-CN" altLang="en-US" sz="2400" i="1" baseline="-25000" dirty="0"/>
              <a:t> </a:t>
            </a:r>
            <a:r>
              <a:rPr lang="zh-CN" altLang="en-US" sz="2400" dirty="0"/>
              <a:t>的读数。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330" y="12437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解：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914920" y="1327612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此电路结构的串联中有并联，故</a:t>
            </a:r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设并联环节的电压为参考相量：</a:t>
            </a:r>
            <a:endParaRPr lang="zh-CN" altLang="en-US" sz="2800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" name="Object 41"/>
          <p:cNvGraphicFramePr>
            <a:graphicFrameLocks noChangeAspect="1"/>
          </p:cNvGraphicFramePr>
          <p:nvPr/>
        </p:nvGraphicFramePr>
        <p:xfrm>
          <a:off x="1922279" y="2215972"/>
          <a:ext cx="2763383" cy="59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3" name="公式" r:id="rId4" imgW="25603200" imgH="5791200" progId="Equation.3">
                  <p:embed/>
                </p:oleObj>
              </mc:Choice>
              <mc:Fallback>
                <p:oleObj name="公式" r:id="rId4" imgW="25603200" imgH="579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79" y="2215972"/>
                        <a:ext cx="2763383" cy="595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2513110" y="5050023"/>
            <a:ext cx="3581400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由电流相量图可求得：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0" name="Group 18"/>
          <p:cNvGrpSpPr/>
          <p:nvPr/>
        </p:nvGrpSpPr>
        <p:grpSpPr bwMode="auto">
          <a:xfrm>
            <a:off x="1842461" y="2763710"/>
            <a:ext cx="3924300" cy="587375"/>
            <a:chOff x="0" y="0"/>
            <a:chExt cx="2472" cy="370"/>
          </a:xfrm>
        </p:grpSpPr>
        <p:graphicFrame>
          <p:nvGraphicFramePr>
            <p:cNvPr id="41" name="Object 19"/>
            <p:cNvGraphicFramePr>
              <a:graphicFrameLocks noChangeAspect="1"/>
            </p:cNvGraphicFramePr>
            <p:nvPr/>
          </p:nvGraphicFramePr>
          <p:xfrm>
            <a:off x="0" y="26"/>
            <a:ext cx="88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04" name="" r:id="rId6" imgW="584200" imgH="215900" progId="Equation.3">
                    <p:embed/>
                  </p:oleObj>
                </mc:Choice>
                <mc:Fallback>
                  <p:oleObj name="" r:id="rId6" imgW="5842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"/>
                          <a:ext cx="88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Group 20"/>
            <p:cNvGrpSpPr/>
            <p:nvPr/>
          </p:nvGrpSpPr>
          <p:grpSpPr bwMode="auto">
            <a:xfrm>
              <a:off x="1038" y="0"/>
              <a:ext cx="1434" cy="370"/>
              <a:chOff x="0" y="0"/>
              <a:chExt cx="1434" cy="370"/>
            </a:xfrm>
          </p:grpSpPr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192" y="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超前</a:t>
                </a:r>
                <a:endParaRPr lang="zh-CN" altLang="en-US" dirty="0">
                  <a:solidFill>
                    <a:srgbClr val="CC0000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44" name="Object 22"/>
              <p:cNvGraphicFramePr>
                <a:graphicFrameLocks noChangeAspect="1"/>
              </p:cNvGraphicFramePr>
              <p:nvPr/>
            </p:nvGraphicFramePr>
            <p:xfrm>
              <a:off x="0" y="0"/>
              <a:ext cx="237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05" name="" r:id="rId8" imgW="129540" imgH="186055" progId="Equation.3">
                      <p:embed/>
                    </p:oleObj>
                  </mc:Choice>
                  <mc:Fallback>
                    <p:oleObj name="" r:id="rId8" imgW="129540" imgH="18605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37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23"/>
              <p:cNvGraphicFramePr>
                <a:graphicFrameLocks noChangeAspect="1"/>
              </p:cNvGraphicFramePr>
              <p:nvPr/>
            </p:nvGraphicFramePr>
            <p:xfrm>
              <a:off x="682" y="36"/>
              <a:ext cx="752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06" name="" r:id="rId10" imgW="453390" imgH="194310" progId="Equation.3">
                      <p:embed/>
                    </p:oleObj>
                  </mc:Choice>
                  <mc:Fallback>
                    <p:oleObj name="" r:id="rId10" imgW="453390" imgH="19431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2" y="36"/>
                            <a:ext cx="752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1854718" y="3387184"/>
          <a:ext cx="32845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7" name="" r:id="rId12" imgW="1600200" imgH="431800" progId="Equation.3">
                  <p:embed/>
                </p:oleObj>
              </mc:Choice>
              <mc:Fallback>
                <p:oleObj name="" r:id="rId12" imgW="16002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718" y="3387184"/>
                        <a:ext cx="328453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5"/>
          <p:cNvGraphicFramePr>
            <a:graphicFrameLocks noChangeAspect="1"/>
          </p:cNvGraphicFramePr>
          <p:nvPr/>
        </p:nvGraphicFramePr>
        <p:xfrm>
          <a:off x="1809439" y="4391027"/>
          <a:ext cx="360724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08" name="公式" r:id="rId14" imgW="36576000" imgH="5791200" progId="Equation.3">
                  <p:embed/>
                </p:oleObj>
              </mc:Choice>
              <mc:Fallback>
                <p:oleObj name="公式" r:id="rId14" imgW="36576000" imgH="579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9" y="4391027"/>
                        <a:ext cx="3607241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38"/>
          <p:cNvGrpSpPr/>
          <p:nvPr/>
        </p:nvGrpSpPr>
        <p:grpSpPr bwMode="auto">
          <a:xfrm>
            <a:off x="165051" y="3042090"/>
            <a:ext cx="1685925" cy="1695450"/>
            <a:chOff x="0" y="0"/>
            <a:chExt cx="1062" cy="1068"/>
          </a:xfrm>
        </p:grpSpPr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0" y="120"/>
              <a:ext cx="102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由已知</a:t>
              </a:r>
              <a:endPara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条件得：</a:t>
              </a:r>
              <a:endPara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AutoShape 40"/>
            <p:cNvSpPr/>
            <p:nvPr/>
          </p:nvSpPr>
          <p:spPr bwMode="auto">
            <a:xfrm>
              <a:off x="894" y="0"/>
              <a:ext cx="168" cy="1068"/>
            </a:xfrm>
            <a:prstGeom prst="leftBrace">
              <a:avLst>
                <a:gd name="adj1" fmla="val 52947"/>
                <a:gd name="adj2" fmla="val 50000"/>
              </a:avLst>
            </a:prstGeom>
            <a:noFill/>
            <a:ln w="38100">
              <a:solidFill>
                <a:srgbClr val="A5002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13"/>
          <p:cNvGrpSpPr/>
          <p:nvPr/>
        </p:nvGrpSpPr>
        <p:grpSpPr bwMode="auto">
          <a:xfrm>
            <a:off x="6293290" y="3633417"/>
            <a:ext cx="1085850" cy="2219325"/>
            <a:chOff x="10" y="-30"/>
            <a:chExt cx="684" cy="1398"/>
          </a:xfrm>
        </p:grpSpPr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10" y="-30"/>
              <a:ext cx="684" cy="6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690" y="696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26"/>
          <p:cNvGrpSpPr/>
          <p:nvPr/>
        </p:nvGrpSpPr>
        <p:grpSpPr bwMode="auto">
          <a:xfrm>
            <a:off x="5821803" y="3420692"/>
            <a:ext cx="609600" cy="1312863"/>
            <a:chOff x="33" y="0"/>
            <a:chExt cx="384" cy="827"/>
          </a:xfrm>
        </p:grpSpPr>
        <p:sp>
          <p:nvSpPr>
            <p:cNvPr id="76" name="Line 27"/>
            <p:cNvSpPr>
              <a:spLocks noChangeShapeType="1"/>
            </p:cNvSpPr>
            <p:nvPr/>
          </p:nvSpPr>
          <p:spPr bwMode="auto">
            <a:xfrm flipV="1">
              <a:off x="300" y="101"/>
              <a:ext cx="0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33" y="31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FF0000"/>
                  </a:solidFill>
                </a:rPr>
                <a:t>10</a:t>
              </a:r>
              <a:endParaRPr lang="en-US" altLang="zh-CN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78" name="Object 29"/>
            <p:cNvGraphicFramePr>
              <a:graphicFrameLocks noChangeAspect="1"/>
            </p:cNvGraphicFramePr>
            <p:nvPr/>
          </p:nvGraphicFramePr>
          <p:xfrm>
            <a:off x="96" y="0"/>
            <a:ext cx="1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09" name="" r:id="rId16" imgW="137795" imgH="194310" progId="Equation.3">
                    <p:embed/>
                  </p:oleObj>
                </mc:Choice>
                <mc:Fallback>
                  <p:oleObj name="" r:id="rId16" imgW="137795" imgH="19431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1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Group 33"/>
          <p:cNvGrpSpPr/>
          <p:nvPr/>
        </p:nvGrpSpPr>
        <p:grpSpPr bwMode="auto">
          <a:xfrm>
            <a:off x="6245666" y="4722443"/>
            <a:ext cx="1235076" cy="1611313"/>
            <a:chOff x="108" y="4"/>
            <a:chExt cx="778" cy="1015"/>
          </a:xfrm>
        </p:grpSpPr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321" y="10"/>
              <a:ext cx="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45°</a:t>
              </a:r>
              <a:endParaRPr lang="en-US" altLang="zh-CN" dirty="0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08" y="25"/>
              <a:ext cx="720" cy="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36"/>
            <p:cNvGraphicFramePr>
              <a:graphicFrameLocks noChangeAspect="1"/>
            </p:cNvGraphicFramePr>
            <p:nvPr/>
          </p:nvGraphicFramePr>
          <p:xfrm>
            <a:off x="191" y="532"/>
            <a:ext cx="4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0" name="" r:id="rId18" imgW="323850" imgH="186055" progId="Equation.3">
                    <p:embed/>
                  </p:oleObj>
                </mc:Choice>
                <mc:Fallback>
                  <p:oleObj name="" r:id="rId18" imgW="323850" imgH="18605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532"/>
                          <a:ext cx="45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37"/>
            <p:cNvGraphicFramePr>
              <a:graphicFrameLocks noChangeAspect="1"/>
            </p:cNvGraphicFramePr>
            <p:nvPr/>
          </p:nvGraphicFramePr>
          <p:xfrm>
            <a:off x="663" y="746"/>
            <a:ext cx="2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1" name="" r:id="rId20" imgW="153670" imgH="194310" progId="Equation.3">
                    <p:embed/>
                  </p:oleObj>
                </mc:Choice>
                <mc:Fallback>
                  <p:oleObj name="" r:id="rId20" imgW="153670" imgH="19431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746"/>
                          <a:ext cx="20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Freeform 38"/>
            <p:cNvSpPr/>
            <p:nvPr/>
          </p:nvSpPr>
          <p:spPr bwMode="auto">
            <a:xfrm>
              <a:off x="271" y="4"/>
              <a:ext cx="70" cy="149"/>
            </a:xfrm>
            <a:custGeom>
              <a:avLst/>
              <a:gdLst>
                <a:gd name="T0" fmla="*/ 70 w 70"/>
                <a:gd name="T1" fmla="*/ 0 h 149"/>
                <a:gd name="T2" fmla="*/ 0 w 70"/>
                <a:gd name="T3" fmla="*/ 149 h 149"/>
                <a:gd name="T4" fmla="*/ 0 60000 65536"/>
                <a:gd name="T5" fmla="*/ 0 60000 65536"/>
                <a:gd name="T6" fmla="*/ 0 w 70"/>
                <a:gd name="T7" fmla="*/ 0 h 149"/>
                <a:gd name="T8" fmla="*/ 70 w 70"/>
                <a:gd name="T9" fmla="*/ 149 h 1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" h="149">
                  <a:moveTo>
                    <a:pt x="70" y="0"/>
                  </a:moveTo>
                  <a:cubicBezTo>
                    <a:pt x="58" y="60"/>
                    <a:pt x="42" y="104"/>
                    <a:pt x="0" y="149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53" name="Group 17"/>
          <p:cNvGrpSpPr/>
          <p:nvPr/>
        </p:nvGrpSpPr>
        <p:grpSpPr bwMode="auto">
          <a:xfrm>
            <a:off x="6263257" y="4759408"/>
            <a:ext cx="1828800" cy="1763713"/>
            <a:chOff x="148" y="-64"/>
            <a:chExt cx="1152" cy="1111"/>
          </a:xfrm>
        </p:grpSpPr>
        <p:sp>
          <p:nvSpPr>
            <p:cNvPr id="154" name="Line 18"/>
            <p:cNvSpPr>
              <a:spLocks noChangeShapeType="1"/>
            </p:cNvSpPr>
            <p:nvPr/>
          </p:nvSpPr>
          <p:spPr bwMode="auto">
            <a:xfrm>
              <a:off x="148" y="1046"/>
              <a:ext cx="1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5" name="Line 19"/>
            <p:cNvSpPr>
              <a:spLocks noChangeShapeType="1"/>
            </p:cNvSpPr>
            <p:nvPr/>
          </p:nvSpPr>
          <p:spPr bwMode="auto">
            <a:xfrm>
              <a:off x="189" y="-64"/>
              <a:ext cx="1111" cy="1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6" name="Line 20"/>
            <p:cNvSpPr>
              <a:spLocks noChangeShapeType="1"/>
            </p:cNvSpPr>
            <p:nvPr/>
          </p:nvSpPr>
          <p:spPr bwMode="auto">
            <a:xfrm>
              <a:off x="1276" y="-62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2" name="Object 11"/>
          <p:cNvGraphicFramePr>
            <a:graphicFrameLocks noChangeAspect="1"/>
          </p:cNvGraphicFramePr>
          <p:nvPr/>
        </p:nvGraphicFramePr>
        <p:xfrm>
          <a:off x="8071548" y="6075196"/>
          <a:ext cx="508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12" name="公式" r:id="rId22" imgW="4876800" imgH="5486400" progId="Equation.3">
                  <p:embed/>
                </p:oleObj>
              </mc:Choice>
              <mc:Fallback>
                <p:oleObj name="公式" r:id="rId22" imgW="4876800" imgH="548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548" y="6075196"/>
                        <a:ext cx="508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组合 171"/>
          <p:cNvGrpSpPr/>
          <p:nvPr/>
        </p:nvGrpSpPr>
        <p:grpSpPr>
          <a:xfrm>
            <a:off x="8763492" y="4108132"/>
            <a:ext cx="3138488" cy="982981"/>
            <a:chOff x="8795354" y="4215825"/>
            <a:chExt cx="3138488" cy="982981"/>
          </a:xfrm>
        </p:grpSpPr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8795354" y="4215825"/>
              <a:ext cx="3138488" cy="96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5000"/>
                </a:lnSpc>
                <a:spcBef>
                  <a:spcPct val="0"/>
                </a:spcBef>
              </a:pP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I X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=100V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滞后于   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90 </a:t>
              </a:r>
              <a:r>
                <a:rPr lang="en-US" altLang="zh-CN" sz="2800" baseline="26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0" name="Object 11"/>
            <p:cNvGraphicFramePr>
              <a:graphicFrameLocks noChangeAspect="1"/>
            </p:cNvGraphicFramePr>
            <p:nvPr/>
          </p:nvGraphicFramePr>
          <p:xfrm>
            <a:off x="8891700" y="4633656"/>
            <a:ext cx="66675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3" name="公式" r:id="rId24" imgW="6400800" imgH="5791200" progId="Equation.3">
                    <p:embed/>
                  </p:oleObj>
                </mc:Choice>
                <mc:Fallback>
                  <p:oleObj name="公式" r:id="rId24" imgW="6400800" imgH="579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1700" y="4633656"/>
                          <a:ext cx="666750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32"/>
            <p:cNvGraphicFramePr>
              <a:graphicFrameLocks noChangeAspect="1"/>
            </p:cNvGraphicFramePr>
            <p:nvPr/>
          </p:nvGraphicFramePr>
          <p:xfrm>
            <a:off x="10628536" y="4648201"/>
            <a:ext cx="30321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4" name="" r:id="rId25" imgW="105410" imgH="161925" progId="Equation.3">
                    <p:embed/>
                  </p:oleObj>
                </mc:Choice>
                <mc:Fallback>
                  <p:oleObj name="" r:id="rId25" imgW="105410" imgH="16192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8536" y="4648201"/>
                          <a:ext cx="303213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6271067" y="4258892"/>
            <a:ext cx="2362199" cy="937008"/>
            <a:chOff x="6271067" y="4258892"/>
            <a:chExt cx="2362199" cy="937008"/>
          </a:xfrm>
        </p:grpSpPr>
        <p:grpSp>
          <p:nvGrpSpPr>
            <p:cNvPr id="64" name="Group 10"/>
            <p:cNvGrpSpPr/>
            <p:nvPr/>
          </p:nvGrpSpPr>
          <p:grpSpPr bwMode="auto">
            <a:xfrm>
              <a:off x="6271067" y="4258892"/>
              <a:ext cx="2362199" cy="534988"/>
              <a:chOff x="5" y="0"/>
              <a:chExt cx="1488" cy="337"/>
            </a:xfrm>
          </p:grpSpPr>
          <p:graphicFrame>
            <p:nvGraphicFramePr>
              <p:cNvPr id="81" name="Object 11"/>
              <p:cNvGraphicFramePr>
                <a:graphicFrameLocks noChangeAspect="1"/>
              </p:cNvGraphicFramePr>
              <p:nvPr/>
            </p:nvGraphicFramePr>
            <p:xfrm>
              <a:off x="1033" y="0"/>
              <a:ext cx="460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15" name="" r:id="rId27" imgW="292735" imgH="229235" progId="Equation.3">
                      <p:embed/>
                    </p:oleObj>
                  </mc:Choice>
                  <mc:Fallback>
                    <p:oleObj name="" r:id="rId27" imgW="292735" imgH="22923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" y="0"/>
                            <a:ext cx="460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5" y="298"/>
                <a:ext cx="113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3" name="文本框 172"/>
            <p:cNvSpPr txBox="1"/>
            <p:nvPr/>
          </p:nvSpPr>
          <p:spPr>
            <a:xfrm>
              <a:off x="7268473" y="47342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100V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59300" y="4766167"/>
            <a:ext cx="825867" cy="1764000"/>
            <a:chOff x="5459300" y="4766167"/>
            <a:chExt cx="825867" cy="1764000"/>
          </a:xfrm>
        </p:grpSpPr>
        <p:sp>
          <p:nvSpPr>
            <p:cNvPr id="161" name="Line 52"/>
            <p:cNvSpPr>
              <a:spLocks noChangeShapeType="1"/>
            </p:cNvSpPr>
            <p:nvPr/>
          </p:nvSpPr>
          <p:spPr bwMode="auto">
            <a:xfrm>
              <a:off x="6263128" y="4766167"/>
              <a:ext cx="0" cy="1764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8" name="Object 11"/>
            <p:cNvGraphicFramePr>
              <a:graphicFrameLocks noChangeAspect="1"/>
            </p:cNvGraphicFramePr>
            <p:nvPr/>
          </p:nvGraphicFramePr>
          <p:xfrm>
            <a:off x="5558279" y="5968631"/>
            <a:ext cx="635000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6" name="公式" r:id="rId29" imgW="6096000" imgH="5486400" progId="Equation.3">
                    <p:embed/>
                  </p:oleObj>
                </mc:Choice>
                <mc:Fallback>
                  <p:oleObj name="公式" r:id="rId29" imgW="6096000" imgH="548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8279" y="5968631"/>
                          <a:ext cx="635000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文本框 173"/>
            <p:cNvSpPr txBox="1"/>
            <p:nvPr/>
          </p:nvSpPr>
          <p:spPr>
            <a:xfrm>
              <a:off x="5459300" y="5391077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100V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79" name="Rectangle 56"/>
          <p:cNvSpPr>
            <a:spLocks noChangeArrowheads="1"/>
          </p:cNvSpPr>
          <p:nvPr/>
        </p:nvSpPr>
        <p:spPr bwMode="auto">
          <a:xfrm>
            <a:off x="9090886" y="5635412"/>
            <a:ext cx="23487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总电压表读数</a:t>
            </a:r>
            <a:endParaRPr lang="en-US" altLang="zh-CN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=141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" name="Text Box 8"/>
          <p:cNvSpPr txBox="1">
            <a:spLocks noChangeArrowheads="1"/>
          </p:cNvSpPr>
          <p:nvPr/>
        </p:nvSpPr>
        <p:spPr bwMode="auto">
          <a:xfrm>
            <a:off x="8446487" y="5223287"/>
            <a:ext cx="3581400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0000"/>
              </a:lnSpc>
            </a:pPr>
            <a:r>
              <a:rPr lang="zh-CN" altLang="en-US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由电压相量图可求得：</a:t>
            </a:r>
            <a:endParaRPr lang="zh-CN" altLang="en-US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1" name="Rectangle 56"/>
          <p:cNvSpPr>
            <a:spLocks noChangeArrowheads="1"/>
          </p:cNvSpPr>
          <p:nvPr/>
        </p:nvSpPr>
        <p:spPr bwMode="auto">
          <a:xfrm>
            <a:off x="2937091" y="5499498"/>
            <a:ext cx="2365519" cy="1021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总电流表读数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i="1" dirty="0">
                <a:solidFill>
                  <a:srgbClr val="CC0000"/>
                </a:solidFill>
              </a:rPr>
              <a:t>    </a:t>
            </a:r>
            <a:r>
              <a:rPr lang="en-US" altLang="zh-CN" sz="32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A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灯片编号占位符 3"/>
          <p:cNvSpPr txBox="1"/>
          <p:nvPr/>
        </p:nvSpPr>
        <p:spPr>
          <a:xfrm>
            <a:off x="9265264" y="6450419"/>
            <a:ext cx="2873649" cy="382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063AF-4828-4509-A510-9A5FFA849951}" type="slidenum">
              <a:rPr lang="zh-CN" altLang="en-US" sz="1600" smtClean="0">
                <a:solidFill>
                  <a:schemeClr val="tx1"/>
                </a:solidFill>
              </a:rPr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00330" y="5037048"/>
            <a:ext cx="2572610" cy="1710297"/>
            <a:chOff x="200330" y="4958981"/>
            <a:chExt cx="2572610" cy="1788364"/>
          </a:xfrm>
        </p:grpSpPr>
        <p:sp>
          <p:nvSpPr>
            <p:cNvPr id="184" name="云形 183"/>
            <p:cNvSpPr/>
            <p:nvPr/>
          </p:nvSpPr>
          <p:spPr>
            <a:xfrm>
              <a:off x="200330" y="4958981"/>
              <a:ext cx="2572610" cy="178836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Text Box 9"/>
            <p:cNvSpPr txBox="1">
              <a:spLocks noChangeArrowheads="1"/>
            </p:cNvSpPr>
            <p:nvPr/>
          </p:nvSpPr>
          <p:spPr bwMode="auto">
            <a:xfrm>
              <a:off x="487086" y="5158846"/>
              <a:ext cx="2254454" cy="138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显见：相量间相位差为特殊角的电路，适合用相量图</a:t>
              </a:r>
              <a:endParaRPr lang="en-US" altLang="zh-CN" sz="2000" b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l"/>
              <a:r>
                <a:rPr lang="zh-CN" altLang="en-US" sz="20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分析求解。</a:t>
              </a:r>
              <a:endParaRPr lang="zh-CN" altLang="en-US" sz="2000" b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83765" y="4199781"/>
            <a:ext cx="1280760" cy="573462"/>
            <a:chOff x="6283765" y="4199781"/>
            <a:chExt cx="1280760" cy="573462"/>
          </a:xfrm>
        </p:grpSpPr>
        <p:sp>
          <p:nvSpPr>
            <p:cNvPr id="74" name="Line 31"/>
            <p:cNvSpPr>
              <a:spLocks noChangeShapeType="1"/>
            </p:cNvSpPr>
            <p:nvPr/>
          </p:nvSpPr>
          <p:spPr bwMode="auto">
            <a:xfrm>
              <a:off x="6283765" y="4697970"/>
              <a:ext cx="11160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60" name="Text Box 28"/>
            <p:cNvSpPr txBox="1">
              <a:spLocks noChangeArrowheads="1"/>
            </p:cNvSpPr>
            <p:nvPr/>
          </p:nvSpPr>
          <p:spPr bwMode="auto">
            <a:xfrm>
              <a:off x="6478675" y="4316043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FF0000"/>
                  </a:solidFill>
                </a:rPr>
                <a:t>10</a:t>
              </a:r>
              <a:endParaRPr lang="en-US" altLang="zh-CN" sz="3200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83" name="Object 56"/>
            <p:cNvGraphicFramePr>
              <a:graphicFrameLocks noChangeAspect="1"/>
            </p:cNvGraphicFramePr>
            <p:nvPr/>
          </p:nvGraphicFramePr>
          <p:xfrm>
            <a:off x="7259761" y="4199781"/>
            <a:ext cx="304764" cy="47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7" name="公式" r:id="rId31" imgW="105410" imgH="161925" progId="Equation.3">
                    <p:embed/>
                  </p:oleObj>
                </mc:Choice>
                <mc:Fallback>
                  <p:oleObj name="公式" r:id="rId31" imgW="105410" imgH="16192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9761" y="4199781"/>
                          <a:ext cx="304764" cy="47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9711393" y="128977"/>
            <a:ext cx="2301952" cy="1016593"/>
            <a:chOff x="9711393" y="128977"/>
            <a:chExt cx="2301952" cy="1016593"/>
          </a:xfrm>
        </p:grpSpPr>
        <p:sp>
          <p:nvSpPr>
            <p:cNvPr id="7" name="圆角矩形 6"/>
            <p:cNvSpPr/>
            <p:nvPr/>
          </p:nvSpPr>
          <p:spPr>
            <a:xfrm>
              <a:off x="9711393" y="128977"/>
              <a:ext cx="2269032" cy="10156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744313" y="129907"/>
              <a:ext cx="22690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此例题亦可用相量</a:t>
              </a:r>
              <a:endParaRPr lang="en-US" altLang="zh-CN" sz="20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分析法列复数方程</a:t>
              </a:r>
              <a:endParaRPr lang="en-US" altLang="zh-CN" sz="20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求解</a:t>
              </a:r>
              <a:r>
                <a:rPr lang="en-US" altLang="zh-CN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0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自行练习</a:t>
              </a:r>
              <a:r>
                <a:rPr lang="en-US" altLang="zh-CN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0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endParaRPr lang="zh-CN" altLang="en-US" sz="20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75" name="Rectangle 54"/>
          <p:cNvSpPr>
            <a:spLocks noChangeArrowheads="1"/>
          </p:cNvSpPr>
          <p:nvPr/>
        </p:nvSpPr>
        <p:spPr bwMode="auto">
          <a:xfrm>
            <a:off x="886910" y="467005"/>
            <a:ext cx="1911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600" dirty="0">
                <a:solidFill>
                  <a:srgbClr val="C00000"/>
                </a:solidFill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</a:rPr>
              <a:t>2-6-2】</a:t>
            </a:r>
            <a:endParaRPr lang="en-US" altLang="zh-CN" sz="2600" dirty="0">
              <a:solidFill>
                <a:srgbClr val="C0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80755" y="3836"/>
            <a:ext cx="55351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6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</a:t>
            </a:r>
            <a:r>
              <a:rPr lang="zh-CN" altLang="en-US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交流电路的相量分析法 </a:t>
            </a:r>
            <a:endParaRPr lang="zh-CN" altLang="en-US" sz="24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4" grpId="0"/>
      <p:bldP spid="35" grpId="0" autoUpdateAnimBg="0"/>
      <p:bldP spid="179" grpId="0" animBg="1"/>
      <p:bldP spid="180" grpId="0" autoUpdateAnimBg="0"/>
      <p:bldP spid="181" grpId="0" animBg="1"/>
      <p:bldP spid="7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98548" y="629639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400" smtClean="0"/>
            </a:fld>
            <a:endParaRPr lang="zh-CN" altLang="en-US" sz="1400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547072" y="960425"/>
            <a:ext cx="529673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正弦交流电路如图（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）所示，选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Ù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为参考相量，试定性画出电路的电压和电流相量图。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" name="Group 7"/>
          <p:cNvGrpSpPr/>
          <p:nvPr/>
        </p:nvGrpSpPr>
        <p:grpSpPr bwMode="auto">
          <a:xfrm>
            <a:off x="5890640" y="3670404"/>
            <a:ext cx="3352800" cy="1143000"/>
            <a:chOff x="0" y="0"/>
            <a:chExt cx="2112" cy="720"/>
          </a:xfrm>
        </p:grpSpPr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V="1">
              <a:off x="384" y="240"/>
              <a:ext cx="129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0" y="240"/>
              <a:ext cx="168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1680" y="240"/>
              <a:ext cx="432" cy="48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" name="对象 62474"/>
            <p:cNvGraphicFramePr>
              <a:graphicFrameLocks noChangeAspect="1"/>
            </p:cNvGraphicFramePr>
            <p:nvPr/>
          </p:nvGraphicFramePr>
          <p:xfrm>
            <a:off x="1708" y="0"/>
            <a:ext cx="2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07" name="" r:id="rId1" imgW="166370" imgH="205105" progId="Equation.3">
                    <p:embed/>
                  </p:oleObj>
                </mc:Choice>
                <mc:Fallback>
                  <p:oleObj name="" r:id="rId1" imgW="166370" imgH="205105" progId="Equation.3">
                    <p:embed/>
                    <p:pic>
                      <p:nvPicPr>
                        <p:cNvPr id="0" name="对象 62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0"/>
                          <a:ext cx="2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15"/>
          <p:cNvGrpSpPr/>
          <p:nvPr/>
        </p:nvGrpSpPr>
        <p:grpSpPr bwMode="auto">
          <a:xfrm>
            <a:off x="6500240" y="4826104"/>
            <a:ext cx="3092450" cy="544513"/>
            <a:chOff x="0" y="0"/>
            <a:chExt cx="1948" cy="343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0" y="0"/>
              <a:ext cx="1728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" name="对象 62477"/>
            <p:cNvGraphicFramePr>
              <a:graphicFrameLocks noChangeAspect="1"/>
            </p:cNvGraphicFramePr>
            <p:nvPr/>
          </p:nvGraphicFramePr>
          <p:xfrm>
            <a:off x="1183" y="28"/>
            <a:ext cx="7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08" name="" r:id="rId3" imgW="585470" imgH="241935" progId="Equation.3">
                    <p:embed/>
                  </p:oleObj>
                </mc:Choice>
                <mc:Fallback>
                  <p:oleObj name="" r:id="rId3" imgW="585470" imgH="241935" progId="Equation.3">
                    <p:embed/>
                    <p:pic>
                      <p:nvPicPr>
                        <p:cNvPr id="0" name="对象 62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28"/>
                          <a:ext cx="76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0"/>
          <p:cNvGrpSpPr/>
          <p:nvPr/>
        </p:nvGrpSpPr>
        <p:grpSpPr bwMode="auto">
          <a:xfrm>
            <a:off x="6500240" y="3148117"/>
            <a:ext cx="1541462" cy="1665287"/>
            <a:chOff x="0" y="0"/>
            <a:chExt cx="971" cy="1049"/>
          </a:xfrm>
        </p:grpSpPr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V="1">
              <a:off x="0" y="281"/>
              <a:ext cx="720" cy="7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0" y="281"/>
              <a:ext cx="7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" name="对象 62481"/>
            <p:cNvGraphicFramePr>
              <a:graphicFrameLocks noChangeAspect="1"/>
            </p:cNvGraphicFramePr>
            <p:nvPr/>
          </p:nvGraphicFramePr>
          <p:xfrm>
            <a:off x="707" y="0"/>
            <a:ext cx="2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09" name="" r:id="rId5" imgW="191770" imgH="230505" progId="Equation.3">
                    <p:embed/>
                  </p:oleObj>
                </mc:Choice>
                <mc:Fallback>
                  <p:oleObj name="" r:id="rId5" imgW="191770" imgH="230505" progId="Equation.3">
                    <p:embed/>
                    <p:pic>
                      <p:nvPicPr>
                        <p:cNvPr id="0" name="对象 62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0"/>
                          <a:ext cx="26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719" y="289"/>
              <a:ext cx="0" cy="75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" name="Group 55"/>
          <p:cNvGrpSpPr/>
          <p:nvPr/>
        </p:nvGrpSpPr>
        <p:grpSpPr bwMode="auto">
          <a:xfrm>
            <a:off x="6277990" y="3079854"/>
            <a:ext cx="401637" cy="1733550"/>
            <a:chOff x="0" y="0"/>
            <a:chExt cx="253" cy="1092"/>
          </a:xfrm>
        </p:grpSpPr>
        <p:grpSp>
          <p:nvGrpSpPr>
            <p:cNvPr id="62" name="Group 56"/>
            <p:cNvGrpSpPr/>
            <p:nvPr/>
          </p:nvGrpSpPr>
          <p:grpSpPr bwMode="auto">
            <a:xfrm>
              <a:off x="0" y="0"/>
              <a:ext cx="247" cy="1092"/>
              <a:chOff x="0" y="0"/>
              <a:chExt cx="247" cy="1092"/>
            </a:xfrm>
          </p:grpSpPr>
          <p:sp>
            <p:nvSpPr>
              <p:cNvPr id="66" name="Line 57"/>
              <p:cNvSpPr>
                <a:spLocks noChangeShapeType="1"/>
              </p:cNvSpPr>
              <p:nvPr/>
            </p:nvSpPr>
            <p:spPr bwMode="auto">
              <a:xfrm flipV="1">
                <a:off x="140" y="32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7" name="对象 62486"/>
              <p:cNvGraphicFramePr>
                <a:graphicFrameLocks noChangeAspect="1"/>
              </p:cNvGraphicFramePr>
              <p:nvPr/>
            </p:nvGraphicFramePr>
            <p:xfrm>
              <a:off x="0" y="0"/>
              <a:ext cx="247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0" name="" r:id="rId7" imgW="191770" imgH="243205" progId="Equation.3">
                      <p:embed/>
                    </p:oleObj>
                  </mc:Choice>
                  <mc:Fallback>
                    <p:oleObj name="" r:id="rId7" imgW="191770" imgH="243205" progId="Equation.3">
                      <p:embed/>
                      <p:pic>
                        <p:nvPicPr>
                          <p:cNvPr id="0" name="对象 624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47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" name="Group 59"/>
            <p:cNvGrpSpPr/>
            <p:nvPr/>
          </p:nvGrpSpPr>
          <p:grpSpPr bwMode="auto">
            <a:xfrm>
              <a:off x="157" y="993"/>
              <a:ext cx="96" cy="87"/>
              <a:chOff x="0" y="0"/>
              <a:chExt cx="96" cy="87"/>
            </a:xfrm>
          </p:grpSpPr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 flipH="1">
                <a:off x="86" y="5"/>
                <a:ext cx="1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Group 62"/>
          <p:cNvGrpSpPr/>
          <p:nvPr/>
        </p:nvGrpSpPr>
        <p:grpSpPr bwMode="auto">
          <a:xfrm>
            <a:off x="5539802" y="3630717"/>
            <a:ext cx="1054100" cy="1182687"/>
            <a:chOff x="0" y="0"/>
            <a:chExt cx="664" cy="745"/>
          </a:xfrm>
        </p:grpSpPr>
        <p:grpSp>
          <p:nvGrpSpPr>
            <p:cNvPr id="69" name="Group 63"/>
            <p:cNvGrpSpPr/>
            <p:nvPr/>
          </p:nvGrpSpPr>
          <p:grpSpPr bwMode="auto">
            <a:xfrm>
              <a:off x="0" y="0"/>
              <a:ext cx="605" cy="745"/>
              <a:chOff x="0" y="0"/>
              <a:chExt cx="605" cy="745"/>
            </a:xfrm>
          </p:grpSpPr>
          <p:sp>
            <p:nvSpPr>
              <p:cNvPr id="73" name="Line 64"/>
              <p:cNvSpPr>
                <a:spLocks noChangeShapeType="1"/>
              </p:cNvSpPr>
              <p:nvPr/>
            </p:nvSpPr>
            <p:spPr bwMode="auto">
              <a:xfrm flipH="1" flipV="1">
                <a:off x="221" y="265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4" name="对象 62493"/>
              <p:cNvGraphicFramePr>
                <a:graphicFrameLocks noChangeAspect="1"/>
              </p:cNvGraphicFramePr>
              <p:nvPr/>
            </p:nvGraphicFramePr>
            <p:xfrm>
              <a:off x="0" y="0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1" name="" r:id="rId9" imgW="230505" imgH="230505" progId="Equation.3">
                      <p:embed/>
                    </p:oleObj>
                  </mc:Choice>
                  <mc:Fallback>
                    <p:oleObj name="" r:id="rId9" imgW="230505" imgH="230505" progId="Equation.3">
                      <p:embed/>
                      <p:pic>
                        <p:nvPicPr>
                          <p:cNvPr id="0" name="对象 624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6"/>
            <p:cNvGrpSpPr/>
            <p:nvPr/>
          </p:nvGrpSpPr>
          <p:grpSpPr bwMode="auto">
            <a:xfrm rot="-2342533">
              <a:off x="568" y="616"/>
              <a:ext cx="96" cy="87"/>
              <a:chOff x="0" y="0"/>
              <a:chExt cx="96" cy="87"/>
            </a:xfrm>
          </p:grpSpPr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 flipH="1">
                <a:off x="86" y="5"/>
                <a:ext cx="1" cy="8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" name="Group 79"/>
          <p:cNvGrpSpPr/>
          <p:nvPr/>
        </p:nvGrpSpPr>
        <p:grpSpPr bwMode="auto">
          <a:xfrm>
            <a:off x="6500240" y="4813404"/>
            <a:ext cx="1211262" cy="506413"/>
            <a:chOff x="0" y="0"/>
            <a:chExt cx="763" cy="319"/>
          </a:xfrm>
        </p:grpSpPr>
        <p:sp>
          <p:nvSpPr>
            <p:cNvPr id="114" name="Line 13"/>
            <p:cNvSpPr>
              <a:spLocks noChangeShapeType="1"/>
            </p:cNvSpPr>
            <p:nvPr/>
          </p:nvSpPr>
          <p:spPr bwMode="auto">
            <a:xfrm>
              <a:off x="0" y="0"/>
              <a:ext cx="7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5" name="对象 62539"/>
            <p:cNvGraphicFramePr>
              <a:graphicFrameLocks noChangeAspect="1"/>
            </p:cNvGraphicFramePr>
            <p:nvPr/>
          </p:nvGraphicFramePr>
          <p:xfrm>
            <a:off x="527" y="15"/>
            <a:ext cx="2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12" name="" r:id="rId11" imgW="179070" imgH="229870" progId="Equation.3">
                    <p:embed/>
                  </p:oleObj>
                </mc:Choice>
                <mc:Fallback>
                  <p:oleObj name="" r:id="rId11" imgW="179070" imgH="229870" progId="Equation.3">
                    <p:embed/>
                    <p:pic>
                      <p:nvPicPr>
                        <p:cNvPr id="0" name="对象 62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5"/>
                          <a:ext cx="2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884235" y="2190270"/>
            <a:ext cx="3594101" cy="3190988"/>
            <a:chOff x="884235" y="2190270"/>
            <a:chExt cx="3594101" cy="3190988"/>
          </a:xfrm>
        </p:grpSpPr>
        <p:grpSp>
          <p:nvGrpSpPr>
            <p:cNvPr id="75" name="Group 75"/>
            <p:cNvGrpSpPr/>
            <p:nvPr/>
          </p:nvGrpSpPr>
          <p:grpSpPr bwMode="auto">
            <a:xfrm>
              <a:off x="884235" y="2190270"/>
              <a:ext cx="3594101" cy="2589213"/>
              <a:chOff x="0" y="-21"/>
              <a:chExt cx="2264" cy="1631"/>
            </a:xfrm>
          </p:grpSpPr>
          <p:sp>
            <p:nvSpPr>
              <p:cNvPr id="76" name="Text Box 19"/>
              <p:cNvSpPr txBox="1">
                <a:spLocks noChangeArrowheads="1"/>
              </p:cNvSpPr>
              <p:nvPr/>
            </p:nvSpPr>
            <p:spPr bwMode="auto">
              <a:xfrm>
                <a:off x="344" y="239"/>
                <a:ext cx="48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l-GR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298" y="1129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l-GR" altLang="zh-CN" sz="2400" b="1" i="1" dirty="0">
                    <a:latin typeface="Times New Roman" panose="02020603050405020304" pitchFamily="18" charset="0"/>
                    <a:ea typeface="华文琥珀" panose="02010800040101010101" pitchFamily="2" charset="-122"/>
                    <a:cs typeface="Times New Roman" panose="02020603050405020304" pitchFamily="18" charset="0"/>
                  </a:rPr>
                  <a:t>ω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8" name="对象 62500"/>
              <p:cNvGraphicFramePr>
                <a:graphicFrameLocks noChangeAspect="1"/>
              </p:cNvGraphicFramePr>
              <p:nvPr/>
            </p:nvGraphicFramePr>
            <p:xfrm>
              <a:off x="73" y="835"/>
              <a:ext cx="223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3" name="" r:id="rId13" imgW="166370" imgH="205105" progId="Equation.3">
                      <p:embed/>
                    </p:oleObj>
                  </mc:Choice>
                  <mc:Fallback>
                    <p:oleObj name="" r:id="rId13" imgW="166370" imgH="205105" progId="Equation.3">
                      <p:embed/>
                      <p:pic>
                        <p:nvPicPr>
                          <p:cNvPr id="0" name="对象 625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" y="835"/>
                            <a:ext cx="223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对象 62501"/>
              <p:cNvGraphicFramePr>
                <a:graphicFrameLocks noChangeAspect="1"/>
              </p:cNvGraphicFramePr>
              <p:nvPr/>
            </p:nvGraphicFramePr>
            <p:xfrm>
              <a:off x="283" y="602"/>
              <a:ext cx="23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4" name="" r:id="rId15" imgW="191770" imgH="230505" progId="Equation.3">
                      <p:embed/>
                    </p:oleObj>
                  </mc:Choice>
                  <mc:Fallback>
                    <p:oleObj name="" r:id="rId15" imgW="191770" imgH="230505" progId="Equation.3">
                      <p:embed/>
                      <p:pic>
                        <p:nvPicPr>
                          <p:cNvPr id="0" name="对象 62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" y="602"/>
                            <a:ext cx="234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对象 62502"/>
              <p:cNvGraphicFramePr>
                <a:graphicFrameLocks noChangeAspect="1"/>
              </p:cNvGraphicFramePr>
              <p:nvPr/>
            </p:nvGraphicFramePr>
            <p:xfrm>
              <a:off x="639" y="636"/>
              <a:ext cx="24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5" name="" r:id="rId17" imgW="191770" imgH="243205" progId="Equation.3">
                      <p:embed/>
                    </p:oleObj>
                  </mc:Choice>
                  <mc:Fallback>
                    <p:oleObj name="" r:id="rId17" imgW="191770" imgH="243205" progId="Equation.3">
                      <p:embed/>
                      <p:pic>
                        <p:nvPicPr>
                          <p:cNvPr id="0" name="对象 62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9" y="636"/>
                            <a:ext cx="240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对象 62503"/>
              <p:cNvGraphicFramePr>
                <a:graphicFrameLocks noChangeAspect="1"/>
              </p:cNvGraphicFramePr>
              <p:nvPr/>
            </p:nvGraphicFramePr>
            <p:xfrm>
              <a:off x="1479" y="198"/>
              <a:ext cx="301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6" name="" r:id="rId19" imgW="204470" imgH="230505" progId="Equation.3">
                      <p:embed/>
                    </p:oleObj>
                  </mc:Choice>
                  <mc:Fallback>
                    <p:oleObj name="" r:id="rId19" imgW="204470" imgH="230505" progId="Equation.3">
                      <p:embed/>
                      <p:pic>
                        <p:nvPicPr>
                          <p:cNvPr id="0" name="对象 62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" y="198"/>
                            <a:ext cx="301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868" y="1026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Line 26"/>
              <p:cNvSpPr>
                <a:spLocks noChangeShapeType="1"/>
              </p:cNvSpPr>
              <p:nvPr/>
            </p:nvSpPr>
            <p:spPr bwMode="auto">
              <a:xfrm flipV="1">
                <a:off x="868" y="1110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Line 27"/>
              <p:cNvSpPr>
                <a:spLocks noChangeShapeType="1"/>
              </p:cNvSpPr>
              <p:nvPr/>
            </p:nvSpPr>
            <p:spPr bwMode="auto">
              <a:xfrm>
                <a:off x="975" y="594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>
                <a:off x="975" y="1118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Line 29"/>
              <p:cNvSpPr>
                <a:spLocks noChangeShapeType="1"/>
              </p:cNvSpPr>
              <p:nvPr/>
            </p:nvSpPr>
            <p:spPr bwMode="auto">
              <a:xfrm>
                <a:off x="801" y="59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Line 30"/>
              <p:cNvSpPr>
                <a:spLocks noChangeShapeType="1"/>
              </p:cNvSpPr>
              <p:nvPr/>
            </p:nvSpPr>
            <p:spPr bwMode="auto">
              <a:xfrm>
                <a:off x="1761" y="59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Rectangle 31"/>
              <p:cNvSpPr>
                <a:spLocks noChangeArrowheads="1"/>
              </p:cNvSpPr>
              <p:nvPr/>
            </p:nvSpPr>
            <p:spPr bwMode="auto">
              <a:xfrm>
                <a:off x="1707" y="93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Line 32"/>
              <p:cNvSpPr>
                <a:spLocks noChangeShapeType="1"/>
              </p:cNvSpPr>
              <p:nvPr/>
            </p:nvSpPr>
            <p:spPr bwMode="auto">
              <a:xfrm flipH="1">
                <a:off x="273" y="1506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" name="Line 33"/>
              <p:cNvSpPr>
                <a:spLocks noChangeShapeType="1"/>
              </p:cNvSpPr>
              <p:nvPr/>
            </p:nvSpPr>
            <p:spPr bwMode="auto">
              <a:xfrm>
                <a:off x="273" y="59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" name="Text Box 34"/>
              <p:cNvSpPr txBox="1">
                <a:spLocks noChangeArrowheads="1"/>
              </p:cNvSpPr>
              <p:nvPr/>
            </p:nvSpPr>
            <p:spPr bwMode="auto">
              <a:xfrm>
                <a:off x="1448" y="882"/>
                <a:ext cx="25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2600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435" y="63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" name="Line 36"/>
              <p:cNvSpPr>
                <a:spLocks noChangeShapeType="1"/>
              </p:cNvSpPr>
              <p:nvPr/>
            </p:nvSpPr>
            <p:spPr bwMode="auto">
              <a:xfrm>
                <a:off x="889" y="678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Line 37"/>
              <p:cNvSpPr>
                <a:spLocks noChangeShapeType="1"/>
              </p:cNvSpPr>
              <p:nvPr/>
            </p:nvSpPr>
            <p:spPr bwMode="auto">
              <a:xfrm>
                <a:off x="1461" y="54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5" name="Group 38"/>
              <p:cNvGrpSpPr/>
              <p:nvPr/>
            </p:nvGrpSpPr>
            <p:grpSpPr bwMode="auto">
              <a:xfrm>
                <a:off x="417" y="537"/>
                <a:ext cx="384" cy="57"/>
                <a:chOff x="0" y="0"/>
                <a:chExt cx="384" cy="57"/>
              </a:xfrm>
            </p:grpSpPr>
            <p:sp>
              <p:nvSpPr>
                <p:cNvPr id="109" name="Freeform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" cy="57"/>
                </a:xfrm>
                <a:custGeom>
                  <a:avLst/>
                  <a:gdLst>
                    <a:gd name="T0" fmla="*/ 0 w 98"/>
                    <a:gd name="T1" fmla="*/ 57 h 57"/>
                    <a:gd name="T2" fmla="*/ 18 w 98"/>
                    <a:gd name="T3" fmla="*/ 14 h 57"/>
                    <a:gd name="T4" fmla="*/ 47 w 98"/>
                    <a:gd name="T5" fmla="*/ 0 h 57"/>
                    <a:gd name="T6" fmla="*/ 80 w 98"/>
                    <a:gd name="T7" fmla="*/ 14 h 57"/>
                    <a:gd name="T8" fmla="*/ 98 w 98"/>
                    <a:gd name="T9" fmla="*/ 4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7">
                      <a:moveTo>
                        <a:pt x="0" y="57"/>
                      </a:moveTo>
                      <a:cubicBezTo>
                        <a:pt x="3" y="50"/>
                        <a:pt x="10" y="23"/>
                        <a:pt x="18" y="14"/>
                      </a:cubicBezTo>
                      <a:cubicBezTo>
                        <a:pt x="26" y="5"/>
                        <a:pt x="37" y="0"/>
                        <a:pt x="47" y="0"/>
                      </a:cubicBezTo>
                      <a:cubicBezTo>
                        <a:pt x="57" y="0"/>
                        <a:pt x="71" y="6"/>
                        <a:pt x="80" y="14"/>
                      </a:cubicBezTo>
                      <a:cubicBezTo>
                        <a:pt x="89" y="22"/>
                        <a:pt x="94" y="42"/>
                        <a:pt x="98" y="48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0" name="Freeform 40"/>
                <p:cNvSpPr>
                  <a:spLocks noChangeArrowheads="1"/>
                </p:cNvSpPr>
                <p:nvPr/>
              </p:nvSpPr>
              <p:spPr bwMode="auto">
                <a:xfrm>
                  <a:off x="98" y="0"/>
                  <a:ext cx="95" cy="51"/>
                </a:xfrm>
                <a:custGeom>
                  <a:avLst/>
                  <a:gdLst>
                    <a:gd name="T0" fmla="*/ 0 w 121"/>
                    <a:gd name="T1" fmla="*/ 54 h 54"/>
                    <a:gd name="T2" fmla="*/ 24 w 121"/>
                    <a:gd name="T3" fmla="*/ 15 h 54"/>
                    <a:gd name="T4" fmla="*/ 66 w 121"/>
                    <a:gd name="T5" fmla="*/ 0 h 54"/>
                    <a:gd name="T6" fmla="*/ 103 w 121"/>
                    <a:gd name="T7" fmla="*/ 15 h 54"/>
                    <a:gd name="T8" fmla="*/ 121 w 121"/>
                    <a:gd name="T9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54">
                      <a:moveTo>
                        <a:pt x="0" y="54"/>
                      </a:moveTo>
                      <a:cubicBezTo>
                        <a:pt x="4" y="47"/>
                        <a:pt x="13" y="24"/>
                        <a:pt x="24" y="15"/>
                      </a:cubicBezTo>
                      <a:cubicBezTo>
                        <a:pt x="35" y="6"/>
                        <a:pt x="53" y="0"/>
                        <a:pt x="66" y="0"/>
                      </a:cubicBezTo>
                      <a:cubicBezTo>
                        <a:pt x="79" y="0"/>
                        <a:pt x="94" y="7"/>
                        <a:pt x="103" y="15"/>
                      </a:cubicBezTo>
                      <a:cubicBezTo>
                        <a:pt x="112" y="23"/>
                        <a:pt x="117" y="44"/>
                        <a:pt x="121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41"/>
                <p:cNvSpPr>
                  <a:spLocks noChangeArrowheads="1"/>
                </p:cNvSpPr>
                <p:nvPr/>
              </p:nvSpPr>
              <p:spPr bwMode="auto">
                <a:xfrm>
                  <a:off x="193" y="0"/>
                  <a:ext cx="94" cy="48"/>
                </a:xfrm>
                <a:custGeom>
                  <a:avLst/>
                  <a:gdLst>
                    <a:gd name="T0" fmla="*/ 0 w 119"/>
                    <a:gd name="T1" fmla="*/ 51 h 51"/>
                    <a:gd name="T2" fmla="*/ 17 w 119"/>
                    <a:gd name="T3" fmla="*/ 15 h 51"/>
                    <a:gd name="T4" fmla="*/ 59 w 119"/>
                    <a:gd name="T5" fmla="*/ 0 h 51"/>
                    <a:gd name="T6" fmla="*/ 96 w 119"/>
                    <a:gd name="T7" fmla="*/ 15 h 51"/>
                    <a:gd name="T8" fmla="*/ 119 w 119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51">
                      <a:moveTo>
                        <a:pt x="0" y="51"/>
                      </a:moveTo>
                      <a:cubicBezTo>
                        <a:pt x="3" y="45"/>
                        <a:pt x="7" y="24"/>
                        <a:pt x="17" y="15"/>
                      </a:cubicBezTo>
                      <a:cubicBezTo>
                        <a:pt x="27" y="6"/>
                        <a:pt x="46" y="0"/>
                        <a:pt x="59" y="0"/>
                      </a:cubicBezTo>
                      <a:cubicBezTo>
                        <a:pt x="72" y="0"/>
                        <a:pt x="86" y="7"/>
                        <a:pt x="96" y="15"/>
                      </a:cubicBezTo>
                      <a:cubicBezTo>
                        <a:pt x="106" y="23"/>
                        <a:pt x="114" y="44"/>
                        <a:pt x="119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" name="Freeform 42"/>
                <p:cNvSpPr>
                  <a:spLocks noChangeArrowheads="1"/>
                </p:cNvSpPr>
                <p:nvPr/>
              </p:nvSpPr>
              <p:spPr bwMode="auto">
                <a:xfrm>
                  <a:off x="287" y="0"/>
                  <a:ext cx="97" cy="54"/>
                </a:xfrm>
                <a:custGeom>
                  <a:avLst/>
                  <a:gdLst>
                    <a:gd name="T0" fmla="*/ 0 w 123"/>
                    <a:gd name="T1" fmla="*/ 51 h 57"/>
                    <a:gd name="T2" fmla="*/ 23 w 123"/>
                    <a:gd name="T3" fmla="*/ 15 h 57"/>
                    <a:gd name="T4" fmla="*/ 65 w 123"/>
                    <a:gd name="T5" fmla="*/ 0 h 57"/>
                    <a:gd name="T6" fmla="*/ 102 w 123"/>
                    <a:gd name="T7" fmla="*/ 15 h 57"/>
                    <a:gd name="T8" fmla="*/ 123 w 123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57">
                      <a:moveTo>
                        <a:pt x="0" y="51"/>
                      </a:moveTo>
                      <a:cubicBezTo>
                        <a:pt x="3" y="45"/>
                        <a:pt x="12" y="24"/>
                        <a:pt x="23" y="15"/>
                      </a:cubicBezTo>
                      <a:cubicBezTo>
                        <a:pt x="34" y="6"/>
                        <a:pt x="52" y="0"/>
                        <a:pt x="65" y="0"/>
                      </a:cubicBezTo>
                      <a:cubicBezTo>
                        <a:pt x="78" y="0"/>
                        <a:pt x="92" y="6"/>
                        <a:pt x="102" y="15"/>
                      </a:cubicBezTo>
                      <a:cubicBezTo>
                        <a:pt x="112" y="24"/>
                        <a:pt x="119" y="48"/>
                        <a:pt x="123" y="5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Text Box 43"/>
              <p:cNvSpPr txBox="1">
                <a:spLocks noChangeArrowheads="1"/>
              </p:cNvSpPr>
              <p:nvPr/>
            </p:nvSpPr>
            <p:spPr bwMode="auto">
              <a:xfrm>
                <a:off x="0" y="46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16" y="132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8" name="对象 62524"/>
              <p:cNvGraphicFramePr>
                <a:graphicFrameLocks noChangeAspect="1"/>
              </p:cNvGraphicFramePr>
              <p:nvPr/>
            </p:nvGraphicFramePr>
            <p:xfrm>
              <a:off x="1872" y="858"/>
              <a:ext cx="392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7" name="" r:id="rId21" imgW="228600" imgH="228600" progId="Equation.3">
                      <p:embed/>
                    </p:oleObj>
                  </mc:Choice>
                  <mc:Fallback>
                    <p:oleObj name="" r:id="rId21" imgW="228600" imgH="228600" progId="Equation.3">
                      <p:embed/>
                      <p:pic>
                        <p:nvPicPr>
                          <p:cNvPr id="0" name="对象 62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858"/>
                            <a:ext cx="392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Text Box 46"/>
              <p:cNvSpPr txBox="1">
                <a:spLocks noChangeArrowheads="1"/>
              </p:cNvSpPr>
              <p:nvPr/>
            </p:nvSpPr>
            <p:spPr bwMode="auto">
              <a:xfrm>
                <a:off x="1768" y="64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Text Box 47"/>
              <p:cNvSpPr txBox="1">
                <a:spLocks noChangeArrowheads="1"/>
              </p:cNvSpPr>
              <p:nvPr/>
            </p:nvSpPr>
            <p:spPr bwMode="auto">
              <a:xfrm>
                <a:off x="1780" y="1138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/>
            </p:nvSpPr>
            <p:spPr bwMode="auto">
              <a:xfrm>
                <a:off x="248" y="1474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/>
            </p:nvSpPr>
            <p:spPr bwMode="auto">
              <a:xfrm>
                <a:off x="216" y="570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 Box 69"/>
              <p:cNvSpPr txBox="1">
                <a:spLocks noChangeArrowheads="1"/>
              </p:cNvSpPr>
              <p:nvPr/>
            </p:nvSpPr>
            <p:spPr bwMode="auto">
              <a:xfrm>
                <a:off x="202" y="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Text Box 70"/>
              <p:cNvSpPr txBox="1">
                <a:spLocks noChangeArrowheads="1"/>
              </p:cNvSpPr>
              <p:nvPr/>
            </p:nvSpPr>
            <p:spPr bwMode="auto">
              <a:xfrm>
                <a:off x="998" y="708"/>
                <a:ext cx="21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Text Box 71"/>
              <p:cNvSpPr txBox="1">
                <a:spLocks noChangeArrowheads="1"/>
              </p:cNvSpPr>
              <p:nvPr/>
            </p:nvSpPr>
            <p:spPr bwMode="auto">
              <a:xfrm>
                <a:off x="771" y="6"/>
                <a:ext cx="27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 Box 72"/>
              <p:cNvSpPr txBox="1">
                <a:spLocks noChangeArrowheads="1"/>
              </p:cNvSpPr>
              <p:nvPr/>
            </p:nvSpPr>
            <p:spPr bwMode="auto">
              <a:xfrm>
                <a:off x="1018" y="1135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7" name="对象 62533"/>
              <p:cNvGraphicFramePr>
                <a:graphicFrameLocks noChangeAspect="1"/>
              </p:cNvGraphicFramePr>
              <p:nvPr/>
            </p:nvGraphicFramePr>
            <p:xfrm>
              <a:off x="476" y="-21"/>
              <a:ext cx="33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8" name="" r:id="rId23" imgW="217170" imgH="229870" progId="Equation.3">
                      <p:embed/>
                    </p:oleObj>
                  </mc:Choice>
                  <mc:Fallback>
                    <p:oleObj name="" r:id="rId23" imgW="217170" imgH="229870" progId="Equation.3">
                      <p:embed/>
                      <p:pic>
                        <p:nvPicPr>
                          <p:cNvPr id="0" name="对象 625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-21"/>
                            <a:ext cx="330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62534"/>
              <p:cNvGraphicFramePr>
                <a:graphicFrameLocks noChangeAspect="1"/>
              </p:cNvGraphicFramePr>
              <p:nvPr/>
            </p:nvGraphicFramePr>
            <p:xfrm>
              <a:off x="1131" y="907"/>
              <a:ext cx="357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19" name="" r:id="rId25" imgW="230505" imgH="243205" progId="Equation.3">
                      <p:embed/>
                    </p:oleObj>
                  </mc:Choice>
                  <mc:Fallback>
                    <p:oleObj name="" r:id="rId25" imgW="230505" imgH="243205" progId="Equation.3">
                      <p:embed/>
                      <p:pic>
                        <p:nvPicPr>
                          <p:cNvPr id="0" name="对象 625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1" y="907"/>
                            <a:ext cx="357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文本框 1"/>
            <p:cNvSpPr txBox="1"/>
            <p:nvPr/>
          </p:nvSpPr>
          <p:spPr>
            <a:xfrm>
              <a:off x="1839617" y="4858038"/>
              <a:ext cx="1074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（</a:t>
              </a:r>
              <a:r>
                <a:rPr lang="en-US" altLang="zh-CN" sz="2800" b="1" dirty="0"/>
                <a:t>a</a:t>
              </a:r>
              <a:r>
                <a:rPr lang="zh-CN" altLang="en-US" sz="2800" b="1" dirty="0"/>
                <a:t>）</a:t>
              </a:r>
              <a:endParaRPr lang="zh-CN" altLang="en-US" sz="2800" b="1" dirty="0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712003" y="189168"/>
            <a:ext cx="55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正弦交流电路的相量分析法 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9482736" y="819188"/>
            <a:ext cx="1974824" cy="1288991"/>
            <a:chOff x="6686276" y="127550"/>
            <a:chExt cx="1974824" cy="1288991"/>
          </a:xfrm>
        </p:grpSpPr>
        <p:graphicFrame>
          <p:nvGraphicFramePr>
            <p:cNvPr id="122" name="Object 4"/>
            <p:cNvGraphicFramePr>
              <a:graphicFrameLocks noChangeAspect="1"/>
            </p:cNvGraphicFramePr>
            <p:nvPr/>
          </p:nvGraphicFramePr>
          <p:xfrm>
            <a:off x="6686276" y="127550"/>
            <a:ext cx="1974824" cy="1288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20" name="" r:id="rId27" imgW="1027430" imgH="625475" progId="">
                    <p:embed/>
                  </p:oleObj>
                </mc:Choice>
                <mc:Fallback>
                  <p:oleObj name="" r:id="rId27" imgW="1027430" imgH="62547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6276" y="127550"/>
                          <a:ext cx="1974824" cy="1288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文本框 122"/>
            <p:cNvSpPr txBox="1"/>
            <p:nvPr/>
          </p:nvSpPr>
          <p:spPr>
            <a:xfrm>
              <a:off x="7069244" y="938226"/>
              <a:ext cx="1422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课堂练习</a:t>
              </a:r>
              <a:endParaRPr lang="zh-CN" altLang="en-US" sz="2400" b="1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61548" y="27458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答案：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0382" y="579891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2-6-1】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496" y="1475750"/>
            <a:ext cx="72866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2-7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交流电路中的功率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5173" y="2472428"/>
            <a:ext cx="4174486" cy="2398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1286876" y="536588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2060"/>
                </a:solidFill>
              </a:rPr>
              <a:t>一、单一参数交流电路中的功率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18319" y="1715953"/>
            <a:ext cx="3271998" cy="3796977"/>
            <a:chOff x="218319" y="1715953"/>
            <a:chExt cx="3271998" cy="379697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8319" y="1715953"/>
              <a:ext cx="3258618" cy="3796977"/>
            </a:xfrm>
            <a:prstGeom prst="rect">
              <a:avLst/>
            </a:prstGeom>
            <a:noFill/>
          </p:spPr>
        </p:pic>
        <p:grpSp>
          <p:nvGrpSpPr>
            <p:cNvPr id="31" name="组合 30"/>
            <p:cNvGrpSpPr/>
            <p:nvPr/>
          </p:nvGrpSpPr>
          <p:grpSpPr>
            <a:xfrm>
              <a:off x="781515" y="1739370"/>
              <a:ext cx="2315643" cy="1518802"/>
              <a:chOff x="781515" y="1739370"/>
              <a:chExt cx="2315643" cy="1518802"/>
            </a:xfrm>
          </p:grpSpPr>
          <p:sp>
            <p:nvSpPr>
              <p:cNvPr id="604" name="Rectangle 248"/>
              <p:cNvSpPr>
                <a:spLocks noChangeArrowheads="1"/>
              </p:cNvSpPr>
              <p:nvPr/>
            </p:nvSpPr>
            <p:spPr bwMode="auto">
              <a:xfrm>
                <a:off x="781515" y="2428581"/>
                <a:ext cx="354265" cy="4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u</a:t>
                </a:r>
                <a:endParaRPr lang="en-US" altLang="zh-CN" sz="24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020755" y="1739370"/>
                    <a:ext cx="2076403" cy="4283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 b="0" dirty="0">
                        <a:solidFill>
                          <a:srgbClr val="FF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瞬时功率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200" b="0" i="1" dirty="0">
                                <a:solidFill>
                                  <a:srgbClr val="FF0000"/>
                                </a:solidFill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2200" b="0" dirty="0">
                        <a:solidFill>
                          <a:srgbClr val="FF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≥0</a:t>
                    </a:r>
                    <a:endParaRPr lang="en-US" altLang="zh-CN" sz="22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5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0755" y="1739370"/>
                    <a:ext cx="2076403" cy="42832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812" t="-12676" r="-587" b="-2394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606" name="Rectangle 246"/>
              <p:cNvSpPr>
                <a:spLocks noChangeArrowheads="1"/>
              </p:cNvSpPr>
              <p:nvPr/>
            </p:nvSpPr>
            <p:spPr bwMode="auto">
              <a:xfrm>
                <a:off x="788514" y="2821403"/>
                <a:ext cx="243492" cy="43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i="1" dirty="0" err="1">
                    <a:solidFill>
                      <a:srgbClr val="0000FF"/>
                    </a:solidFill>
                  </a:rPr>
                  <a:t>i</a:t>
                </a:r>
                <a:endParaRPr lang="en-US" altLang="zh-CN" sz="2400" i="1" dirty="0">
                  <a:solidFill>
                    <a:srgbClr val="0000FF"/>
                  </a:solidFill>
                </a:endParaRPr>
              </a:p>
            </p:txBody>
          </p:sp>
        </p:grpSp>
        <p:graphicFrame>
          <p:nvGraphicFramePr>
            <p:cNvPr id="607" name="Object 109">
              <a:hlinkClick r:id="" action="ppaction://ole?verb=1"/>
            </p:cNvPr>
            <p:cNvGraphicFramePr/>
            <p:nvPr/>
          </p:nvGraphicFramePr>
          <p:xfrm>
            <a:off x="3040963" y="3030475"/>
            <a:ext cx="449354" cy="369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98" name="" r:id="rId3" imgW="254635" imgH="191135" progId="Equation.DSMT4">
                    <p:embed/>
                  </p:oleObj>
                </mc:Choice>
                <mc:Fallback>
                  <p:oleObj name="" r:id="rId3" imgW="254635" imgH="191135" progId="Equation.DSMT4">
                    <p:embed/>
                    <p:pic>
                      <p:nvPicPr>
                        <p:cNvPr id="0" name="Object 109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963" y="3030475"/>
                          <a:ext cx="449354" cy="3690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" name="Line 184"/>
          <p:cNvSpPr>
            <a:spLocks noChangeShapeType="1"/>
          </p:cNvSpPr>
          <p:nvPr/>
        </p:nvSpPr>
        <p:spPr bwMode="auto">
          <a:xfrm flipH="1">
            <a:off x="1673587" y="3115446"/>
            <a:ext cx="0" cy="2376000"/>
          </a:xfrm>
          <a:prstGeom prst="line">
            <a:avLst/>
          </a:prstGeom>
          <a:noFill/>
          <a:ln w="28575">
            <a:solidFill>
              <a:srgbClr val="7030A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767483" y="2188094"/>
            <a:ext cx="1713187" cy="514008"/>
            <a:chOff x="767483" y="2188094"/>
            <a:chExt cx="1713187" cy="514008"/>
          </a:xfrm>
        </p:grpSpPr>
        <p:sp>
          <p:nvSpPr>
            <p:cNvPr id="640" name="Rectangle 128"/>
            <p:cNvSpPr>
              <a:spLocks noChangeArrowheads="1"/>
            </p:cNvSpPr>
            <p:nvPr/>
          </p:nvSpPr>
          <p:spPr bwMode="auto">
            <a:xfrm>
              <a:off x="2129118" y="2206392"/>
              <a:ext cx="351552" cy="495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+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641" name="Rectangle 128"/>
            <p:cNvSpPr>
              <a:spLocks noChangeArrowheads="1"/>
            </p:cNvSpPr>
            <p:nvPr/>
          </p:nvSpPr>
          <p:spPr bwMode="auto">
            <a:xfrm>
              <a:off x="767483" y="2188094"/>
              <a:ext cx="351552" cy="495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+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646" name="Rectangle 8"/>
          <p:cNvSpPr>
            <a:spLocks noChangeArrowheads="1"/>
          </p:cNvSpPr>
          <p:nvPr/>
        </p:nvSpPr>
        <p:spPr bwMode="auto">
          <a:xfrm>
            <a:off x="390512" y="6140642"/>
            <a:ext cx="31458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电阻总是吸收功率 </a:t>
            </a:r>
            <a:endParaRPr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390512" y="4092581"/>
            <a:ext cx="1187749" cy="1372214"/>
            <a:chOff x="452505" y="4092581"/>
            <a:chExt cx="1187749" cy="1372214"/>
          </a:xfrm>
        </p:grpSpPr>
        <p:grpSp>
          <p:nvGrpSpPr>
            <p:cNvPr id="21" name="组合 20"/>
            <p:cNvGrpSpPr/>
            <p:nvPr/>
          </p:nvGrpSpPr>
          <p:grpSpPr>
            <a:xfrm>
              <a:off x="452505" y="4092581"/>
              <a:ext cx="837579" cy="1372214"/>
              <a:chOff x="422755" y="4865999"/>
              <a:chExt cx="837579" cy="137221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22755" y="4865999"/>
                <a:ext cx="837579" cy="1372214"/>
                <a:chOff x="422088" y="5166084"/>
                <a:chExt cx="837579" cy="137221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619752" y="5166084"/>
                  <a:ext cx="584466" cy="1372214"/>
                  <a:chOff x="619752" y="5166084"/>
                  <a:chExt cx="584466" cy="1372214"/>
                </a:xfrm>
              </p:grpSpPr>
              <p:sp>
                <p:nvSpPr>
                  <p:cNvPr id="611" name="Line 1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88199" y="6162784"/>
                    <a:ext cx="0" cy="20337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006" y="5627360"/>
                    <a:ext cx="0" cy="208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9510" y="6363209"/>
                    <a:ext cx="44117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922088" y="5166084"/>
                    <a:ext cx="282130" cy="5206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 err="1">
                        <a:solidFill>
                          <a:srgbClr val="FF0000"/>
                        </a:solidFill>
                      </a:rPr>
                      <a:t>i</a:t>
                    </a:r>
                    <a:endParaRPr lang="en-US" altLang="zh-CN" sz="3200" i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15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728" y="5510260"/>
                    <a:ext cx="272492" cy="4394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16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52" y="5830412"/>
                    <a:ext cx="356188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 sz="4000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61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755442" y="5627360"/>
                  <a:ext cx="4411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22088" y="5724298"/>
                  <a:ext cx="347229" cy="4957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115667" y="5836272"/>
                  <a:ext cx="144000" cy="3265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3" name="Line 146"/>
              <p:cNvSpPr>
                <a:spLocks noChangeShapeType="1"/>
              </p:cNvSpPr>
              <p:nvPr/>
            </p:nvSpPr>
            <p:spPr bwMode="auto">
              <a:xfrm>
                <a:off x="919306" y="5402354"/>
                <a:ext cx="2160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301700" y="47413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935711" y="4107915"/>
            <a:ext cx="1148452" cy="1213976"/>
            <a:chOff x="1796229" y="4107915"/>
            <a:chExt cx="1148452" cy="1213976"/>
          </a:xfrm>
        </p:grpSpPr>
        <p:grpSp>
          <p:nvGrpSpPr>
            <p:cNvPr id="625" name="组合 624"/>
            <p:cNvGrpSpPr/>
            <p:nvPr/>
          </p:nvGrpSpPr>
          <p:grpSpPr>
            <a:xfrm>
              <a:off x="1796229" y="4107915"/>
              <a:ext cx="837579" cy="1213976"/>
              <a:chOff x="422755" y="4880561"/>
              <a:chExt cx="837579" cy="1213976"/>
            </a:xfrm>
          </p:grpSpPr>
          <p:grpSp>
            <p:nvGrpSpPr>
              <p:cNvPr id="626" name="组合 625"/>
              <p:cNvGrpSpPr/>
              <p:nvPr/>
            </p:nvGrpSpPr>
            <p:grpSpPr>
              <a:xfrm>
                <a:off x="422755" y="4880561"/>
                <a:ext cx="837579" cy="1213976"/>
                <a:chOff x="422088" y="5180646"/>
                <a:chExt cx="837579" cy="1213976"/>
              </a:xfrm>
            </p:grpSpPr>
            <p:grpSp>
              <p:nvGrpSpPr>
                <p:cNvPr id="628" name="组合 627"/>
                <p:cNvGrpSpPr/>
                <p:nvPr/>
              </p:nvGrpSpPr>
              <p:grpSpPr>
                <a:xfrm>
                  <a:off x="574634" y="5180646"/>
                  <a:ext cx="616372" cy="1213976"/>
                  <a:chOff x="574634" y="5180646"/>
                  <a:chExt cx="616372" cy="1213976"/>
                </a:xfrm>
              </p:grpSpPr>
              <p:sp>
                <p:nvSpPr>
                  <p:cNvPr id="632" name="Line 1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88199" y="6162784"/>
                    <a:ext cx="0" cy="20337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006" y="5627360"/>
                    <a:ext cx="0" cy="208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4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9510" y="6363209"/>
                    <a:ext cx="44117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922088" y="5180646"/>
                    <a:ext cx="254326" cy="4915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636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4552" y="5932957"/>
                    <a:ext cx="27249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 dirty="0">
                        <a:solidFill>
                          <a:srgbClr val="0000FF"/>
                        </a:solidFill>
                      </a:rPr>
                      <a:t>+</a:t>
                    </a:r>
                    <a:endParaRPr lang="en-US" altLang="zh-CN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637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4634" y="5324939"/>
                    <a:ext cx="356188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 dirty="0">
                        <a:solidFill>
                          <a:srgbClr val="0000FF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 sz="4000" dirty="0">
                      <a:solidFill>
                        <a:srgbClr val="0000FF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629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755442" y="5627360"/>
                  <a:ext cx="4411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162"/>
                <p:cNvSpPr>
                  <a:spLocks noChangeArrowheads="1"/>
                </p:cNvSpPr>
                <p:nvPr/>
              </p:nvSpPr>
              <p:spPr bwMode="auto">
                <a:xfrm>
                  <a:off x="422088" y="5711826"/>
                  <a:ext cx="383119" cy="5206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>
                      <a:solidFill>
                        <a:srgbClr val="0000FF"/>
                      </a:solidFill>
                    </a:rPr>
                    <a:t>u</a:t>
                  </a:r>
                  <a:endParaRPr lang="en-US" altLang="zh-CN" sz="3200" i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31" name="矩形 630"/>
                <p:cNvSpPr/>
                <p:nvPr/>
              </p:nvSpPr>
              <p:spPr>
                <a:xfrm>
                  <a:off x="1115667" y="5836272"/>
                  <a:ext cx="144000" cy="3265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7" name="Line 146"/>
              <p:cNvSpPr>
                <a:spLocks noChangeShapeType="1"/>
              </p:cNvSpPr>
              <p:nvPr/>
            </p:nvSpPr>
            <p:spPr bwMode="auto">
              <a:xfrm flipH="1">
                <a:off x="919306" y="5402354"/>
                <a:ext cx="2160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8" name="文本框 647"/>
            <p:cNvSpPr txBox="1"/>
            <p:nvPr/>
          </p:nvSpPr>
          <p:spPr>
            <a:xfrm>
              <a:off x="2606127" y="47556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文本框 278"/>
          <p:cNvSpPr txBox="1"/>
          <p:nvPr/>
        </p:nvSpPr>
        <p:spPr>
          <a:xfrm>
            <a:off x="3744495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2" name="Text Box 49"/>
          <p:cNvSpPr txBox="1">
            <a:spLocks noChangeArrowheads="1"/>
          </p:cNvSpPr>
          <p:nvPr/>
        </p:nvSpPr>
        <p:spPr bwMode="auto">
          <a:xfrm>
            <a:off x="1687729" y="1112978"/>
            <a:ext cx="193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电阻电路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83" name="Text Box 49"/>
          <p:cNvSpPr txBox="1">
            <a:spLocks noChangeArrowheads="1"/>
          </p:cNvSpPr>
          <p:nvPr/>
        </p:nvSpPr>
        <p:spPr bwMode="auto">
          <a:xfrm>
            <a:off x="3862429" y="1335550"/>
            <a:ext cx="26585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对于纯电阻电路：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84" name="Text Box 49"/>
          <p:cNvSpPr txBox="1">
            <a:spLocks noChangeArrowheads="1"/>
          </p:cNvSpPr>
          <p:nvPr/>
        </p:nvSpPr>
        <p:spPr bwMode="auto">
          <a:xfrm>
            <a:off x="9733491" y="2914406"/>
            <a:ext cx="2566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电阻为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耗能元件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6" name="Object 6"/>
          <p:cNvGraphicFramePr>
            <a:graphicFrameLocks noChangeAspect="1"/>
          </p:cNvGraphicFramePr>
          <p:nvPr/>
        </p:nvGraphicFramePr>
        <p:xfrm>
          <a:off x="3667125" y="2343150"/>
          <a:ext cx="81962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9" name="公式" r:id="rId5" imgW="94792800" imgH="5791200" progId="Equation.3">
                  <p:embed/>
                </p:oleObj>
              </mc:Choice>
              <mc:Fallback>
                <p:oleObj name="公式" r:id="rId5" imgW="947928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343150"/>
                        <a:ext cx="8196263" cy="52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932512" y="201465"/>
            <a:ext cx="1474261" cy="1470632"/>
            <a:chOff x="9932512" y="278957"/>
            <a:chExt cx="1474261" cy="1470632"/>
          </a:xfrm>
        </p:grpSpPr>
        <p:grpSp>
          <p:nvGrpSpPr>
            <p:cNvPr id="287" name="组合 286"/>
            <p:cNvGrpSpPr/>
            <p:nvPr/>
          </p:nvGrpSpPr>
          <p:grpSpPr>
            <a:xfrm>
              <a:off x="9932512" y="278957"/>
              <a:ext cx="1084411" cy="1470632"/>
              <a:chOff x="422755" y="4895916"/>
              <a:chExt cx="837579" cy="1301620"/>
            </a:xfrm>
          </p:grpSpPr>
          <p:grpSp>
            <p:nvGrpSpPr>
              <p:cNvPr id="288" name="组合 287"/>
              <p:cNvGrpSpPr/>
              <p:nvPr/>
            </p:nvGrpSpPr>
            <p:grpSpPr>
              <a:xfrm>
                <a:off x="422755" y="4895916"/>
                <a:ext cx="837579" cy="1301620"/>
                <a:chOff x="422088" y="5196001"/>
                <a:chExt cx="837579" cy="1301620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619752" y="5196001"/>
                  <a:ext cx="571254" cy="1301620"/>
                  <a:chOff x="619752" y="5196001"/>
                  <a:chExt cx="571254" cy="1301620"/>
                </a:xfrm>
              </p:grpSpPr>
              <p:sp>
                <p:nvSpPr>
                  <p:cNvPr id="294" name="Line 1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88199" y="6162784"/>
                    <a:ext cx="0" cy="20337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006" y="5627360"/>
                    <a:ext cx="0" cy="2089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9510" y="6363209"/>
                    <a:ext cx="44117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922088" y="5196001"/>
                    <a:ext cx="217912" cy="4608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 err="1">
                        <a:solidFill>
                          <a:srgbClr val="FF0000"/>
                        </a:solidFill>
                      </a:rPr>
                      <a:t>i</a:t>
                    </a:r>
                    <a:endParaRPr lang="en-US" altLang="zh-CN" sz="3200" i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8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728" y="5510260"/>
                    <a:ext cx="272492" cy="4086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9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52" y="5871089"/>
                    <a:ext cx="275113" cy="6265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 sz="4000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91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755442" y="5627360"/>
                  <a:ext cx="44117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Rectangle 162"/>
                <p:cNvSpPr>
                  <a:spLocks noChangeArrowheads="1"/>
                </p:cNvSpPr>
                <p:nvPr/>
              </p:nvSpPr>
              <p:spPr bwMode="auto">
                <a:xfrm>
                  <a:off x="422088" y="5741744"/>
                  <a:ext cx="295914" cy="4608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>
                  <a:off x="1115667" y="5836272"/>
                  <a:ext cx="144000" cy="3265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9" name="Line 146"/>
              <p:cNvSpPr>
                <a:spLocks noChangeShapeType="1"/>
              </p:cNvSpPr>
              <p:nvPr/>
            </p:nvSpPr>
            <p:spPr bwMode="auto">
              <a:xfrm>
                <a:off x="919306" y="5402354"/>
                <a:ext cx="2160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0" name="文本框 299"/>
            <p:cNvSpPr txBox="1"/>
            <p:nvPr/>
          </p:nvSpPr>
          <p:spPr>
            <a:xfrm>
              <a:off x="11016923" y="91555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2" name="矩形 301"/>
          <p:cNvSpPr/>
          <p:nvPr/>
        </p:nvSpPr>
        <p:spPr>
          <a:xfrm>
            <a:off x="8950397" y="1635274"/>
            <a:ext cx="3047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i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</a:t>
            </a:r>
            <a:r>
              <a:rPr lang="en-US" altLang="zh-CN" sz="2600" b="1" i="1" u="sng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为关联参考方向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316484" y="5575609"/>
            <a:ext cx="27142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600" b="1" i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</a:t>
            </a:r>
            <a:r>
              <a:rPr lang="en-US" altLang="zh-CN" sz="2600" b="1" i="1" u="sng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实际方向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4" name="Object 6"/>
          <p:cNvGraphicFramePr>
            <a:graphicFrameLocks noChangeAspect="1"/>
          </p:cNvGraphicFramePr>
          <p:nvPr/>
        </p:nvGraphicFramePr>
        <p:xfrm>
          <a:off x="3851275" y="1797050"/>
          <a:ext cx="2819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0" name="公式" r:id="rId7" imgW="31089600" imgH="5486400" progId="Equation.3">
                  <p:embed/>
                </p:oleObj>
              </mc:Choice>
              <mc:Fallback>
                <p:oleObj name="公式" r:id="rId7" imgW="310896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797050"/>
                        <a:ext cx="2819400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Object 6"/>
          <p:cNvGraphicFramePr>
            <a:graphicFrameLocks noChangeAspect="1"/>
          </p:cNvGraphicFramePr>
          <p:nvPr/>
        </p:nvGraphicFramePr>
        <p:xfrm>
          <a:off x="6766897" y="1765582"/>
          <a:ext cx="1825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1" name="公式" r:id="rId9" imgW="20116800" imgH="5486400" progId="Equation.3">
                  <p:embed/>
                </p:oleObj>
              </mc:Choice>
              <mc:Fallback>
                <p:oleObj name="公式" r:id="rId9" imgW="201168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897" y="1765582"/>
                        <a:ext cx="1825625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" name="Object 6"/>
          <p:cNvGraphicFramePr>
            <a:graphicFrameLocks noChangeAspect="1"/>
          </p:cNvGraphicFramePr>
          <p:nvPr/>
        </p:nvGraphicFramePr>
        <p:xfrm>
          <a:off x="3638550" y="3530600"/>
          <a:ext cx="83200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2" name="公式" r:id="rId11" imgW="93268800" imgH="5486400" progId="Equation.3">
                  <p:embed/>
                </p:oleObj>
              </mc:Choice>
              <mc:Fallback>
                <p:oleObj name="公式" r:id="rId11" imgW="932688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530600"/>
                        <a:ext cx="8320088" cy="498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Object 6"/>
          <p:cNvGraphicFramePr>
            <a:graphicFrameLocks noChangeAspect="1"/>
          </p:cNvGraphicFramePr>
          <p:nvPr/>
        </p:nvGraphicFramePr>
        <p:xfrm>
          <a:off x="3605213" y="4141788"/>
          <a:ext cx="8350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3" name="公式" r:id="rId13" imgW="96926400" imgH="10058400" progId="Equation.3">
                  <p:embed/>
                </p:oleObj>
              </mc:Choice>
              <mc:Fallback>
                <p:oleObj name="公式" r:id="rId13" imgW="96926400" imgH="1005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141788"/>
                        <a:ext cx="835025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353119" y="5089281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可见：交流电路中平均功率计算公式与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直流电路的功率计算公式相同，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均为有效值。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340963" y="2805905"/>
            <a:ext cx="2700000" cy="497759"/>
            <a:chOff x="340963" y="2805905"/>
            <a:chExt cx="2700000" cy="497759"/>
          </a:xfrm>
        </p:grpSpPr>
        <p:graphicFrame>
          <p:nvGraphicFramePr>
            <p:cNvPr id="639" name="Object 16" descr="40%">
              <a:hlinkClick r:id="" action="ppaction://ole?verb=1"/>
            </p:cNvPr>
            <p:cNvGraphicFramePr/>
            <p:nvPr/>
          </p:nvGraphicFramePr>
          <p:xfrm>
            <a:off x="2328595" y="2986814"/>
            <a:ext cx="426463" cy="31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04" name="公式" r:id="rId15" imgW="5486400" imgH="4267200" progId="Equation.3">
                    <p:embed/>
                  </p:oleObj>
                </mc:Choice>
                <mc:Fallback>
                  <p:oleObj name="公式" r:id="rId15" imgW="5486400" imgH="4267200" progId="Equation.3">
                    <p:embed/>
                    <p:pic>
                      <p:nvPicPr>
                        <p:cNvPr id="0" name="Object 16" descr="40%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595" y="2986814"/>
                          <a:ext cx="426463" cy="31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>
              <a:off x="340963" y="2805905"/>
              <a:ext cx="2700000" cy="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4322" y="646753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/>
          </a:p>
        </p:txBody>
      </p:sp>
      <p:sp>
        <p:nvSpPr>
          <p:cNvPr id="136" name="文本框 135"/>
          <p:cNvSpPr txBox="1"/>
          <p:nvPr/>
        </p:nvSpPr>
        <p:spPr>
          <a:xfrm>
            <a:off x="155193" y="4199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正半周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2592107" y="4214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负半周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utoUpdateAnimBg="0"/>
      <p:bldP spid="622" grpId="0" animBg="1"/>
      <p:bldP spid="646" grpId="0" animBg="1"/>
      <p:bldP spid="282" grpId="0"/>
      <p:bldP spid="283" grpId="0" autoUpdateAnimBg="0"/>
      <p:bldP spid="284" grpId="0" autoUpdateAnimBg="0"/>
      <p:bldP spid="302" grpId="0"/>
      <p:bldP spid="303" grpId="0"/>
      <p:bldP spid="24" grpId="0"/>
      <p:bldP spid="136" grpId="0"/>
      <p:bldP spid="3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8803" y="1160851"/>
            <a:ext cx="4457879" cy="235253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405935" y="1816969"/>
            <a:ext cx="8002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相位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 rot="16200000">
            <a:off x="5931021" y="561274"/>
            <a:ext cx="584774" cy="1654963"/>
          </a:xfrm>
          <a:prstGeom prst="borderCallout1">
            <a:avLst>
              <a:gd name="adj1" fmla="val 35818"/>
              <a:gd name="adj2" fmla="val 3141"/>
              <a:gd name="adj3" fmla="val 59675"/>
              <a:gd name="adj4" fmla="val -62042"/>
            </a:avLst>
          </a:prstGeom>
          <a:solidFill>
            <a:srgbClr val="F8CBAD">
              <a:alpha val="47843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073200" y="604800"/>
            <a:ext cx="3339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正弦量的三要素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Text Box 5"/>
              <p:cNvSpPr txBox="1">
                <a:spLocks noChangeArrowheads="1"/>
              </p:cNvSpPr>
              <p:nvPr/>
            </p:nvSpPr>
            <p:spPr bwMode="auto">
              <a:xfrm>
                <a:off x="374976" y="1115786"/>
                <a:ext cx="691664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电流瞬时表达式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32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32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) =</a:t>
                </a:r>
                <a:r>
                  <a:rPr lang="en-US" altLang="zh-CN" sz="32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32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32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32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w </a:t>
                </a:r>
                <a:r>
                  <a:rPr lang="en-US" altLang="zh-CN" sz="3200" i="1" dirty="0">
                    <a:latin typeface="Times New Roman" panose="02020603050405020304" pitchFamily="18" charset="0"/>
                  </a:rPr>
                  <a:t>t 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</a:rPr>
                  <a:t>)</a:t>
                </a:r>
                <a:endParaRPr lang="en-US" altLang="zh-CN" sz="3200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14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76" y="1115786"/>
                <a:ext cx="6916646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2293" t="-16667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58" name="Rectangle 103"/>
          <p:cNvSpPr>
            <a:spLocks noChangeArrowheads="1"/>
          </p:cNvSpPr>
          <p:nvPr/>
        </p:nvSpPr>
        <p:spPr bwMode="auto">
          <a:xfrm>
            <a:off x="137599" y="1919807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Symbol" panose="05050102010706020507" pitchFamily="18" charset="2"/>
              </a:rPr>
              <a:t>(1) </a:t>
            </a:r>
            <a:r>
              <a:rPr lang="zh-CN" altLang="en-US" sz="2800" dirty="0">
                <a:solidFill>
                  <a:srgbClr val="C00000"/>
                </a:solidFill>
              </a:rPr>
              <a:t>幅值 </a:t>
            </a:r>
            <a:r>
              <a:rPr lang="en-US" altLang="zh-CN" sz="2800" dirty="0">
                <a:solidFill>
                  <a:schemeClr val="tx1"/>
                </a:solidFill>
              </a:rPr>
              <a:t>(Amplitude) (</a:t>
            </a:r>
            <a:r>
              <a:rPr lang="zh-CN" altLang="en-US" sz="2800" dirty="0">
                <a:solidFill>
                  <a:srgbClr val="C00000"/>
                </a:solidFill>
              </a:rPr>
              <a:t>最大值、振幅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i="1" dirty="0">
                <a:solidFill>
                  <a:srgbClr val="FF0000"/>
                </a:solidFill>
              </a:rPr>
              <a:t>I 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m  </a:t>
            </a:r>
            <a:endParaRPr lang="en-US" altLang="zh-CN" sz="2800" baseline="-250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一周期内正弦量所出现的最大值→ </a:t>
            </a:r>
            <a:r>
              <a:rPr lang="en-US" altLang="zh-CN" sz="2800" i="1" dirty="0">
                <a:solidFill>
                  <a:srgbClr val="FF0000"/>
                </a:solidFill>
              </a:rPr>
              <a:t>I 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m </a:t>
            </a:r>
            <a:endParaRPr lang="zh-CN" altLang="en-US" sz="2800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  <p:sp>
        <p:nvSpPr>
          <p:cNvPr id="6159" name="Text Box 104"/>
          <p:cNvSpPr txBox="1">
            <a:spLocks noChangeArrowheads="1"/>
          </p:cNvSpPr>
          <p:nvPr/>
        </p:nvSpPr>
        <p:spPr bwMode="auto">
          <a:xfrm>
            <a:off x="141440" y="3010878"/>
            <a:ext cx="841786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76250" indent="-476250"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Symbol" panose="05050102010706020507" pitchFamily="18" charset="2"/>
              </a:rPr>
              <a:t>(2) </a:t>
            </a:r>
            <a:r>
              <a:rPr lang="zh-CN" alt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角频率</a:t>
            </a:r>
            <a:r>
              <a:rPr lang="en-US" altLang="zh-CN" sz="2800" dirty="0">
                <a:solidFill>
                  <a:schemeClr val="tx1"/>
                </a:solidFill>
              </a:rPr>
              <a:t>(Angular  Frequency) </a:t>
            </a:r>
            <a:r>
              <a:rPr lang="en-US" altLang="zh-CN" sz="2800" i="1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zh-CN" sz="2800" i="1" dirty="0">
              <a:solidFill>
                <a:srgbClr val="FF0000"/>
              </a:solidFill>
              <a:latin typeface="Symbol" panose="05050102010706020507" pitchFamily="18" charset="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正弦量在每秒内变化的电角度→</a:t>
            </a:r>
            <a:r>
              <a:rPr lang="en-US" altLang="zh-CN" sz="2800" i="1" dirty="0">
                <a:solidFill>
                  <a:srgbClr val="FF0000"/>
                </a:solidFill>
                <a:latin typeface="Symbol" panose="05050102010706020507" pitchFamily="18" charset="2"/>
              </a:rPr>
              <a:t>w </a:t>
            </a:r>
            <a:r>
              <a:rPr lang="en-US" altLang="zh-CN" sz="2800" dirty="0">
                <a:solidFill>
                  <a:srgbClr val="C00000"/>
                </a:solidFill>
                <a:ea typeface="华文楷体" panose="02010600040101010101" pitchFamily="2" charset="-122"/>
              </a:rPr>
              <a:t>[rad/s]      </a:t>
            </a:r>
            <a:endParaRPr lang="en-US" altLang="zh-CN" sz="2800" i="1" dirty="0">
              <a:solidFill>
                <a:srgbClr val="C00000"/>
              </a:solidFill>
              <a:ea typeface="华文楷体" panose="02010600040101010101" pitchFamily="2" charset="-122"/>
            </a:endParaRPr>
          </a:p>
        </p:txBody>
      </p:sp>
      <p:sp>
        <p:nvSpPr>
          <p:cNvPr id="3" name="Text Box 113"/>
          <p:cNvSpPr txBox="1">
            <a:spLocks noChangeArrowheads="1"/>
          </p:cNvSpPr>
          <p:nvPr/>
        </p:nvSpPr>
        <p:spPr bwMode="auto">
          <a:xfrm>
            <a:off x="11706525" y="646396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69864" y="92575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405" y="5659365"/>
            <a:ext cx="7303788" cy="1023727"/>
            <a:chOff x="230664" y="5655486"/>
            <a:chExt cx="7303788" cy="1023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6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664" y="5655486"/>
                  <a:ext cx="7303788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b="1" dirty="0">
                      <a:latin typeface="Symbol" panose="05050102010706020507" pitchFamily="18" charset="2"/>
                    </a:rPr>
                    <a:t>(3)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8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</a:rPr>
                    <a:t>初相位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( Initial Phase Angle)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</m:oMath>
                  </a14:m>
                  <a:endParaRPr lang="en-US" altLang="zh-CN" sz="2800" b="1" i="1" dirty="0">
                    <a:solidFill>
                      <a:srgbClr val="FF0000"/>
                    </a:solidFill>
                    <a:latin typeface="Symbol" panose="05050102010706020507" pitchFamily="18" charset="2"/>
                  </a:endParaRPr>
                </a:p>
                <a:p>
                  <a:pPr>
                    <a:buFont typeface="Symbol" panose="05050102010706020507" pitchFamily="18" charset="2"/>
                    <a:buChar char=" "/>
                  </a:pP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    </a:t>
                  </a:r>
                  <a:r>
                    <a:rPr lang="zh-CN" altLang="en-US" sz="2800" b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相位</a:t>
                  </a:r>
                  <a:r>
                    <a:rPr lang="en-US" altLang="zh-CN" sz="3200" b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3200" b="1" i="1" u="sng" dirty="0">
                      <a:solidFill>
                        <a:srgbClr val="0000FF"/>
                      </a:solidFill>
                      <a:latin typeface="Symbol" panose="05050102010706020507" pitchFamily="18" charset="2"/>
                    </a:rPr>
                    <a:t>w </a:t>
                  </a:r>
                  <a:r>
                    <a:rPr lang="en-US" altLang="zh-CN" sz="3200" b="1" i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 </a:t>
                  </a:r>
                  <a:r>
                    <a:rPr lang="en-US" altLang="zh-CN" sz="3200" b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u="sng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 u="sng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3200" b="1" i="1" u="sng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u="sng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</m:oMath>
                  </a14:m>
                  <a:r>
                    <a:rPr lang="en-US" altLang="zh-CN" sz="3200" b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)</a:t>
                  </a:r>
                  <a:r>
                    <a:rPr lang="en-US" altLang="zh-CN" sz="2800" b="1" u="sng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在</a:t>
                  </a:r>
                  <a:r>
                    <a:rPr lang="en-US" altLang="zh-CN" sz="28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=0 </a:t>
                  </a:r>
                  <a:r>
                    <a:rPr lang="zh-CN" altLang="en-US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时的相位</a:t>
                  </a:r>
                  <a:endParaRPr lang="en-US" altLang="zh-CN" sz="32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60" name="Text 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64" y="5655486"/>
                  <a:ext cx="7303788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753" t="-7784" b="-1796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04883" y="6069815"/>
                  <a:ext cx="1069562" cy="609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476250" indent="-476250"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2800" dirty="0">
                      <a:solidFill>
                        <a:srgbClr val="0000FF"/>
                      </a:solidFill>
                      <a:ea typeface="华文楷体" panose="02010600040101010101" pitchFamily="2" charset="-122"/>
                    </a:rPr>
                    <a:t>→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</m:oMath>
                  </a14:m>
                  <a:endParaRPr lang="en-US" altLang="zh-CN" sz="2800" i="1" dirty="0">
                    <a:solidFill>
                      <a:srgbClr val="FF3300"/>
                    </a:solidFill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42" name="Text 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883" y="6069815"/>
                  <a:ext cx="1069562" cy="609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64" t="-3000" b="-2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563353" y="4926069"/>
            <a:ext cx="9006210" cy="704850"/>
            <a:chOff x="1297330" y="4764849"/>
            <a:chExt cx="9432618" cy="704850"/>
          </a:xfrm>
        </p:grpSpPr>
        <p:sp>
          <p:nvSpPr>
            <p:cNvPr id="6162" name="Text Box 117"/>
            <p:cNvSpPr txBox="1">
              <a:spLocks noChangeArrowheads="1"/>
            </p:cNvSpPr>
            <p:nvPr/>
          </p:nvSpPr>
          <p:spPr bwMode="auto">
            <a:xfrm>
              <a:off x="3399541" y="4874092"/>
              <a:ext cx="73304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正弦量完成一个循环所需要的时间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       </a:t>
              </a:r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[s]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4" name="对象 6164"/>
            <p:cNvGraphicFramePr>
              <a:graphicFrameLocks noChangeAspect="1"/>
            </p:cNvGraphicFramePr>
            <p:nvPr/>
          </p:nvGraphicFramePr>
          <p:xfrm>
            <a:off x="1297330" y="4764849"/>
            <a:ext cx="2144834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2" name="公式" r:id="rId5" imgW="19812000" imgH="9753600" progId="Equation.3">
                    <p:embed/>
                  </p:oleObj>
                </mc:Choice>
                <mc:Fallback>
                  <p:oleObj name="公式" r:id="rId5" imgW="19812000" imgH="9753600" progId="Equation.3">
                    <p:embed/>
                    <p:pic>
                      <p:nvPicPr>
                        <p:cNvPr id="0" name="对象 6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330" y="4764849"/>
                          <a:ext cx="2144834" cy="70485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 w="9525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104"/>
            <p:cNvSpPr txBox="1">
              <a:spLocks noChangeArrowheads="1"/>
            </p:cNvSpPr>
            <p:nvPr/>
          </p:nvSpPr>
          <p:spPr bwMode="auto">
            <a:xfrm>
              <a:off x="9038475" y="4834401"/>
              <a:ext cx="915977" cy="56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76250" indent="-47625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0000FF"/>
                  </a:solidFill>
                  <a:ea typeface="华文楷体" panose="02010600040101010101" pitchFamily="2" charset="-122"/>
                </a:rPr>
                <a:t>→</a:t>
              </a:r>
              <a:r>
                <a:rPr lang="en-US" altLang="zh-CN" sz="2800" i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T</a:t>
              </a:r>
              <a:endParaRPr lang="en-US" altLang="zh-CN" sz="2800" i="1" dirty="0">
                <a:solidFill>
                  <a:srgbClr val="FF33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4662" y="4137353"/>
            <a:ext cx="8558215" cy="704851"/>
            <a:chOff x="704482" y="4137353"/>
            <a:chExt cx="8558215" cy="704851"/>
          </a:xfrm>
        </p:grpSpPr>
        <p:grpSp>
          <p:nvGrpSpPr>
            <p:cNvPr id="6163" name="Group 120"/>
            <p:cNvGrpSpPr/>
            <p:nvPr/>
          </p:nvGrpSpPr>
          <p:grpSpPr bwMode="auto">
            <a:xfrm>
              <a:off x="704482" y="4137353"/>
              <a:ext cx="8558215" cy="704851"/>
              <a:chOff x="-852" y="90"/>
              <a:chExt cx="5391" cy="444"/>
            </a:xfrm>
          </p:grpSpPr>
          <p:sp>
            <p:nvSpPr>
              <p:cNvPr id="4" name="Text Box 116"/>
              <p:cNvSpPr txBox="1">
                <a:spLocks noChangeArrowheads="1"/>
              </p:cNvSpPr>
              <p:nvPr/>
            </p:nvSpPr>
            <p:spPr bwMode="auto">
              <a:xfrm>
                <a:off x="640" y="167"/>
                <a:ext cx="38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正弦量在每秒内变化的周期数   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f 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[Hz] </a:t>
                </a:r>
                <a:endPara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6164" name="对象 6164"/>
              <p:cNvGraphicFramePr>
                <a:graphicFrameLocks noChangeAspect="1"/>
              </p:cNvGraphicFramePr>
              <p:nvPr/>
            </p:nvGraphicFramePr>
            <p:xfrm>
              <a:off x="-852" y="90"/>
              <a:ext cx="1454" cy="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33" name="公式" r:id="rId7" imgW="21336000" imgH="9753600" progId="Equation.3">
                      <p:embed/>
                    </p:oleObj>
                  </mc:Choice>
                  <mc:Fallback>
                    <p:oleObj name="公式" r:id="rId7" imgW="21336000" imgH="9753600" progId="Equation.3">
                      <p:embed/>
                      <p:pic>
                        <p:nvPicPr>
                          <p:cNvPr id="0" name="对象 6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852" y="90"/>
                            <a:ext cx="1454" cy="4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n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" name="Text Box 104"/>
            <p:cNvSpPr txBox="1">
              <a:spLocks noChangeArrowheads="1"/>
            </p:cNvSpPr>
            <p:nvPr/>
          </p:nvSpPr>
          <p:spPr bwMode="auto">
            <a:xfrm>
              <a:off x="7687154" y="4178090"/>
              <a:ext cx="985721" cy="562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76250" indent="-476250"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0000FF"/>
                  </a:solidFill>
                  <a:ea typeface="华文楷体" panose="02010600040101010101" pitchFamily="2" charset="-122"/>
                </a:rPr>
                <a:t>→</a:t>
              </a:r>
              <a:r>
                <a:rPr lang="en-US" altLang="zh-CN" sz="2800" i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endParaRPr lang="en-US" altLang="zh-CN" sz="2800" i="1" dirty="0">
                <a:solidFill>
                  <a:srgbClr val="FF33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37029" y="4107818"/>
            <a:ext cx="2843897" cy="2088000"/>
            <a:chOff x="9237029" y="4107818"/>
            <a:chExt cx="2843897" cy="2088000"/>
          </a:xfrm>
        </p:grpSpPr>
        <p:sp>
          <p:nvSpPr>
            <p:cNvPr id="30" name="AutoShape 19"/>
            <p:cNvSpPr>
              <a:spLocks noChangeArrowheads="1"/>
            </p:cNvSpPr>
            <p:nvPr/>
          </p:nvSpPr>
          <p:spPr bwMode="auto">
            <a:xfrm flipH="1">
              <a:off x="9237029" y="4107818"/>
              <a:ext cx="2843897" cy="2088000"/>
            </a:xfrm>
            <a:prstGeom prst="cloudCallout">
              <a:avLst>
                <a:gd name="adj1" fmla="val 65861"/>
                <a:gd name="adj2" fmla="val -26384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267764" y="4341008"/>
                  <a:ext cx="2721258" cy="1524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200" b="1" dirty="0">
                      <a:solidFill>
                        <a:srgbClr val="0070C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    </a:t>
                  </a:r>
                  <a:r>
                    <a:rPr lang="zh-CN" altLang="en-US" sz="22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我国电网频率</a:t>
                  </a:r>
                  <a:r>
                    <a:rPr lang="en-US" altLang="zh-CN" sz="2200" b="1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</a:t>
                  </a:r>
                </a:p>
                <a:p>
                  <a:r>
                    <a:rPr lang="zh-CN" altLang="en-US" sz="2200" b="1" dirty="0">
                      <a:solidFill>
                        <a:srgbClr val="C00000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工频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𝒇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𝟓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𝟎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200" b="1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𝐇</m:t>
                                </m:r>
                                <m:r>
                                  <a:rPr lang="en-US" altLang="zh-CN" sz="2200" b="1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𝐳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𝝎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𝟑</m:t>
                                </m:r>
                                <m:r>
                                  <a:rPr lang="en-US" altLang="zh-C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𝟏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𝟒</m:t>
                                </m:r>
                                <m:r>
                                  <a:rPr lang="en-US" altLang="zh-CN" sz="22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𝐫𝐚𝐝</m:t>
                                </m:r>
                                <m:r>
                                  <a:rPr lang="en-US" altLang="zh-CN" sz="22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/</m:t>
                                </m:r>
                                <m:r>
                                  <a:rPr lang="en-US" altLang="zh-CN" sz="22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𝐬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CN" sz="2200" b="1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  <a:p>
                  <a:endParaRPr lang="zh-CN" altLang="en-US" sz="2200" b="1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7764" y="4341008"/>
                  <a:ext cx="2721258" cy="15246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908" t="-48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21"/>
              <p:cNvSpPr txBox="1">
                <a:spLocks noChangeArrowheads="1"/>
              </p:cNvSpPr>
              <p:nvPr/>
            </p:nvSpPr>
            <p:spPr bwMode="auto">
              <a:xfrm>
                <a:off x="6437037" y="6167196"/>
                <a:ext cx="2661911" cy="461665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定义域： 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|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|   </a:t>
                </a:r>
              </a:p>
            </p:txBody>
          </p:sp>
        </mc:Choice>
        <mc:Fallback>
          <p:sp>
            <p:nvSpPr>
              <p:cNvPr id="54" name="Text 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037" y="6167196"/>
                <a:ext cx="26619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417" t="-11688" r="-2506" b="-29870"/>
                </a:stretch>
              </a:blipFill>
              <a:ln w="9525">
                <a:solidFill>
                  <a:schemeClr val="accent2">
                    <a:lumMod val="75000"/>
                  </a:schemeClr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818858" y="546204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美国、日本  </a:t>
            </a:r>
            <a:r>
              <a:rPr lang="en-US" altLang="zh-CN" b="1" dirty="0">
                <a:solidFill>
                  <a:srgbClr val="0000FF"/>
                </a:solidFill>
              </a:rPr>
              <a:t>60Hz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6146" grpId="0"/>
      <p:bldP spid="6147" grpId="0"/>
      <p:bldP spid="6158" grpId="0" build="p"/>
      <p:bldP spid="6159" grpId="0" build="p"/>
      <p:bldP spid="54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1173673" y="443269"/>
            <a:ext cx="4875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dirty="0">
                <a:solidFill>
                  <a:srgbClr val="002060"/>
                </a:solidFill>
              </a:rPr>
              <a:t>一、单一参数交流电路中的功率</a:t>
            </a:r>
            <a:endParaRPr lang="en-US" altLang="zh-CN" sz="2600" dirty="0">
              <a:solidFill>
                <a:srgbClr val="00206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3744495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2" name="Text Box 49"/>
          <p:cNvSpPr txBox="1">
            <a:spLocks noChangeArrowheads="1"/>
          </p:cNvSpPr>
          <p:nvPr/>
        </p:nvSpPr>
        <p:spPr bwMode="auto">
          <a:xfrm>
            <a:off x="4783242" y="808370"/>
            <a:ext cx="193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 电感电路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83" name="Text Box 49"/>
          <p:cNvSpPr txBox="1">
            <a:spLocks noChangeArrowheads="1"/>
          </p:cNvSpPr>
          <p:nvPr/>
        </p:nvSpPr>
        <p:spPr bwMode="auto">
          <a:xfrm>
            <a:off x="4498232" y="1227554"/>
            <a:ext cx="3076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对于纯电感电路：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6" name="Object 6"/>
          <p:cNvGraphicFramePr>
            <a:graphicFrameLocks noChangeAspect="1"/>
          </p:cNvGraphicFramePr>
          <p:nvPr/>
        </p:nvGraphicFramePr>
        <p:xfrm>
          <a:off x="4369544" y="2402919"/>
          <a:ext cx="7591470" cy="44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8" name="公式" r:id="rId1" imgW="91440000" imgH="5791200" progId="Equation.3">
                  <p:embed/>
                </p:oleObj>
              </mc:Choice>
              <mc:Fallback>
                <p:oleObj name="公式" r:id="rId1" imgW="914400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544" y="2402919"/>
                        <a:ext cx="7591470" cy="449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" name="矩形 301"/>
          <p:cNvSpPr/>
          <p:nvPr/>
        </p:nvSpPr>
        <p:spPr>
          <a:xfrm>
            <a:off x="7731613" y="481959"/>
            <a:ext cx="3047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i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</a:t>
            </a:r>
            <a:r>
              <a:rPr lang="en-US" altLang="zh-CN" sz="2600" b="1" i="1" u="sng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为关联参考方向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4" name="Object 6"/>
          <p:cNvGraphicFramePr>
            <a:graphicFrameLocks noChangeAspect="1"/>
          </p:cNvGraphicFramePr>
          <p:nvPr/>
        </p:nvGraphicFramePr>
        <p:xfrm>
          <a:off x="4626949" y="1779798"/>
          <a:ext cx="2819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9" name="公式" r:id="rId3" imgW="31089600" imgH="5486400" progId="Equation.3">
                  <p:embed/>
                </p:oleObj>
              </mc:Choice>
              <mc:Fallback>
                <p:oleObj name="公式" r:id="rId3" imgW="310896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949" y="1779798"/>
                        <a:ext cx="2819400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Object 6"/>
          <p:cNvGraphicFramePr>
            <a:graphicFrameLocks noChangeAspect="1"/>
          </p:cNvGraphicFramePr>
          <p:nvPr/>
        </p:nvGraphicFramePr>
        <p:xfrm>
          <a:off x="7622236" y="1702279"/>
          <a:ext cx="2694024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0" name="公式" r:id="rId5" imgW="32004000" imgH="5791200" progId="Equation.3">
                  <p:embed/>
                </p:oleObj>
              </mc:Choice>
              <mc:Fallback>
                <p:oleObj name="公式" r:id="rId5" imgW="320040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236" y="1702279"/>
                        <a:ext cx="2694024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Object 6"/>
          <p:cNvGraphicFramePr>
            <a:graphicFrameLocks noChangeAspect="1"/>
          </p:cNvGraphicFramePr>
          <p:nvPr/>
        </p:nvGraphicFramePr>
        <p:xfrm>
          <a:off x="4319724" y="2817040"/>
          <a:ext cx="761236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1" name="公式" r:id="rId7" imgW="81991200" imgH="9753600" progId="Equation.3">
                  <p:embed/>
                </p:oleObj>
              </mc:Choice>
              <mc:Fallback>
                <p:oleObj name="公式" r:id="rId7" imgW="81991200" imgH="975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724" y="2817040"/>
                        <a:ext cx="7612367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301886" y="3485812"/>
                <a:ext cx="778728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物理意义：</a:t>
                </a:r>
                <a:endPara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当瞬时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功率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为正时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，电感元件从电源吸取功率并将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电能转换为磁能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储能状态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为负时，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磁能转换为电能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放能状态，</a:t>
                </a:r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回送电源。在一个周期内，“吞吐”的能量相等，无能量损耗（理想情况），因而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电感不是耗能元件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，而是</a:t>
                </a:r>
                <a:endParaRPr lang="en-US" altLang="zh-CN" sz="2800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endParaRPr>
              </a:p>
              <a:p>
                <a:r>
                  <a:rPr lang="zh-CN" altLang="en-US" sz="2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储能元件。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86" y="3485812"/>
                <a:ext cx="7787285" cy="3108543"/>
              </a:xfrm>
              <a:prstGeom prst="rect">
                <a:avLst/>
              </a:prstGeom>
              <a:blipFill rotWithShape="1">
                <a:blip r:embed="rId9"/>
                <a:stretch>
                  <a:fillRect l="-1723" t="-2353" r="-6108" b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4322" y="646753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532653" y="309103"/>
            <a:ext cx="1456629" cy="1470632"/>
            <a:chOff x="9932512" y="201465"/>
            <a:chExt cx="1456629" cy="1470632"/>
          </a:xfrm>
        </p:grpSpPr>
        <p:grpSp>
          <p:nvGrpSpPr>
            <p:cNvPr id="10" name="组合 9"/>
            <p:cNvGrpSpPr/>
            <p:nvPr/>
          </p:nvGrpSpPr>
          <p:grpSpPr>
            <a:xfrm>
              <a:off x="9932512" y="201465"/>
              <a:ext cx="1456629" cy="1470632"/>
              <a:chOff x="9932512" y="278957"/>
              <a:chExt cx="1456629" cy="1470632"/>
            </a:xfrm>
          </p:grpSpPr>
          <p:grpSp>
            <p:nvGrpSpPr>
              <p:cNvPr id="287" name="组合 286"/>
              <p:cNvGrpSpPr/>
              <p:nvPr/>
            </p:nvGrpSpPr>
            <p:grpSpPr>
              <a:xfrm>
                <a:off x="9932512" y="278957"/>
                <a:ext cx="1002784" cy="1470632"/>
                <a:chOff x="422755" y="4895916"/>
                <a:chExt cx="774532" cy="1301620"/>
              </a:xfrm>
            </p:grpSpPr>
            <p:grpSp>
              <p:nvGrpSpPr>
                <p:cNvPr id="288" name="组合 287"/>
                <p:cNvGrpSpPr/>
                <p:nvPr/>
              </p:nvGrpSpPr>
              <p:grpSpPr>
                <a:xfrm>
                  <a:off x="422755" y="4895916"/>
                  <a:ext cx="774532" cy="1301620"/>
                  <a:chOff x="422088" y="5196001"/>
                  <a:chExt cx="774532" cy="1301620"/>
                </a:xfrm>
              </p:grpSpPr>
              <p:grpSp>
                <p:nvGrpSpPr>
                  <p:cNvPr id="290" name="组合 289"/>
                  <p:cNvGrpSpPr/>
                  <p:nvPr/>
                </p:nvGrpSpPr>
                <p:grpSpPr>
                  <a:xfrm>
                    <a:off x="619752" y="5196001"/>
                    <a:ext cx="571254" cy="1301620"/>
                    <a:chOff x="619752" y="5196001"/>
                    <a:chExt cx="571254" cy="1301620"/>
                  </a:xfrm>
                </p:grpSpPr>
                <p:sp>
                  <p:nvSpPr>
                    <p:cNvPr id="294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188199" y="6162784"/>
                      <a:ext cx="0" cy="20337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5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91006" y="5627360"/>
                      <a:ext cx="0" cy="2089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6" name="Line 1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49510" y="6363209"/>
                      <a:ext cx="44117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2088" y="5196001"/>
                      <a:ext cx="217912" cy="4608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 anchor="ctr"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i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zh-CN" sz="3200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8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2728" y="5510260"/>
                      <a:ext cx="272492" cy="4086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eaLnBrk="1" hangingPunct="1">
                        <a:spcBef>
                          <a:spcPct val="0"/>
                        </a:spcBef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9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752" y="5871089"/>
                      <a:ext cx="275113" cy="6265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4000" dirty="0">
                          <a:solidFill>
                            <a:srgbClr val="FF0000"/>
                          </a:solidFill>
                          <a:ea typeface="楷体_GB2312" pitchFamily="49" charset="-122"/>
                        </a:rPr>
                        <a:t>-</a:t>
                      </a:r>
                      <a:endParaRPr lang="en-US" altLang="zh-CN" sz="4000" dirty="0">
                        <a:solidFill>
                          <a:srgbClr val="FF0000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291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5442" y="5627360"/>
                    <a:ext cx="44117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22088" y="5741744"/>
                    <a:ext cx="295914" cy="4608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89" name="Line 146"/>
                <p:cNvSpPr>
                  <a:spLocks noChangeShapeType="1"/>
                </p:cNvSpPr>
                <p:nvPr/>
              </p:nvSpPr>
              <p:spPr bwMode="auto">
                <a:xfrm>
                  <a:off x="919306" y="5402354"/>
                  <a:ext cx="216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0" name="文本框 299"/>
              <p:cNvSpPr txBox="1"/>
              <p:nvPr/>
            </p:nvSpPr>
            <p:spPr>
              <a:xfrm>
                <a:off x="11016923" y="915559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0948446" y="934098"/>
              <a:ext cx="69474" cy="327895"/>
              <a:chOff x="9985190" y="3569464"/>
              <a:chExt cx="69474" cy="327895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9985190" y="3569464"/>
                <a:ext cx="69474" cy="327895"/>
                <a:chOff x="9985190" y="3569464"/>
                <a:chExt cx="69474" cy="327895"/>
              </a:xfrm>
            </p:grpSpPr>
            <p:sp>
              <p:nvSpPr>
                <p:cNvPr id="81" name="Arc 140"/>
                <p:cNvSpPr/>
                <p:nvPr/>
              </p:nvSpPr>
              <p:spPr bwMode="auto">
                <a:xfrm rot="21480000">
                  <a:off x="9985190" y="3569464"/>
                  <a:ext cx="65965" cy="102381"/>
                </a:xfrm>
                <a:custGeom>
                  <a:avLst/>
                  <a:gdLst>
                    <a:gd name="T0" fmla="*/ 0 w 21835"/>
                    <a:gd name="T1" fmla="*/ 0 h 43200"/>
                    <a:gd name="T2" fmla="*/ 1 w 21835"/>
                    <a:gd name="T3" fmla="*/ 74 h 43200"/>
                    <a:gd name="T4" fmla="*/ 1 w 21835"/>
                    <a:gd name="T5" fmla="*/ 37 h 432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43200"/>
                    <a:gd name="T11" fmla="*/ 21835 w 2183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432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0"/>
                      </a:cubicBezTo>
                      <a:cubicBezTo>
                        <a:pt x="12164" y="0"/>
                        <a:pt x="21835" y="9670"/>
                        <a:pt x="21835" y="21600"/>
                      </a:cubicBezTo>
                      <a:cubicBezTo>
                        <a:pt x="21835" y="33529"/>
                        <a:pt x="12164" y="43199"/>
                        <a:pt x="235" y="43200"/>
                      </a:cubicBezTo>
                    </a:path>
                    <a:path w="21835" h="432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0"/>
                      </a:cubicBezTo>
                      <a:cubicBezTo>
                        <a:pt x="12164" y="0"/>
                        <a:pt x="21835" y="9670"/>
                        <a:pt x="21835" y="21600"/>
                      </a:cubicBezTo>
                      <a:cubicBezTo>
                        <a:pt x="21835" y="33529"/>
                        <a:pt x="12164" y="43199"/>
                        <a:pt x="235" y="43200"/>
                      </a:cubicBezTo>
                      <a:lnTo>
                        <a:pt x="235" y="21600"/>
                      </a:lnTo>
                      <a:close/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82" name="Arc 142"/>
                <p:cNvSpPr/>
                <p:nvPr/>
              </p:nvSpPr>
              <p:spPr bwMode="auto">
                <a:xfrm rot="21480000">
                  <a:off x="9988699" y="3794978"/>
                  <a:ext cx="65965" cy="102381"/>
                </a:xfrm>
                <a:custGeom>
                  <a:avLst/>
                  <a:gdLst>
                    <a:gd name="T0" fmla="*/ 0 w 21835"/>
                    <a:gd name="T1" fmla="*/ 0 h 43200"/>
                    <a:gd name="T2" fmla="*/ 1 w 21835"/>
                    <a:gd name="T3" fmla="*/ 74 h 43200"/>
                    <a:gd name="T4" fmla="*/ 1 w 21835"/>
                    <a:gd name="T5" fmla="*/ 37 h 432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43200"/>
                    <a:gd name="T11" fmla="*/ 21835 w 21835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432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0"/>
                      </a:cubicBezTo>
                      <a:cubicBezTo>
                        <a:pt x="12164" y="0"/>
                        <a:pt x="21835" y="9670"/>
                        <a:pt x="21835" y="21600"/>
                      </a:cubicBezTo>
                      <a:cubicBezTo>
                        <a:pt x="21835" y="33529"/>
                        <a:pt x="12164" y="43199"/>
                        <a:pt x="235" y="43200"/>
                      </a:cubicBezTo>
                    </a:path>
                    <a:path w="21835" h="432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0"/>
                      </a:cubicBezTo>
                      <a:cubicBezTo>
                        <a:pt x="12164" y="0"/>
                        <a:pt x="21835" y="9670"/>
                        <a:pt x="21835" y="21600"/>
                      </a:cubicBezTo>
                      <a:cubicBezTo>
                        <a:pt x="21835" y="33529"/>
                        <a:pt x="12164" y="43199"/>
                        <a:pt x="235" y="43200"/>
                      </a:cubicBezTo>
                      <a:lnTo>
                        <a:pt x="235" y="21600"/>
                      </a:lnTo>
                      <a:close/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80" name="Arc 142"/>
              <p:cNvSpPr/>
              <p:nvPr/>
            </p:nvSpPr>
            <p:spPr bwMode="auto">
              <a:xfrm rot="21480000">
                <a:off x="9986119" y="3683908"/>
                <a:ext cx="65965" cy="102381"/>
              </a:xfrm>
              <a:custGeom>
                <a:avLst/>
                <a:gdLst>
                  <a:gd name="T0" fmla="*/ 0 w 21835"/>
                  <a:gd name="T1" fmla="*/ 0 h 43200"/>
                  <a:gd name="T2" fmla="*/ 1 w 21835"/>
                  <a:gd name="T3" fmla="*/ 74 h 43200"/>
                  <a:gd name="T4" fmla="*/ 1 w 21835"/>
                  <a:gd name="T5" fmla="*/ 37 h 43200"/>
                  <a:gd name="T6" fmla="*/ 0 60000 65536"/>
                  <a:gd name="T7" fmla="*/ 0 60000 65536"/>
                  <a:gd name="T8" fmla="*/ 0 60000 65536"/>
                  <a:gd name="T9" fmla="*/ 0 w 21835"/>
                  <a:gd name="T10" fmla="*/ 0 h 43200"/>
                  <a:gd name="T11" fmla="*/ 21835 w 2183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5" h="43200" fill="none" extrusionOk="0">
                    <a:moveTo>
                      <a:pt x="0" y="1"/>
                    </a:moveTo>
                    <a:cubicBezTo>
                      <a:pt x="78" y="0"/>
                      <a:pt x="156" y="-1"/>
                      <a:pt x="235" y="0"/>
                    </a:cubicBezTo>
                    <a:cubicBezTo>
                      <a:pt x="12164" y="0"/>
                      <a:pt x="21835" y="9670"/>
                      <a:pt x="21835" y="21600"/>
                    </a:cubicBezTo>
                    <a:cubicBezTo>
                      <a:pt x="21835" y="33529"/>
                      <a:pt x="12164" y="43199"/>
                      <a:pt x="235" y="43200"/>
                    </a:cubicBezTo>
                  </a:path>
                  <a:path w="21835" h="43200" stroke="0" extrusionOk="0">
                    <a:moveTo>
                      <a:pt x="0" y="1"/>
                    </a:moveTo>
                    <a:cubicBezTo>
                      <a:pt x="78" y="0"/>
                      <a:pt x="156" y="-1"/>
                      <a:pt x="235" y="0"/>
                    </a:cubicBezTo>
                    <a:cubicBezTo>
                      <a:pt x="12164" y="0"/>
                      <a:pt x="21835" y="9670"/>
                      <a:pt x="21835" y="21600"/>
                    </a:cubicBezTo>
                    <a:cubicBezTo>
                      <a:pt x="21835" y="33529"/>
                      <a:pt x="12164" y="43199"/>
                      <a:pt x="235" y="43200"/>
                    </a:cubicBezTo>
                    <a:lnTo>
                      <a:pt x="235" y="21600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-386662" y="991887"/>
            <a:ext cx="4576582" cy="5323576"/>
            <a:chOff x="2917510" y="1063834"/>
            <a:chExt cx="4763483" cy="5460547"/>
          </a:xfrm>
        </p:grpSpPr>
        <p:grpSp>
          <p:nvGrpSpPr>
            <p:cNvPr id="87" name="组合 86"/>
            <p:cNvGrpSpPr/>
            <p:nvPr/>
          </p:nvGrpSpPr>
          <p:grpSpPr>
            <a:xfrm>
              <a:off x="2917510" y="1063834"/>
              <a:ext cx="4763483" cy="5460547"/>
              <a:chOff x="2571085" y="925051"/>
              <a:chExt cx="5016013" cy="5600106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3246869" y="925051"/>
                <a:ext cx="4340229" cy="56001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2571085" y="939384"/>
                <a:ext cx="5002093" cy="5329499"/>
                <a:chOff x="2432050" y="791858"/>
                <a:chExt cx="5233988" cy="5458659"/>
              </a:xfrm>
            </p:grpSpPr>
            <p:sp>
              <p:nvSpPr>
                <p:cNvPr id="9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432050" y="4895850"/>
                  <a:ext cx="1905000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9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826288" y="5863169"/>
                  <a:ext cx="1066800" cy="385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488" tIns="44450" rIns="90488" bIns="44450" anchor="ctr">
                  <a:spAutoFit/>
                </a:bodyPr>
                <a:lstStyle/>
                <a:p>
                  <a:pPr algn="l">
                    <a:lnSpc>
                      <a:spcPct val="8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24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储能</a:t>
                  </a:r>
                  <a:endPara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9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252913" y="4966338"/>
                  <a:ext cx="182808" cy="45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endParaRPr lang="zh-CN" altLang="en-US" sz="2400"/>
                </a:p>
              </p:txBody>
            </p:sp>
            <p:grpSp>
              <p:nvGrpSpPr>
                <p:cNvPr id="96" name="Group 123"/>
                <p:cNvGrpSpPr/>
                <p:nvPr/>
              </p:nvGrpSpPr>
              <p:grpSpPr bwMode="auto">
                <a:xfrm>
                  <a:off x="4591051" y="4265612"/>
                  <a:ext cx="784225" cy="1577976"/>
                  <a:chOff x="0" y="-1"/>
                  <a:chExt cx="494" cy="994"/>
                </a:xfrm>
              </p:grpSpPr>
              <p:sp>
                <p:nvSpPr>
                  <p:cNvPr id="213" name="Freeform 124"/>
                  <p:cNvSpPr/>
                  <p:nvPr/>
                </p:nvSpPr>
                <p:spPr bwMode="auto">
                  <a:xfrm>
                    <a:off x="36" y="432"/>
                    <a:ext cx="458" cy="561"/>
                  </a:xfrm>
                  <a:custGeom>
                    <a:avLst/>
                    <a:gdLst>
                      <a:gd name="T0" fmla="*/ 570 w 571"/>
                      <a:gd name="T1" fmla="*/ 0 h 433"/>
                      <a:gd name="T2" fmla="*/ 521 w 571"/>
                      <a:gd name="T3" fmla="*/ 117 h 433"/>
                      <a:gd name="T4" fmla="*/ 473 w 571"/>
                      <a:gd name="T5" fmla="*/ 219 h 433"/>
                      <a:gd name="T6" fmla="*/ 425 w 571"/>
                      <a:gd name="T7" fmla="*/ 307 h 433"/>
                      <a:gd name="T8" fmla="*/ 377 w 571"/>
                      <a:gd name="T9" fmla="*/ 380 h 433"/>
                      <a:gd name="T10" fmla="*/ 337 w 571"/>
                      <a:gd name="T11" fmla="*/ 417 h 433"/>
                      <a:gd name="T12" fmla="*/ 289 w 571"/>
                      <a:gd name="T13" fmla="*/ 432 h 433"/>
                      <a:gd name="T14" fmla="*/ 240 w 571"/>
                      <a:gd name="T15" fmla="*/ 417 h 433"/>
                      <a:gd name="T16" fmla="*/ 192 w 571"/>
                      <a:gd name="T17" fmla="*/ 380 h 433"/>
                      <a:gd name="T18" fmla="*/ 144 w 571"/>
                      <a:gd name="T19" fmla="*/ 307 h 433"/>
                      <a:gd name="T20" fmla="*/ 96 w 571"/>
                      <a:gd name="T21" fmla="*/ 219 h 433"/>
                      <a:gd name="T22" fmla="*/ 48 w 571"/>
                      <a:gd name="T23" fmla="*/ 109 h 433"/>
                      <a:gd name="T24" fmla="*/ 0 w 571"/>
                      <a:gd name="T25" fmla="*/ 0 h 43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1"/>
                      <a:gd name="T40" fmla="*/ 0 h 433"/>
                      <a:gd name="T41" fmla="*/ 571 w 571"/>
                      <a:gd name="T42" fmla="*/ 433 h 43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1" h="433">
                        <a:moveTo>
                          <a:pt x="570" y="0"/>
                        </a:moveTo>
                        <a:lnTo>
                          <a:pt x="521" y="117"/>
                        </a:lnTo>
                        <a:lnTo>
                          <a:pt x="473" y="219"/>
                        </a:lnTo>
                        <a:lnTo>
                          <a:pt x="425" y="307"/>
                        </a:lnTo>
                        <a:lnTo>
                          <a:pt x="377" y="380"/>
                        </a:lnTo>
                        <a:lnTo>
                          <a:pt x="337" y="417"/>
                        </a:lnTo>
                        <a:lnTo>
                          <a:pt x="289" y="432"/>
                        </a:lnTo>
                        <a:lnTo>
                          <a:pt x="240" y="417"/>
                        </a:lnTo>
                        <a:lnTo>
                          <a:pt x="192" y="380"/>
                        </a:lnTo>
                        <a:lnTo>
                          <a:pt x="144" y="307"/>
                        </a:lnTo>
                        <a:lnTo>
                          <a:pt x="96" y="219"/>
                        </a:lnTo>
                        <a:lnTo>
                          <a:pt x="48" y="10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339933"/>
                    </a:solidFill>
                    <a:miter lim="800000"/>
                  </a:ln>
                </p:spPr>
                <p:txBody>
                  <a:bodyPr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14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12" y="684"/>
                    <a:ext cx="1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1"/>
                    <a:ext cx="484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/>
                      <a:t>p</a:t>
                    </a:r>
                    <a:r>
                      <a:rPr lang="en-US" altLang="zh-CN" sz="2400"/>
                      <a:t> &lt;0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97" name="Group 127"/>
                <p:cNvGrpSpPr/>
                <p:nvPr/>
              </p:nvGrpSpPr>
              <p:grpSpPr bwMode="auto">
                <a:xfrm>
                  <a:off x="3886201" y="4076701"/>
                  <a:ext cx="787401" cy="1508125"/>
                  <a:chOff x="0" y="0"/>
                  <a:chExt cx="496" cy="950"/>
                </a:xfrm>
              </p:grpSpPr>
              <p:sp>
                <p:nvSpPr>
                  <p:cNvPr id="21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04" y="161"/>
                    <a:ext cx="244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1" name="Freeform 129"/>
                  <p:cNvSpPr/>
                  <p:nvPr/>
                </p:nvSpPr>
                <p:spPr bwMode="auto">
                  <a:xfrm>
                    <a:off x="0" y="0"/>
                    <a:ext cx="469" cy="551"/>
                  </a:xfrm>
                  <a:custGeom>
                    <a:avLst/>
                    <a:gdLst>
                      <a:gd name="T0" fmla="*/ 0 w 570"/>
                      <a:gd name="T1" fmla="*/ 432 h 433"/>
                      <a:gd name="T2" fmla="*/ 48 w 570"/>
                      <a:gd name="T3" fmla="*/ 314 h 433"/>
                      <a:gd name="T4" fmla="*/ 96 w 570"/>
                      <a:gd name="T5" fmla="*/ 212 h 433"/>
                      <a:gd name="T6" fmla="*/ 144 w 570"/>
                      <a:gd name="T7" fmla="*/ 124 h 433"/>
                      <a:gd name="T8" fmla="*/ 192 w 570"/>
                      <a:gd name="T9" fmla="*/ 51 h 433"/>
                      <a:gd name="T10" fmla="*/ 233 w 570"/>
                      <a:gd name="T11" fmla="*/ 14 h 433"/>
                      <a:gd name="T12" fmla="*/ 281 w 570"/>
                      <a:gd name="T13" fmla="*/ 0 h 433"/>
                      <a:gd name="T14" fmla="*/ 329 w 570"/>
                      <a:gd name="T15" fmla="*/ 14 h 433"/>
                      <a:gd name="T16" fmla="*/ 377 w 570"/>
                      <a:gd name="T17" fmla="*/ 51 h 433"/>
                      <a:gd name="T18" fmla="*/ 425 w 570"/>
                      <a:gd name="T19" fmla="*/ 124 h 433"/>
                      <a:gd name="T20" fmla="*/ 473 w 570"/>
                      <a:gd name="T21" fmla="*/ 212 h 433"/>
                      <a:gd name="T22" fmla="*/ 521 w 570"/>
                      <a:gd name="T23" fmla="*/ 322 h 433"/>
                      <a:gd name="T24" fmla="*/ 569 w 570"/>
                      <a:gd name="T25" fmla="*/ 432 h 43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0"/>
                      <a:gd name="T40" fmla="*/ 0 h 433"/>
                      <a:gd name="T41" fmla="*/ 570 w 570"/>
                      <a:gd name="T42" fmla="*/ 433 h 43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0" h="433">
                        <a:moveTo>
                          <a:pt x="0" y="432"/>
                        </a:moveTo>
                        <a:lnTo>
                          <a:pt x="48" y="314"/>
                        </a:lnTo>
                        <a:lnTo>
                          <a:pt x="96" y="212"/>
                        </a:lnTo>
                        <a:lnTo>
                          <a:pt x="144" y="124"/>
                        </a:lnTo>
                        <a:lnTo>
                          <a:pt x="192" y="51"/>
                        </a:lnTo>
                        <a:lnTo>
                          <a:pt x="233" y="14"/>
                        </a:lnTo>
                        <a:lnTo>
                          <a:pt x="281" y="0"/>
                        </a:lnTo>
                        <a:lnTo>
                          <a:pt x="329" y="14"/>
                        </a:lnTo>
                        <a:lnTo>
                          <a:pt x="377" y="51"/>
                        </a:lnTo>
                        <a:lnTo>
                          <a:pt x="425" y="124"/>
                        </a:lnTo>
                        <a:lnTo>
                          <a:pt x="473" y="212"/>
                        </a:lnTo>
                        <a:lnTo>
                          <a:pt x="521" y="322"/>
                        </a:lnTo>
                        <a:lnTo>
                          <a:pt x="569" y="432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339933"/>
                    </a:solidFill>
                    <a:miter lim="800000"/>
                  </a:ln>
                </p:spPr>
                <p:txBody>
                  <a:bodyPr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1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2" y="622"/>
                    <a:ext cx="484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i="1" dirty="0"/>
                      <a:t>p</a:t>
                    </a:r>
                    <a:r>
                      <a:rPr lang="en-US" altLang="zh-CN" sz="2400" dirty="0"/>
                      <a:t> &gt;0</a:t>
                    </a:r>
                    <a:endParaRPr lang="en-US" altLang="zh-CN" sz="2400" dirty="0"/>
                  </a:p>
                </p:txBody>
              </p:sp>
            </p:grpSp>
            <p:grpSp>
              <p:nvGrpSpPr>
                <p:cNvPr id="98" name="Group 136"/>
                <p:cNvGrpSpPr/>
                <p:nvPr/>
              </p:nvGrpSpPr>
              <p:grpSpPr bwMode="auto">
                <a:xfrm>
                  <a:off x="3810000" y="2590801"/>
                  <a:ext cx="704850" cy="1363663"/>
                  <a:chOff x="0" y="0"/>
                  <a:chExt cx="493" cy="898"/>
                </a:xfrm>
              </p:grpSpPr>
              <p:sp>
                <p:nvSpPr>
                  <p:cNvPr id="196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08" y="313"/>
                    <a:ext cx="33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97" name="Group 138"/>
                  <p:cNvGrpSpPr/>
                  <p:nvPr/>
                </p:nvGrpSpPr>
                <p:grpSpPr bwMode="auto">
                  <a:xfrm>
                    <a:off x="440" y="309"/>
                    <a:ext cx="53" cy="512"/>
                    <a:chOff x="0" y="0"/>
                    <a:chExt cx="98" cy="535"/>
                  </a:xfrm>
                </p:grpSpPr>
                <p:grpSp>
                  <p:nvGrpSpPr>
                    <p:cNvPr id="204" name="Group 139"/>
                    <p:cNvGrpSpPr/>
                    <p:nvPr/>
                  </p:nvGrpSpPr>
                  <p:grpSpPr bwMode="auto">
                    <a:xfrm>
                      <a:off x="0" y="149"/>
                      <a:ext cx="98" cy="237"/>
                      <a:chOff x="0" y="0"/>
                      <a:chExt cx="98" cy="237"/>
                    </a:xfrm>
                  </p:grpSpPr>
                  <p:sp>
                    <p:nvSpPr>
                      <p:cNvPr id="207" name="Arc 140"/>
                      <p:cNvSpPr/>
                      <p:nvPr/>
                    </p:nvSpPr>
                    <p:spPr bwMode="auto">
                      <a:xfrm rot="21480000">
                        <a:off x="-1" y="0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Arc 141"/>
                      <p:cNvSpPr/>
                      <p:nvPr/>
                    </p:nvSpPr>
                    <p:spPr bwMode="auto">
                      <a:xfrm rot="21480000">
                        <a:off x="2" y="82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Arc 142"/>
                      <p:cNvSpPr/>
                      <p:nvPr/>
                    </p:nvSpPr>
                    <p:spPr bwMode="auto">
                      <a:xfrm rot="21480000">
                        <a:off x="4" y="163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05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" y="387"/>
                      <a:ext cx="12" cy="14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" y="0"/>
                      <a:ext cx="0" cy="15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8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" y="818"/>
                    <a:ext cx="3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49" y="240"/>
                    <a:ext cx="1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64"/>
                    <a:ext cx="268" cy="3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01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36" y="0"/>
                    <a:ext cx="196" cy="3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02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" y="228"/>
                    <a:ext cx="210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3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" y="556"/>
                    <a:ext cx="212" cy="3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99" name="Group 151"/>
                <p:cNvGrpSpPr/>
                <p:nvPr/>
              </p:nvGrpSpPr>
              <p:grpSpPr bwMode="auto">
                <a:xfrm>
                  <a:off x="4572000" y="2589212"/>
                  <a:ext cx="704850" cy="1373188"/>
                  <a:chOff x="0" y="-1"/>
                  <a:chExt cx="444" cy="865"/>
                </a:xfrm>
              </p:grpSpPr>
              <p:sp>
                <p:nvSpPr>
                  <p:cNvPr id="18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97" y="299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3" name="Group 153"/>
                  <p:cNvGrpSpPr/>
                  <p:nvPr/>
                </p:nvGrpSpPr>
                <p:grpSpPr bwMode="auto">
                  <a:xfrm>
                    <a:off x="396" y="296"/>
                    <a:ext cx="48" cy="489"/>
                    <a:chOff x="0" y="0"/>
                    <a:chExt cx="98" cy="535"/>
                  </a:xfrm>
                </p:grpSpPr>
                <p:grpSp>
                  <p:nvGrpSpPr>
                    <p:cNvPr id="190" name="Group 154"/>
                    <p:cNvGrpSpPr/>
                    <p:nvPr/>
                  </p:nvGrpSpPr>
                  <p:grpSpPr bwMode="auto">
                    <a:xfrm>
                      <a:off x="0" y="149"/>
                      <a:ext cx="98" cy="237"/>
                      <a:chOff x="0" y="0"/>
                      <a:chExt cx="98" cy="237"/>
                    </a:xfrm>
                  </p:grpSpPr>
                  <p:sp>
                    <p:nvSpPr>
                      <p:cNvPr id="193" name="Arc 155"/>
                      <p:cNvSpPr/>
                      <p:nvPr/>
                    </p:nvSpPr>
                    <p:spPr bwMode="auto">
                      <a:xfrm rot="21480000">
                        <a:off x="0" y="0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4" name="Arc 156"/>
                      <p:cNvSpPr/>
                      <p:nvPr/>
                    </p:nvSpPr>
                    <p:spPr bwMode="auto">
                      <a:xfrm rot="21480000">
                        <a:off x="2" y="82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Arc 157"/>
                      <p:cNvSpPr/>
                      <p:nvPr/>
                    </p:nvSpPr>
                    <p:spPr bwMode="auto">
                      <a:xfrm rot="21480000">
                        <a:off x="4" y="163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191" name="Line 15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" y="387"/>
                      <a:ext cx="12" cy="14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2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" y="0"/>
                      <a:ext cx="0" cy="15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" y="782"/>
                    <a:ext cx="30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34" y="230"/>
                    <a:ext cx="11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48"/>
                    <a:ext cx="241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-1"/>
                    <a:ext cx="178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8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576"/>
                    <a:ext cx="18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89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44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0" name="Group 166"/>
                <p:cNvGrpSpPr/>
                <p:nvPr/>
              </p:nvGrpSpPr>
              <p:grpSpPr bwMode="auto">
                <a:xfrm>
                  <a:off x="5334000" y="2589212"/>
                  <a:ext cx="704850" cy="1373188"/>
                  <a:chOff x="0" y="-1"/>
                  <a:chExt cx="444" cy="865"/>
                </a:xfrm>
              </p:grpSpPr>
              <p:sp>
                <p:nvSpPr>
                  <p:cNvPr id="168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7" y="299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 bwMode="auto">
                  <a:xfrm>
                    <a:off x="396" y="296"/>
                    <a:ext cx="48" cy="489"/>
                    <a:chOff x="0" y="0"/>
                    <a:chExt cx="98" cy="535"/>
                  </a:xfrm>
                </p:grpSpPr>
                <p:grpSp>
                  <p:nvGrpSpPr>
                    <p:cNvPr id="176" name="Group 169"/>
                    <p:cNvGrpSpPr/>
                    <p:nvPr/>
                  </p:nvGrpSpPr>
                  <p:grpSpPr bwMode="auto">
                    <a:xfrm>
                      <a:off x="0" y="149"/>
                      <a:ext cx="98" cy="237"/>
                      <a:chOff x="0" y="0"/>
                      <a:chExt cx="98" cy="237"/>
                    </a:xfrm>
                  </p:grpSpPr>
                  <p:sp>
                    <p:nvSpPr>
                      <p:cNvPr id="179" name="Arc 170"/>
                      <p:cNvSpPr/>
                      <p:nvPr/>
                    </p:nvSpPr>
                    <p:spPr bwMode="auto">
                      <a:xfrm rot="21480000">
                        <a:off x="0" y="0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Arc 171"/>
                      <p:cNvSpPr/>
                      <p:nvPr/>
                    </p:nvSpPr>
                    <p:spPr bwMode="auto">
                      <a:xfrm rot="21480000">
                        <a:off x="2" y="82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1" name="Arc 172"/>
                      <p:cNvSpPr/>
                      <p:nvPr/>
                    </p:nvSpPr>
                    <p:spPr bwMode="auto">
                      <a:xfrm rot="21480000">
                        <a:off x="4" y="163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177" name="Line 17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" y="387"/>
                      <a:ext cx="12" cy="14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Line 1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" y="0"/>
                      <a:ext cx="0" cy="15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0" name="Line 1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" y="782"/>
                    <a:ext cx="30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48"/>
                    <a:ext cx="241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2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-1"/>
                    <a:ext cx="178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3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576"/>
                    <a:ext cx="18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74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44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5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" y="24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1" name="Group 181"/>
                <p:cNvGrpSpPr/>
                <p:nvPr/>
              </p:nvGrpSpPr>
              <p:grpSpPr bwMode="auto">
                <a:xfrm>
                  <a:off x="6064250" y="2589213"/>
                  <a:ext cx="736600" cy="1358901"/>
                  <a:chOff x="-20" y="-1"/>
                  <a:chExt cx="464" cy="856"/>
                </a:xfrm>
              </p:grpSpPr>
              <p:sp>
                <p:nvSpPr>
                  <p:cNvPr id="154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97" y="299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5" name="Group 183"/>
                  <p:cNvGrpSpPr/>
                  <p:nvPr/>
                </p:nvGrpSpPr>
                <p:grpSpPr bwMode="auto">
                  <a:xfrm>
                    <a:off x="396" y="296"/>
                    <a:ext cx="48" cy="489"/>
                    <a:chOff x="0" y="0"/>
                    <a:chExt cx="98" cy="535"/>
                  </a:xfrm>
                </p:grpSpPr>
                <p:grpSp>
                  <p:nvGrpSpPr>
                    <p:cNvPr id="162" name="Group 184"/>
                    <p:cNvGrpSpPr/>
                    <p:nvPr/>
                  </p:nvGrpSpPr>
                  <p:grpSpPr bwMode="auto">
                    <a:xfrm>
                      <a:off x="0" y="149"/>
                      <a:ext cx="98" cy="237"/>
                      <a:chOff x="0" y="0"/>
                      <a:chExt cx="98" cy="237"/>
                    </a:xfrm>
                  </p:grpSpPr>
                  <p:sp>
                    <p:nvSpPr>
                      <p:cNvPr id="165" name="Arc 185"/>
                      <p:cNvSpPr/>
                      <p:nvPr/>
                    </p:nvSpPr>
                    <p:spPr bwMode="auto">
                      <a:xfrm rot="21480000">
                        <a:off x="0" y="0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6" name="Arc 186"/>
                      <p:cNvSpPr/>
                      <p:nvPr/>
                    </p:nvSpPr>
                    <p:spPr bwMode="auto">
                      <a:xfrm rot="21480000">
                        <a:off x="2" y="82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7" name="Arc 187"/>
                      <p:cNvSpPr/>
                      <p:nvPr/>
                    </p:nvSpPr>
                    <p:spPr bwMode="auto">
                      <a:xfrm rot="21480000">
                        <a:off x="4" y="163"/>
                        <a:ext cx="94" cy="74"/>
                      </a:xfrm>
                      <a:custGeom>
                        <a:avLst/>
                        <a:gdLst>
                          <a:gd name="T0" fmla="*/ 0 w 21835"/>
                          <a:gd name="T1" fmla="*/ 0 h 43200"/>
                          <a:gd name="T2" fmla="*/ 1 w 21835"/>
                          <a:gd name="T3" fmla="*/ 74 h 43200"/>
                          <a:gd name="T4" fmla="*/ 1 w 21835"/>
                          <a:gd name="T5" fmla="*/ 37 h 43200"/>
                          <a:gd name="T6" fmla="*/ 0 60000 65536"/>
                          <a:gd name="T7" fmla="*/ 0 60000 65536"/>
                          <a:gd name="T8" fmla="*/ 0 60000 65536"/>
                          <a:gd name="T9" fmla="*/ 0 w 21835"/>
                          <a:gd name="T10" fmla="*/ 0 h 43200"/>
                          <a:gd name="T11" fmla="*/ 21835 w 21835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835" h="43200" fill="none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</a:path>
                          <a:path w="21835" h="43200" stroke="0" extrusionOk="0">
                            <a:moveTo>
                              <a:pt x="0" y="1"/>
                            </a:moveTo>
                            <a:cubicBezTo>
                              <a:pt x="78" y="0"/>
                              <a:pt x="156" y="-1"/>
                              <a:pt x="235" y="0"/>
                            </a:cubicBezTo>
                            <a:cubicBezTo>
                              <a:pt x="12164" y="0"/>
                              <a:pt x="21835" y="9670"/>
                              <a:pt x="21835" y="21600"/>
                            </a:cubicBezTo>
                            <a:cubicBezTo>
                              <a:pt x="21835" y="33529"/>
                              <a:pt x="12164" y="43199"/>
                              <a:pt x="235" y="43200"/>
                            </a:cubicBezTo>
                            <a:lnTo>
                              <a:pt x="235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 cmpd="sng">
                        <a:solidFill>
                          <a:schemeClr val="tx1"/>
                        </a:solidFill>
                        <a:miter lim="800000"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Font typeface="Arial" panose="020B0604020202020204" pitchFamily="34" charset="0"/>
                          <a:buNone/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163" name="Line 18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" y="387"/>
                      <a:ext cx="12" cy="14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" name="Line 1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" y="0"/>
                      <a:ext cx="0" cy="15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6" name="Line 1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3" y="782"/>
                    <a:ext cx="30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48"/>
                    <a:ext cx="241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-1"/>
                    <a:ext cx="178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>
                        <a:solidFill>
                          <a:srgbClr val="0000FF"/>
                        </a:solidFill>
                      </a:rPr>
                      <a:t>i</a:t>
                    </a:r>
                    <a:endParaRPr lang="en-US" altLang="zh-CN" sz="3200" i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59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0" y="210"/>
                    <a:ext cx="18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 dirty="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0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528"/>
                    <a:ext cx="191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-</a:t>
                    </a:r>
                    <a:endParaRPr lang="en-US" altLang="zh-CN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1" name="Line 1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" y="24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" name="Group 196"/>
                <p:cNvGrpSpPr/>
                <p:nvPr/>
              </p:nvGrpSpPr>
              <p:grpSpPr bwMode="auto">
                <a:xfrm>
                  <a:off x="5373689" y="4076700"/>
                  <a:ext cx="763587" cy="1504950"/>
                  <a:chOff x="0" y="0"/>
                  <a:chExt cx="502" cy="948"/>
                </a:xfrm>
              </p:grpSpPr>
              <p:sp>
                <p:nvSpPr>
                  <p:cNvPr id="15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98" y="162"/>
                    <a:ext cx="254" cy="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dirty="0">
                        <a:solidFill>
                          <a:srgbClr val="FF0000"/>
                        </a:solidFill>
                      </a:rPr>
                      <a:t>+</a:t>
                    </a:r>
                    <a:endParaRPr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2" name="Freeform 198"/>
                  <p:cNvSpPr/>
                  <p:nvPr/>
                </p:nvSpPr>
                <p:spPr bwMode="auto">
                  <a:xfrm>
                    <a:off x="0" y="0"/>
                    <a:ext cx="469" cy="551"/>
                  </a:xfrm>
                  <a:custGeom>
                    <a:avLst/>
                    <a:gdLst>
                      <a:gd name="T0" fmla="*/ 0 w 570"/>
                      <a:gd name="T1" fmla="*/ 432 h 433"/>
                      <a:gd name="T2" fmla="*/ 48 w 570"/>
                      <a:gd name="T3" fmla="*/ 314 h 433"/>
                      <a:gd name="T4" fmla="*/ 96 w 570"/>
                      <a:gd name="T5" fmla="*/ 212 h 433"/>
                      <a:gd name="T6" fmla="*/ 144 w 570"/>
                      <a:gd name="T7" fmla="*/ 124 h 433"/>
                      <a:gd name="T8" fmla="*/ 192 w 570"/>
                      <a:gd name="T9" fmla="*/ 51 h 433"/>
                      <a:gd name="T10" fmla="*/ 233 w 570"/>
                      <a:gd name="T11" fmla="*/ 14 h 433"/>
                      <a:gd name="T12" fmla="*/ 281 w 570"/>
                      <a:gd name="T13" fmla="*/ 0 h 433"/>
                      <a:gd name="T14" fmla="*/ 329 w 570"/>
                      <a:gd name="T15" fmla="*/ 14 h 433"/>
                      <a:gd name="T16" fmla="*/ 377 w 570"/>
                      <a:gd name="T17" fmla="*/ 51 h 433"/>
                      <a:gd name="T18" fmla="*/ 425 w 570"/>
                      <a:gd name="T19" fmla="*/ 124 h 433"/>
                      <a:gd name="T20" fmla="*/ 473 w 570"/>
                      <a:gd name="T21" fmla="*/ 212 h 433"/>
                      <a:gd name="T22" fmla="*/ 521 w 570"/>
                      <a:gd name="T23" fmla="*/ 322 h 433"/>
                      <a:gd name="T24" fmla="*/ 569 w 570"/>
                      <a:gd name="T25" fmla="*/ 432 h 43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0"/>
                      <a:gd name="T40" fmla="*/ 0 h 433"/>
                      <a:gd name="T41" fmla="*/ 570 w 570"/>
                      <a:gd name="T42" fmla="*/ 433 h 43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0" h="433">
                        <a:moveTo>
                          <a:pt x="0" y="432"/>
                        </a:moveTo>
                        <a:lnTo>
                          <a:pt x="48" y="314"/>
                        </a:lnTo>
                        <a:lnTo>
                          <a:pt x="96" y="212"/>
                        </a:lnTo>
                        <a:lnTo>
                          <a:pt x="144" y="124"/>
                        </a:lnTo>
                        <a:lnTo>
                          <a:pt x="192" y="51"/>
                        </a:lnTo>
                        <a:lnTo>
                          <a:pt x="233" y="14"/>
                        </a:lnTo>
                        <a:lnTo>
                          <a:pt x="281" y="0"/>
                        </a:lnTo>
                        <a:lnTo>
                          <a:pt x="329" y="14"/>
                        </a:lnTo>
                        <a:lnTo>
                          <a:pt x="377" y="51"/>
                        </a:lnTo>
                        <a:lnTo>
                          <a:pt x="425" y="124"/>
                        </a:lnTo>
                        <a:lnTo>
                          <a:pt x="473" y="212"/>
                        </a:lnTo>
                        <a:lnTo>
                          <a:pt x="521" y="322"/>
                        </a:lnTo>
                        <a:lnTo>
                          <a:pt x="569" y="432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339933"/>
                    </a:solidFill>
                    <a:miter lim="800000"/>
                  </a:ln>
                </p:spPr>
                <p:txBody>
                  <a:bodyPr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153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" y="623"/>
                    <a:ext cx="500" cy="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en-US" altLang="zh-CN" i="1"/>
                      <a:t>p</a:t>
                    </a:r>
                    <a:r>
                      <a:rPr lang="en-US" altLang="zh-CN" sz="2400"/>
                      <a:t> &gt;0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103" name="Group 200"/>
                <p:cNvGrpSpPr/>
                <p:nvPr/>
              </p:nvGrpSpPr>
              <p:grpSpPr bwMode="auto">
                <a:xfrm>
                  <a:off x="6029326" y="4265612"/>
                  <a:ext cx="792163" cy="1577976"/>
                  <a:chOff x="0" y="-1"/>
                  <a:chExt cx="490" cy="994"/>
                </a:xfrm>
              </p:grpSpPr>
              <p:sp>
                <p:nvSpPr>
                  <p:cNvPr id="148" name="Freeform 201"/>
                  <p:cNvSpPr/>
                  <p:nvPr/>
                </p:nvSpPr>
                <p:spPr bwMode="auto">
                  <a:xfrm>
                    <a:off x="32" y="432"/>
                    <a:ext cx="458" cy="561"/>
                  </a:xfrm>
                  <a:custGeom>
                    <a:avLst/>
                    <a:gdLst>
                      <a:gd name="T0" fmla="*/ 570 w 571"/>
                      <a:gd name="T1" fmla="*/ 0 h 433"/>
                      <a:gd name="T2" fmla="*/ 521 w 571"/>
                      <a:gd name="T3" fmla="*/ 117 h 433"/>
                      <a:gd name="T4" fmla="*/ 473 w 571"/>
                      <a:gd name="T5" fmla="*/ 219 h 433"/>
                      <a:gd name="T6" fmla="*/ 425 w 571"/>
                      <a:gd name="T7" fmla="*/ 307 h 433"/>
                      <a:gd name="T8" fmla="*/ 377 w 571"/>
                      <a:gd name="T9" fmla="*/ 380 h 433"/>
                      <a:gd name="T10" fmla="*/ 337 w 571"/>
                      <a:gd name="T11" fmla="*/ 417 h 433"/>
                      <a:gd name="T12" fmla="*/ 289 w 571"/>
                      <a:gd name="T13" fmla="*/ 432 h 433"/>
                      <a:gd name="T14" fmla="*/ 240 w 571"/>
                      <a:gd name="T15" fmla="*/ 417 h 433"/>
                      <a:gd name="T16" fmla="*/ 192 w 571"/>
                      <a:gd name="T17" fmla="*/ 380 h 433"/>
                      <a:gd name="T18" fmla="*/ 144 w 571"/>
                      <a:gd name="T19" fmla="*/ 307 h 433"/>
                      <a:gd name="T20" fmla="*/ 96 w 571"/>
                      <a:gd name="T21" fmla="*/ 219 h 433"/>
                      <a:gd name="T22" fmla="*/ 48 w 571"/>
                      <a:gd name="T23" fmla="*/ 109 h 433"/>
                      <a:gd name="T24" fmla="*/ 0 w 571"/>
                      <a:gd name="T25" fmla="*/ 0 h 43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1"/>
                      <a:gd name="T40" fmla="*/ 0 h 433"/>
                      <a:gd name="T41" fmla="*/ 571 w 571"/>
                      <a:gd name="T42" fmla="*/ 433 h 433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1" h="433">
                        <a:moveTo>
                          <a:pt x="570" y="0"/>
                        </a:moveTo>
                        <a:lnTo>
                          <a:pt x="521" y="117"/>
                        </a:lnTo>
                        <a:lnTo>
                          <a:pt x="473" y="219"/>
                        </a:lnTo>
                        <a:lnTo>
                          <a:pt x="425" y="307"/>
                        </a:lnTo>
                        <a:lnTo>
                          <a:pt x="377" y="380"/>
                        </a:lnTo>
                        <a:lnTo>
                          <a:pt x="337" y="417"/>
                        </a:lnTo>
                        <a:lnTo>
                          <a:pt x="289" y="432"/>
                        </a:lnTo>
                        <a:lnTo>
                          <a:pt x="240" y="417"/>
                        </a:lnTo>
                        <a:lnTo>
                          <a:pt x="192" y="380"/>
                        </a:lnTo>
                        <a:lnTo>
                          <a:pt x="144" y="307"/>
                        </a:lnTo>
                        <a:lnTo>
                          <a:pt x="96" y="219"/>
                        </a:lnTo>
                        <a:lnTo>
                          <a:pt x="48" y="10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339933"/>
                    </a:solidFill>
                    <a:miter lim="800000"/>
                  </a:ln>
                </p:spPr>
                <p:txBody>
                  <a:bodyPr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149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224" y="672"/>
                    <a:ext cx="1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1"/>
                    <a:ext cx="475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/>
                      <a:t>p</a:t>
                    </a:r>
                    <a:r>
                      <a:rPr lang="en-US" altLang="zh-CN" sz="2400" dirty="0"/>
                      <a:t> &lt;0</a:t>
                    </a:r>
                    <a:endParaRPr lang="en-US" altLang="zh-CN" sz="2400" dirty="0"/>
                  </a:p>
                </p:txBody>
              </p:sp>
            </p:grpSp>
            <p:sp>
              <p:nvSpPr>
                <p:cNvPr id="104" name="Rectangle 204"/>
                <p:cNvSpPr>
                  <a:spLocks noChangeArrowheads="1"/>
                </p:cNvSpPr>
                <p:nvPr/>
              </p:nvSpPr>
              <p:spPr bwMode="auto">
                <a:xfrm>
                  <a:off x="4602743" y="5865030"/>
                  <a:ext cx="1066800" cy="385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488" tIns="44450" rIns="90488" bIns="44450" anchor="ctr">
                  <a:spAutoFit/>
                </a:bodyPr>
                <a:lstStyle/>
                <a:p>
                  <a:pPr algn="l">
                    <a:lnSpc>
                      <a:spcPct val="8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2400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放能</a:t>
                  </a:r>
                  <a:endParaRPr lang="zh-CN" altLang="en-US" sz="24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105" name="Rectangle 205"/>
                <p:cNvSpPr>
                  <a:spLocks noChangeArrowheads="1"/>
                </p:cNvSpPr>
                <p:nvPr/>
              </p:nvSpPr>
              <p:spPr bwMode="auto">
                <a:xfrm>
                  <a:off x="5334000" y="5865283"/>
                  <a:ext cx="1066800" cy="385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488" tIns="44450" rIns="90488" bIns="44450" anchor="ctr">
                  <a:spAutoFit/>
                </a:bodyPr>
                <a:lstStyle/>
                <a:p>
                  <a:pPr algn="l">
                    <a:lnSpc>
                      <a:spcPct val="8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24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储能</a:t>
                  </a:r>
                  <a:endPara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106" name="Rectangle 206"/>
                <p:cNvSpPr>
                  <a:spLocks noChangeArrowheads="1"/>
                </p:cNvSpPr>
                <p:nvPr/>
              </p:nvSpPr>
              <p:spPr bwMode="auto">
                <a:xfrm>
                  <a:off x="6096000" y="5865283"/>
                  <a:ext cx="1066800" cy="385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488" tIns="44450" rIns="90488" bIns="44450" anchor="ctr">
                  <a:spAutoFit/>
                </a:bodyPr>
                <a:lstStyle/>
                <a:p>
                  <a:pPr algn="l">
                    <a:lnSpc>
                      <a:spcPct val="80000"/>
                    </a:lnSpc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2400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放能</a:t>
                  </a:r>
                  <a:endParaRPr lang="zh-CN" altLang="en-US" sz="24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grpSp>
              <p:nvGrpSpPr>
                <p:cNvPr id="107" name="Group 208"/>
                <p:cNvGrpSpPr/>
                <p:nvPr/>
              </p:nvGrpSpPr>
              <p:grpSpPr bwMode="auto">
                <a:xfrm>
                  <a:off x="4648200" y="1295401"/>
                  <a:ext cx="2209800" cy="4670425"/>
                  <a:chOff x="0" y="0"/>
                  <a:chExt cx="1392" cy="2942"/>
                </a:xfrm>
              </p:grpSpPr>
              <p:sp>
                <p:nvSpPr>
                  <p:cNvPr id="140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60"/>
                    <a:ext cx="0" cy="76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924" y="2324"/>
                    <a:ext cx="0" cy="61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304"/>
                    <a:ext cx="0" cy="63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451" y="2323"/>
                    <a:ext cx="0" cy="61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7"/>
                    <a:ext cx="0" cy="207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924" y="48"/>
                    <a:ext cx="0" cy="216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0"/>
                    <a:ext cx="0" cy="220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446" y="49"/>
                    <a:ext cx="0" cy="2198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" name="Group 234"/>
                <p:cNvGrpSpPr/>
                <p:nvPr/>
              </p:nvGrpSpPr>
              <p:grpSpPr bwMode="auto">
                <a:xfrm>
                  <a:off x="3462338" y="3806826"/>
                  <a:ext cx="4203700" cy="2028825"/>
                  <a:chOff x="0" y="-2"/>
                  <a:chExt cx="2648" cy="1278"/>
                </a:xfrm>
              </p:grpSpPr>
              <p:grpSp>
                <p:nvGrpSpPr>
                  <p:cNvPr id="127" name="Group 235"/>
                  <p:cNvGrpSpPr/>
                  <p:nvPr/>
                </p:nvGrpSpPr>
                <p:grpSpPr bwMode="auto">
                  <a:xfrm>
                    <a:off x="0" y="-2"/>
                    <a:ext cx="2648" cy="1278"/>
                    <a:chOff x="0" y="-2"/>
                    <a:chExt cx="2648" cy="1278"/>
                  </a:xfrm>
                </p:grpSpPr>
                <p:sp>
                  <p:nvSpPr>
                    <p:cNvPr id="133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-2"/>
                      <a:ext cx="322" cy="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90488" tIns="44450" rIns="90488" bIns="44450" anchor="ctr"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2400" i="1">
                          <a:solidFill>
                            <a:srgbClr val="000099"/>
                          </a:solidFill>
                        </a:rPr>
                        <a:t>p</a:t>
                      </a:r>
                      <a:endParaRPr lang="en-US" altLang="zh-CN" sz="2400" i="1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7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" y="720"/>
                      <a:ext cx="218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Line 2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" y="129"/>
                      <a:ext cx="0" cy="114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39" name="Object 10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360" y="690"/>
                    <a:ext cx="288" cy="20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0032" name="" r:id="rId10" imgW="203835" imgH="153035" progId="Equation.3">
                            <p:embed/>
                          </p:oleObj>
                        </mc:Choice>
                        <mc:Fallback>
                          <p:oleObj name="" r:id="rId10" imgW="203835" imgH="153035" progId="Equation.3">
                            <p:embed/>
                            <p:pic>
                              <p:nvPicPr>
                                <p:cNvPr id="0" name="Object 10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360" y="690"/>
                                  <a:ext cx="288" cy="20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2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63" y="613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2400" dirty="0"/>
                      <a:t>o</a:t>
                    </a:r>
                    <a:endParaRPr lang="en-US" altLang="zh-CN" sz="2400" dirty="0"/>
                  </a:p>
                </p:txBody>
              </p:sp>
            </p:grpSp>
            <p:grpSp>
              <p:nvGrpSpPr>
                <p:cNvPr id="109" name="Group 261"/>
                <p:cNvGrpSpPr/>
                <p:nvPr/>
              </p:nvGrpSpPr>
              <p:grpSpPr bwMode="auto">
                <a:xfrm>
                  <a:off x="3252788" y="830262"/>
                  <a:ext cx="4381501" cy="1903413"/>
                  <a:chOff x="177" y="-53"/>
                  <a:chExt cx="2760" cy="1199"/>
                </a:xfrm>
              </p:grpSpPr>
              <p:grpSp>
                <p:nvGrpSpPr>
                  <p:cNvPr id="111" name="Group 243"/>
                  <p:cNvGrpSpPr/>
                  <p:nvPr/>
                </p:nvGrpSpPr>
                <p:grpSpPr bwMode="auto">
                  <a:xfrm>
                    <a:off x="186" y="-53"/>
                    <a:ext cx="2744" cy="1199"/>
                    <a:chOff x="138" y="-53"/>
                    <a:chExt cx="2744" cy="1199"/>
                  </a:xfrm>
                </p:grpSpPr>
                <p:grpSp>
                  <p:nvGrpSpPr>
                    <p:cNvPr id="114" name="Group 244"/>
                    <p:cNvGrpSpPr/>
                    <p:nvPr/>
                  </p:nvGrpSpPr>
                  <p:grpSpPr bwMode="auto">
                    <a:xfrm>
                      <a:off x="138" y="-53"/>
                      <a:ext cx="2744" cy="1199"/>
                      <a:chOff x="72" y="-53"/>
                      <a:chExt cx="2744" cy="1199"/>
                    </a:xfrm>
                  </p:grpSpPr>
                  <p:sp>
                    <p:nvSpPr>
                      <p:cNvPr id="116" name="Rectangle 2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7" y="78"/>
                        <a:ext cx="169" cy="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90488" tIns="44450" rIns="90488" bIns="44450" anchor="ctr">
                        <a:spAutoFit/>
                      </a:bodyPr>
                      <a:lstStyle>
                        <a:lvl1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r>
                          <a:rPr lang="en-US" altLang="zh-CN" sz="2400" i="1" dirty="0" err="1">
                            <a:solidFill>
                              <a:srgbClr val="0000FF"/>
                            </a:solidFill>
                          </a:rPr>
                          <a:t>i</a:t>
                        </a:r>
                        <a:endParaRPr lang="en-US" altLang="zh-CN" sz="2400" i="1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grpSp>
                    <p:nvGrpSpPr>
                      <p:cNvPr id="117" name="Group 247"/>
                      <p:cNvGrpSpPr/>
                      <p:nvPr/>
                    </p:nvGrpSpPr>
                    <p:grpSpPr bwMode="auto">
                      <a:xfrm>
                        <a:off x="72" y="-53"/>
                        <a:ext cx="2744" cy="1199"/>
                        <a:chOff x="72" y="-53"/>
                        <a:chExt cx="2744" cy="1199"/>
                      </a:xfrm>
                    </p:grpSpPr>
                    <p:sp>
                      <p:nvSpPr>
                        <p:cNvPr id="119" name="Rectangle 2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99" y="-53"/>
                          <a:ext cx="22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 lIns="90488" tIns="44450" rIns="90488" bIns="44450" anchor="ctr">
                          <a:spAutoFit/>
                        </a:bodyPr>
                        <a:lstStyle>
                          <a:lvl1pPr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r>
                            <a:rPr lang="en-US" altLang="zh-CN" sz="2400" i="1" dirty="0">
                              <a:solidFill>
                                <a:srgbClr val="FF0000"/>
                              </a:solidFill>
                            </a:rPr>
                            <a:t>u</a:t>
                          </a:r>
                          <a:endParaRPr lang="en-US" altLang="zh-CN" sz="2400" i="1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0" name="Group 249"/>
                        <p:cNvGrpSpPr/>
                        <p:nvPr/>
                      </p:nvGrpSpPr>
                      <p:grpSpPr bwMode="auto">
                        <a:xfrm>
                          <a:off x="72" y="141"/>
                          <a:ext cx="2744" cy="1005"/>
                          <a:chOff x="72" y="-51"/>
                          <a:chExt cx="2744" cy="1005"/>
                        </a:xfrm>
                      </p:grpSpPr>
                      <p:sp>
                        <p:nvSpPr>
                          <p:cNvPr id="121" name="Freeform 250"/>
                          <p:cNvSpPr/>
                          <p:nvPr/>
                        </p:nvSpPr>
                        <p:spPr bwMode="auto">
                          <a:xfrm>
                            <a:off x="942" y="480"/>
                            <a:ext cx="941" cy="474"/>
                          </a:xfrm>
                          <a:custGeom>
                            <a:avLst/>
                            <a:gdLst>
                              <a:gd name="T0" fmla="*/ 1122 w 1123"/>
                              <a:gd name="T1" fmla="*/ 0 h 265"/>
                              <a:gd name="T2" fmla="*/ 1026 w 1123"/>
                              <a:gd name="T3" fmla="*/ 71 h 265"/>
                              <a:gd name="T4" fmla="*/ 932 w 1123"/>
                              <a:gd name="T5" fmla="*/ 134 h 265"/>
                              <a:gd name="T6" fmla="*/ 836 w 1123"/>
                              <a:gd name="T7" fmla="*/ 187 h 265"/>
                              <a:gd name="T8" fmla="*/ 743 w 1123"/>
                              <a:gd name="T9" fmla="*/ 232 h 265"/>
                              <a:gd name="T10" fmla="*/ 663 w 1123"/>
                              <a:gd name="T11" fmla="*/ 255 h 265"/>
                              <a:gd name="T12" fmla="*/ 567 w 1123"/>
                              <a:gd name="T13" fmla="*/ 264 h 265"/>
                              <a:gd name="T14" fmla="*/ 473 w 1123"/>
                              <a:gd name="T15" fmla="*/ 255 h 265"/>
                              <a:gd name="T16" fmla="*/ 377 w 1123"/>
                              <a:gd name="T17" fmla="*/ 232 h 265"/>
                              <a:gd name="T18" fmla="*/ 283 w 1123"/>
                              <a:gd name="T19" fmla="*/ 187 h 265"/>
                              <a:gd name="T20" fmla="*/ 187 w 1123"/>
                              <a:gd name="T21" fmla="*/ 134 h 265"/>
                              <a:gd name="T22" fmla="*/ 94 w 1123"/>
                              <a:gd name="T23" fmla="*/ 67 h 265"/>
                              <a:gd name="T24" fmla="*/ 0 w 1123"/>
                              <a:gd name="T25" fmla="*/ 0 h 265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1123"/>
                              <a:gd name="T40" fmla="*/ 0 h 265"/>
                              <a:gd name="T41" fmla="*/ 1123 w 1123"/>
                              <a:gd name="T42" fmla="*/ 265 h 265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1123" h="265">
                                <a:moveTo>
                                  <a:pt x="1122" y="0"/>
                                </a:moveTo>
                                <a:lnTo>
                                  <a:pt x="1026" y="71"/>
                                </a:lnTo>
                                <a:lnTo>
                                  <a:pt x="932" y="134"/>
                                </a:lnTo>
                                <a:lnTo>
                                  <a:pt x="836" y="187"/>
                                </a:lnTo>
                                <a:lnTo>
                                  <a:pt x="743" y="232"/>
                                </a:lnTo>
                                <a:lnTo>
                                  <a:pt x="663" y="255"/>
                                </a:lnTo>
                                <a:lnTo>
                                  <a:pt x="567" y="264"/>
                                </a:lnTo>
                                <a:lnTo>
                                  <a:pt x="473" y="255"/>
                                </a:lnTo>
                                <a:lnTo>
                                  <a:pt x="377" y="232"/>
                                </a:lnTo>
                                <a:lnTo>
                                  <a:pt x="283" y="187"/>
                                </a:lnTo>
                                <a:lnTo>
                                  <a:pt x="187" y="134"/>
                                </a:lnTo>
                                <a:lnTo>
                                  <a:pt x="94" y="6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8100" cap="rnd" cmpd="sng">
                            <a:solidFill>
                              <a:srgbClr val="FF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buFont typeface="Arial" panose="020B0604020202020204" pitchFamily="34" charset="0"/>
                              <a:buNone/>
                              <a:defRPr/>
                            </a:pPr>
                            <a:endParaRPr lang="zh-CN" altLang="en-US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122" name="Freeform 251"/>
                          <p:cNvSpPr/>
                          <p:nvPr/>
                        </p:nvSpPr>
                        <p:spPr bwMode="auto">
                          <a:xfrm flipV="1">
                            <a:off x="72" y="-51"/>
                            <a:ext cx="854" cy="498"/>
                          </a:xfrm>
                          <a:custGeom>
                            <a:avLst/>
                            <a:gdLst>
                              <a:gd name="T0" fmla="*/ 1122 w 1123"/>
                              <a:gd name="T1" fmla="*/ 0 h 265"/>
                              <a:gd name="T2" fmla="*/ 1026 w 1123"/>
                              <a:gd name="T3" fmla="*/ 71 h 265"/>
                              <a:gd name="T4" fmla="*/ 932 w 1123"/>
                              <a:gd name="T5" fmla="*/ 134 h 265"/>
                              <a:gd name="T6" fmla="*/ 836 w 1123"/>
                              <a:gd name="T7" fmla="*/ 187 h 265"/>
                              <a:gd name="T8" fmla="*/ 743 w 1123"/>
                              <a:gd name="T9" fmla="*/ 232 h 265"/>
                              <a:gd name="T10" fmla="*/ 663 w 1123"/>
                              <a:gd name="T11" fmla="*/ 255 h 265"/>
                              <a:gd name="T12" fmla="*/ 567 w 1123"/>
                              <a:gd name="T13" fmla="*/ 264 h 265"/>
                              <a:gd name="T14" fmla="*/ 473 w 1123"/>
                              <a:gd name="T15" fmla="*/ 255 h 265"/>
                              <a:gd name="T16" fmla="*/ 377 w 1123"/>
                              <a:gd name="T17" fmla="*/ 232 h 265"/>
                              <a:gd name="T18" fmla="*/ 283 w 1123"/>
                              <a:gd name="T19" fmla="*/ 187 h 265"/>
                              <a:gd name="T20" fmla="*/ 187 w 1123"/>
                              <a:gd name="T21" fmla="*/ 134 h 265"/>
                              <a:gd name="T22" fmla="*/ 94 w 1123"/>
                              <a:gd name="T23" fmla="*/ 67 h 265"/>
                              <a:gd name="T24" fmla="*/ 0 w 1123"/>
                              <a:gd name="T25" fmla="*/ 0 h 265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1123"/>
                              <a:gd name="T40" fmla="*/ 0 h 265"/>
                              <a:gd name="T41" fmla="*/ 1123 w 1123"/>
                              <a:gd name="T42" fmla="*/ 265 h 265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1123" h="265">
                                <a:moveTo>
                                  <a:pt x="1122" y="0"/>
                                </a:moveTo>
                                <a:lnTo>
                                  <a:pt x="1026" y="71"/>
                                </a:lnTo>
                                <a:lnTo>
                                  <a:pt x="932" y="134"/>
                                </a:lnTo>
                                <a:lnTo>
                                  <a:pt x="836" y="187"/>
                                </a:lnTo>
                                <a:lnTo>
                                  <a:pt x="743" y="232"/>
                                </a:lnTo>
                                <a:lnTo>
                                  <a:pt x="663" y="255"/>
                                </a:lnTo>
                                <a:lnTo>
                                  <a:pt x="567" y="264"/>
                                </a:lnTo>
                                <a:lnTo>
                                  <a:pt x="473" y="255"/>
                                </a:lnTo>
                                <a:lnTo>
                                  <a:pt x="377" y="232"/>
                                </a:lnTo>
                                <a:lnTo>
                                  <a:pt x="283" y="187"/>
                                </a:lnTo>
                                <a:lnTo>
                                  <a:pt x="187" y="134"/>
                                </a:lnTo>
                                <a:lnTo>
                                  <a:pt x="94" y="6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8100" cap="rnd" cmpd="sng">
                            <a:solidFill>
                              <a:srgbClr val="FF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buFont typeface="Arial" panose="020B0604020202020204" pitchFamily="34" charset="0"/>
                              <a:buNone/>
                              <a:defRPr/>
                            </a:pPr>
                            <a:endParaRPr lang="zh-CN" altLang="en-US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123" name="Freeform 252"/>
                          <p:cNvSpPr/>
                          <p:nvPr/>
                        </p:nvSpPr>
                        <p:spPr bwMode="auto">
                          <a:xfrm flipV="1">
                            <a:off x="1875" y="2"/>
                            <a:ext cx="941" cy="474"/>
                          </a:xfrm>
                          <a:custGeom>
                            <a:avLst/>
                            <a:gdLst>
                              <a:gd name="T0" fmla="*/ 1122 w 1123"/>
                              <a:gd name="T1" fmla="*/ 0 h 265"/>
                              <a:gd name="T2" fmla="*/ 1026 w 1123"/>
                              <a:gd name="T3" fmla="*/ 71 h 265"/>
                              <a:gd name="T4" fmla="*/ 932 w 1123"/>
                              <a:gd name="T5" fmla="*/ 134 h 265"/>
                              <a:gd name="T6" fmla="*/ 836 w 1123"/>
                              <a:gd name="T7" fmla="*/ 187 h 265"/>
                              <a:gd name="T8" fmla="*/ 743 w 1123"/>
                              <a:gd name="T9" fmla="*/ 232 h 265"/>
                              <a:gd name="T10" fmla="*/ 663 w 1123"/>
                              <a:gd name="T11" fmla="*/ 255 h 265"/>
                              <a:gd name="T12" fmla="*/ 567 w 1123"/>
                              <a:gd name="T13" fmla="*/ 264 h 265"/>
                              <a:gd name="T14" fmla="*/ 473 w 1123"/>
                              <a:gd name="T15" fmla="*/ 255 h 265"/>
                              <a:gd name="T16" fmla="*/ 377 w 1123"/>
                              <a:gd name="T17" fmla="*/ 232 h 265"/>
                              <a:gd name="T18" fmla="*/ 283 w 1123"/>
                              <a:gd name="T19" fmla="*/ 187 h 265"/>
                              <a:gd name="T20" fmla="*/ 187 w 1123"/>
                              <a:gd name="T21" fmla="*/ 134 h 265"/>
                              <a:gd name="T22" fmla="*/ 94 w 1123"/>
                              <a:gd name="T23" fmla="*/ 67 h 265"/>
                              <a:gd name="T24" fmla="*/ 0 w 1123"/>
                              <a:gd name="T25" fmla="*/ 0 h 265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1123"/>
                              <a:gd name="T40" fmla="*/ 0 h 265"/>
                              <a:gd name="T41" fmla="*/ 1123 w 1123"/>
                              <a:gd name="T42" fmla="*/ 265 h 265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1123" h="265">
                                <a:moveTo>
                                  <a:pt x="1122" y="0"/>
                                </a:moveTo>
                                <a:lnTo>
                                  <a:pt x="1026" y="71"/>
                                </a:lnTo>
                                <a:lnTo>
                                  <a:pt x="932" y="134"/>
                                </a:lnTo>
                                <a:lnTo>
                                  <a:pt x="836" y="187"/>
                                </a:lnTo>
                                <a:lnTo>
                                  <a:pt x="743" y="232"/>
                                </a:lnTo>
                                <a:lnTo>
                                  <a:pt x="663" y="255"/>
                                </a:lnTo>
                                <a:lnTo>
                                  <a:pt x="567" y="264"/>
                                </a:lnTo>
                                <a:lnTo>
                                  <a:pt x="473" y="255"/>
                                </a:lnTo>
                                <a:lnTo>
                                  <a:pt x="377" y="232"/>
                                </a:lnTo>
                                <a:lnTo>
                                  <a:pt x="283" y="187"/>
                                </a:lnTo>
                                <a:lnTo>
                                  <a:pt x="187" y="134"/>
                                </a:lnTo>
                                <a:lnTo>
                                  <a:pt x="94" y="6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8100" cap="rnd" cmpd="sng">
                            <a:solidFill>
                              <a:srgbClr val="FF0000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buFont typeface="Arial" panose="020B0604020202020204" pitchFamily="34" charset="0"/>
                              <a:buNone/>
                              <a:defRPr/>
                            </a:pPr>
                            <a:endParaRPr lang="zh-CN" altLang="en-US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124" name="Freeform 253"/>
                          <p:cNvSpPr/>
                          <p:nvPr/>
                        </p:nvSpPr>
                        <p:spPr bwMode="auto">
                          <a:xfrm>
                            <a:off x="503" y="129"/>
                            <a:ext cx="905" cy="351"/>
                          </a:xfrm>
                          <a:custGeom>
                            <a:avLst/>
                            <a:gdLst>
                              <a:gd name="T0" fmla="*/ 0 w 1161"/>
                              <a:gd name="T1" fmla="*/ 264 h 265"/>
                              <a:gd name="T2" fmla="*/ 97 w 1161"/>
                              <a:gd name="T3" fmla="*/ 192 h 265"/>
                              <a:gd name="T4" fmla="*/ 194 w 1161"/>
                              <a:gd name="T5" fmla="*/ 129 h 265"/>
                              <a:gd name="T6" fmla="*/ 294 w 1161"/>
                              <a:gd name="T7" fmla="*/ 76 h 265"/>
                              <a:gd name="T8" fmla="*/ 391 w 1161"/>
                              <a:gd name="T9" fmla="*/ 31 h 265"/>
                              <a:gd name="T10" fmla="*/ 473 w 1161"/>
                              <a:gd name="T11" fmla="*/ 8 h 265"/>
                              <a:gd name="T12" fmla="*/ 570 w 1161"/>
                              <a:gd name="T13" fmla="*/ 0 h 265"/>
                              <a:gd name="T14" fmla="*/ 670 w 1161"/>
                              <a:gd name="T15" fmla="*/ 8 h 265"/>
                              <a:gd name="T16" fmla="*/ 767 w 1161"/>
                              <a:gd name="T17" fmla="*/ 31 h 265"/>
                              <a:gd name="T18" fmla="*/ 864 w 1161"/>
                              <a:gd name="T19" fmla="*/ 76 h 265"/>
                              <a:gd name="T20" fmla="*/ 963 w 1161"/>
                              <a:gd name="T21" fmla="*/ 129 h 265"/>
                              <a:gd name="T22" fmla="*/ 1060 w 1161"/>
                              <a:gd name="T23" fmla="*/ 196 h 265"/>
                              <a:gd name="T24" fmla="*/ 1160 w 1161"/>
                              <a:gd name="T25" fmla="*/ 264 h 265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1161"/>
                              <a:gd name="T40" fmla="*/ 0 h 265"/>
                              <a:gd name="T41" fmla="*/ 1161 w 1161"/>
                              <a:gd name="T42" fmla="*/ 265 h 265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1161" h="265">
                                <a:moveTo>
                                  <a:pt x="0" y="264"/>
                                </a:moveTo>
                                <a:lnTo>
                                  <a:pt x="97" y="192"/>
                                </a:lnTo>
                                <a:lnTo>
                                  <a:pt x="194" y="129"/>
                                </a:lnTo>
                                <a:lnTo>
                                  <a:pt x="294" y="76"/>
                                </a:lnTo>
                                <a:lnTo>
                                  <a:pt x="391" y="31"/>
                                </a:lnTo>
                                <a:lnTo>
                                  <a:pt x="473" y="8"/>
                                </a:lnTo>
                                <a:lnTo>
                                  <a:pt x="570" y="0"/>
                                </a:lnTo>
                                <a:lnTo>
                                  <a:pt x="670" y="8"/>
                                </a:lnTo>
                                <a:lnTo>
                                  <a:pt x="767" y="31"/>
                                </a:lnTo>
                                <a:lnTo>
                                  <a:pt x="864" y="76"/>
                                </a:lnTo>
                                <a:lnTo>
                                  <a:pt x="963" y="129"/>
                                </a:lnTo>
                                <a:lnTo>
                                  <a:pt x="1060" y="196"/>
                                </a:lnTo>
                                <a:lnTo>
                                  <a:pt x="1160" y="264"/>
                                </a:lnTo>
                              </a:path>
                            </a:pathLst>
                          </a:custGeom>
                          <a:noFill/>
                          <a:ln w="38100" cap="rnd" cmpd="sng">
                            <a:solidFill>
                              <a:srgbClr val="0000FF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buFont typeface="Arial" panose="020B0604020202020204" pitchFamily="34" charset="0"/>
                              <a:buNone/>
                              <a:defRPr/>
                            </a:pPr>
                            <a:endParaRPr lang="zh-CN" altLang="en-US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125" name="Freeform 254"/>
                          <p:cNvSpPr/>
                          <p:nvPr/>
                        </p:nvSpPr>
                        <p:spPr bwMode="auto">
                          <a:xfrm>
                            <a:off x="1397" y="480"/>
                            <a:ext cx="913" cy="341"/>
                          </a:xfrm>
                          <a:custGeom>
                            <a:avLst/>
                            <a:gdLst>
                              <a:gd name="T0" fmla="*/ 1163 w 1164"/>
                              <a:gd name="T1" fmla="*/ 0 h 265"/>
                              <a:gd name="T2" fmla="*/ 1063 w 1164"/>
                              <a:gd name="T3" fmla="*/ 71 h 265"/>
                              <a:gd name="T4" fmla="*/ 966 w 1164"/>
                              <a:gd name="T5" fmla="*/ 134 h 265"/>
                              <a:gd name="T6" fmla="*/ 867 w 1164"/>
                              <a:gd name="T7" fmla="*/ 187 h 265"/>
                              <a:gd name="T8" fmla="*/ 770 w 1164"/>
                              <a:gd name="T9" fmla="*/ 232 h 265"/>
                              <a:gd name="T10" fmla="*/ 687 w 1164"/>
                              <a:gd name="T11" fmla="*/ 255 h 265"/>
                              <a:gd name="T12" fmla="*/ 587 w 1164"/>
                              <a:gd name="T13" fmla="*/ 264 h 265"/>
                              <a:gd name="T14" fmla="*/ 490 w 1164"/>
                              <a:gd name="T15" fmla="*/ 255 h 265"/>
                              <a:gd name="T16" fmla="*/ 391 w 1164"/>
                              <a:gd name="T17" fmla="*/ 232 h 265"/>
                              <a:gd name="T18" fmla="*/ 294 w 1164"/>
                              <a:gd name="T19" fmla="*/ 187 h 265"/>
                              <a:gd name="T20" fmla="*/ 194 w 1164"/>
                              <a:gd name="T21" fmla="*/ 134 h 265"/>
                              <a:gd name="T22" fmla="*/ 97 w 1164"/>
                              <a:gd name="T23" fmla="*/ 67 h 265"/>
                              <a:gd name="T24" fmla="*/ 0 w 1164"/>
                              <a:gd name="T25" fmla="*/ 0 h 265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1164"/>
                              <a:gd name="T40" fmla="*/ 0 h 265"/>
                              <a:gd name="T41" fmla="*/ 1164 w 1164"/>
                              <a:gd name="T42" fmla="*/ 265 h 265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1164" h="265">
                                <a:moveTo>
                                  <a:pt x="1163" y="0"/>
                                </a:moveTo>
                                <a:lnTo>
                                  <a:pt x="1063" y="71"/>
                                </a:lnTo>
                                <a:lnTo>
                                  <a:pt x="966" y="134"/>
                                </a:lnTo>
                                <a:lnTo>
                                  <a:pt x="867" y="187"/>
                                </a:lnTo>
                                <a:lnTo>
                                  <a:pt x="770" y="232"/>
                                </a:lnTo>
                                <a:lnTo>
                                  <a:pt x="687" y="255"/>
                                </a:lnTo>
                                <a:lnTo>
                                  <a:pt x="587" y="264"/>
                                </a:lnTo>
                                <a:lnTo>
                                  <a:pt x="490" y="255"/>
                                </a:lnTo>
                                <a:lnTo>
                                  <a:pt x="391" y="232"/>
                                </a:lnTo>
                                <a:lnTo>
                                  <a:pt x="294" y="187"/>
                                </a:lnTo>
                                <a:lnTo>
                                  <a:pt x="194" y="134"/>
                                </a:lnTo>
                                <a:lnTo>
                                  <a:pt x="97" y="67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38100" cap="rnd" cmpd="sng">
                            <a:solidFill>
                              <a:srgbClr val="0000FF"/>
                            </a:solidFill>
                            <a:miter lim="800000"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buFont typeface="Arial" panose="020B0604020202020204" pitchFamily="34" charset="0"/>
                              <a:buNone/>
                              <a:defRPr/>
                            </a:pPr>
                            <a:endParaRPr lang="zh-CN" altLang="en-US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endParaRPr>
                          </a:p>
                        </p:txBody>
                      </p:sp>
                      <p:sp>
                        <p:nvSpPr>
                          <p:cNvPr id="126" name="Text Box 25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0" y="432"/>
                            <a:ext cx="19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800" b="1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algn="l" eaLnBrk="1" hangingPunct="1"/>
                            <a:r>
                              <a:rPr lang="en-US" altLang="zh-CN" sz="2400" dirty="0"/>
                              <a:t>o</a:t>
                            </a:r>
                            <a:endParaRPr lang="en-US" altLang="zh-CN" sz="2400" dirty="0"/>
                          </a:p>
                        </p:txBody>
                      </p:sp>
                    </p:grpSp>
                  </p:grpSp>
                  <p:sp>
                    <p:nvSpPr>
                      <p:cNvPr id="118" name="Line 2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2" y="8"/>
                        <a:ext cx="0" cy="81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15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0" y="647"/>
                      <a:ext cx="2302" cy="2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12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177" y="169"/>
                    <a:ext cx="417" cy="49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113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181"/>
                    <a:ext cx="471" cy="4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  <a:miter lim="800000"/>
                  </a:ln>
                  <a:effectLst>
                    <a:softEdge rad="12700"/>
                  </a:effectLst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0" name="Rectangle 262"/>
                <p:cNvSpPr>
                  <a:spLocks noChangeArrowheads="1"/>
                </p:cNvSpPr>
                <p:nvPr/>
              </p:nvSpPr>
              <p:spPr bwMode="auto">
                <a:xfrm>
                  <a:off x="3219836" y="791858"/>
                  <a:ext cx="588938" cy="472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i="1" dirty="0"/>
                    <a:t>u, </a:t>
                  </a:r>
                  <a:r>
                    <a:rPr lang="en-US" altLang="zh-CN" sz="2400" i="1" dirty="0" err="1"/>
                    <a:t>i</a:t>
                  </a:r>
                  <a:endParaRPr lang="en-US" altLang="zh-CN" sz="2400" i="1" dirty="0"/>
                </a:p>
              </p:txBody>
            </p:sp>
          </p:grpSp>
        </p:grpSp>
        <p:graphicFrame>
          <p:nvGraphicFramePr>
            <p:cNvPr id="88" name="Object 109">
              <a:hlinkClick r:id="" action="ppaction://ole?verb=1"/>
            </p:cNvPr>
            <p:cNvGraphicFramePr/>
            <p:nvPr/>
          </p:nvGraphicFramePr>
          <p:xfrm>
            <a:off x="7209337" y="1946759"/>
            <a:ext cx="430234" cy="365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33" name="" r:id="rId12" imgW="254635" imgH="191135" progId="Equation.DSMT4">
                    <p:embed/>
                  </p:oleObj>
                </mc:Choice>
                <mc:Fallback>
                  <p:oleObj name="" r:id="rId12" imgW="254635" imgH="191135" progId="Equation.DSMT4">
                    <p:embed/>
                    <p:pic>
                      <p:nvPicPr>
                        <p:cNvPr id="0" name="Object 109">
                          <a:hlinkClick r:id="" action="ppaction://ole?verb=1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9337" y="1946759"/>
                          <a:ext cx="430234" cy="365682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文本框 88"/>
            <p:cNvSpPr txBox="1"/>
            <p:nvPr/>
          </p:nvSpPr>
          <p:spPr>
            <a:xfrm>
              <a:off x="6896225" y="3138682"/>
              <a:ext cx="738664" cy="1002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储能元件</a:t>
              </a:r>
              <a:endParaRPr lang="zh-CN" altLang="en-US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927992" y="3476919"/>
              <a:ext cx="325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6213681" y="6162958"/>
            <a:ext cx="46380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电感只与电源进行能量交换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75905" y="6288896"/>
            <a:ext cx="39356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分析电感元件的功率状态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  <p:bldP spid="283" grpId="0" autoUpdateAnimBg="0"/>
      <p:bldP spid="302" grpId="0"/>
      <p:bldP spid="24" grpId="0"/>
      <p:bldP spid="216" grpId="0" animBg="1"/>
      <p:bldP spid="2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1173673" y="443269"/>
            <a:ext cx="4875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dirty="0">
                <a:solidFill>
                  <a:srgbClr val="002060"/>
                </a:solidFill>
              </a:rPr>
              <a:t>一、单一参数交流电路中的功率</a:t>
            </a:r>
            <a:endParaRPr lang="en-US" altLang="zh-CN" sz="2600" dirty="0">
              <a:solidFill>
                <a:srgbClr val="00206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3744495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2" name="Text Box 49"/>
          <p:cNvSpPr txBox="1">
            <a:spLocks noChangeArrowheads="1"/>
          </p:cNvSpPr>
          <p:nvPr/>
        </p:nvSpPr>
        <p:spPr bwMode="auto">
          <a:xfrm>
            <a:off x="4783242" y="808370"/>
            <a:ext cx="1934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 电容电路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83" name="Text Box 49"/>
          <p:cNvSpPr txBox="1">
            <a:spLocks noChangeArrowheads="1"/>
          </p:cNvSpPr>
          <p:nvPr/>
        </p:nvSpPr>
        <p:spPr bwMode="auto">
          <a:xfrm>
            <a:off x="4498232" y="1227554"/>
            <a:ext cx="3076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对于纯电容电路：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6" name="Object 6"/>
          <p:cNvGraphicFramePr>
            <a:graphicFrameLocks noChangeAspect="1"/>
          </p:cNvGraphicFramePr>
          <p:nvPr/>
        </p:nvGraphicFramePr>
        <p:xfrm>
          <a:off x="4381500" y="2392363"/>
          <a:ext cx="7566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2" name="公式" r:id="rId1" imgW="91135200" imgH="6096000" progId="Equation.3">
                  <p:embed/>
                </p:oleObj>
              </mc:Choice>
              <mc:Fallback>
                <p:oleObj name="公式" r:id="rId1" imgW="91135200" imgH="609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2392363"/>
                        <a:ext cx="7566025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" name="矩形 301"/>
          <p:cNvSpPr/>
          <p:nvPr/>
        </p:nvSpPr>
        <p:spPr>
          <a:xfrm>
            <a:off x="7731613" y="481959"/>
            <a:ext cx="3047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i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</a:t>
            </a:r>
            <a:r>
              <a:rPr lang="en-US" altLang="zh-CN" sz="2600" b="1" i="1" u="sng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为关联参考方向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4" name="Object 6"/>
          <p:cNvGraphicFramePr>
            <a:graphicFrameLocks noChangeAspect="1"/>
          </p:cNvGraphicFramePr>
          <p:nvPr/>
        </p:nvGraphicFramePr>
        <p:xfrm>
          <a:off x="4626949" y="1779798"/>
          <a:ext cx="2819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3" name="公式" r:id="rId3" imgW="31089600" imgH="5486400" progId="Equation.3">
                  <p:embed/>
                </p:oleObj>
              </mc:Choice>
              <mc:Fallback>
                <p:oleObj name="公式" r:id="rId3" imgW="310896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949" y="1779798"/>
                        <a:ext cx="2819400" cy="496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Object 6"/>
          <p:cNvGraphicFramePr>
            <a:graphicFrameLocks noChangeAspect="1"/>
          </p:cNvGraphicFramePr>
          <p:nvPr/>
        </p:nvGraphicFramePr>
        <p:xfrm>
          <a:off x="7596188" y="1701800"/>
          <a:ext cx="2746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4" name="公式" r:id="rId5" imgW="32613600" imgH="5791200" progId="Equation.3">
                  <p:embed/>
                </p:oleObj>
              </mc:Choice>
              <mc:Fallback>
                <p:oleObj name="公式" r:id="rId5" imgW="326136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701800"/>
                        <a:ext cx="274637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Object 6"/>
          <p:cNvGraphicFramePr>
            <a:graphicFrameLocks noChangeAspect="1"/>
          </p:cNvGraphicFramePr>
          <p:nvPr/>
        </p:nvGraphicFramePr>
        <p:xfrm>
          <a:off x="4446588" y="2817813"/>
          <a:ext cx="73580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5" name="公式" r:id="rId7" imgW="79248000" imgH="9753600" progId="Equation.3">
                  <p:embed/>
                </p:oleObj>
              </mc:Choice>
              <mc:Fallback>
                <p:oleObj name="公式" r:id="rId7" imgW="79248000" imgH="975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2817813"/>
                        <a:ext cx="7358062" cy="887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301886" y="3485812"/>
                <a:ext cx="778728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物理意义：</a:t>
                </a:r>
                <a:endParaRPr lang="en-US" altLang="zh-CN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当瞬时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功率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为正时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，电容器充电，从电源吸取功率给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电场储存能量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储能状态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为负时，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电容器放电，将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电能送还给电源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放能状态</a:t>
                </a:r>
                <a:r>
                  <a:rPr lang="zh-CN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。在一个周期内，“吞吐”的能量相等，无能量损耗（理想情况），因而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电容不是耗能元件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，而是</a:t>
                </a:r>
                <a:r>
                  <a:rPr lang="zh-CN" altLang="en-US" sz="28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储能元件。</a:t>
                </a:r>
                <a:endParaRPr lang="zh-CN" altLang="en-US" sz="2800" dirty="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86" y="3485812"/>
                <a:ext cx="7787285" cy="3108543"/>
              </a:xfrm>
              <a:prstGeom prst="rect">
                <a:avLst/>
              </a:prstGeom>
              <a:blipFill rotWithShape="1">
                <a:blip r:embed="rId9"/>
                <a:stretch>
                  <a:fillRect l="-1723" t="-2353" r="-6108" b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4322" y="646753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37479" y="6205927"/>
            <a:ext cx="46380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电容只与电源进行能量交换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75905" y="6288896"/>
            <a:ext cx="39356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分析电容元件的功率状态</a:t>
            </a:r>
            <a:endParaRPr lang="zh-CN" alt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32653" y="309103"/>
            <a:ext cx="1474261" cy="1470632"/>
            <a:chOff x="10532653" y="309103"/>
            <a:chExt cx="1474261" cy="1470632"/>
          </a:xfrm>
        </p:grpSpPr>
        <p:grpSp>
          <p:nvGrpSpPr>
            <p:cNvPr id="10" name="组合 9"/>
            <p:cNvGrpSpPr/>
            <p:nvPr/>
          </p:nvGrpSpPr>
          <p:grpSpPr>
            <a:xfrm>
              <a:off x="10532653" y="309103"/>
              <a:ext cx="1474261" cy="1470632"/>
              <a:chOff x="9932512" y="278957"/>
              <a:chExt cx="1474261" cy="1470632"/>
            </a:xfrm>
          </p:grpSpPr>
          <p:grpSp>
            <p:nvGrpSpPr>
              <p:cNvPr id="287" name="组合 286"/>
              <p:cNvGrpSpPr/>
              <p:nvPr/>
            </p:nvGrpSpPr>
            <p:grpSpPr>
              <a:xfrm>
                <a:off x="9932512" y="278957"/>
                <a:ext cx="1002784" cy="1470632"/>
                <a:chOff x="422755" y="4895916"/>
                <a:chExt cx="774532" cy="1301620"/>
              </a:xfrm>
            </p:grpSpPr>
            <p:grpSp>
              <p:nvGrpSpPr>
                <p:cNvPr id="288" name="组合 287"/>
                <p:cNvGrpSpPr/>
                <p:nvPr/>
              </p:nvGrpSpPr>
              <p:grpSpPr>
                <a:xfrm>
                  <a:off x="422755" y="4895916"/>
                  <a:ext cx="774532" cy="1301620"/>
                  <a:chOff x="422088" y="5196001"/>
                  <a:chExt cx="774532" cy="1301620"/>
                </a:xfrm>
              </p:grpSpPr>
              <p:grpSp>
                <p:nvGrpSpPr>
                  <p:cNvPr id="290" name="组合 289"/>
                  <p:cNvGrpSpPr/>
                  <p:nvPr/>
                </p:nvGrpSpPr>
                <p:grpSpPr>
                  <a:xfrm>
                    <a:off x="619752" y="5196001"/>
                    <a:ext cx="571254" cy="1301620"/>
                    <a:chOff x="619752" y="5196001"/>
                    <a:chExt cx="571254" cy="1301620"/>
                  </a:xfrm>
                </p:grpSpPr>
                <p:sp>
                  <p:nvSpPr>
                    <p:cNvPr id="294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188199" y="6053048"/>
                      <a:ext cx="0" cy="3186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5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91006" y="5627359"/>
                      <a:ext cx="0" cy="3186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dirty="0"/>
                    </a:p>
                  </p:txBody>
                </p:sp>
                <p:sp>
                  <p:nvSpPr>
                    <p:cNvPr id="296" name="Line 1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49510" y="6363209"/>
                      <a:ext cx="44117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7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2088" y="5196001"/>
                      <a:ext cx="217912" cy="46081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 anchor="ctr"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i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altLang="zh-CN" sz="3200" i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8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2728" y="5510260"/>
                      <a:ext cx="272492" cy="4086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eaLnBrk="1" hangingPunct="1">
                        <a:spcBef>
                          <a:spcPct val="0"/>
                        </a:spcBef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9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752" y="5871089"/>
                      <a:ext cx="275113" cy="6265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4000" dirty="0">
                          <a:solidFill>
                            <a:srgbClr val="FF0000"/>
                          </a:solidFill>
                          <a:ea typeface="楷体_GB2312" pitchFamily="49" charset="-122"/>
                        </a:rPr>
                        <a:t>-</a:t>
                      </a:r>
                      <a:endParaRPr lang="en-US" altLang="zh-CN" sz="4000" dirty="0">
                        <a:solidFill>
                          <a:srgbClr val="FF0000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291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5442" y="5627360"/>
                    <a:ext cx="44117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22088" y="5741744"/>
                    <a:ext cx="295914" cy="4608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3200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89" name="Line 146"/>
                <p:cNvSpPr>
                  <a:spLocks noChangeShapeType="1"/>
                </p:cNvSpPr>
                <p:nvPr/>
              </p:nvSpPr>
              <p:spPr bwMode="auto">
                <a:xfrm>
                  <a:off x="919306" y="5402354"/>
                  <a:ext cx="216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0" name="文本框 299"/>
              <p:cNvSpPr txBox="1"/>
              <p:nvPr/>
            </p:nvSpPr>
            <p:spPr>
              <a:xfrm>
                <a:off x="11016923" y="915559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4" name="直接连接符 343"/>
            <p:cNvCxnSpPr/>
            <p:nvPr/>
          </p:nvCxnSpPr>
          <p:spPr>
            <a:xfrm>
              <a:off x="11406116" y="115662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11403536" y="1278028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4988" y="1112852"/>
            <a:ext cx="4095945" cy="5163985"/>
            <a:chOff x="205984" y="1112852"/>
            <a:chExt cx="4095945" cy="5163985"/>
          </a:xfrm>
        </p:grpSpPr>
        <p:grpSp>
          <p:nvGrpSpPr>
            <p:cNvPr id="218" name="组合 217"/>
            <p:cNvGrpSpPr/>
            <p:nvPr/>
          </p:nvGrpSpPr>
          <p:grpSpPr>
            <a:xfrm>
              <a:off x="205984" y="1112852"/>
              <a:ext cx="4095945" cy="5163985"/>
              <a:chOff x="2432050" y="910824"/>
              <a:chExt cx="5135949" cy="5802414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511428" y="969236"/>
                <a:ext cx="5056571" cy="57440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0" name="Group 210"/>
              <p:cNvGrpSpPr/>
              <p:nvPr/>
            </p:nvGrpSpPr>
            <p:grpSpPr bwMode="auto">
              <a:xfrm>
                <a:off x="2511427" y="910824"/>
                <a:ext cx="4548188" cy="2068515"/>
                <a:chOff x="33" y="-50"/>
                <a:chExt cx="2865" cy="1303"/>
              </a:xfrm>
            </p:grpSpPr>
            <p:sp>
              <p:nvSpPr>
                <p:cNvPr id="331" name="Rectangle 191"/>
                <p:cNvSpPr>
                  <a:spLocks noChangeArrowheads="1"/>
                </p:cNvSpPr>
                <p:nvPr/>
              </p:nvSpPr>
              <p:spPr bwMode="auto">
                <a:xfrm>
                  <a:off x="703" y="151"/>
                  <a:ext cx="169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400" i="1" dirty="0" err="1">
                      <a:solidFill>
                        <a:srgbClr val="0000FF"/>
                      </a:solidFill>
                    </a:rPr>
                    <a:t>i</a:t>
                  </a:r>
                  <a:endParaRPr lang="en-US" altLang="zh-CN" sz="2400" i="1" dirty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332" name="Group 192"/>
                <p:cNvGrpSpPr/>
                <p:nvPr/>
              </p:nvGrpSpPr>
              <p:grpSpPr bwMode="auto">
                <a:xfrm>
                  <a:off x="92" y="-50"/>
                  <a:ext cx="2806" cy="1219"/>
                  <a:chOff x="-21" y="-50"/>
                  <a:chExt cx="2819" cy="1211"/>
                </a:xfrm>
              </p:grpSpPr>
              <p:sp>
                <p:nvSpPr>
                  <p:cNvPr id="33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484" y="-50"/>
                    <a:ext cx="224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2400" i="1" dirty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zh-CN" sz="2400" i="1" dirty="0">
                      <a:solidFill>
                        <a:schemeClr val="accent1"/>
                      </a:solidFill>
                    </a:endParaRPr>
                  </a:p>
                </p:txBody>
              </p:sp>
              <p:grpSp>
                <p:nvGrpSpPr>
                  <p:cNvPr id="338" name="Group 194"/>
                  <p:cNvGrpSpPr/>
                  <p:nvPr/>
                </p:nvGrpSpPr>
                <p:grpSpPr bwMode="auto">
                  <a:xfrm>
                    <a:off x="-21" y="172"/>
                    <a:ext cx="2819" cy="989"/>
                    <a:chOff x="-21" y="-20"/>
                    <a:chExt cx="2819" cy="989"/>
                  </a:xfrm>
                </p:grpSpPr>
                <p:sp>
                  <p:nvSpPr>
                    <p:cNvPr id="339" name="Freeform 195"/>
                    <p:cNvSpPr/>
                    <p:nvPr/>
                  </p:nvSpPr>
                  <p:spPr bwMode="auto">
                    <a:xfrm>
                      <a:off x="1860" y="430"/>
                      <a:ext cx="938" cy="474"/>
                    </a:xfrm>
                    <a:custGeom>
                      <a:avLst/>
                      <a:gdLst>
                        <a:gd name="T0" fmla="*/ 1122 w 1123"/>
                        <a:gd name="T1" fmla="*/ 0 h 265"/>
                        <a:gd name="T2" fmla="*/ 1026 w 1123"/>
                        <a:gd name="T3" fmla="*/ 71 h 265"/>
                        <a:gd name="T4" fmla="*/ 932 w 1123"/>
                        <a:gd name="T5" fmla="*/ 134 h 265"/>
                        <a:gd name="T6" fmla="*/ 836 w 1123"/>
                        <a:gd name="T7" fmla="*/ 187 h 265"/>
                        <a:gd name="T8" fmla="*/ 743 w 1123"/>
                        <a:gd name="T9" fmla="*/ 232 h 265"/>
                        <a:gd name="T10" fmla="*/ 663 w 1123"/>
                        <a:gd name="T11" fmla="*/ 255 h 265"/>
                        <a:gd name="T12" fmla="*/ 567 w 1123"/>
                        <a:gd name="T13" fmla="*/ 264 h 265"/>
                        <a:gd name="T14" fmla="*/ 473 w 1123"/>
                        <a:gd name="T15" fmla="*/ 255 h 265"/>
                        <a:gd name="T16" fmla="*/ 377 w 1123"/>
                        <a:gd name="T17" fmla="*/ 232 h 265"/>
                        <a:gd name="T18" fmla="*/ 283 w 1123"/>
                        <a:gd name="T19" fmla="*/ 187 h 265"/>
                        <a:gd name="T20" fmla="*/ 187 w 1123"/>
                        <a:gd name="T21" fmla="*/ 134 h 265"/>
                        <a:gd name="T22" fmla="*/ 94 w 1123"/>
                        <a:gd name="T23" fmla="*/ 67 h 265"/>
                        <a:gd name="T24" fmla="*/ 0 w 1123"/>
                        <a:gd name="T25" fmla="*/ 0 h 26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123"/>
                        <a:gd name="T40" fmla="*/ 0 h 265"/>
                        <a:gd name="T41" fmla="*/ 1123 w 1123"/>
                        <a:gd name="T42" fmla="*/ 265 h 26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123" h="265">
                          <a:moveTo>
                            <a:pt x="1122" y="0"/>
                          </a:moveTo>
                          <a:lnTo>
                            <a:pt x="1026" y="71"/>
                          </a:lnTo>
                          <a:lnTo>
                            <a:pt x="932" y="134"/>
                          </a:lnTo>
                          <a:lnTo>
                            <a:pt x="836" y="187"/>
                          </a:lnTo>
                          <a:lnTo>
                            <a:pt x="743" y="232"/>
                          </a:lnTo>
                          <a:lnTo>
                            <a:pt x="663" y="255"/>
                          </a:lnTo>
                          <a:lnTo>
                            <a:pt x="567" y="264"/>
                          </a:lnTo>
                          <a:lnTo>
                            <a:pt x="473" y="255"/>
                          </a:lnTo>
                          <a:lnTo>
                            <a:pt x="377" y="232"/>
                          </a:lnTo>
                          <a:lnTo>
                            <a:pt x="283" y="187"/>
                          </a:lnTo>
                          <a:lnTo>
                            <a:pt x="187" y="134"/>
                          </a:lnTo>
                          <a:lnTo>
                            <a:pt x="94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0" name="Freeform 196"/>
                    <p:cNvSpPr/>
                    <p:nvPr/>
                  </p:nvSpPr>
                  <p:spPr bwMode="auto">
                    <a:xfrm flipV="1">
                      <a:off x="938" y="-20"/>
                      <a:ext cx="941" cy="474"/>
                    </a:xfrm>
                    <a:custGeom>
                      <a:avLst/>
                      <a:gdLst>
                        <a:gd name="T0" fmla="*/ 1122 w 1123"/>
                        <a:gd name="T1" fmla="*/ 0 h 265"/>
                        <a:gd name="T2" fmla="*/ 1026 w 1123"/>
                        <a:gd name="T3" fmla="*/ 71 h 265"/>
                        <a:gd name="T4" fmla="*/ 932 w 1123"/>
                        <a:gd name="T5" fmla="*/ 134 h 265"/>
                        <a:gd name="T6" fmla="*/ 836 w 1123"/>
                        <a:gd name="T7" fmla="*/ 187 h 265"/>
                        <a:gd name="T8" fmla="*/ 743 w 1123"/>
                        <a:gd name="T9" fmla="*/ 232 h 265"/>
                        <a:gd name="T10" fmla="*/ 663 w 1123"/>
                        <a:gd name="T11" fmla="*/ 255 h 265"/>
                        <a:gd name="T12" fmla="*/ 567 w 1123"/>
                        <a:gd name="T13" fmla="*/ 264 h 265"/>
                        <a:gd name="T14" fmla="*/ 473 w 1123"/>
                        <a:gd name="T15" fmla="*/ 255 h 265"/>
                        <a:gd name="T16" fmla="*/ 377 w 1123"/>
                        <a:gd name="T17" fmla="*/ 232 h 265"/>
                        <a:gd name="T18" fmla="*/ 283 w 1123"/>
                        <a:gd name="T19" fmla="*/ 187 h 265"/>
                        <a:gd name="T20" fmla="*/ 187 w 1123"/>
                        <a:gd name="T21" fmla="*/ 134 h 265"/>
                        <a:gd name="T22" fmla="*/ 94 w 1123"/>
                        <a:gd name="T23" fmla="*/ 67 h 265"/>
                        <a:gd name="T24" fmla="*/ 0 w 1123"/>
                        <a:gd name="T25" fmla="*/ 0 h 26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123"/>
                        <a:gd name="T40" fmla="*/ 0 h 265"/>
                        <a:gd name="T41" fmla="*/ 1123 w 1123"/>
                        <a:gd name="T42" fmla="*/ 265 h 26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123" h="265">
                          <a:moveTo>
                            <a:pt x="1122" y="0"/>
                          </a:moveTo>
                          <a:lnTo>
                            <a:pt x="1026" y="71"/>
                          </a:lnTo>
                          <a:lnTo>
                            <a:pt x="932" y="134"/>
                          </a:lnTo>
                          <a:lnTo>
                            <a:pt x="836" y="187"/>
                          </a:lnTo>
                          <a:lnTo>
                            <a:pt x="743" y="232"/>
                          </a:lnTo>
                          <a:lnTo>
                            <a:pt x="663" y="255"/>
                          </a:lnTo>
                          <a:lnTo>
                            <a:pt x="567" y="264"/>
                          </a:lnTo>
                          <a:lnTo>
                            <a:pt x="473" y="255"/>
                          </a:lnTo>
                          <a:lnTo>
                            <a:pt x="377" y="232"/>
                          </a:lnTo>
                          <a:lnTo>
                            <a:pt x="283" y="187"/>
                          </a:lnTo>
                          <a:lnTo>
                            <a:pt x="187" y="134"/>
                          </a:lnTo>
                          <a:lnTo>
                            <a:pt x="94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1" name="Freeform 197"/>
                    <p:cNvSpPr/>
                    <p:nvPr/>
                  </p:nvSpPr>
                  <p:spPr bwMode="auto">
                    <a:xfrm flipH="1">
                      <a:off x="-21" y="495"/>
                      <a:ext cx="941" cy="474"/>
                    </a:xfrm>
                    <a:custGeom>
                      <a:avLst/>
                      <a:gdLst>
                        <a:gd name="T0" fmla="*/ 1122 w 1123"/>
                        <a:gd name="T1" fmla="*/ 0 h 265"/>
                        <a:gd name="T2" fmla="*/ 1026 w 1123"/>
                        <a:gd name="T3" fmla="*/ 71 h 265"/>
                        <a:gd name="T4" fmla="*/ 932 w 1123"/>
                        <a:gd name="T5" fmla="*/ 134 h 265"/>
                        <a:gd name="T6" fmla="*/ 836 w 1123"/>
                        <a:gd name="T7" fmla="*/ 187 h 265"/>
                        <a:gd name="T8" fmla="*/ 743 w 1123"/>
                        <a:gd name="T9" fmla="*/ 232 h 265"/>
                        <a:gd name="T10" fmla="*/ 663 w 1123"/>
                        <a:gd name="T11" fmla="*/ 255 h 265"/>
                        <a:gd name="T12" fmla="*/ 567 w 1123"/>
                        <a:gd name="T13" fmla="*/ 264 h 265"/>
                        <a:gd name="T14" fmla="*/ 473 w 1123"/>
                        <a:gd name="T15" fmla="*/ 255 h 265"/>
                        <a:gd name="T16" fmla="*/ 377 w 1123"/>
                        <a:gd name="T17" fmla="*/ 232 h 265"/>
                        <a:gd name="T18" fmla="*/ 283 w 1123"/>
                        <a:gd name="T19" fmla="*/ 187 h 265"/>
                        <a:gd name="T20" fmla="*/ 187 w 1123"/>
                        <a:gd name="T21" fmla="*/ 134 h 265"/>
                        <a:gd name="T22" fmla="*/ 94 w 1123"/>
                        <a:gd name="T23" fmla="*/ 67 h 265"/>
                        <a:gd name="T24" fmla="*/ 0 w 1123"/>
                        <a:gd name="T25" fmla="*/ 0 h 26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123"/>
                        <a:gd name="T40" fmla="*/ 0 h 265"/>
                        <a:gd name="T41" fmla="*/ 1123 w 1123"/>
                        <a:gd name="T42" fmla="*/ 265 h 26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123" h="265">
                          <a:moveTo>
                            <a:pt x="1122" y="0"/>
                          </a:moveTo>
                          <a:lnTo>
                            <a:pt x="1026" y="71"/>
                          </a:lnTo>
                          <a:lnTo>
                            <a:pt x="932" y="134"/>
                          </a:lnTo>
                          <a:lnTo>
                            <a:pt x="836" y="187"/>
                          </a:lnTo>
                          <a:lnTo>
                            <a:pt x="743" y="232"/>
                          </a:lnTo>
                          <a:lnTo>
                            <a:pt x="663" y="255"/>
                          </a:lnTo>
                          <a:lnTo>
                            <a:pt x="567" y="264"/>
                          </a:lnTo>
                          <a:lnTo>
                            <a:pt x="473" y="255"/>
                          </a:lnTo>
                          <a:lnTo>
                            <a:pt x="377" y="232"/>
                          </a:lnTo>
                          <a:lnTo>
                            <a:pt x="283" y="187"/>
                          </a:lnTo>
                          <a:lnTo>
                            <a:pt x="187" y="134"/>
                          </a:lnTo>
                          <a:lnTo>
                            <a:pt x="94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2" name="Freeform 198"/>
                    <p:cNvSpPr/>
                    <p:nvPr/>
                  </p:nvSpPr>
                  <p:spPr bwMode="auto">
                    <a:xfrm>
                      <a:off x="467" y="129"/>
                      <a:ext cx="941" cy="354"/>
                    </a:xfrm>
                    <a:custGeom>
                      <a:avLst/>
                      <a:gdLst>
                        <a:gd name="T0" fmla="*/ 0 w 1161"/>
                        <a:gd name="T1" fmla="*/ 264 h 265"/>
                        <a:gd name="T2" fmla="*/ 97 w 1161"/>
                        <a:gd name="T3" fmla="*/ 192 h 265"/>
                        <a:gd name="T4" fmla="*/ 194 w 1161"/>
                        <a:gd name="T5" fmla="*/ 129 h 265"/>
                        <a:gd name="T6" fmla="*/ 294 w 1161"/>
                        <a:gd name="T7" fmla="*/ 76 h 265"/>
                        <a:gd name="T8" fmla="*/ 391 w 1161"/>
                        <a:gd name="T9" fmla="*/ 31 h 265"/>
                        <a:gd name="T10" fmla="*/ 473 w 1161"/>
                        <a:gd name="T11" fmla="*/ 8 h 265"/>
                        <a:gd name="T12" fmla="*/ 570 w 1161"/>
                        <a:gd name="T13" fmla="*/ 0 h 265"/>
                        <a:gd name="T14" fmla="*/ 670 w 1161"/>
                        <a:gd name="T15" fmla="*/ 8 h 265"/>
                        <a:gd name="T16" fmla="*/ 767 w 1161"/>
                        <a:gd name="T17" fmla="*/ 31 h 265"/>
                        <a:gd name="T18" fmla="*/ 864 w 1161"/>
                        <a:gd name="T19" fmla="*/ 76 h 265"/>
                        <a:gd name="T20" fmla="*/ 963 w 1161"/>
                        <a:gd name="T21" fmla="*/ 129 h 265"/>
                        <a:gd name="T22" fmla="*/ 1060 w 1161"/>
                        <a:gd name="T23" fmla="*/ 196 h 265"/>
                        <a:gd name="T24" fmla="*/ 1160 w 1161"/>
                        <a:gd name="T25" fmla="*/ 264 h 26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161"/>
                        <a:gd name="T40" fmla="*/ 0 h 265"/>
                        <a:gd name="T41" fmla="*/ 1161 w 1161"/>
                        <a:gd name="T42" fmla="*/ 265 h 26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161" h="265">
                          <a:moveTo>
                            <a:pt x="0" y="264"/>
                          </a:moveTo>
                          <a:lnTo>
                            <a:pt x="97" y="192"/>
                          </a:lnTo>
                          <a:lnTo>
                            <a:pt x="194" y="129"/>
                          </a:lnTo>
                          <a:lnTo>
                            <a:pt x="294" y="76"/>
                          </a:lnTo>
                          <a:lnTo>
                            <a:pt x="391" y="31"/>
                          </a:lnTo>
                          <a:lnTo>
                            <a:pt x="473" y="8"/>
                          </a:lnTo>
                          <a:lnTo>
                            <a:pt x="570" y="0"/>
                          </a:lnTo>
                          <a:lnTo>
                            <a:pt x="670" y="8"/>
                          </a:lnTo>
                          <a:lnTo>
                            <a:pt x="767" y="31"/>
                          </a:lnTo>
                          <a:lnTo>
                            <a:pt x="864" y="76"/>
                          </a:lnTo>
                          <a:lnTo>
                            <a:pt x="963" y="129"/>
                          </a:lnTo>
                          <a:lnTo>
                            <a:pt x="1060" y="196"/>
                          </a:lnTo>
                          <a:lnTo>
                            <a:pt x="1160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0000FF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3" name="Freeform 199"/>
                    <p:cNvSpPr/>
                    <p:nvPr/>
                  </p:nvSpPr>
                  <p:spPr bwMode="auto">
                    <a:xfrm>
                      <a:off x="1396" y="479"/>
                      <a:ext cx="938" cy="396"/>
                    </a:xfrm>
                    <a:custGeom>
                      <a:avLst/>
                      <a:gdLst>
                        <a:gd name="T0" fmla="*/ 1163 w 1164"/>
                        <a:gd name="T1" fmla="*/ 0 h 265"/>
                        <a:gd name="T2" fmla="*/ 1063 w 1164"/>
                        <a:gd name="T3" fmla="*/ 71 h 265"/>
                        <a:gd name="T4" fmla="*/ 966 w 1164"/>
                        <a:gd name="T5" fmla="*/ 134 h 265"/>
                        <a:gd name="T6" fmla="*/ 867 w 1164"/>
                        <a:gd name="T7" fmla="*/ 187 h 265"/>
                        <a:gd name="T8" fmla="*/ 770 w 1164"/>
                        <a:gd name="T9" fmla="*/ 232 h 265"/>
                        <a:gd name="T10" fmla="*/ 687 w 1164"/>
                        <a:gd name="T11" fmla="*/ 255 h 265"/>
                        <a:gd name="T12" fmla="*/ 587 w 1164"/>
                        <a:gd name="T13" fmla="*/ 264 h 265"/>
                        <a:gd name="T14" fmla="*/ 490 w 1164"/>
                        <a:gd name="T15" fmla="*/ 255 h 265"/>
                        <a:gd name="T16" fmla="*/ 391 w 1164"/>
                        <a:gd name="T17" fmla="*/ 232 h 265"/>
                        <a:gd name="T18" fmla="*/ 294 w 1164"/>
                        <a:gd name="T19" fmla="*/ 187 h 265"/>
                        <a:gd name="T20" fmla="*/ 194 w 1164"/>
                        <a:gd name="T21" fmla="*/ 134 h 265"/>
                        <a:gd name="T22" fmla="*/ 97 w 1164"/>
                        <a:gd name="T23" fmla="*/ 67 h 265"/>
                        <a:gd name="T24" fmla="*/ 0 w 1164"/>
                        <a:gd name="T25" fmla="*/ 0 h 26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164"/>
                        <a:gd name="T40" fmla="*/ 0 h 265"/>
                        <a:gd name="T41" fmla="*/ 1164 w 1164"/>
                        <a:gd name="T42" fmla="*/ 265 h 26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164" h="265">
                          <a:moveTo>
                            <a:pt x="1163" y="0"/>
                          </a:moveTo>
                          <a:lnTo>
                            <a:pt x="1063" y="71"/>
                          </a:lnTo>
                          <a:lnTo>
                            <a:pt x="966" y="134"/>
                          </a:lnTo>
                          <a:lnTo>
                            <a:pt x="867" y="187"/>
                          </a:lnTo>
                          <a:lnTo>
                            <a:pt x="770" y="232"/>
                          </a:lnTo>
                          <a:lnTo>
                            <a:pt x="687" y="255"/>
                          </a:lnTo>
                          <a:lnTo>
                            <a:pt x="587" y="264"/>
                          </a:lnTo>
                          <a:lnTo>
                            <a:pt x="490" y="255"/>
                          </a:lnTo>
                          <a:lnTo>
                            <a:pt x="391" y="232"/>
                          </a:lnTo>
                          <a:lnTo>
                            <a:pt x="294" y="187"/>
                          </a:lnTo>
                          <a:lnTo>
                            <a:pt x="194" y="134"/>
                          </a:lnTo>
                          <a:lnTo>
                            <a:pt x="97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0000FF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p:txBody>
                </p:sp>
              </p:grpSp>
            </p:grpSp>
            <p:sp>
              <p:nvSpPr>
                <p:cNvPr id="333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576" y="51"/>
                  <a:ext cx="1" cy="1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4" name="Line 205"/>
                <p:cNvSpPr>
                  <a:spLocks noChangeShapeType="1"/>
                </p:cNvSpPr>
                <p:nvPr/>
              </p:nvSpPr>
              <p:spPr bwMode="auto">
                <a:xfrm>
                  <a:off x="384" y="672"/>
                  <a:ext cx="2347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45" y="-10"/>
                  <a:ext cx="47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sz="2400" i="1" dirty="0"/>
                    <a:t>u, </a:t>
                  </a:r>
                  <a:r>
                    <a:rPr lang="en-US" altLang="zh-CN" sz="2400" i="1" dirty="0" err="1"/>
                    <a:t>i</a:t>
                  </a:r>
                  <a:endParaRPr lang="en-US" altLang="zh-CN" sz="2400" i="1" dirty="0"/>
                </a:p>
              </p:txBody>
            </p:sp>
            <p:sp>
              <p:nvSpPr>
                <p:cNvPr id="336" name="Rectangle 209"/>
                <p:cNvSpPr>
                  <a:spLocks noChangeArrowheads="1"/>
                </p:cNvSpPr>
                <p:nvPr/>
              </p:nvSpPr>
              <p:spPr bwMode="auto">
                <a:xfrm>
                  <a:off x="33" y="678"/>
                  <a:ext cx="526" cy="483"/>
                </a:xfrm>
                <a:prstGeom prst="rect">
                  <a:avLst/>
                </a:prstGeom>
                <a:solidFill>
                  <a:schemeClr val="bg1"/>
                </a:solidFill>
                <a:ln w="9525" cmpd="sng">
                  <a:solidFill>
                    <a:schemeClr val="bg1"/>
                  </a:solidFill>
                  <a:miter lim="800000"/>
                </a:ln>
                <a:effectLst>
                  <a:softEdge rad="12700"/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  <p:sp>
            <p:nvSpPr>
              <p:cNvPr id="221" name="Rectangle 97"/>
              <p:cNvSpPr>
                <a:spLocks noChangeArrowheads="1"/>
              </p:cNvSpPr>
              <p:nvPr/>
            </p:nvSpPr>
            <p:spPr bwMode="auto">
              <a:xfrm>
                <a:off x="2432050" y="4972050"/>
                <a:ext cx="1905000" cy="4572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22" name="Rectangle 98"/>
              <p:cNvSpPr>
                <a:spLocks noChangeArrowheads="1"/>
              </p:cNvSpPr>
              <p:nvPr/>
            </p:nvSpPr>
            <p:spPr bwMode="auto">
              <a:xfrm>
                <a:off x="3717925" y="5042538"/>
                <a:ext cx="182808" cy="4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zh-CN" altLang="en-US" sz="2400"/>
              </a:p>
            </p:txBody>
          </p:sp>
          <p:grpSp>
            <p:nvGrpSpPr>
              <p:cNvPr id="223" name="Group 103"/>
              <p:cNvGrpSpPr/>
              <p:nvPr/>
            </p:nvGrpSpPr>
            <p:grpSpPr bwMode="auto">
              <a:xfrm>
                <a:off x="3351213" y="2665413"/>
                <a:ext cx="762000" cy="1365251"/>
                <a:chOff x="0" y="-1"/>
                <a:chExt cx="480" cy="860"/>
              </a:xfrm>
            </p:grpSpPr>
            <p:grpSp>
              <p:nvGrpSpPr>
                <p:cNvPr id="319" name="Group 104"/>
                <p:cNvGrpSpPr/>
                <p:nvPr/>
              </p:nvGrpSpPr>
              <p:grpSpPr bwMode="auto">
                <a:xfrm>
                  <a:off x="336" y="310"/>
                  <a:ext cx="144" cy="480"/>
                  <a:chOff x="0" y="0"/>
                  <a:chExt cx="183" cy="467"/>
                </a:xfrm>
              </p:grpSpPr>
              <p:sp>
                <p:nvSpPr>
                  <p:cNvPr id="32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7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0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254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9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" name="Line 109"/>
                <p:cNvSpPr>
                  <a:spLocks noChangeShapeType="1"/>
                </p:cNvSpPr>
                <p:nvPr/>
              </p:nvSpPr>
              <p:spPr bwMode="auto">
                <a:xfrm>
                  <a:off x="109" y="299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93" y="782"/>
                  <a:ext cx="30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2" name="Line 111"/>
                <p:cNvSpPr>
                  <a:spLocks noChangeShapeType="1"/>
                </p:cNvSpPr>
                <p:nvPr/>
              </p:nvSpPr>
              <p:spPr bwMode="auto">
                <a:xfrm>
                  <a:off x="134" y="230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348"/>
                  <a:ext cx="24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4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3" y="-1"/>
                  <a:ext cx="178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3200" i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2" y="218"/>
                  <a:ext cx="1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+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" y="532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FF0000"/>
                      </a:solidFill>
                      <a:ea typeface="楷体_GB2312" pitchFamily="49" charset="-122"/>
                    </a:rPr>
                    <a:t>-</a:t>
                  </a:r>
                  <a:endParaRPr lang="en-US" altLang="zh-CN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24" name="Group 116"/>
              <p:cNvGrpSpPr/>
              <p:nvPr/>
            </p:nvGrpSpPr>
            <p:grpSpPr bwMode="auto">
              <a:xfrm>
                <a:off x="5561013" y="2665412"/>
                <a:ext cx="723900" cy="1373188"/>
                <a:chOff x="0" y="-1"/>
                <a:chExt cx="456" cy="865"/>
              </a:xfrm>
            </p:grpSpPr>
            <p:sp>
              <p:nvSpPr>
                <p:cNvPr id="303" name="Line 117"/>
                <p:cNvSpPr>
                  <a:spLocks noChangeShapeType="1"/>
                </p:cNvSpPr>
                <p:nvPr/>
              </p:nvSpPr>
              <p:spPr bwMode="auto">
                <a:xfrm>
                  <a:off x="97" y="299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3" y="782"/>
                  <a:ext cx="30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Line 119"/>
                <p:cNvSpPr>
                  <a:spLocks noChangeShapeType="1"/>
                </p:cNvSpPr>
                <p:nvPr/>
              </p:nvSpPr>
              <p:spPr bwMode="auto">
                <a:xfrm>
                  <a:off x="134" y="230"/>
                  <a:ext cx="11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0" y="348"/>
                  <a:ext cx="24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3" y="-1"/>
                  <a:ext cx="178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3200" i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0" y="576"/>
                  <a:ext cx="1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+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0" y="144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FF0000"/>
                      </a:solidFill>
                      <a:ea typeface="楷体_GB2312" pitchFamily="49" charset="-122"/>
                    </a:rPr>
                    <a:t>-</a:t>
                  </a:r>
                  <a:endParaRPr lang="en-US" altLang="zh-CN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grpSp>
              <p:nvGrpSpPr>
                <p:cNvPr id="314" name="Group 124"/>
                <p:cNvGrpSpPr/>
                <p:nvPr/>
              </p:nvGrpSpPr>
              <p:grpSpPr bwMode="auto">
                <a:xfrm>
                  <a:off x="312" y="310"/>
                  <a:ext cx="144" cy="480"/>
                  <a:chOff x="0" y="0"/>
                  <a:chExt cx="183" cy="467"/>
                </a:xfrm>
              </p:grpSpPr>
              <p:sp>
                <p:nvSpPr>
                  <p:cNvPr id="31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7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0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254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9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" name="Group 129"/>
              <p:cNvGrpSpPr/>
              <p:nvPr/>
            </p:nvGrpSpPr>
            <p:grpSpPr bwMode="auto">
              <a:xfrm>
                <a:off x="4799014" y="2665412"/>
                <a:ext cx="725487" cy="1373188"/>
                <a:chOff x="0" y="-1"/>
                <a:chExt cx="457" cy="865"/>
              </a:xfrm>
            </p:grpSpPr>
            <p:sp>
              <p:nvSpPr>
                <p:cNvPr id="273" name="Line 130"/>
                <p:cNvSpPr>
                  <a:spLocks noChangeShapeType="1"/>
                </p:cNvSpPr>
                <p:nvPr/>
              </p:nvSpPr>
              <p:spPr bwMode="auto">
                <a:xfrm>
                  <a:off x="97" y="299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93" y="782"/>
                  <a:ext cx="30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348"/>
                  <a:ext cx="24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6" name="Rectangle 133"/>
                <p:cNvSpPr>
                  <a:spLocks noChangeArrowheads="1"/>
                </p:cNvSpPr>
                <p:nvPr/>
              </p:nvSpPr>
              <p:spPr bwMode="auto">
                <a:xfrm>
                  <a:off x="213" y="-1"/>
                  <a:ext cx="178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320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0" y="576"/>
                  <a:ext cx="1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+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0" y="144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>
                      <a:solidFill>
                        <a:srgbClr val="FF0000"/>
                      </a:solidFill>
                      <a:ea typeface="楷体_GB2312" pitchFamily="49" charset="-122"/>
                    </a:rPr>
                    <a:t>-</a:t>
                  </a:r>
                  <a:endParaRPr lang="en-US" altLang="zh-CN" dirty="0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80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44" y="24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1" name="Group 137"/>
                <p:cNvGrpSpPr/>
                <p:nvPr/>
              </p:nvGrpSpPr>
              <p:grpSpPr bwMode="auto">
                <a:xfrm>
                  <a:off x="313" y="310"/>
                  <a:ext cx="144" cy="480"/>
                  <a:chOff x="0" y="0"/>
                  <a:chExt cx="183" cy="467"/>
                </a:xfrm>
              </p:grpSpPr>
              <p:sp>
                <p:nvSpPr>
                  <p:cNvPr id="28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7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" y="0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" y="254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9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" name="Group 227"/>
              <p:cNvGrpSpPr/>
              <p:nvPr/>
            </p:nvGrpSpPr>
            <p:grpSpPr bwMode="auto">
              <a:xfrm>
                <a:off x="4114801" y="2665413"/>
                <a:ext cx="727075" cy="1358901"/>
                <a:chOff x="0" y="-1"/>
                <a:chExt cx="458" cy="856"/>
              </a:xfrm>
            </p:grpSpPr>
            <p:sp>
              <p:nvSpPr>
                <p:cNvPr id="261" name="Line 143"/>
                <p:cNvSpPr>
                  <a:spLocks noChangeShapeType="1"/>
                </p:cNvSpPr>
                <p:nvPr/>
              </p:nvSpPr>
              <p:spPr bwMode="auto">
                <a:xfrm>
                  <a:off x="97" y="299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93" y="782"/>
                  <a:ext cx="30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348"/>
                  <a:ext cx="24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>
                      <a:solidFill>
                        <a:srgbClr val="FF0000"/>
                      </a:solidFill>
                    </a:rPr>
                    <a:t>u</a:t>
                  </a:r>
                  <a:endParaRPr lang="en-US" altLang="zh-CN" sz="320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4" name="Rectangle 146"/>
                <p:cNvSpPr>
                  <a:spLocks noChangeArrowheads="1"/>
                </p:cNvSpPr>
                <p:nvPr/>
              </p:nvSpPr>
              <p:spPr bwMode="auto">
                <a:xfrm>
                  <a:off x="213" y="-1"/>
                  <a:ext cx="178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 err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3200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" y="240"/>
                  <a:ext cx="1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+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9" y="528"/>
                  <a:ext cx="1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FF0000"/>
                      </a:solidFill>
                      <a:ea typeface="楷体_GB2312" pitchFamily="49" charset="-122"/>
                    </a:rPr>
                    <a:t>-</a:t>
                  </a:r>
                  <a:endParaRPr lang="en-US" altLang="zh-CN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6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144" y="24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8" name="Group 150"/>
                <p:cNvGrpSpPr/>
                <p:nvPr/>
              </p:nvGrpSpPr>
              <p:grpSpPr bwMode="auto">
                <a:xfrm>
                  <a:off x="314" y="310"/>
                  <a:ext cx="144" cy="480"/>
                  <a:chOff x="0" y="0"/>
                  <a:chExt cx="183" cy="467"/>
                </a:xfrm>
              </p:grpSpPr>
              <p:sp>
                <p:nvSpPr>
                  <p:cNvPr id="26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7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0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" y="254"/>
                    <a:ext cx="0" cy="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9"/>
                    <a:ext cx="18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7" name="Group 155"/>
              <p:cNvGrpSpPr/>
              <p:nvPr/>
            </p:nvGrpSpPr>
            <p:grpSpPr bwMode="auto">
              <a:xfrm>
                <a:off x="4041776" y="4252914"/>
                <a:ext cx="782638" cy="1508125"/>
                <a:chOff x="-24" y="20"/>
                <a:chExt cx="493" cy="950"/>
              </a:xfrm>
            </p:grpSpPr>
            <p:sp>
              <p:nvSpPr>
                <p:cNvPr id="25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04" y="161"/>
                  <a:ext cx="24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+</a:t>
                  </a:r>
                  <a:endParaRPr lang="en-US" altLang="zh-CN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9" name="Freeform 157"/>
                <p:cNvSpPr/>
                <p:nvPr/>
              </p:nvSpPr>
              <p:spPr bwMode="auto">
                <a:xfrm>
                  <a:off x="0" y="20"/>
                  <a:ext cx="469" cy="551"/>
                </a:xfrm>
                <a:custGeom>
                  <a:avLst/>
                  <a:gdLst>
                    <a:gd name="T0" fmla="*/ 0 w 570"/>
                    <a:gd name="T1" fmla="*/ 432 h 433"/>
                    <a:gd name="T2" fmla="*/ 48 w 570"/>
                    <a:gd name="T3" fmla="*/ 314 h 433"/>
                    <a:gd name="T4" fmla="*/ 96 w 570"/>
                    <a:gd name="T5" fmla="*/ 212 h 433"/>
                    <a:gd name="T6" fmla="*/ 144 w 570"/>
                    <a:gd name="T7" fmla="*/ 124 h 433"/>
                    <a:gd name="T8" fmla="*/ 192 w 570"/>
                    <a:gd name="T9" fmla="*/ 51 h 433"/>
                    <a:gd name="T10" fmla="*/ 233 w 570"/>
                    <a:gd name="T11" fmla="*/ 14 h 433"/>
                    <a:gd name="T12" fmla="*/ 281 w 570"/>
                    <a:gd name="T13" fmla="*/ 0 h 433"/>
                    <a:gd name="T14" fmla="*/ 329 w 570"/>
                    <a:gd name="T15" fmla="*/ 14 h 433"/>
                    <a:gd name="T16" fmla="*/ 377 w 570"/>
                    <a:gd name="T17" fmla="*/ 51 h 433"/>
                    <a:gd name="T18" fmla="*/ 425 w 570"/>
                    <a:gd name="T19" fmla="*/ 124 h 433"/>
                    <a:gd name="T20" fmla="*/ 473 w 570"/>
                    <a:gd name="T21" fmla="*/ 212 h 433"/>
                    <a:gd name="T22" fmla="*/ 521 w 570"/>
                    <a:gd name="T23" fmla="*/ 322 h 433"/>
                    <a:gd name="T24" fmla="*/ 569 w 570"/>
                    <a:gd name="T25" fmla="*/ 432 h 43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0"/>
                    <a:gd name="T40" fmla="*/ 0 h 433"/>
                    <a:gd name="T41" fmla="*/ 570 w 570"/>
                    <a:gd name="T42" fmla="*/ 433 h 43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0" h="433">
                      <a:moveTo>
                        <a:pt x="0" y="432"/>
                      </a:moveTo>
                      <a:lnTo>
                        <a:pt x="48" y="314"/>
                      </a:lnTo>
                      <a:lnTo>
                        <a:pt x="96" y="212"/>
                      </a:lnTo>
                      <a:lnTo>
                        <a:pt x="144" y="124"/>
                      </a:lnTo>
                      <a:lnTo>
                        <a:pt x="192" y="51"/>
                      </a:lnTo>
                      <a:lnTo>
                        <a:pt x="233" y="14"/>
                      </a:lnTo>
                      <a:lnTo>
                        <a:pt x="281" y="0"/>
                      </a:lnTo>
                      <a:lnTo>
                        <a:pt x="329" y="14"/>
                      </a:lnTo>
                      <a:lnTo>
                        <a:pt x="377" y="51"/>
                      </a:lnTo>
                      <a:lnTo>
                        <a:pt x="425" y="124"/>
                      </a:lnTo>
                      <a:lnTo>
                        <a:pt x="473" y="212"/>
                      </a:lnTo>
                      <a:lnTo>
                        <a:pt x="521" y="322"/>
                      </a:lnTo>
                      <a:lnTo>
                        <a:pt x="569" y="432"/>
                      </a:lnTo>
                    </a:path>
                  </a:pathLst>
                </a:custGeom>
                <a:noFill/>
                <a:ln w="38100" cap="rnd" cmpd="sng">
                  <a:solidFill>
                    <a:srgbClr val="339933"/>
                  </a:solidFill>
                  <a:miter lim="800000"/>
                </a:ln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60" name="Rectangle 158"/>
                <p:cNvSpPr>
                  <a:spLocks noChangeArrowheads="1"/>
                </p:cNvSpPr>
                <p:nvPr/>
              </p:nvSpPr>
              <p:spPr bwMode="auto">
                <a:xfrm>
                  <a:off x="-24" y="642"/>
                  <a:ext cx="48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i="1" dirty="0"/>
                    <a:t>p</a:t>
                  </a:r>
                  <a:r>
                    <a:rPr lang="en-US" altLang="zh-CN" sz="2400" dirty="0"/>
                    <a:t> &gt;0</a:t>
                  </a:r>
                  <a:endParaRPr lang="en-US" altLang="zh-CN" sz="2400" dirty="0"/>
                </a:p>
              </p:txBody>
            </p:sp>
          </p:grpSp>
          <p:sp>
            <p:nvSpPr>
              <p:cNvPr id="228" name="Rectangle 159"/>
              <p:cNvSpPr>
                <a:spLocks noChangeArrowheads="1"/>
              </p:cNvSpPr>
              <p:nvPr/>
            </p:nvSpPr>
            <p:spPr bwMode="auto">
              <a:xfrm>
                <a:off x="4023741" y="5930913"/>
                <a:ext cx="1001712" cy="4572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充电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229" name="Group 160"/>
              <p:cNvGrpSpPr/>
              <p:nvPr/>
            </p:nvGrpSpPr>
            <p:grpSpPr bwMode="auto">
              <a:xfrm>
                <a:off x="3270251" y="4283074"/>
                <a:ext cx="820738" cy="1690689"/>
                <a:chOff x="-11" y="-52"/>
                <a:chExt cx="517" cy="1065"/>
              </a:xfrm>
            </p:grpSpPr>
            <p:sp>
              <p:nvSpPr>
                <p:cNvPr id="255" name="Freeform 161"/>
                <p:cNvSpPr/>
                <p:nvPr/>
              </p:nvSpPr>
              <p:spPr bwMode="auto">
                <a:xfrm>
                  <a:off x="48" y="452"/>
                  <a:ext cx="458" cy="561"/>
                </a:xfrm>
                <a:custGeom>
                  <a:avLst/>
                  <a:gdLst>
                    <a:gd name="T0" fmla="*/ 570 w 571"/>
                    <a:gd name="T1" fmla="*/ 0 h 433"/>
                    <a:gd name="T2" fmla="*/ 521 w 571"/>
                    <a:gd name="T3" fmla="*/ 117 h 433"/>
                    <a:gd name="T4" fmla="*/ 473 w 571"/>
                    <a:gd name="T5" fmla="*/ 219 h 433"/>
                    <a:gd name="T6" fmla="*/ 425 w 571"/>
                    <a:gd name="T7" fmla="*/ 307 h 433"/>
                    <a:gd name="T8" fmla="*/ 377 w 571"/>
                    <a:gd name="T9" fmla="*/ 380 h 433"/>
                    <a:gd name="T10" fmla="*/ 337 w 571"/>
                    <a:gd name="T11" fmla="*/ 417 h 433"/>
                    <a:gd name="T12" fmla="*/ 289 w 571"/>
                    <a:gd name="T13" fmla="*/ 432 h 433"/>
                    <a:gd name="T14" fmla="*/ 240 w 571"/>
                    <a:gd name="T15" fmla="*/ 417 h 433"/>
                    <a:gd name="T16" fmla="*/ 192 w 571"/>
                    <a:gd name="T17" fmla="*/ 380 h 433"/>
                    <a:gd name="T18" fmla="*/ 144 w 571"/>
                    <a:gd name="T19" fmla="*/ 307 h 433"/>
                    <a:gd name="T20" fmla="*/ 96 w 571"/>
                    <a:gd name="T21" fmla="*/ 219 h 433"/>
                    <a:gd name="T22" fmla="*/ 48 w 571"/>
                    <a:gd name="T23" fmla="*/ 109 h 433"/>
                    <a:gd name="T24" fmla="*/ 0 w 571"/>
                    <a:gd name="T25" fmla="*/ 0 h 43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1"/>
                    <a:gd name="T40" fmla="*/ 0 h 433"/>
                    <a:gd name="T41" fmla="*/ 571 w 571"/>
                    <a:gd name="T42" fmla="*/ 433 h 43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1" h="433">
                      <a:moveTo>
                        <a:pt x="570" y="0"/>
                      </a:moveTo>
                      <a:lnTo>
                        <a:pt x="521" y="117"/>
                      </a:lnTo>
                      <a:lnTo>
                        <a:pt x="473" y="219"/>
                      </a:lnTo>
                      <a:lnTo>
                        <a:pt x="425" y="307"/>
                      </a:lnTo>
                      <a:lnTo>
                        <a:pt x="377" y="380"/>
                      </a:lnTo>
                      <a:lnTo>
                        <a:pt x="337" y="417"/>
                      </a:lnTo>
                      <a:lnTo>
                        <a:pt x="289" y="432"/>
                      </a:lnTo>
                      <a:lnTo>
                        <a:pt x="240" y="417"/>
                      </a:lnTo>
                      <a:lnTo>
                        <a:pt x="192" y="380"/>
                      </a:lnTo>
                      <a:lnTo>
                        <a:pt x="144" y="307"/>
                      </a:lnTo>
                      <a:lnTo>
                        <a:pt x="96" y="219"/>
                      </a:lnTo>
                      <a:lnTo>
                        <a:pt x="48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339933"/>
                  </a:solidFill>
                  <a:miter lim="800000"/>
                </a:ln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56" name="Line 162"/>
                <p:cNvSpPr>
                  <a:spLocks noChangeShapeType="1"/>
                </p:cNvSpPr>
                <p:nvPr/>
              </p:nvSpPr>
              <p:spPr bwMode="auto">
                <a:xfrm>
                  <a:off x="228" y="672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63"/>
                <p:cNvSpPr>
                  <a:spLocks noChangeArrowheads="1"/>
                </p:cNvSpPr>
                <p:nvPr/>
              </p:nvSpPr>
              <p:spPr bwMode="auto">
                <a:xfrm>
                  <a:off x="-11" y="-52"/>
                  <a:ext cx="48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/>
                    <a:t>p</a:t>
                  </a:r>
                  <a:r>
                    <a:rPr lang="en-US" altLang="zh-CN" sz="2400" dirty="0"/>
                    <a:t> &lt;0</a:t>
                  </a:r>
                  <a:endParaRPr lang="en-US" altLang="zh-CN" sz="2400" dirty="0"/>
                </a:p>
              </p:txBody>
            </p:sp>
          </p:grpSp>
          <p:sp>
            <p:nvSpPr>
              <p:cNvPr id="230" name="Rectangle 164"/>
              <p:cNvSpPr>
                <a:spLocks noChangeArrowheads="1"/>
              </p:cNvSpPr>
              <p:nvPr/>
            </p:nvSpPr>
            <p:spPr bwMode="auto">
              <a:xfrm>
                <a:off x="3248780" y="5950890"/>
                <a:ext cx="1136649" cy="4572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放电</a:t>
                </a:r>
                <a:endParaRPr lang="zh-CN" alt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231" name="Group 165"/>
              <p:cNvGrpSpPr/>
              <p:nvPr/>
            </p:nvGrpSpPr>
            <p:grpSpPr bwMode="auto">
              <a:xfrm>
                <a:off x="5532438" y="4229101"/>
                <a:ext cx="815976" cy="1522413"/>
                <a:chOff x="-45" y="50"/>
                <a:chExt cx="514" cy="959"/>
              </a:xfrm>
            </p:grpSpPr>
            <p:sp>
              <p:nvSpPr>
                <p:cNvPr id="252" name="Rectangle 166"/>
                <p:cNvSpPr>
                  <a:spLocks noChangeArrowheads="1"/>
                </p:cNvSpPr>
                <p:nvPr/>
              </p:nvSpPr>
              <p:spPr bwMode="auto">
                <a:xfrm>
                  <a:off x="104" y="161"/>
                  <a:ext cx="24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+</a:t>
                  </a:r>
                  <a:endParaRPr lang="en-US" altLang="zh-CN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3" name="Freeform 167"/>
                <p:cNvSpPr/>
                <p:nvPr/>
              </p:nvSpPr>
              <p:spPr bwMode="auto">
                <a:xfrm>
                  <a:off x="0" y="50"/>
                  <a:ext cx="469" cy="551"/>
                </a:xfrm>
                <a:custGeom>
                  <a:avLst/>
                  <a:gdLst>
                    <a:gd name="T0" fmla="*/ 0 w 570"/>
                    <a:gd name="T1" fmla="*/ 432 h 433"/>
                    <a:gd name="T2" fmla="*/ 48 w 570"/>
                    <a:gd name="T3" fmla="*/ 314 h 433"/>
                    <a:gd name="T4" fmla="*/ 96 w 570"/>
                    <a:gd name="T5" fmla="*/ 212 h 433"/>
                    <a:gd name="T6" fmla="*/ 144 w 570"/>
                    <a:gd name="T7" fmla="*/ 124 h 433"/>
                    <a:gd name="T8" fmla="*/ 192 w 570"/>
                    <a:gd name="T9" fmla="*/ 51 h 433"/>
                    <a:gd name="T10" fmla="*/ 233 w 570"/>
                    <a:gd name="T11" fmla="*/ 14 h 433"/>
                    <a:gd name="T12" fmla="*/ 281 w 570"/>
                    <a:gd name="T13" fmla="*/ 0 h 433"/>
                    <a:gd name="T14" fmla="*/ 329 w 570"/>
                    <a:gd name="T15" fmla="*/ 14 h 433"/>
                    <a:gd name="T16" fmla="*/ 377 w 570"/>
                    <a:gd name="T17" fmla="*/ 51 h 433"/>
                    <a:gd name="T18" fmla="*/ 425 w 570"/>
                    <a:gd name="T19" fmla="*/ 124 h 433"/>
                    <a:gd name="T20" fmla="*/ 473 w 570"/>
                    <a:gd name="T21" fmla="*/ 212 h 433"/>
                    <a:gd name="T22" fmla="*/ 521 w 570"/>
                    <a:gd name="T23" fmla="*/ 322 h 433"/>
                    <a:gd name="T24" fmla="*/ 569 w 570"/>
                    <a:gd name="T25" fmla="*/ 432 h 43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0"/>
                    <a:gd name="T40" fmla="*/ 0 h 433"/>
                    <a:gd name="T41" fmla="*/ 570 w 570"/>
                    <a:gd name="T42" fmla="*/ 433 h 43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0" h="433">
                      <a:moveTo>
                        <a:pt x="0" y="432"/>
                      </a:moveTo>
                      <a:lnTo>
                        <a:pt x="48" y="314"/>
                      </a:lnTo>
                      <a:lnTo>
                        <a:pt x="96" y="212"/>
                      </a:lnTo>
                      <a:lnTo>
                        <a:pt x="144" y="124"/>
                      </a:lnTo>
                      <a:lnTo>
                        <a:pt x="192" y="51"/>
                      </a:lnTo>
                      <a:lnTo>
                        <a:pt x="233" y="14"/>
                      </a:lnTo>
                      <a:lnTo>
                        <a:pt x="281" y="0"/>
                      </a:lnTo>
                      <a:lnTo>
                        <a:pt x="329" y="14"/>
                      </a:lnTo>
                      <a:lnTo>
                        <a:pt x="377" y="51"/>
                      </a:lnTo>
                      <a:lnTo>
                        <a:pt x="425" y="124"/>
                      </a:lnTo>
                      <a:lnTo>
                        <a:pt x="473" y="212"/>
                      </a:lnTo>
                      <a:lnTo>
                        <a:pt x="521" y="322"/>
                      </a:lnTo>
                      <a:lnTo>
                        <a:pt x="569" y="432"/>
                      </a:lnTo>
                    </a:path>
                  </a:pathLst>
                </a:custGeom>
                <a:noFill/>
                <a:ln w="38100" cap="rnd" cmpd="sng">
                  <a:solidFill>
                    <a:srgbClr val="339933"/>
                  </a:solidFill>
                  <a:miter lim="800000"/>
                </a:ln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54" name="Rectangle 168"/>
                <p:cNvSpPr>
                  <a:spLocks noChangeArrowheads="1"/>
                </p:cNvSpPr>
                <p:nvPr/>
              </p:nvSpPr>
              <p:spPr bwMode="auto">
                <a:xfrm>
                  <a:off x="-45" y="681"/>
                  <a:ext cx="48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i="1" dirty="0"/>
                    <a:t>p</a:t>
                  </a:r>
                  <a:r>
                    <a:rPr lang="en-US" altLang="zh-CN" sz="2400" dirty="0"/>
                    <a:t> &gt;0</a:t>
                  </a:r>
                  <a:endParaRPr lang="en-US" altLang="zh-CN" sz="2400" dirty="0"/>
                </a:p>
              </p:txBody>
            </p:sp>
          </p:grpSp>
          <p:sp>
            <p:nvSpPr>
              <p:cNvPr id="232" name="Rectangle 169"/>
              <p:cNvSpPr>
                <a:spLocks noChangeArrowheads="1"/>
              </p:cNvSpPr>
              <p:nvPr/>
            </p:nvSpPr>
            <p:spPr bwMode="auto">
              <a:xfrm>
                <a:off x="5562600" y="5935172"/>
                <a:ext cx="1008063" cy="4572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充电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233" name="Group 170"/>
              <p:cNvGrpSpPr/>
              <p:nvPr/>
            </p:nvGrpSpPr>
            <p:grpSpPr bwMode="auto">
              <a:xfrm>
                <a:off x="4764088" y="4300537"/>
                <a:ext cx="820738" cy="1720851"/>
                <a:chOff x="-23" y="-91"/>
                <a:chExt cx="517" cy="1084"/>
              </a:xfrm>
            </p:grpSpPr>
            <p:sp>
              <p:nvSpPr>
                <p:cNvPr id="249" name="Freeform 171"/>
                <p:cNvSpPr/>
                <p:nvPr/>
              </p:nvSpPr>
              <p:spPr bwMode="auto">
                <a:xfrm>
                  <a:off x="36" y="432"/>
                  <a:ext cx="458" cy="561"/>
                </a:xfrm>
                <a:custGeom>
                  <a:avLst/>
                  <a:gdLst>
                    <a:gd name="T0" fmla="*/ 570 w 571"/>
                    <a:gd name="T1" fmla="*/ 0 h 433"/>
                    <a:gd name="T2" fmla="*/ 521 w 571"/>
                    <a:gd name="T3" fmla="*/ 117 h 433"/>
                    <a:gd name="T4" fmla="*/ 473 w 571"/>
                    <a:gd name="T5" fmla="*/ 219 h 433"/>
                    <a:gd name="T6" fmla="*/ 425 w 571"/>
                    <a:gd name="T7" fmla="*/ 307 h 433"/>
                    <a:gd name="T8" fmla="*/ 377 w 571"/>
                    <a:gd name="T9" fmla="*/ 380 h 433"/>
                    <a:gd name="T10" fmla="*/ 337 w 571"/>
                    <a:gd name="T11" fmla="*/ 417 h 433"/>
                    <a:gd name="T12" fmla="*/ 289 w 571"/>
                    <a:gd name="T13" fmla="*/ 432 h 433"/>
                    <a:gd name="T14" fmla="*/ 240 w 571"/>
                    <a:gd name="T15" fmla="*/ 417 h 433"/>
                    <a:gd name="T16" fmla="*/ 192 w 571"/>
                    <a:gd name="T17" fmla="*/ 380 h 433"/>
                    <a:gd name="T18" fmla="*/ 144 w 571"/>
                    <a:gd name="T19" fmla="*/ 307 h 433"/>
                    <a:gd name="T20" fmla="*/ 96 w 571"/>
                    <a:gd name="T21" fmla="*/ 219 h 433"/>
                    <a:gd name="T22" fmla="*/ 48 w 571"/>
                    <a:gd name="T23" fmla="*/ 109 h 433"/>
                    <a:gd name="T24" fmla="*/ 0 w 571"/>
                    <a:gd name="T25" fmla="*/ 0 h 43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1"/>
                    <a:gd name="T40" fmla="*/ 0 h 433"/>
                    <a:gd name="T41" fmla="*/ 571 w 571"/>
                    <a:gd name="T42" fmla="*/ 433 h 43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1" h="433">
                      <a:moveTo>
                        <a:pt x="570" y="0"/>
                      </a:moveTo>
                      <a:lnTo>
                        <a:pt x="521" y="117"/>
                      </a:lnTo>
                      <a:lnTo>
                        <a:pt x="473" y="219"/>
                      </a:lnTo>
                      <a:lnTo>
                        <a:pt x="425" y="307"/>
                      </a:lnTo>
                      <a:lnTo>
                        <a:pt x="377" y="380"/>
                      </a:lnTo>
                      <a:lnTo>
                        <a:pt x="337" y="417"/>
                      </a:lnTo>
                      <a:lnTo>
                        <a:pt x="289" y="432"/>
                      </a:lnTo>
                      <a:lnTo>
                        <a:pt x="240" y="417"/>
                      </a:lnTo>
                      <a:lnTo>
                        <a:pt x="192" y="380"/>
                      </a:lnTo>
                      <a:lnTo>
                        <a:pt x="144" y="307"/>
                      </a:lnTo>
                      <a:lnTo>
                        <a:pt x="96" y="219"/>
                      </a:lnTo>
                      <a:lnTo>
                        <a:pt x="48" y="10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339933"/>
                  </a:solidFill>
                  <a:miter lim="800000"/>
                </a:ln>
              </p:spPr>
              <p:txBody>
                <a:bodyPr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250" name="Line 172"/>
                <p:cNvSpPr>
                  <a:spLocks noChangeShapeType="1"/>
                </p:cNvSpPr>
                <p:nvPr/>
              </p:nvSpPr>
              <p:spPr bwMode="auto">
                <a:xfrm>
                  <a:off x="208" y="632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Rectangle 173"/>
                <p:cNvSpPr>
                  <a:spLocks noChangeArrowheads="1"/>
                </p:cNvSpPr>
                <p:nvPr/>
              </p:nvSpPr>
              <p:spPr bwMode="auto">
                <a:xfrm>
                  <a:off x="-23" y="-91"/>
                  <a:ext cx="484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i="1" dirty="0"/>
                    <a:t>p</a:t>
                  </a:r>
                  <a:r>
                    <a:rPr lang="en-US" altLang="zh-CN" sz="2400" dirty="0"/>
                    <a:t> &lt;0</a:t>
                  </a:r>
                  <a:endParaRPr lang="en-US" altLang="zh-CN" sz="2400" dirty="0"/>
                </a:p>
              </p:txBody>
            </p:sp>
          </p:grpSp>
          <p:sp>
            <p:nvSpPr>
              <p:cNvPr id="234" name="Rectangle 174"/>
              <p:cNvSpPr>
                <a:spLocks noChangeArrowheads="1"/>
              </p:cNvSpPr>
              <p:nvPr/>
            </p:nvSpPr>
            <p:spPr bwMode="auto">
              <a:xfrm>
                <a:off x="4783970" y="5943358"/>
                <a:ext cx="1042596" cy="4704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仿宋" panose="02010609060101010101" pitchFamily="49" charset="-122"/>
                    <a:ea typeface="仿宋" panose="02010609060101010101" pitchFamily="49" charset="-122"/>
                  </a:rPr>
                  <a:t>放电</a:t>
                </a:r>
                <a:endParaRPr lang="zh-CN" altLang="en-US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235" name="Group 175"/>
              <p:cNvGrpSpPr/>
              <p:nvPr/>
            </p:nvGrpSpPr>
            <p:grpSpPr bwMode="auto">
              <a:xfrm>
                <a:off x="2927350" y="3992564"/>
                <a:ext cx="4311651" cy="2028825"/>
                <a:chOff x="0" y="-2"/>
                <a:chExt cx="2716" cy="1278"/>
              </a:xfrm>
            </p:grpSpPr>
            <p:sp>
              <p:nvSpPr>
                <p:cNvPr id="244" name="Rectangle 176"/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322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400" i="1">
                      <a:solidFill>
                        <a:srgbClr val="0000FF"/>
                      </a:solidFill>
                    </a:rPr>
                    <a:t>p</a:t>
                  </a:r>
                  <a:endParaRPr lang="en-US" altLang="zh-CN" sz="2400" i="1">
                    <a:solidFill>
                      <a:srgbClr val="0000FF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5" name="Line 177"/>
                <p:cNvSpPr>
                  <a:spLocks noChangeShapeType="1"/>
                </p:cNvSpPr>
                <p:nvPr/>
              </p:nvSpPr>
              <p:spPr bwMode="auto">
                <a:xfrm>
                  <a:off x="226" y="718"/>
                  <a:ext cx="2174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62" y="129"/>
                  <a:ext cx="0" cy="11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47" name="Object 100"/>
                <p:cNvGraphicFramePr>
                  <a:graphicFrameLocks noChangeAspect="1"/>
                </p:cNvGraphicFramePr>
                <p:nvPr/>
              </p:nvGraphicFramePr>
              <p:xfrm>
                <a:off x="2378" y="631"/>
                <a:ext cx="338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036" name="" r:id="rId10" imgW="203835" imgH="153035" progId="Equation.3">
                        <p:embed/>
                      </p:oleObj>
                    </mc:Choice>
                    <mc:Fallback>
                      <p:oleObj name="" r:id="rId10" imgW="203835" imgH="153035" progId="Equation.3">
                        <p:embed/>
                        <p:pic>
                          <p:nvPicPr>
                            <p:cNvPr id="0" name="Object 1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8" y="631"/>
                              <a:ext cx="338" cy="1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8" name="Rectangle 180"/>
                <p:cNvSpPr>
                  <a:spLocks noChangeArrowheads="1"/>
                </p:cNvSpPr>
                <p:nvPr/>
              </p:nvSpPr>
              <p:spPr bwMode="auto">
                <a:xfrm>
                  <a:off x="18" y="615"/>
                  <a:ext cx="290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</a:pPr>
                  <a:r>
                    <a:rPr lang="en-US" altLang="zh-CN" sz="2400" dirty="0"/>
                    <a:t>o</a:t>
                  </a:r>
                  <a:endParaRPr lang="en-US" altLang="zh-CN" sz="2400" dirty="0"/>
                </a:p>
              </p:txBody>
            </p:sp>
          </p:grpSp>
          <p:grpSp>
            <p:nvGrpSpPr>
              <p:cNvPr id="236" name="Group 181"/>
              <p:cNvGrpSpPr/>
              <p:nvPr/>
            </p:nvGrpSpPr>
            <p:grpSpPr bwMode="auto">
              <a:xfrm>
                <a:off x="4113213" y="1371600"/>
                <a:ext cx="2209800" cy="4572000"/>
                <a:chOff x="0" y="0"/>
                <a:chExt cx="1392" cy="2880"/>
              </a:xfrm>
            </p:grpSpPr>
            <p:sp>
              <p:nvSpPr>
                <p:cNvPr id="240" name="Line 182"/>
                <p:cNvSpPr>
                  <a:spLocks noChangeShapeType="1"/>
                </p:cNvSpPr>
                <p:nvPr/>
              </p:nvSpPr>
              <p:spPr bwMode="auto">
                <a:xfrm>
                  <a:off x="0" y="57"/>
                  <a:ext cx="0" cy="2823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183"/>
                <p:cNvSpPr>
                  <a:spLocks noChangeShapeType="1"/>
                </p:cNvSpPr>
                <p:nvPr/>
              </p:nvSpPr>
              <p:spPr bwMode="auto">
                <a:xfrm>
                  <a:off x="1392" y="0"/>
                  <a:ext cx="0" cy="288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Line 184"/>
                <p:cNvSpPr>
                  <a:spLocks noChangeShapeType="1"/>
                </p:cNvSpPr>
                <p:nvPr/>
              </p:nvSpPr>
              <p:spPr bwMode="auto">
                <a:xfrm flipH="1">
                  <a:off x="432" y="49"/>
                  <a:ext cx="14" cy="2831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185"/>
                <p:cNvSpPr>
                  <a:spLocks noChangeShapeType="1"/>
                </p:cNvSpPr>
                <p:nvPr/>
              </p:nvSpPr>
              <p:spPr bwMode="auto">
                <a:xfrm>
                  <a:off x="938" y="48"/>
                  <a:ext cx="0" cy="2832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7" name="Rectangle 180"/>
              <p:cNvSpPr>
                <a:spLocks noChangeArrowheads="1"/>
              </p:cNvSpPr>
              <p:nvPr/>
            </p:nvSpPr>
            <p:spPr bwMode="auto">
              <a:xfrm>
                <a:off x="3072609" y="192469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en-US" altLang="zh-CN" sz="2400" dirty="0"/>
                  <a:t>o</a:t>
                </a:r>
                <a:endParaRPr lang="en-US" altLang="zh-CN" sz="2400" dirty="0"/>
              </a:p>
            </p:txBody>
          </p:sp>
          <p:sp>
            <p:nvSpPr>
              <p:cNvPr id="238" name="Rectangle 209"/>
              <p:cNvSpPr>
                <a:spLocks noChangeArrowheads="1"/>
              </p:cNvSpPr>
              <p:nvPr/>
            </p:nvSpPr>
            <p:spPr bwMode="auto">
              <a:xfrm>
                <a:off x="6352962" y="2110649"/>
                <a:ext cx="670140" cy="637822"/>
              </a:xfrm>
              <a:prstGeom prst="rect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  <a:miter lim="800000"/>
              </a:ln>
              <a:effectLst>
                <a:softEdge rad="12700"/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aphicFrame>
            <p:nvGraphicFramePr>
              <p:cNvPr id="239" name="Object 109">
                <a:hlinkClick r:id="" action="ppaction://ole?verb=1"/>
              </p:cNvPr>
              <p:cNvGraphicFramePr/>
              <p:nvPr/>
            </p:nvGraphicFramePr>
            <p:xfrm>
              <a:off x="6812569" y="1870826"/>
              <a:ext cx="543116" cy="378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037" name="" r:id="rId12" imgW="254635" imgH="191135" progId="Equation.DSMT4">
                      <p:embed/>
                    </p:oleObj>
                  </mc:Choice>
                  <mc:Fallback>
                    <p:oleObj name="" r:id="rId12" imgW="254635" imgH="191135" progId="Equation.DSMT4">
                      <p:embed/>
                      <p:pic>
                        <p:nvPicPr>
                          <p:cNvPr id="0" name="Object 109">
                            <a:hlinkClick r:id="" action="ppaction://ole?verb=1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12569" y="1870826"/>
                            <a:ext cx="543116" cy="37826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6" name="文本框 345"/>
            <p:cNvSpPr txBox="1"/>
            <p:nvPr/>
          </p:nvSpPr>
          <p:spPr>
            <a:xfrm>
              <a:off x="3435943" y="3014690"/>
              <a:ext cx="709682" cy="9776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储能元件</a:t>
              </a:r>
              <a:endParaRPr lang="zh-CN" altLang="en-US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3466464" y="334444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  <p:bldP spid="283" grpId="0" autoUpdateAnimBg="0"/>
      <p:bldP spid="302" grpId="0"/>
      <p:bldP spid="24" grpId="0"/>
      <p:bldP spid="216" grpId="0" animBg="1"/>
      <p:bldP spid="2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916395" y="4874603"/>
            <a:ext cx="4184187" cy="1711348"/>
            <a:chOff x="6916830" y="4756297"/>
            <a:chExt cx="4184187" cy="1711348"/>
          </a:xfrm>
        </p:grpSpPr>
        <p:sp>
          <p:nvSpPr>
            <p:cNvPr id="56" name="矩形 55"/>
            <p:cNvSpPr/>
            <p:nvPr/>
          </p:nvSpPr>
          <p:spPr>
            <a:xfrm>
              <a:off x="7002216" y="4756297"/>
              <a:ext cx="1692000" cy="576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16830" y="5536426"/>
              <a:ext cx="4184187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无功功率</a:t>
              </a:r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——</a:t>
              </a: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度量电能</a:t>
              </a:r>
              <a:endParaRPr lang="en-US" altLang="zh-CN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eaLnBrk="1" hangingPunct="1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      </a:t>
              </a: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吞吐的规模</a:t>
              </a:r>
              <a:endParaRPr lang="en-US" altLang="zh-CN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8" name="线形标注 2 57"/>
            <p:cNvSpPr/>
            <p:nvPr/>
          </p:nvSpPr>
          <p:spPr>
            <a:xfrm flipH="1" flipV="1">
              <a:off x="7016946" y="5567645"/>
              <a:ext cx="3996000" cy="900000"/>
            </a:xfrm>
            <a:prstGeom prst="borderCallout2">
              <a:avLst>
                <a:gd name="adj1" fmla="val 57012"/>
                <a:gd name="adj2" fmla="val 100159"/>
                <a:gd name="adj3" fmla="val 54068"/>
                <a:gd name="adj4" fmla="val 114405"/>
                <a:gd name="adj5" fmla="val 125308"/>
                <a:gd name="adj6" fmla="val 100179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218771" y="3838130"/>
            <a:ext cx="556336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视在功率</a:t>
            </a:r>
            <a:r>
              <a:rPr lang="en-US" altLang="zh-CN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度量做功和能量交换</a:t>
            </a:r>
            <a:endParaRPr lang="en-US" altLang="zh-CN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</a:t>
            </a:r>
            <a:r>
              <a:rPr lang="zh-CN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所需的电源容量。  </a:t>
            </a:r>
            <a:endParaRPr lang="en-US" altLang="zh-CN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4952" y="3277776"/>
            <a:ext cx="2692192" cy="1216556"/>
            <a:chOff x="204952" y="3277776"/>
            <a:chExt cx="2692192" cy="1216556"/>
          </a:xfrm>
        </p:grpSpPr>
        <p:sp>
          <p:nvSpPr>
            <p:cNvPr id="46" name="矩形 45"/>
            <p:cNvSpPr/>
            <p:nvPr/>
          </p:nvSpPr>
          <p:spPr>
            <a:xfrm>
              <a:off x="204952" y="3277776"/>
              <a:ext cx="646386" cy="555477"/>
            </a:xfrm>
            <a:prstGeom prst="rect">
              <a:avLst/>
            </a:prstGeom>
            <a:solidFill>
              <a:srgbClr val="B3FFFF"/>
            </a:solidFill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线形标注 2 48"/>
            <p:cNvSpPr/>
            <p:nvPr/>
          </p:nvSpPr>
          <p:spPr>
            <a:xfrm flipH="1" flipV="1">
              <a:off x="1055686" y="3948775"/>
              <a:ext cx="1706337" cy="545557"/>
            </a:xfrm>
            <a:prstGeom prst="borderCallout2">
              <a:avLst>
                <a:gd name="adj1" fmla="val 41724"/>
                <a:gd name="adj2" fmla="val 100397"/>
                <a:gd name="adj3" fmla="val 39476"/>
                <a:gd name="adj4" fmla="val 138682"/>
                <a:gd name="adj5" fmla="val 116926"/>
                <a:gd name="adj6" fmla="val 127991"/>
              </a:avLst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737144" y="3982910"/>
              <a:ext cx="2160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瞬时功率</a:t>
              </a:r>
              <a:endParaRPr lang="en-US" altLang="zh-CN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4322" y="646753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3721112" y="47557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55686" y="598333"/>
            <a:ext cx="3793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二、</a:t>
            </a:r>
            <a:r>
              <a:rPr lang="zh-CN" altLang="en-US" sz="2800" dirty="0">
                <a:solidFill>
                  <a:srgbClr val="002060"/>
                </a:solidFill>
              </a:rPr>
              <a:t>阻抗电路中的功率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35417" y="1271439"/>
          <a:ext cx="489108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69" name="公式" r:id="rId1" imgW="46329600" imgH="12801600" progId="Equation.3">
                  <p:embed/>
                </p:oleObj>
              </mc:Choice>
              <mc:Fallback>
                <p:oleObj name="公式" r:id="rId1" imgW="46329600" imgH="1280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417" y="1271439"/>
                        <a:ext cx="4891088" cy="1189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 bwMode="auto">
          <a:xfrm>
            <a:off x="1047223" y="1518291"/>
            <a:ext cx="2011362" cy="1447800"/>
            <a:chOff x="619" y="960"/>
            <a:chExt cx="1267" cy="91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chemeClr val="tx1"/>
                  </a:solidFill>
                </a:rPr>
                <a:t>Z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chemeClr val="tx1"/>
                  </a:solidFill>
                </a:rPr>
                <a:t>u</a:t>
              </a:r>
              <a:endParaRPr lang="en-US" altLang="zh-CN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tx1"/>
                  </a:solidFill>
                </a:rPr>
                <a:t>i</a:t>
              </a:r>
              <a:endParaRPr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_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86367" y="2514304"/>
          <a:ext cx="5814179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0" name="公式" r:id="rId3" imgW="67056000" imgH="5791200" progId="Equation.3">
                  <p:embed/>
                </p:oleObj>
              </mc:Choice>
              <mc:Fallback>
                <p:oleObj name="公式" r:id="rId3" imgW="67056000" imgH="5791200" progId="Equation.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6367" y="2514304"/>
                        <a:ext cx="5814179" cy="5016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28145" y="4874603"/>
            <a:ext cx="6866920" cy="1740902"/>
            <a:chOff x="567235" y="4812260"/>
            <a:chExt cx="6866920" cy="1740902"/>
          </a:xfrm>
        </p:grpSpPr>
        <p:grpSp>
          <p:nvGrpSpPr>
            <p:cNvPr id="20" name="组合 19"/>
            <p:cNvGrpSpPr/>
            <p:nvPr/>
          </p:nvGrpSpPr>
          <p:grpSpPr>
            <a:xfrm>
              <a:off x="1734189" y="4812260"/>
              <a:ext cx="4638728" cy="1711348"/>
              <a:chOff x="1655892" y="4795550"/>
              <a:chExt cx="4638728" cy="1711348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683677" y="4795550"/>
                <a:ext cx="1765738" cy="616172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线形标注 2 54"/>
              <p:cNvSpPr/>
              <p:nvPr/>
            </p:nvSpPr>
            <p:spPr>
              <a:xfrm flipH="1" flipV="1">
                <a:off x="1655892" y="5673454"/>
                <a:ext cx="4638728" cy="833444"/>
              </a:xfrm>
              <a:prstGeom prst="borderCallout2">
                <a:avLst>
                  <a:gd name="adj1" fmla="val 57012"/>
                  <a:gd name="adj2" fmla="val 100159"/>
                  <a:gd name="adj3" fmla="val 55496"/>
                  <a:gd name="adj4" fmla="val 109040"/>
                  <a:gd name="adj5" fmla="val 129694"/>
                  <a:gd name="adj6" fmla="val 98407"/>
                </a:avLst>
              </a:prstGeom>
              <a:noFill/>
              <a:ln w="19050">
                <a:solidFill>
                  <a:srgbClr val="FF00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67235" y="5660610"/>
              <a:ext cx="6866920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平均</a:t>
              </a:r>
              <a:r>
                <a:rPr lang="en-US" altLang="zh-CN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(</a:t>
              </a:r>
              <a:r>
                <a:rPr lang="zh-CN" altLang="en-US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有功</a:t>
              </a:r>
              <a:r>
                <a:rPr lang="en-US" altLang="zh-CN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)</a:t>
              </a:r>
              <a:r>
                <a:rPr lang="zh-CN" altLang="en-US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功率</a:t>
              </a:r>
              <a:r>
                <a:rPr lang="en-US" altLang="zh-CN" sz="28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——</a:t>
              </a:r>
              <a:r>
                <a:rPr lang="zh-CN" altLang="en-US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度量电能</a:t>
              </a:r>
              <a:endParaRPr lang="en-US" altLang="zh-CN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eaLnBrk="1" hangingPunct="1"/>
              <a:r>
                <a:rPr lang="en-US" altLang="zh-CN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            </a:t>
              </a:r>
              <a:r>
                <a:rPr lang="zh-CN" altLang="en-US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所做的功</a:t>
              </a:r>
              <a:endParaRPr lang="en-US" altLang="zh-CN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583248" y="4765950"/>
          <a:ext cx="98726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1" name="公式" r:id="rId5" imgW="67970400" imgH="5791200" progId="Equation.3">
                  <p:embed/>
                </p:oleObj>
              </mc:Choice>
              <mc:Fallback>
                <p:oleObj name="公式" r:id="rId5" imgW="679704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8" y="4765950"/>
                        <a:ext cx="9872663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390520" y="3277776"/>
            <a:ext cx="5167943" cy="1449356"/>
            <a:chOff x="6390520" y="3277776"/>
            <a:chExt cx="5167943" cy="1449356"/>
          </a:xfrm>
        </p:grpSpPr>
        <p:sp>
          <p:nvSpPr>
            <p:cNvPr id="53" name="矩形 52"/>
            <p:cNvSpPr/>
            <p:nvPr/>
          </p:nvSpPr>
          <p:spPr>
            <a:xfrm>
              <a:off x="6390520" y="3277776"/>
              <a:ext cx="656666" cy="392014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线形标注 2 51"/>
            <p:cNvSpPr/>
            <p:nvPr/>
          </p:nvSpPr>
          <p:spPr>
            <a:xfrm flipH="1" flipV="1">
              <a:off x="6604430" y="3893688"/>
              <a:ext cx="4954033" cy="833444"/>
            </a:xfrm>
            <a:prstGeom prst="borderCallout2">
              <a:avLst>
                <a:gd name="adj1" fmla="val 51337"/>
                <a:gd name="adj2" fmla="val 100159"/>
                <a:gd name="adj3" fmla="val 51713"/>
                <a:gd name="adj4" fmla="val 107000"/>
                <a:gd name="adj5" fmla="val 122127"/>
                <a:gd name="adj6" fmla="val 102162"/>
              </a:avLst>
            </a:prstGeom>
            <a:noFill/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3353" y="3133583"/>
            <a:ext cx="10606087" cy="1136976"/>
            <a:chOff x="414312" y="2482524"/>
            <a:chExt cx="10606087" cy="1136976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6007100" y="3238500"/>
            <a:ext cx="177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2" name="Equation" r:id="rId7" imgW="177800" imgH="380365" progId="Equation.3">
                    <p:embed/>
                  </p:oleObj>
                </mc:Choice>
                <mc:Fallback>
                  <p:oleObj name="Equation" r:id="rId7" imgW="177800" imgH="38036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7100" y="3238500"/>
                          <a:ext cx="1778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414312" y="2482524"/>
            <a:ext cx="10606087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3" name="公式" r:id="rId9" imgW="94792800" imgH="5791200" progId="Equation.3">
                    <p:embed/>
                  </p:oleObj>
                </mc:Choice>
                <mc:Fallback>
                  <p:oleObj name="公式" r:id="rId9" imgW="947928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12" y="2482524"/>
                          <a:ext cx="10606087" cy="647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线形标注 2 26"/>
          <p:cNvSpPr/>
          <p:nvPr/>
        </p:nvSpPr>
        <p:spPr>
          <a:xfrm>
            <a:off x="10198490" y="2567612"/>
            <a:ext cx="1779032" cy="548337"/>
          </a:xfrm>
          <a:prstGeom prst="borderCallout2">
            <a:avLst>
              <a:gd name="adj1" fmla="val 103543"/>
              <a:gd name="adj2" fmla="val 67459"/>
              <a:gd name="adj3" fmla="val 219425"/>
              <a:gd name="adj4" fmla="val 43443"/>
              <a:gd name="adj5" fmla="val 225557"/>
              <a:gd name="adj6" fmla="val -207832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99FF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分解方式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3" name="线形标注 2 62"/>
          <p:cNvSpPr/>
          <p:nvPr/>
        </p:nvSpPr>
        <p:spPr>
          <a:xfrm>
            <a:off x="10474224" y="4859684"/>
            <a:ext cx="1585497" cy="548337"/>
          </a:xfrm>
          <a:prstGeom prst="borderCallout2">
            <a:avLst>
              <a:gd name="adj1" fmla="val 100716"/>
              <a:gd name="adj2" fmla="val 1250"/>
              <a:gd name="adj3" fmla="val 123327"/>
              <a:gd name="adj4" fmla="val -14413"/>
              <a:gd name="adj5" fmla="val 135112"/>
              <a:gd name="adj6" fmla="val -544384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99FF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分解方式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88" y="1139761"/>
            <a:ext cx="3047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i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</a:t>
            </a:r>
            <a:r>
              <a:rPr lang="en-US" altLang="zh-CN" sz="2600" b="1" i="1" u="sng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u="sng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为关联参考方向</a:t>
            </a:r>
            <a:endParaRPr lang="zh-CN" alt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 autoUpdateAnimBg="0"/>
      <p:bldP spid="27" grpId="0" animBg="1"/>
      <p:bldP spid="63" grpId="0" animBg="1"/>
      <p:bldP spid="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5375" y="6445995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840588" y="454793"/>
            <a:ext cx="614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0000FF"/>
                </a:solidFill>
              </a:rPr>
              <a:t>1.  </a:t>
            </a:r>
            <a:r>
              <a:rPr lang="zh-CN" altLang="en-US" sz="2800" dirty="0">
                <a:solidFill>
                  <a:srgbClr val="0000FF"/>
                </a:solidFill>
              </a:rPr>
              <a:t>瞬时功率 </a:t>
            </a:r>
            <a:r>
              <a:rPr lang="en-US" altLang="zh-CN" sz="2800" i="1" dirty="0">
                <a:solidFill>
                  <a:srgbClr val="0000FF"/>
                </a:solidFill>
              </a:rPr>
              <a:t>p </a:t>
            </a:r>
            <a:r>
              <a:rPr lang="en-US" altLang="zh-CN" sz="2800" dirty="0">
                <a:solidFill>
                  <a:srgbClr val="FF3300"/>
                </a:solidFill>
              </a:rPr>
              <a:t>(</a:t>
            </a:r>
            <a:r>
              <a:rPr lang="en-US" altLang="zh-CN" sz="2800" i="1" dirty="0">
                <a:solidFill>
                  <a:srgbClr val="FF3300"/>
                </a:solidFill>
              </a:rPr>
              <a:t>instantaneous power</a:t>
            </a:r>
            <a:r>
              <a:rPr lang="en-US" altLang="zh-CN" sz="2800" dirty="0">
                <a:solidFill>
                  <a:srgbClr val="FF3300"/>
                </a:solidFill>
              </a:rPr>
              <a:t>)</a:t>
            </a:r>
            <a:endParaRPr lang="en-US" altLang="zh-CN" sz="2800" dirty="0">
              <a:solidFill>
                <a:srgbClr val="FF3300"/>
              </a:solidFill>
            </a:endParaRPr>
          </a:p>
        </p:txBody>
      </p:sp>
      <p:graphicFrame>
        <p:nvGraphicFramePr>
          <p:cNvPr id="75" name="Object 6"/>
          <p:cNvGraphicFramePr>
            <a:graphicFrameLocks noChangeAspect="1"/>
          </p:cNvGraphicFramePr>
          <p:nvPr/>
        </p:nvGraphicFramePr>
        <p:xfrm>
          <a:off x="812804" y="938456"/>
          <a:ext cx="4681292" cy="54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" name="公式" r:id="rId1" imgW="50901600" imgH="5791200" progId="Equation.3">
                  <p:embed/>
                </p:oleObj>
              </mc:Choice>
              <mc:Fallback>
                <p:oleObj name="公式" r:id="rId1" imgW="509016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4" y="938456"/>
                        <a:ext cx="4681292" cy="549659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B3FFFF">
                              <a:shade val="30000"/>
                              <a:satMod val="115000"/>
                            </a:srgbClr>
                          </a:gs>
                          <a:gs pos="50000">
                            <a:srgbClr val="B3FFFF">
                              <a:shade val="67500"/>
                              <a:satMod val="115000"/>
                            </a:srgbClr>
                          </a:gs>
                          <a:gs pos="100000">
                            <a:srgbClr val="B3FFFF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1595891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5597458" y="992489"/>
          <a:ext cx="418137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7" name="公式" r:id="rId3" imgW="49072800" imgH="5791200" progId="Equation.3">
                  <p:embed/>
                </p:oleObj>
              </mc:Choice>
              <mc:Fallback>
                <p:oleObj name="公式" r:id="rId3" imgW="49072800" imgH="5791200" progId="Equation.3">
                  <p:embed/>
                  <p:pic>
                    <p:nvPicPr>
                      <p:cNvPr id="0" name="对象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7458" y="992489"/>
                        <a:ext cx="4181370" cy="5016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772228" y="4821861"/>
            <a:ext cx="6335303" cy="461665"/>
            <a:chOff x="772228" y="4821861"/>
            <a:chExt cx="6335303" cy="461665"/>
          </a:xfrm>
        </p:grpSpPr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5509465" y="4821861"/>
              <a:ext cx="15980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FF"/>
                  </a:solidFill>
                </a:rPr>
                <a:t>UI </a:t>
              </a:r>
              <a:r>
                <a:rPr lang="en-US" altLang="zh-CN" dirty="0">
                  <a:solidFill>
                    <a:srgbClr val="FF00FF"/>
                  </a:solidFill>
                </a:rPr>
                <a:t>cos </a:t>
              </a:r>
              <a:r>
                <a:rPr lang="en-US" altLang="zh-CN" i="1" dirty="0">
                  <a:solidFill>
                    <a:srgbClr val="FF00FF"/>
                  </a:solidFill>
                  <a:sym typeface="Symbol" panose="05050102010706020507" pitchFamily="18" charset="2"/>
                </a:rPr>
                <a:t></a:t>
              </a:r>
              <a:endParaRPr lang="en-US" altLang="zh-CN" dirty="0">
                <a:solidFill>
                  <a:srgbClr val="FF00FF"/>
                </a:solidFill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772228" y="5261737"/>
              <a:ext cx="5319061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1449" y="4353971"/>
            <a:ext cx="6488347" cy="2434652"/>
            <a:chOff x="361449" y="4353971"/>
            <a:chExt cx="6488347" cy="2434652"/>
          </a:xfrm>
        </p:grpSpPr>
        <p:grpSp>
          <p:nvGrpSpPr>
            <p:cNvPr id="39" name="组合 38"/>
            <p:cNvGrpSpPr/>
            <p:nvPr/>
          </p:nvGrpSpPr>
          <p:grpSpPr>
            <a:xfrm>
              <a:off x="361449" y="4399182"/>
              <a:ext cx="6488347" cy="2389441"/>
              <a:chOff x="1498824" y="1389865"/>
              <a:chExt cx="4309351" cy="2218603"/>
            </a:xfrm>
          </p:grpSpPr>
          <p:sp>
            <p:nvSpPr>
              <p:cNvPr id="65" name="Freeform 7"/>
              <p:cNvSpPr/>
              <p:nvPr/>
            </p:nvSpPr>
            <p:spPr bwMode="auto">
              <a:xfrm>
                <a:off x="2041870" y="1389865"/>
                <a:ext cx="1502" cy="2218603"/>
              </a:xfrm>
              <a:custGeom>
                <a:avLst/>
                <a:gdLst>
                  <a:gd name="T0" fmla="*/ 0 w 1"/>
                  <a:gd name="T1" fmla="*/ 1446 h 1446"/>
                  <a:gd name="T2" fmla="*/ 0 w 1"/>
                  <a:gd name="T3" fmla="*/ 0 h 1446"/>
                  <a:gd name="T4" fmla="*/ 0 60000 65536"/>
                  <a:gd name="T5" fmla="*/ 0 60000 65536"/>
                  <a:gd name="T6" fmla="*/ 0 w 1"/>
                  <a:gd name="T7" fmla="*/ 0 h 1446"/>
                  <a:gd name="T8" fmla="*/ 1 w 1"/>
                  <a:gd name="T9" fmla="*/ 1446 h 1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46">
                    <a:moveTo>
                      <a:pt x="0" y="1446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V="1">
                <a:off x="1498824" y="2739511"/>
                <a:ext cx="3957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 flipH="1">
                <a:off x="5418319" y="2628481"/>
                <a:ext cx="389856" cy="333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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t</a:t>
                </a:r>
                <a:endParaRPr lang="en-US" altLang="zh-C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1837318" y="2399895"/>
                <a:ext cx="224857" cy="3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Freeform 16"/>
            <p:cNvSpPr/>
            <p:nvPr/>
          </p:nvSpPr>
          <p:spPr bwMode="auto">
            <a:xfrm>
              <a:off x="822423" y="4492575"/>
              <a:ext cx="1906350" cy="1572962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2112779" y="4353971"/>
              <a:ext cx="6512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p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3" name="Freeform 16"/>
            <p:cNvSpPr/>
            <p:nvPr/>
          </p:nvSpPr>
          <p:spPr bwMode="auto">
            <a:xfrm>
              <a:off x="2542345" y="4479666"/>
              <a:ext cx="1806307" cy="157296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Freeform 16"/>
            <p:cNvSpPr/>
            <p:nvPr/>
          </p:nvSpPr>
          <p:spPr bwMode="auto">
            <a:xfrm>
              <a:off x="4173423" y="4477076"/>
              <a:ext cx="1806307" cy="157296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3"/>
                <a:gd name="T52" fmla="*/ 0 h 920"/>
                <a:gd name="T53" fmla="*/ 843 w 843"/>
                <a:gd name="T54" fmla="*/ 920 h 9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6949587" y="2108249"/>
            <a:ext cx="5118988" cy="32008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瞬时功率有正有负</a:t>
            </a:r>
            <a:endParaRPr lang="en-US" altLang="zh-CN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p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0, </a:t>
            </a:r>
            <a:r>
              <a:rPr lang="zh-CN" altLang="en-US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无源二端网络</a:t>
            </a:r>
            <a:endParaRPr lang="en-US" altLang="zh-CN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从电源吸收功率</a:t>
            </a:r>
            <a:r>
              <a:rPr lang="en-US" altLang="zh-CN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r>
              <a:rPr lang="en-US" altLang="zh-CN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i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i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p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0, </a:t>
            </a:r>
            <a:r>
              <a:rPr lang="zh-CN" altLang="en-US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无源二端网络</a:t>
            </a:r>
            <a:endParaRPr lang="en-US" altLang="zh-CN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供出功率给电源。</a:t>
            </a:r>
            <a:endParaRPr lang="en-US" altLang="zh-CN" dirty="0">
              <a:solidFill>
                <a:srgbClr val="FF00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瞬时功率可分为两部分</a:t>
            </a:r>
            <a:r>
              <a:rPr lang="en-US" altLang="zh-CN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en-US" altLang="zh-CN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i="1" dirty="0">
                <a:solidFill>
                  <a:srgbClr val="0000FF"/>
                </a:solidFill>
              </a:rPr>
              <a:t>     </a:t>
            </a:r>
            <a:r>
              <a:rPr lang="en-US" altLang="zh-CN" i="1" dirty="0">
                <a:solidFill>
                  <a:srgbClr val="FF00FF"/>
                </a:solidFill>
              </a:rPr>
              <a:t>UI </a:t>
            </a:r>
            <a:r>
              <a:rPr lang="en-US" altLang="zh-CN" dirty="0">
                <a:solidFill>
                  <a:srgbClr val="FF00FF"/>
                </a:solidFill>
              </a:rPr>
              <a:t>cos </a:t>
            </a:r>
            <a:r>
              <a:rPr lang="en-US" altLang="zh-CN" i="1" dirty="0">
                <a:solidFill>
                  <a:srgbClr val="FF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dirty="0">
                <a:solidFill>
                  <a:srgbClr val="FF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恒</a:t>
            </a:r>
            <a:r>
              <a:rPr lang="en-US" altLang="zh-CN" dirty="0">
                <a:solidFill>
                  <a:srgbClr val="FF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0</a:t>
            </a:r>
            <a:r>
              <a:rPr lang="zh-CN" altLang="en-US" dirty="0">
                <a:solidFill>
                  <a:srgbClr val="FF00FF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 →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平均功率</a:t>
            </a:r>
            <a:endParaRPr lang="en-US" altLang="zh-CN" i="1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  <a:p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</a:rPr>
              <a:t>    -U I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cos(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 t+ 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→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能量吞吐平衡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                    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849796" y="151143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特点：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89" name="Group 8"/>
          <p:cNvGrpSpPr/>
          <p:nvPr/>
        </p:nvGrpSpPr>
        <p:grpSpPr bwMode="auto">
          <a:xfrm>
            <a:off x="9869499" y="428759"/>
            <a:ext cx="2011362" cy="1447800"/>
            <a:chOff x="619" y="960"/>
            <a:chExt cx="1267" cy="912"/>
          </a:xfrm>
        </p:grpSpPr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chemeClr val="tx1"/>
                  </a:solidFill>
                </a:rPr>
                <a:t>Z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1" name="Freeform 10"/>
            <p:cNvSpPr/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4" name="Text Box 13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>
                  <a:solidFill>
                    <a:schemeClr val="tx1"/>
                  </a:solidFill>
                </a:rPr>
                <a:t>u</a:t>
              </a:r>
              <a:endParaRPr lang="en-US" altLang="zh-CN" i="1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tx1"/>
                  </a:solidFill>
                </a:rPr>
                <a:t>i</a:t>
              </a:r>
              <a:endParaRPr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_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7" name="Oval 16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18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3566" y="1518311"/>
            <a:ext cx="6367474" cy="2136571"/>
            <a:chOff x="280456" y="1517695"/>
            <a:chExt cx="6367474" cy="2136571"/>
          </a:xfrm>
        </p:grpSpPr>
        <p:grpSp>
          <p:nvGrpSpPr>
            <p:cNvPr id="6" name="组合 5"/>
            <p:cNvGrpSpPr/>
            <p:nvPr/>
          </p:nvGrpSpPr>
          <p:grpSpPr>
            <a:xfrm>
              <a:off x="440719" y="1517695"/>
              <a:ext cx="6207211" cy="2136571"/>
              <a:chOff x="1265282" y="348610"/>
              <a:chExt cx="7091496" cy="2910944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1265282" y="348610"/>
                <a:ext cx="7091496" cy="2910944"/>
                <a:chOff x="1498824" y="1176859"/>
                <a:chExt cx="4404261" cy="210058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800225" y="2278321"/>
                  <a:ext cx="3036782" cy="807779"/>
                  <a:chOff x="1800225" y="2278321"/>
                  <a:chExt cx="3036782" cy="807779"/>
                </a:xfrm>
              </p:grpSpPr>
              <p:sp>
                <p:nvSpPr>
                  <p:cNvPr id="29" name="Freeform 4"/>
                  <p:cNvSpPr/>
                  <p:nvPr/>
                </p:nvSpPr>
                <p:spPr bwMode="auto">
                  <a:xfrm>
                    <a:off x="1800225" y="2368550"/>
                    <a:ext cx="3036782" cy="717550"/>
                  </a:xfrm>
                  <a:custGeom>
                    <a:avLst/>
                    <a:gdLst>
                      <a:gd name="T0" fmla="*/ 0 w 2022"/>
                      <a:gd name="T1" fmla="*/ 368 h 452"/>
                      <a:gd name="T2" fmla="*/ 258 w 2022"/>
                      <a:gd name="T3" fmla="*/ 151 h 452"/>
                      <a:gd name="T4" fmla="*/ 333 w 2022"/>
                      <a:gd name="T5" fmla="*/ 86 h 452"/>
                      <a:gd name="T6" fmla="*/ 428 w 2022"/>
                      <a:gd name="T7" fmla="*/ 30 h 452"/>
                      <a:gd name="T8" fmla="*/ 536 w 2022"/>
                      <a:gd name="T9" fmla="*/ 4 h 452"/>
                      <a:gd name="T10" fmla="*/ 670 w 2022"/>
                      <a:gd name="T11" fmla="*/ 36 h 452"/>
                      <a:gd name="T12" fmla="*/ 804 w 2022"/>
                      <a:gd name="T13" fmla="*/ 130 h 452"/>
                      <a:gd name="T14" fmla="*/ 904 w 2022"/>
                      <a:gd name="T15" fmla="*/ 225 h 452"/>
                      <a:gd name="T16" fmla="*/ 1017 w 2022"/>
                      <a:gd name="T17" fmla="*/ 328 h 452"/>
                      <a:gd name="T18" fmla="*/ 1128 w 2022"/>
                      <a:gd name="T19" fmla="*/ 411 h 452"/>
                      <a:gd name="T20" fmla="*/ 1282 w 2022"/>
                      <a:gd name="T21" fmla="*/ 449 h 452"/>
                      <a:gd name="T22" fmla="*/ 1447 w 2022"/>
                      <a:gd name="T23" fmla="*/ 389 h 452"/>
                      <a:gd name="T24" fmla="*/ 1635 w 2022"/>
                      <a:gd name="T25" fmla="*/ 231 h 452"/>
                      <a:gd name="T26" fmla="*/ 1722 w 2022"/>
                      <a:gd name="T27" fmla="*/ 146 h 452"/>
                      <a:gd name="T28" fmla="*/ 1874 w 2022"/>
                      <a:gd name="T29" fmla="*/ 37 h 452"/>
                      <a:gd name="T30" fmla="*/ 2000 w 2022"/>
                      <a:gd name="T31" fmla="*/ 5 h 452"/>
                      <a:gd name="T32" fmla="*/ 2007 w 2022"/>
                      <a:gd name="T33" fmla="*/ 7 h 45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022"/>
                      <a:gd name="T52" fmla="*/ 0 h 452"/>
                      <a:gd name="T53" fmla="*/ 2022 w 2022"/>
                      <a:gd name="T54" fmla="*/ 452 h 45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022" h="452">
                        <a:moveTo>
                          <a:pt x="0" y="368"/>
                        </a:moveTo>
                        <a:cubicBezTo>
                          <a:pt x="43" y="333"/>
                          <a:pt x="202" y="198"/>
                          <a:pt x="258" y="151"/>
                        </a:cubicBezTo>
                        <a:cubicBezTo>
                          <a:pt x="314" y="104"/>
                          <a:pt x="305" y="107"/>
                          <a:pt x="333" y="86"/>
                        </a:cubicBezTo>
                        <a:cubicBezTo>
                          <a:pt x="361" y="66"/>
                          <a:pt x="395" y="43"/>
                          <a:pt x="428" y="30"/>
                        </a:cubicBezTo>
                        <a:cubicBezTo>
                          <a:pt x="462" y="16"/>
                          <a:pt x="496" y="3"/>
                          <a:pt x="536" y="4"/>
                        </a:cubicBezTo>
                        <a:cubicBezTo>
                          <a:pt x="577" y="5"/>
                          <a:pt x="625" y="15"/>
                          <a:pt x="670" y="36"/>
                        </a:cubicBezTo>
                        <a:cubicBezTo>
                          <a:pt x="715" y="57"/>
                          <a:pt x="765" y="98"/>
                          <a:pt x="804" y="130"/>
                        </a:cubicBezTo>
                        <a:cubicBezTo>
                          <a:pt x="842" y="161"/>
                          <a:pt x="868" y="192"/>
                          <a:pt x="904" y="225"/>
                        </a:cubicBezTo>
                        <a:cubicBezTo>
                          <a:pt x="940" y="258"/>
                          <a:pt x="980" y="297"/>
                          <a:pt x="1017" y="328"/>
                        </a:cubicBezTo>
                        <a:cubicBezTo>
                          <a:pt x="1055" y="358"/>
                          <a:pt x="1084" y="390"/>
                          <a:pt x="1128" y="411"/>
                        </a:cubicBezTo>
                        <a:cubicBezTo>
                          <a:pt x="1172" y="431"/>
                          <a:pt x="1229" y="452"/>
                          <a:pt x="1282" y="449"/>
                        </a:cubicBezTo>
                        <a:cubicBezTo>
                          <a:pt x="1336" y="445"/>
                          <a:pt x="1388" y="426"/>
                          <a:pt x="1447" y="389"/>
                        </a:cubicBezTo>
                        <a:cubicBezTo>
                          <a:pt x="1506" y="353"/>
                          <a:pt x="1589" y="272"/>
                          <a:pt x="1635" y="231"/>
                        </a:cubicBezTo>
                        <a:cubicBezTo>
                          <a:pt x="1680" y="191"/>
                          <a:pt x="1683" y="178"/>
                          <a:pt x="1722" y="146"/>
                        </a:cubicBezTo>
                        <a:cubicBezTo>
                          <a:pt x="1762" y="114"/>
                          <a:pt x="1828" y="61"/>
                          <a:pt x="1874" y="37"/>
                        </a:cubicBezTo>
                        <a:cubicBezTo>
                          <a:pt x="1920" y="13"/>
                          <a:pt x="1978" y="10"/>
                          <a:pt x="2000" y="5"/>
                        </a:cubicBezTo>
                        <a:cubicBezTo>
                          <a:pt x="2022" y="0"/>
                          <a:pt x="2006" y="7"/>
                          <a:pt x="2007" y="7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9362" y="2278321"/>
                    <a:ext cx="453565" cy="5144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 sz="2800" i="1" dirty="0" err="1">
                        <a:solidFill>
                          <a:srgbClr val="FF0000"/>
                        </a:solidFill>
                      </a:rPr>
                      <a:t>i</a:t>
                    </a:r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1498824" y="1295398"/>
                  <a:ext cx="4404261" cy="1982042"/>
                  <a:chOff x="1498824" y="1295398"/>
                  <a:chExt cx="4404261" cy="1982042"/>
                </a:xfrm>
              </p:grpSpPr>
              <p:sp>
                <p:nvSpPr>
                  <p:cNvPr id="32" name="Freeform 7"/>
                  <p:cNvSpPr/>
                  <p:nvPr/>
                </p:nvSpPr>
                <p:spPr bwMode="auto">
                  <a:xfrm>
                    <a:off x="2041870" y="1295398"/>
                    <a:ext cx="1502" cy="1982042"/>
                  </a:xfrm>
                  <a:custGeom>
                    <a:avLst/>
                    <a:gdLst>
                      <a:gd name="T0" fmla="*/ 0 w 1"/>
                      <a:gd name="T1" fmla="*/ 1446 h 1446"/>
                      <a:gd name="T2" fmla="*/ 0 w 1"/>
                      <a:gd name="T3" fmla="*/ 0 h 1446"/>
                      <a:gd name="T4" fmla="*/ 0 60000 65536"/>
                      <a:gd name="T5" fmla="*/ 0 60000 65536"/>
                      <a:gd name="T6" fmla="*/ 0 w 1"/>
                      <a:gd name="T7" fmla="*/ 0 h 1446"/>
                      <a:gd name="T8" fmla="*/ 1 w 1"/>
                      <a:gd name="T9" fmla="*/ 1446 h 144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446">
                        <a:moveTo>
                          <a:pt x="0" y="144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98824" y="2739511"/>
                    <a:ext cx="395740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48695" y="2733001"/>
                    <a:ext cx="554390" cy="457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i="1" dirty="0">
                        <a:solidFill>
                          <a:schemeClr val="tx1"/>
                        </a:solidFill>
                        <a:sym typeface="Symbol" panose="05050102010706020507" pitchFamily="18" charset="2"/>
                      </a:rPr>
                      <a:t> </a:t>
                    </a:r>
                    <a:r>
                      <a:rPr lang="en-US" altLang="zh-CN" i="1" dirty="0">
                        <a:solidFill>
                          <a:schemeClr val="tx1"/>
                        </a:solidFill>
                      </a:rPr>
                      <a:t>t</a:t>
                    </a:r>
                    <a:endParaRPr lang="en-US" altLang="zh-CN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1870" y="2692258"/>
                    <a:ext cx="218783" cy="3704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0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1771650" y="1703780"/>
                  <a:ext cx="2976853" cy="1534720"/>
                  <a:chOff x="1771650" y="1703780"/>
                  <a:chExt cx="2976853" cy="1534720"/>
                </a:xfrm>
              </p:grpSpPr>
              <p:sp>
                <p:nvSpPr>
                  <p:cNvPr id="37" name="Freeform 12"/>
                  <p:cNvSpPr/>
                  <p:nvPr/>
                </p:nvSpPr>
                <p:spPr bwMode="auto">
                  <a:xfrm>
                    <a:off x="1771650" y="2171700"/>
                    <a:ext cx="2976853" cy="1066800"/>
                  </a:xfrm>
                  <a:custGeom>
                    <a:avLst/>
                    <a:gdLst>
                      <a:gd name="T0" fmla="*/ 24 w 1977"/>
                      <a:gd name="T1" fmla="*/ 7448 h 432"/>
                      <a:gd name="T2" fmla="*/ 38 w 1977"/>
                      <a:gd name="T3" fmla="*/ 7448 h 432"/>
                      <a:gd name="T4" fmla="*/ 41 w 1977"/>
                      <a:gd name="T5" fmla="*/ 7366 h 432"/>
                      <a:gd name="T6" fmla="*/ 271 w 1977"/>
                      <a:gd name="T7" fmla="*/ 1815 h 432"/>
                      <a:gd name="T8" fmla="*/ 480 w 1977"/>
                      <a:gd name="T9" fmla="*/ 73 h 432"/>
                      <a:gd name="T10" fmla="*/ 686 w 1977"/>
                      <a:gd name="T11" fmla="*/ 2296 h 432"/>
                      <a:gd name="T12" fmla="*/ 893 w 1977"/>
                      <a:gd name="T13" fmla="*/ 7448 h 432"/>
                      <a:gd name="T14" fmla="*/ 1147 w 1977"/>
                      <a:gd name="T15" fmla="*/ 13207 h 432"/>
                      <a:gd name="T16" fmla="*/ 1304 w 1977"/>
                      <a:gd name="T17" fmla="*/ 14744 h 432"/>
                      <a:gd name="T18" fmla="*/ 1470 w 1977"/>
                      <a:gd name="T19" fmla="*/ 13619 h 432"/>
                      <a:gd name="T20" fmla="*/ 1638 w 1977"/>
                      <a:gd name="T21" fmla="*/ 9803 h 432"/>
                      <a:gd name="T22" fmla="*/ 1754 w 1977"/>
                      <a:gd name="T23" fmla="*/ 7031 h 432"/>
                      <a:gd name="T24" fmla="*/ 1915 w 1977"/>
                      <a:gd name="T25" fmla="*/ 2823 h 432"/>
                      <a:gd name="T26" fmla="*/ 2115 w 1977"/>
                      <a:gd name="T27" fmla="*/ 440 h 432"/>
                      <a:gd name="T28" fmla="*/ 2253 w 1977"/>
                      <a:gd name="T29" fmla="*/ 968 h 432"/>
                      <a:gd name="T30" fmla="*/ 2312 w 1977"/>
                      <a:gd name="T31" fmla="*/ 1783 h 43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977"/>
                      <a:gd name="T49" fmla="*/ 0 h 432"/>
                      <a:gd name="T50" fmla="*/ 1977 w 1977"/>
                      <a:gd name="T51" fmla="*/ 432 h 43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977" h="432">
                        <a:moveTo>
                          <a:pt x="24" y="217"/>
                        </a:moveTo>
                        <a:cubicBezTo>
                          <a:pt x="24" y="217"/>
                          <a:pt x="29" y="217"/>
                          <a:pt x="30" y="217"/>
                        </a:cubicBezTo>
                        <a:cubicBezTo>
                          <a:pt x="31" y="217"/>
                          <a:pt x="0" y="242"/>
                          <a:pt x="33" y="215"/>
                        </a:cubicBezTo>
                        <a:cubicBezTo>
                          <a:pt x="66" y="188"/>
                          <a:pt x="168" y="88"/>
                          <a:pt x="231" y="53"/>
                        </a:cubicBezTo>
                        <a:cubicBezTo>
                          <a:pt x="294" y="18"/>
                          <a:pt x="352" y="0"/>
                          <a:pt x="411" y="2"/>
                        </a:cubicBezTo>
                        <a:cubicBezTo>
                          <a:pt x="470" y="5"/>
                          <a:pt x="528" y="31"/>
                          <a:pt x="586" y="67"/>
                        </a:cubicBezTo>
                        <a:cubicBezTo>
                          <a:pt x="644" y="103"/>
                          <a:pt x="698" y="164"/>
                          <a:pt x="764" y="217"/>
                        </a:cubicBezTo>
                        <a:cubicBezTo>
                          <a:pt x="830" y="270"/>
                          <a:pt x="922" y="349"/>
                          <a:pt x="981" y="385"/>
                        </a:cubicBezTo>
                        <a:cubicBezTo>
                          <a:pt x="1040" y="421"/>
                          <a:pt x="1070" y="428"/>
                          <a:pt x="1116" y="430"/>
                        </a:cubicBezTo>
                        <a:cubicBezTo>
                          <a:pt x="1162" y="432"/>
                          <a:pt x="1210" y="421"/>
                          <a:pt x="1258" y="397"/>
                        </a:cubicBezTo>
                        <a:cubicBezTo>
                          <a:pt x="1306" y="373"/>
                          <a:pt x="1361" y="318"/>
                          <a:pt x="1401" y="286"/>
                        </a:cubicBezTo>
                        <a:cubicBezTo>
                          <a:pt x="1441" y="254"/>
                          <a:pt x="1461" y="239"/>
                          <a:pt x="1500" y="205"/>
                        </a:cubicBezTo>
                        <a:cubicBezTo>
                          <a:pt x="1539" y="171"/>
                          <a:pt x="1587" y="114"/>
                          <a:pt x="1638" y="82"/>
                        </a:cubicBezTo>
                        <a:cubicBezTo>
                          <a:pt x="1689" y="50"/>
                          <a:pt x="1761" y="22"/>
                          <a:pt x="1809" y="13"/>
                        </a:cubicBezTo>
                        <a:cubicBezTo>
                          <a:pt x="1857" y="4"/>
                          <a:pt x="1898" y="21"/>
                          <a:pt x="1926" y="28"/>
                        </a:cubicBezTo>
                        <a:cubicBezTo>
                          <a:pt x="1954" y="35"/>
                          <a:pt x="1967" y="47"/>
                          <a:pt x="1977" y="52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  <a:prstDash val="solid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3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3353" y="1703780"/>
                    <a:ext cx="273202" cy="5144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 dirty="0">
                        <a:solidFill>
                          <a:srgbClr val="0099FF"/>
                        </a:solidFill>
                      </a:rPr>
                      <a:t>u</a:t>
                    </a:r>
                    <a:endParaRPr lang="en-US" altLang="zh-CN" sz="2800" dirty="0">
                      <a:solidFill>
                        <a:srgbClr val="0099FF"/>
                      </a:solidFill>
                    </a:endParaRPr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1804988" y="1176859"/>
                  <a:ext cx="1303307" cy="1731441"/>
                  <a:chOff x="1804988" y="1176859"/>
                  <a:chExt cx="1303307" cy="1731441"/>
                </a:xfrm>
              </p:grpSpPr>
              <p:sp>
                <p:nvSpPr>
                  <p:cNvPr id="41" name="Freeform 16"/>
                  <p:cNvSpPr/>
                  <p:nvPr/>
                </p:nvSpPr>
                <p:spPr bwMode="auto">
                  <a:xfrm>
                    <a:off x="1804988" y="1447800"/>
                    <a:ext cx="1266136" cy="1460500"/>
                  </a:xfrm>
                  <a:custGeom>
                    <a:avLst/>
                    <a:gdLst>
                      <a:gd name="T0" fmla="*/ 3 w 843"/>
                      <a:gd name="T1" fmla="*/ 834 h 920"/>
                      <a:gd name="T2" fmla="*/ 3 w 843"/>
                      <a:gd name="T3" fmla="*/ 828 h 920"/>
                      <a:gd name="T4" fmla="*/ 3 w 843"/>
                      <a:gd name="T5" fmla="*/ 834 h 920"/>
                      <a:gd name="T6" fmla="*/ 11 w 843"/>
                      <a:gd name="T7" fmla="*/ 858 h 920"/>
                      <a:gd name="T8" fmla="*/ 67 w 843"/>
                      <a:gd name="T9" fmla="*/ 912 h 920"/>
                      <a:gd name="T10" fmla="*/ 137 w 843"/>
                      <a:gd name="T11" fmla="*/ 847 h 920"/>
                      <a:gd name="T12" fmla="*/ 207 w 843"/>
                      <a:gd name="T13" fmla="*/ 655 h 920"/>
                      <a:gd name="T14" fmla="*/ 259 w 843"/>
                      <a:gd name="T15" fmla="*/ 462 h 920"/>
                      <a:gd name="T16" fmla="*/ 318 w 843"/>
                      <a:gd name="T17" fmla="*/ 253 h 920"/>
                      <a:gd name="T18" fmla="*/ 376 w 843"/>
                      <a:gd name="T19" fmla="*/ 85 h 920"/>
                      <a:gd name="T20" fmla="*/ 456 w 843"/>
                      <a:gd name="T21" fmla="*/ 6 h 920"/>
                      <a:gd name="T22" fmla="*/ 542 w 843"/>
                      <a:gd name="T23" fmla="*/ 127 h 920"/>
                      <a:gd name="T24" fmla="*/ 640 w 843"/>
                      <a:gd name="T25" fmla="*/ 449 h 920"/>
                      <a:gd name="T26" fmla="*/ 685 w 843"/>
                      <a:gd name="T27" fmla="*/ 622 h 920"/>
                      <a:gd name="T28" fmla="*/ 765 w 843"/>
                      <a:gd name="T29" fmla="*/ 843 h 920"/>
                      <a:gd name="T30" fmla="*/ 831 w 843"/>
                      <a:gd name="T31" fmla="*/ 909 h 920"/>
                      <a:gd name="T32" fmla="*/ 834 w 843"/>
                      <a:gd name="T33" fmla="*/ 905 h 92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43"/>
                      <a:gd name="T52" fmla="*/ 0 h 920"/>
                      <a:gd name="T53" fmla="*/ 843 w 843"/>
                      <a:gd name="T54" fmla="*/ 920 h 920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43" h="920">
                        <a:moveTo>
                          <a:pt x="3" y="834"/>
                        </a:moveTo>
                        <a:cubicBezTo>
                          <a:pt x="3" y="832"/>
                          <a:pt x="3" y="828"/>
                          <a:pt x="3" y="828"/>
                        </a:cubicBezTo>
                        <a:cubicBezTo>
                          <a:pt x="3" y="828"/>
                          <a:pt x="2" y="829"/>
                          <a:pt x="3" y="834"/>
                        </a:cubicBezTo>
                        <a:cubicBezTo>
                          <a:pt x="4" y="839"/>
                          <a:pt x="0" y="845"/>
                          <a:pt x="11" y="858"/>
                        </a:cubicBezTo>
                        <a:cubicBezTo>
                          <a:pt x="22" y="871"/>
                          <a:pt x="46" y="914"/>
                          <a:pt x="67" y="912"/>
                        </a:cubicBezTo>
                        <a:cubicBezTo>
                          <a:pt x="88" y="909"/>
                          <a:pt x="113" y="889"/>
                          <a:pt x="137" y="847"/>
                        </a:cubicBezTo>
                        <a:cubicBezTo>
                          <a:pt x="160" y="803"/>
                          <a:pt x="186" y="719"/>
                          <a:pt x="207" y="655"/>
                        </a:cubicBezTo>
                        <a:cubicBezTo>
                          <a:pt x="226" y="592"/>
                          <a:pt x="240" y="529"/>
                          <a:pt x="259" y="462"/>
                        </a:cubicBezTo>
                        <a:cubicBezTo>
                          <a:pt x="278" y="395"/>
                          <a:pt x="298" y="316"/>
                          <a:pt x="318" y="253"/>
                        </a:cubicBezTo>
                        <a:cubicBezTo>
                          <a:pt x="338" y="190"/>
                          <a:pt x="353" y="126"/>
                          <a:pt x="376" y="85"/>
                        </a:cubicBezTo>
                        <a:cubicBezTo>
                          <a:pt x="399" y="43"/>
                          <a:pt x="428" y="0"/>
                          <a:pt x="456" y="6"/>
                        </a:cubicBezTo>
                        <a:cubicBezTo>
                          <a:pt x="484" y="14"/>
                          <a:pt x="511" y="54"/>
                          <a:pt x="542" y="127"/>
                        </a:cubicBezTo>
                        <a:cubicBezTo>
                          <a:pt x="573" y="201"/>
                          <a:pt x="616" y="366"/>
                          <a:pt x="640" y="449"/>
                        </a:cubicBezTo>
                        <a:cubicBezTo>
                          <a:pt x="664" y="531"/>
                          <a:pt x="665" y="557"/>
                          <a:pt x="685" y="622"/>
                        </a:cubicBezTo>
                        <a:cubicBezTo>
                          <a:pt x="706" y="688"/>
                          <a:pt x="741" y="795"/>
                          <a:pt x="765" y="843"/>
                        </a:cubicBezTo>
                        <a:cubicBezTo>
                          <a:pt x="789" y="891"/>
                          <a:pt x="819" y="899"/>
                          <a:pt x="831" y="909"/>
                        </a:cubicBezTo>
                        <a:cubicBezTo>
                          <a:pt x="843" y="920"/>
                          <a:pt x="834" y="906"/>
                          <a:pt x="834" y="905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5736" y="1176859"/>
                    <a:ext cx="432559" cy="5144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 dirty="0">
                        <a:solidFill>
                          <a:srgbClr val="0000FF"/>
                        </a:solidFill>
                      </a:rPr>
                      <a:t>p</a:t>
                    </a:r>
                    <a:endParaRPr lang="en-US" altLang="zh-CN" sz="2800" dirty="0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  <p:grpSp>
            <p:nvGrpSpPr>
              <p:cNvPr id="4" name="组合 3"/>
              <p:cNvGrpSpPr/>
              <p:nvPr/>
            </p:nvGrpSpPr>
            <p:grpSpPr>
              <a:xfrm>
                <a:off x="3607402" y="724074"/>
                <a:ext cx="3677278" cy="2032732"/>
                <a:chOff x="3607402" y="724074"/>
                <a:chExt cx="3677278" cy="2032732"/>
              </a:xfrm>
            </p:grpSpPr>
            <p:sp>
              <p:nvSpPr>
                <p:cNvPr id="26" name="Freeform 16"/>
                <p:cNvSpPr/>
                <p:nvPr/>
              </p:nvSpPr>
              <p:spPr bwMode="auto">
                <a:xfrm>
                  <a:off x="3607402" y="732874"/>
                  <a:ext cx="1931675" cy="2023932"/>
                </a:xfrm>
                <a:custGeom>
                  <a:avLst/>
                  <a:gdLst>
                    <a:gd name="T0" fmla="*/ 3 w 843"/>
                    <a:gd name="T1" fmla="*/ 834 h 920"/>
                    <a:gd name="T2" fmla="*/ 3 w 843"/>
                    <a:gd name="T3" fmla="*/ 828 h 920"/>
                    <a:gd name="T4" fmla="*/ 3 w 843"/>
                    <a:gd name="T5" fmla="*/ 834 h 920"/>
                    <a:gd name="T6" fmla="*/ 11 w 843"/>
                    <a:gd name="T7" fmla="*/ 858 h 920"/>
                    <a:gd name="T8" fmla="*/ 67 w 843"/>
                    <a:gd name="T9" fmla="*/ 912 h 920"/>
                    <a:gd name="T10" fmla="*/ 137 w 843"/>
                    <a:gd name="T11" fmla="*/ 847 h 920"/>
                    <a:gd name="T12" fmla="*/ 207 w 843"/>
                    <a:gd name="T13" fmla="*/ 655 h 920"/>
                    <a:gd name="T14" fmla="*/ 259 w 843"/>
                    <a:gd name="T15" fmla="*/ 462 h 920"/>
                    <a:gd name="T16" fmla="*/ 318 w 843"/>
                    <a:gd name="T17" fmla="*/ 253 h 920"/>
                    <a:gd name="T18" fmla="*/ 376 w 843"/>
                    <a:gd name="T19" fmla="*/ 85 h 920"/>
                    <a:gd name="T20" fmla="*/ 456 w 843"/>
                    <a:gd name="T21" fmla="*/ 6 h 920"/>
                    <a:gd name="T22" fmla="*/ 542 w 843"/>
                    <a:gd name="T23" fmla="*/ 127 h 920"/>
                    <a:gd name="T24" fmla="*/ 640 w 843"/>
                    <a:gd name="T25" fmla="*/ 449 h 920"/>
                    <a:gd name="T26" fmla="*/ 685 w 843"/>
                    <a:gd name="T27" fmla="*/ 622 h 920"/>
                    <a:gd name="T28" fmla="*/ 765 w 843"/>
                    <a:gd name="T29" fmla="*/ 843 h 920"/>
                    <a:gd name="T30" fmla="*/ 831 w 843"/>
                    <a:gd name="T31" fmla="*/ 909 h 920"/>
                    <a:gd name="T32" fmla="*/ 834 w 843"/>
                    <a:gd name="T33" fmla="*/ 905 h 92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3"/>
                    <a:gd name="T52" fmla="*/ 0 h 920"/>
                    <a:gd name="T53" fmla="*/ 843 w 843"/>
                    <a:gd name="T54" fmla="*/ 920 h 92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3" h="920">
                      <a:moveTo>
                        <a:pt x="3" y="834"/>
                      </a:moveTo>
                      <a:cubicBezTo>
                        <a:pt x="3" y="832"/>
                        <a:pt x="3" y="828"/>
                        <a:pt x="3" y="828"/>
                      </a:cubicBezTo>
                      <a:cubicBezTo>
                        <a:pt x="3" y="828"/>
                        <a:pt x="2" y="829"/>
                        <a:pt x="3" y="834"/>
                      </a:cubicBezTo>
                      <a:cubicBezTo>
                        <a:pt x="4" y="839"/>
                        <a:pt x="0" y="845"/>
                        <a:pt x="11" y="858"/>
                      </a:cubicBezTo>
                      <a:cubicBezTo>
                        <a:pt x="22" y="871"/>
                        <a:pt x="46" y="914"/>
                        <a:pt x="67" y="912"/>
                      </a:cubicBezTo>
                      <a:cubicBezTo>
                        <a:pt x="88" y="909"/>
                        <a:pt x="113" y="889"/>
                        <a:pt x="137" y="847"/>
                      </a:cubicBezTo>
                      <a:cubicBezTo>
                        <a:pt x="160" y="803"/>
                        <a:pt x="186" y="719"/>
                        <a:pt x="207" y="655"/>
                      </a:cubicBezTo>
                      <a:cubicBezTo>
                        <a:pt x="226" y="592"/>
                        <a:pt x="240" y="529"/>
                        <a:pt x="259" y="462"/>
                      </a:cubicBezTo>
                      <a:cubicBezTo>
                        <a:pt x="278" y="395"/>
                        <a:pt x="298" y="316"/>
                        <a:pt x="318" y="253"/>
                      </a:cubicBezTo>
                      <a:cubicBezTo>
                        <a:pt x="338" y="190"/>
                        <a:pt x="353" y="126"/>
                        <a:pt x="376" y="85"/>
                      </a:cubicBezTo>
                      <a:cubicBezTo>
                        <a:pt x="399" y="43"/>
                        <a:pt x="428" y="0"/>
                        <a:pt x="456" y="6"/>
                      </a:cubicBezTo>
                      <a:cubicBezTo>
                        <a:pt x="484" y="14"/>
                        <a:pt x="511" y="54"/>
                        <a:pt x="542" y="127"/>
                      </a:cubicBezTo>
                      <a:cubicBezTo>
                        <a:pt x="573" y="201"/>
                        <a:pt x="616" y="366"/>
                        <a:pt x="640" y="449"/>
                      </a:cubicBezTo>
                      <a:cubicBezTo>
                        <a:pt x="664" y="531"/>
                        <a:pt x="665" y="557"/>
                        <a:pt x="685" y="622"/>
                      </a:cubicBezTo>
                      <a:cubicBezTo>
                        <a:pt x="706" y="688"/>
                        <a:pt x="741" y="795"/>
                        <a:pt x="765" y="843"/>
                      </a:cubicBezTo>
                      <a:cubicBezTo>
                        <a:pt x="789" y="891"/>
                        <a:pt x="819" y="899"/>
                        <a:pt x="831" y="909"/>
                      </a:cubicBezTo>
                      <a:cubicBezTo>
                        <a:pt x="843" y="920"/>
                        <a:pt x="834" y="906"/>
                        <a:pt x="834" y="90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5353005" y="724074"/>
                  <a:ext cx="1931675" cy="2023932"/>
                </a:xfrm>
                <a:custGeom>
                  <a:avLst/>
                  <a:gdLst>
                    <a:gd name="T0" fmla="*/ 3 w 843"/>
                    <a:gd name="T1" fmla="*/ 834 h 920"/>
                    <a:gd name="T2" fmla="*/ 3 w 843"/>
                    <a:gd name="T3" fmla="*/ 828 h 920"/>
                    <a:gd name="T4" fmla="*/ 3 w 843"/>
                    <a:gd name="T5" fmla="*/ 834 h 920"/>
                    <a:gd name="T6" fmla="*/ 11 w 843"/>
                    <a:gd name="T7" fmla="*/ 858 h 920"/>
                    <a:gd name="T8" fmla="*/ 67 w 843"/>
                    <a:gd name="T9" fmla="*/ 912 h 920"/>
                    <a:gd name="T10" fmla="*/ 137 w 843"/>
                    <a:gd name="T11" fmla="*/ 847 h 920"/>
                    <a:gd name="T12" fmla="*/ 207 w 843"/>
                    <a:gd name="T13" fmla="*/ 655 h 920"/>
                    <a:gd name="T14" fmla="*/ 259 w 843"/>
                    <a:gd name="T15" fmla="*/ 462 h 920"/>
                    <a:gd name="T16" fmla="*/ 318 w 843"/>
                    <a:gd name="T17" fmla="*/ 253 h 920"/>
                    <a:gd name="T18" fmla="*/ 376 w 843"/>
                    <a:gd name="T19" fmla="*/ 85 h 920"/>
                    <a:gd name="T20" fmla="*/ 456 w 843"/>
                    <a:gd name="T21" fmla="*/ 6 h 920"/>
                    <a:gd name="T22" fmla="*/ 542 w 843"/>
                    <a:gd name="T23" fmla="*/ 127 h 920"/>
                    <a:gd name="T24" fmla="*/ 640 w 843"/>
                    <a:gd name="T25" fmla="*/ 449 h 920"/>
                    <a:gd name="T26" fmla="*/ 685 w 843"/>
                    <a:gd name="T27" fmla="*/ 622 h 920"/>
                    <a:gd name="T28" fmla="*/ 765 w 843"/>
                    <a:gd name="T29" fmla="*/ 843 h 920"/>
                    <a:gd name="T30" fmla="*/ 831 w 843"/>
                    <a:gd name="T31" fmla="*/ 909 h 920"/>
                    <a:gd name="T32" fmla="*/ 834 w 843"/>
                    <a:gd name="T33" fmla="*/ 905 h 92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3"/>
                    <a:gd name="T52" fmla="*/ 0 h 920"/>
                    <a:gd name="T53" fmla="*/ 843 w 843"/>
                    <a:gd name="T54" fmla="*/ 920 h 92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3" h="920">
                      <a:moveTo>
                        <a:pt x="3" y="834"/>
                      </a:moveTo>
                      <a:cubicBezTo>
                        <a:pt x="3" y="832"/>
                        <a:pt x="3" y="828"/>
                        <a:pt x="3" y="828"/>
                      </a:cubicBezTo>
                      <a:cubicBezTo>
                        <a:pt x="3" y="828"/>
                        <a:pt x="2" y="829"/>
                        <a:pt x="3" y="834"/>
                      </a:cubicBezTo>
                      <a:cubicBezTo>
                        <a:pt x="4" y="839"/>
                        <a:pt x="0" y="845"/>
                        <a:pt x="11" y="858"/>
                      </a:cubicBezTo>
                      <a:cubicBezTo>
                        <a:pt x="22" y="871"/>
                        <a:pt x="46" y="914"/>
                        <a:pt x="67" y="912"/>
                      </a:cubicBezTo>
                      <a:cubicBezTo>
                        <a:pt x="88" y="909"/>
                        <a:pt x="113" y="889"/>
                        <a:pt x="137" y="847"/>
                      </a:cubicBezTo>
                      <a:cubicBezTo>
                        <a:pt x="160" y="803"/>
                        <a:pt x="186" y="719"/>
                        <a:pt x="207" y="655"/>
                      </a:cubicBezTo>
                      <a:cubicBezTo>
                        <a:pt x="226" y="592"/>
                        <a:pt x="240" y="529"/>
                        <a:pt x="259" y="462"/>
                      </a:cubicBezTo>
                      <a:cubicBezTo>
                        <a:pt x="278" y="395"/>
                        <a:pt x="298" y="316"/>
                        <a:pt x="318" y="253"/>
                      </a:cubicBezTo>
                      <a:cubicBezTo>
                        <a:pt x="338" y="190"/>
                        <a:pt x="353" y="126"/>
                        <a:pt x="376" y="85"/>
                      </a:cubicBezTo>
                      <a:cubicBezTo>
                        <a:pt x="399" y="43"/>
                        <a:pt x="428" y="0"/>
                        <a:pt x="456" y="6"/>
                      </a:cubicBezTo>
                      <a:cubicBezTo>
                        <a:pt x="484" y="14"/>
                        <a:pt x="511" y="54"/>
                        <a:pt x="542" y="127"/>
                      </a:cubicBezTo>
                      <a:cubicBezTo>
                        <a:pt x="573" y="201"/>
                        <a:pt x="616" y="366"/>
                        <a:pt x="640" y="449"/>
                      </a:cubicBezTo>
                      <a:cubicBezTo>
                        <a:pt x="664" y="531"/>
                        <a:pt x="665" y="557"/>
                        <a:pt x="685" y="622"/>
                      </a:cubicBezTo>
                      <a:cubicBezTo>
                        <a:pt x="706" y="688"/>
                        <a:pt x="741" y="795"/>
                        <a:pt x="765" y="843"/>
                      </a:cubicBezTo>
                      <a:cubicBezTo>
                        <a:pt x="789" y="891"/>
                        <a:pt x="819" y="899"/>
                        <a:pt x="831" y="909"/>
                      </a:cubicBezTo>
                      <a:cubicBezTo>
                        <a:pt x="843" y="920"/>
                        <a:pt x="834" y="906"/>
                        <a:pt x="834" y="90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" name="文本框 2"/>
            <p:cNvSpPr txBox="1"/>
            <p:nvPr/>
          </p:nvSpPr>
          <p:spPr>
            <a:xfrm>
              <a:off x="280456" y="1527329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u,i,p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25"/>
          <p:cNvSpPr>
            <a:spLocks noChangeArrowheads="1"/>
          </p:cNvSpPr>
          <p:nvPr/>
        </p:nvSpPr>
        <p:spPr bwMode="auto">
          <a:xfrm>
            <a:off x="7057125" y="5382144"/>
            <a:ext cx="51110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200" b="1" dirty="0">
                <a:latin typeface="幼圆" panose="02010509060101010101" pitchFamily="49" charset="-122"/>
                <a:ea typeface="幼圆" panose="02010509060101010101" pitchFamily="49" charset="-122"/>
              </a:rPr>
              <a:t>瞬时功率是一个随时间变化的量，不便</a:t>
            </a:r>
            <a:endParaRPr lang="en-US" altLang="zh-CN" sz="2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200" b="1" dirty="0">
                <a:latin typeface="幼圆" panose="02010509060101010101" pitchFamily="49" charset="-122"/>
                <a:ea typeface="幼圆" panose="02010509060101010101" pitchFamily="49" charset="-122"/>
              </a:rPr>
              <a:t>于测量，一般在工程中采用</a:t>
            </a:r>
            <a:r>
              <a:rPr lang="zh-CN" altLang="en-US" sz="2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平均功率</a:t>
            </a:r>
            <a:r>
              <a:rPr lang="zh-CN" altLang="en-US" sz="2200" b="1" dirty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endParaRPr lang="en-US" altLang="zh-CN" sz="2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有功功率</a:t>
            </a:r>
            <a:r>
              <a:rPr lang="zh-CN" altLang="en-US" sz="2200" b="1" dirty="0">
                <a:latin typeface="幼圆" panose="02010509060101010101" pitchFamily="49" charset="-122"/>
                <a:ea typeface="幼圆" panose="02010509060101010101" pitchFamily="49" charset="-122"/>
              </a:rPr>
              <a:t>的概念。</a:t>
            </a:r>
            <a:endParaRPr lang="zh-CN" altLang="en-US" sz="2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5" name="右箭头 84"/>
          <p:cNvSpPr/>
          <p:nvPr/>
        </p:nvSpPr>
        <p:spPr>
          <a:xfrm>
            <a:off x="94311" y="3743206"/>
            <a:ext cx="1355834" cy="52440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分解方式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6" name="Object 6"/>
          <p:cNvGraphicFramePr>
            <a:graphicFrameLocks noChangeAspect="1"/>
          </p:cNvGraphicFramePr>
          <p:nvPr/>
        </p:nvGraphicFramePr>
        <p:xfrm>
          <a:off x="1586980" y="3733052"/>
          <a:ext cx="5060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8" name="公式" r:id="rId5" imgW="57912000" imgH="5791200" progId="Equation.3">
                  <p:embed/>
                </p:oleObj>
              </mc:Choice>
              <mc:Fallback>
                <p:oleObj name="公式" r:id="rId5" imgW="579120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980" y="3733052"/>
                        <a:ext cx="5060950" cy="5222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30246" y="3107120"/>
            <a:ext cx="371185" cy="576000"/>
            <a:chOff x="830246" y="3107120"/>
            <a:chExt cx="371185" cy="576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44827" y="310712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30246" y="3542870"/>
              <a:ext cx="3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对象 87"/>
            <p:cNvGraphicFramePr>
              <a:graphicFrameLocks noChangeAspect="1"/>
            </p:cNvGraphicFramePr>
            <p:nvPr/>
          </p:nvGraphicFramePr>
          <p:xfrm>
            <a:off x="870659" y="3245043"/>
            <a:ext cx="330772" cy="314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89" name="公式" r:id="rId7" imgW="3352800" imgH="3962400" progId="Equation.3">
                    <p:embed/>
                  </p:oleObj>
                </mc:Choice>
                <mc:Fallback>
                  <p:oleObj name="公式" r:id="rId7" imgW="3352800" imgH="3962400" progId="Equation.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70659" y="3245043"/>
                          <a:ext cx="330772" cy="3148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652508" y="4539534"/>
            <a:ext cx="3641567" cy="614026"/>
            <a:chOff x="1652508" y="4539534"/>
            <a:chExt cx="3641567" cy="614026"/>
          </a:xfrm>
        </p:grpSpPr>
        <p:sp>
          <p:nvSpPr>
            <p:cNvPr id="104" name="文本框 103"/>
            <p:cNvSpPr txBox="1"/>
            <p:nvPr/>
          </p:nvSpPr>
          <p:spPr>
            <a:xfrm>
              <a:off x="4929873" y="4539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+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328182" y="45494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+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652508" y="463034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+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0588" y="5642139"/>
            <a:ext cx="3697081" cy="538845"/>
            <a:chOff x="840588" y="5642139"/>
            <a:chExt cx="3697081" cy="538845"/>
          </a:xfrm>
        </p:grpSpPr>
        <p:sp>
          <p:nvSpPr>
            <p:cNvPr id="107" name="文本框 106"/>
            <p:cNvSpPr txBox="1"/>
            <p:nvPr/>
          </p:nvSpPr>
          <p:spPr>
            <a:xfrm>
              <a:off x="840588" y="565549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-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 flipH="1">
              <a:off x="4173423" y="5642139"/>
              <a:ext cx="364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-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546889" y="5657764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-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72228" y="5077085"/>
            <a:ext cx="6125136" cy="1732237"/>
            <a:chOff x="772228" y="5077085"/>
            <a:chExt cx="6125136" cy="1732237"/>
          </a:xfrm>
        </p:grpSpPr>
        <p:sp>
          <p:nvSpPr>
            <p:cNvPr id="61" name="Rectangle 24"/>
            <p:cNvSpPr>
              <a:spLocks noChangeArrowheads="1"/>
            </p:cNvSpPr>
            <p:nvPr/>
          </p:nvSpPr>
          <p:spPr bwMode="auto">
            <a:xfrm>
              <a:off x="4301782" y="6347657"/>
              <a:ext cx="25955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  </a:t>
              </a: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</a:rPr>
                <a:t>-U I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cos(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 t+ 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sym typeface="Symbol" panose="05050102010706020507" pitchFamily="18" charset="2"/>
                </a:rPr>
                <a:t>)</a:t>
              </a:r>
              <a:endParaRPr lang="en-US" altLang="zh-CN" i="1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72228" y="5077085"/>
              <a:ext cx="3943111" cy="1572962"/>
              <a:chOff x="1771650" y="2019300"/>
              <a:chExt cx="2618887" cy="1460500"/>
            </a:xfrm>
          </p:grpSpPr>
          <p:sp>
            <p:nvSpPr>
              <p:cNvPr id="51" name="Freeform 22"/>
              <p:cNvSpPr/>
              <p:nvPr/>
            </p:nvSpPr>
            <p:spPr bwMode="auto">
              <a:xfrm>
                <a:off x="1771650" y="2019300"/>
                <a:ext cx="1311778" cy="1460500"/>
              </a:xfrm>
              <a:custGeom>
                <a:avLst/>
                <a:gdLst>
                  <a:gd name="T0" fmla="*/ 3 w 843"/>
                  <a:gd name="T1" fmla="*/ 834 h 920"/>
                  <a:gd name="T2" fmla="*/ 3 w 843"/>
                  <a:gd name="T3" fmla="*/ 828 h 920"/>
                  <a:gd name="T4" fmla="*/ 3 w 843"/>
                  <a:gd name="T5" fmla="*/ 834 h 920"/>
                  <a:gd name="T6" fmla="*/ 11 w 843"/>
                  <a:gd name="T7" fmla="*/ 858 h 920"/>
                  <a:gd name="T8" fmla="*/ 67 w 843"/>
                  <a:gd name="T9" fmla="*/ 912 h 920"/>
                  <a:gd name="T10" fmla="*/ 137 w 843"/>
                  <a:gd name="T11" fmla="*/ 847 h 920"/>
                  <a:gd name="T12" fmla="*/ 207 w 843"/>
                  <a:gd name="T13" fmla="*/ 655 h 920"/>
                  <a:gd name="T14" fmla="*/ 259 w 843"/>
                  <a:gd name="T15" fmla="*/ 462 h 920"/>
                  <a:gd name="T16" fmla="*/ 318 w 843"/>
                  <a:gd name="T17" fmla="*/ 253 h 920"/>
                  <a:gd name="T18" fmla="*/ 376 w 843"/>
                  <a:gd name="T19" fmla="*/ 85 h 920"/>
                  <a:gd name="T20" fmla="*/ 456 w 843"/>
                  <a:gd name="T21" fmla="*/ 6 h 920"/>
                  <a:gd name="T22" fmla="*/ 542 w 843"/>
                  <a:gd name="T23" fmla="*/ 127 h 920"/>
                  <a:gd name="T24" fmla="*/ 640 w 843"/>
                  <a:gd name="T25" fmla="*/ 449 h 920"/>
                  <a:gd name="T26" fmla="*/ 685 w 843"/>
                  <a:gd name="T27" fmla="*/ 622 h 920"/>
                  <a:gd name="T28" fmla="*/ 765 w 843"/>
                  <a:gd name="T29" fmla="*/ 843 h 920"/>
                  <a:gd name="T30" fmla="*/ 831 w 843"/>
                  <a:gd name="T31" fmla="*/ 909 h 920"/>
                  <a:gd name="T32" fmla="*/ 834 w 843"/>
                  <a:gd name="T33" fmla="*/ 905 h 9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43"/>
                  <a:gd name="T52" fmla="*/ 0 h 920"/>
                  <a:gd name="T53" fmla="*/ 843 w 843"/>
                  <a:gd name="T54" fmla="*/ 920 h 9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43" h="920">
                    <a:moveTo>
                      <a:pt x="3" y="834"/>
                    </a:moveTo>
                    <a:cubicBezTo>
                      <a:pt x="3" y="832"/>
                      <a:pt x="3" y="828"/>
                      <a:pt x="3" y="828"/>
                    </a:cubicBezTo>
                    <a:cubicBezTo>
                      <a:pt x="3" y="828"/>
                      <a:pt x="2" y="829"/>
                      <a:pt x="3" y="834"/>
                    </a:cubicBezTo>
                    <a:cubicBezTo>
                      <a:pt x="4" y="839"/>
                      <a:pt x="0" y="845"/>
                      <a:pt x="11" y="858"/>
                    </a:cubicBezTo>
                    <a:cubicBezTo>
                      <a:pt x="22" y="871"/>
                      <a:pt x="46" y="914"/>
                      <a:pt x="67" y="912"/>
                    </a:cubicBezTo>
                    <a:cubicBezTo>
                      <a:pt x="88" y="909"/>
                      <a:pt x="113" y="889"/>
                      <a:pt x="137" y="847"/>
                    </a:cubicBezTo>
                    <a:cubicBezTo>
                      <a:pt x="160" y="803"/>
                      <a:pt x="186" y="719"/>
                      <a:pt x="207" y="655"/>
                    </a:cubicBezTo>
                    <a:cubicBezTo>
                      <a:pt x="226" y="592"/>
                      <a:pt x="240" y="529"/>
                      <a:pt x="259" y="462"/>
                    </a:cubicBezTo>
                    <a:cubicBezTo>
                      <a:pt x="278" y="395"/>
                      <a:pt x="298" y="316"/>
                      <a:pt x="318" y="253"/>
                    </a:cubicBezTo>
                    <a:cubicBezTo>
                      <a:pt x="338" y="190"/>
                      <a:pt x="353" y="126"/>
                      <a:pt x="376" y="85"/>
                    </a:cubicBezTo>
                    <a:cubicBezTo>
                      <a:pt x="399" y="43"/>
                      <a:pt x="428" y="0"/>
                      <a:pt x="456" y="6"/>
                    </a:cubicBezTo>
                    <a:cubicBezTo>
                      <a:pt x="484" y="14"/>
                      <a:pt x="511" y="54"/>
                      <a:pt x="542" y="127"/>
                    </a:cubicBezTo>
                    <a:cubicBezTo>
                      <a:pt x="573" y="201"/>
                      <a:pt x="616" y="366"/>
                      <a:pt x="640" y="449"/>
                    </a:cubicBezTo>
                    <a:cubicBezTo>
                      <a:pt x="664" y="531"/>
                      <a:pt x="665" y="557"/>
                      <a:pt x="685" y="622"/>
                    </a:cubicBezTo>
                    <a:cubicBezTo>
                      <a:pt x="706" y="688"/>
                      <a:pt x="741" y="795"/>
                      <a:pt x="765" y="843"/>
                    </a:cubicBezTo>
                    <a:cubicBezTo>
                      <a:pt x="789" y="891"/>
                      <a:pt x="819" y="899"/>
                      <a:pt x="831" y="909"/>
                    </a:cubicBezTo>
                    <a:cubicBezTo>
                      <a:pt x="843" y="920"/>
                      <a:pt x="834" y="906"/>
                      <a:pt x="834" y="905"/>
                    </a:cubicBezTo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"/>
              <p:cNvSpPr/>
              <p:nvPr/>
            </p:nvSpPr>
            <p:spPr bwMode="auto">
              <a:xfrm flipV="1">
                <a:off x="3046082" y="2019301"/>
                <a:ext cx="1344455" cy="1447800"/>
              </a:xfrm>
              <a:custGeom>
                <a:avLst/>
                <a:gdLst>
                  <a:gd name="T0" fmla="*/ 702 w 890"/>
                  <a:gd name="T1" fmla="*/ 48 h 1248"/>
                  <a:gd name="T2" fmla="*/ 679 w 890"/>
                  <a:gd name="T3" fmla="*/ 34 h 1248"/>
                  <a:gd name="T4" fmla="*/ 648 w 890"/>
                  <a:gd name="T5" fmla="*/ 20 h 1248"/>
                  <a:gd name="T6" fmla="*/ 603 w 890"/>
                  <a:gd name="T7" fmla="*/ 7 h 1248"/>
                  <a:gd name="T8" fmla="*/ 560 w 890"/>
                  <a:gd name="T9" fmla="*/ 1 h 1248"/>
                  <a:gd name="T10" fmla="*/ 515 w 890"/>
                  <a:gd name="T11" fmla="*/ 5 h 1248"/>
                  <a:gd name="T12" fmla="*/ 454 w 890"/>
                  <a:gd name="T13" fmla="*/ 29 h 1248"/>
                  <a:gd name="T14" fmla="*/ 414 w 890"/>
                  <a:gd name="T15" fmla="*/ 49 h 1248"/>
                  <a:gd name="T16" fmla="*/ 378 w 890"/>
                  <a:gd name="T17" fmla="*/ 74 h 1248"/>
                  <a:gd name="T18" fmla="*/ 338 w 890"/>
                  <a:gd name="T19" fmla="*/ 92 h 1248"/>
                  <a:gd name="T20" fmla="*/ 281 w 890"/>
                  <a:gd name="T21" fmla="*/ 101 h 1248"/>
                  <a:gd name="T22" fmla="*/ 219 w 890"/>
                  <a:gd name="T23" fmla="*/ 88 h 1248"/>
                  <a:gd name="T24" fmla="*/ 135 w 890"/>
                  <a:gd name="T25" fmla="*/ 48 h 1248"/>
                  <a:gd name="T26" fmla="*/ 107 w 890"/>
                  <a:gd name="T27" fmla="*/ 31 h 1248"/>
                  <a:gd name="T28" fmla="*/ 47 w 890"/>
                  <a:gd name="T29" fmla="*/ 5 h 1248"/>
                  <a:gd name="T30" fmla="*/ 8 w 890"/>
                  <a:gd name="T31" fmla="*/ 1 h 1248"/>
                  <a:gd name="T32" fmla="*/ 11 w 890"/>
                  <a:gd name="T33" fmla="*/ 1 h 12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0"/>
                  <a:gd name="T52" fmla="*/ 0 h 1248"/>
                  <a:gd name="T53" fmla="*/ 890 w 890"/>
                  <a:gd name="T54" fmla="*/ 1248 h 124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0" h="1248">
                    <a:moveTo>
                      <a:pt x="890" y="594"/>
                    </a:moveTo>
                    <a:cubicBezTo>
                      <a:pt x="885" y="566"/>
                      <a:pt x="871" y="482"/>
                      <a:pt x="860" y="423"/>
                    </a:cubicBezTo>
                    <a:cubicBezTo>
                      <a:pt x="849" y="364"/>
                      <a:pt x="837" y="297"/>
                      <a:pt x="821" y="240"/>
                    </a:cubicBezTo>
                    <a:cubicBezTo>
                      <a:pt x="805" y="183"/>
                      <a:pt x="782" y="119"/>
                      <a:pt x="764" y="81"/>
                    </a:cubicBezTo>
                    <a:cubicBezTo>
                      <a:pt x="746" y="43"/>
                      <a:pt x="728" y="15"/>
                      <a:pt x="710" y="12"/>
                    </a:cubicBezTo>
                    <a:cubicBezTo>
                      <a:pt x="692" y="9"/>
                      <a:pt x="675" y="8"/>
                      <a:pt x="653" y="63"/>
                    </a:cubicBezTo>
                    <a:cubicBezTo>
                      <a:pt x="631" y="118"/>
                      <a:pt x="596" y="255"/>
                      <a:pt x="575" y="345"/>
                    </a:cubicBezTo>
                    <a:cubicBezTo>
                      <a:pt x="554" y="435"/>
                      <a:pt x="540" y="513"/>
                      <a:pt x="524" y="606"/>
                    </a:cubicBezTo>
                    <a:cubicBezTo>
                      <a:pt x="508" y="699"/>
                      <a:pt x="495" y="817"/>
                      <a:pt x="479" y="905"/>
                    </a:cubicBezTo>
                    <a:cubicBezTo>
                      <a:pt x="463" y="993"/>
                      <a:pt x="448" y="1078"/>
                      <a:pt x="427" y="1134"/>
                    </a:cubicBezTo>
                    <a:cubicBezTo>
                      <a:pt x="406" y="1189"/>
                      <a:pt x="380" y="1248"/>
                      <a:pt x="355" y="1239"/>
                    </a:cubicBezTo>
                    <a:cubicBezTo>
                      <a:pt x="330" y="1229"/>
                      <a:pt x="309" y="1181"/>
                      <a:pt x="278" y="1075"/>
                    </a:cubicBezTo>
                    <a:cubicBezTo>
                      <a:pt x="247" y="969"/>
                      <a:pt x="195" y="716"/>
                      <a:pt x="171" y="600"/>
                    </a:cubicBezTo>
                    <a:cubicBezTo>
                      <a:pt x="147" y="484"/>
                      <a:pt x="154" y="467"/>
                      <a:pt x="135" y="378"/>
                    </a:cubicBezTo>
                    <a:cubicBezTo>
                      <a:pt x="116" y="289"/>
                      <a:pt x="80" y="127"/>
                      <a:pt x="59" y="66"/>
                    </a:cubicBezTo>
                    <a:cubicBezTo>
                      <a:pt x="38" y="5"/>
                      <a:pt x="16" y="18"/>
                      <a:pt x="8" y="9"/>
                    </a:cubicBezTo>
                    <a:cubicBezTo>
                      <a:pt x="0" y="0"/>
                      <a:pt x="11" y="9"/>
                      <a:pt x="11" y="9"/>
                    </a:cubicBezTo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任意多边形 17"/>
            <p:cNvSpPr/>
            <p:nvPr/>
          </p:nvSpPr>
          <p:spPr>
            <a:xfrm>
              <a:off x="4742481" y="5086790"/>
              <a:ext cx="1204552" cy="1352137"/>
            </a:xfrm>
            <a:custGeom>
              <a:avLst/>
              <a:gdLst>
                <a:gd name="connsiteX0" fmla="*/ 0 w 1193370"/>
                <a:gd name="connsiteY0" fmla="*/ 740573 h 1352137"/>
                <a:gd name="connsiteX1" fmla="*/ 247973 w 1193370"/>
                <a:gd name="connsiteY1" fmla="*/ 89644 h 1352137"/>
                <a:gd name="connsiteX2" fmla="*/ 371960 w 1193370"/>
                <a:gd name="connsiteY2" fmla="*/ 12152 h 1352137"/>
                <a:gd name="connsiteX3" fmla="*/ 511444 w 1193370"/>
                <a:gd name="connsiteY3" fmla="*/ 151637 h 1352137"/>
                <a:gd name="connsiteX4" fmla="*/ 635431 w 1193370"/>
                <a:gd name="connsiteY4" fmla="*/ 430607 h 1352137"/>
                <a:gd name="connsiteX5" fmla="*/ 743919 w 1193370"/>
                <a:gd name="connsiteY5" fmla="*/ 725074 h 1352137"/>
                <a:gd name="connsiteX6" fmla="*/ 898902 w 1193370"/>
                <a:gd name="connsiteY6" fmla="*/ 1050539 h 1352137"/>
                <a:gd name="connsiteX7" fmla="*/ 1115878 w 1193370"/>
                <a:gd name="connsiteY7" fmla="*/ 1314010 h 1352137"/>
                <a:gd name="connsiteX8" fmla="*/ 1193370 w 1193370"/>
                <a:gd name="connsiteY8" fmla="*/ 1345007 h 135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370" h="1352137">
                  <a:moveTo>
                    <a:pt x="0" y="740573"/>
                  </a:moveTo>
                  <a:cubicBezTo>
                    <a:pt x="92990" y="475810"/>
                    <a:pt x="185980" y="211047"/>
                    <a:pt x="247973" y="89644"/>
                  </a:cubicBezTo>
                  <a:cubicBezTo>
                    <a:pt x="309966" y="-31759"/>
                    <a:pt x="328048" y="1820"/>
                    <a:pt x="371960" y="12152"/>
                  </a:cubicBezTo>
                  <a:cubicBezTo>
                    <a:pt x="415872" y="22484"/>
                    <a:pt x="467532" y="81895"/>
                    <a:pt x="511444" y="151637"/>
                  </a:cubicBezTo>
                  <a:cubicBezTo>
                    <a:pt x="555356" y="221379"/>
                    <a:pt x="596685" y="335034"/>
                    <a:pt x="635431" y="430607"/>
                  </a:cubicBezTo>
                  <a:cubicBezTo>
                    <a:pt x="674177" y="526180"/>
                    <a:pt x="700007" y="621752"/>
                    <a:pt x="743919" y="725074"/>
                  </a:cubicBezTo>
                  <a:cubicBezTo>
                    <a:pt x="787831" y="828396"/>
                    <a:pt x="836909" y="952383"/>
                    <a:pt x="898902" y="1050539"/>
                  </a:cubicBezTo>
                  <a:cubicBezTo>
                    <a:pt x="960895" y="1148695"/>
                    <a:pt x="1066800" y="1264932"/>
                    <a:pt x="1115878" y="1314010"/>
                  </a:cubicBezTo>
                  <a:cubicBezTo>
                    <a:pt x="1164956" y="1363088"/>
                    <a:pt x="1179163" y="1354047"/>
                    <a:pt x="1193370" y="1345007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644358" y="5249369"/>
              <a:ext cx="3655115" cy="1314041"/>
              <a:chOff x="1644358" y="5249369"/>
              <a:chExt cx="3655115" cy="131404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644358" y="5282946"/>
                <a:ext cx="2823393" cy="1280464"/>
                <a:chOff x="1644358" y="5282946"/>
                <a:chExt cx="2823393" cy="1280464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1644358" y="5307194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+</a:t>
                  </a:r>
                  <a:endPara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3341526" y="528294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+</a:t>
                  </a:r>
                  <a:endPara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4142021" y="5917079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-</a:t>
                  </a:r>
                  <a:endParaRPr lang="zh-CN" altLang="en-US" sz="3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2530788" y="589576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-</a:t>
                  </a:r>
                  <a:endParaRPr lang="zh-CN" altLang="en-US" sz="3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12" name="文本框 111"/>
              <p:cNvSpPr txBox="1"/>
              <p:nvPr/>
            </p:nvSpPr>
            <p:spPr>
              <a:xfrm>
                <a:off x="4935271" y="524936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+</a:t>
                </a:r>
                <a:endParaRPr lang="zh-CN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13" name="Text Box 5"/>
          <p:cNvSpPr txBox="1">
            <a:spLocks noChangeArrowheads="1"/>
          </p:cNvSpPr>
          <p:nvPr/>
        </p:nvSpPr>
        <p:spPr bwMode="auto">
          <a:xfrm>
            <a:off x="5533952" y="40646"/>
            <a:ext cx="3793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二、</a:t>
            </a:r>
            <a:r>
              <a:rPr lang="zh-CN" altLang="en-US" sz="2800" dirty="0">
                <a:solidFill>
                  <a:srgbClr val="002060"/>
                </a:solidFill>
              </a:rPr>
              <a:t>阻抗电路中的功率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utoUpdateAnimBg="0"/>
      <p:bldP spid="87" grpId="0"/>
      <p:bldP spid="78" grpId="0"/>
      <p:bldP spid="85" grpId="0" animBg="1"/>
      <p:bldP spid="11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233927" y="2521937"/>
            <a:ext cx="8156867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0" indent="-17145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=</a:t>
            </a:r>
            <a:r>
              <a:rPr lang="en-US" altLang="zh-CN" i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</a:t>
            </a:r>
            <a:r>
              <a:rPr lang="en-US" altLang="zh-CN" i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u </a:t>
            </a:r>
            <a:r>
              <a:rPr lang="en-US" altLang="zh-CN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i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</a:t>
            </a:r>
            <a:r>
              <a:rPr lang="en-US" altLang="zh-CN" i="1" baseline="-25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功率因数角</a:t>
            </a:r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→</a:t>
            </a:r>
            <a:r>
              <a:rPr lang="zh-CN" altLang="zh-CN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等效阻抗</a:t>
            </a:r>
            <a:r>
              <a:rPr lang="en-US" altLang="zh-CN" i="1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zh-CN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的阻抗角。</a:t>
            </a:r>
            <a:endParaRPr lang="zh-CN" altLang="en-US" baseline="30000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4647452" y="3180672"/>
            <a:ext cx="290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P </a:t>
            </a:r>
            <a:r>
              <a:rPr lang="zh-CN" altLang="en-US" dirty="0">
                <a:solidFill>
                  <a:srgbClr val="FF0000"/>
                </a:solidFill>
              </a:rPr>
              <a:t>的单位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（瓦）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20052" y="1260474"/>
          <a:ext cx="9150351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公式" r:id="rId1" imgW="99364800" imgH="9753600" progId="Equation.3">
                  <p:embed/>
                </p:oleObj>
              </mc:Choice>
              <mc:Fallback>
                <p:oleObj name="公式" r:id="rId1" imgW="993648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" y="1260474"/>
                        <a:ext cx="9150351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760919" y="906480"/>
            <a:ext cx="71083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u="sng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◆ </a:t>
            </a:r>
            <a:r>
              <a:rPr lang="en-US" altLang="zh-CN" sz="2800" i="1" u="sng" dirty="0">
                <a:solidFill>
                  <a:srgbClr val="C00000"/>
                </a:solidFill>
              </a:rPr>
              <a:t>The wattmeter responds to</a:t>
            </a:r>
            <a:r>
              <a:rPr lang="en-US" altLang="zh-CN" sz="2800" b="0" u="sng" dirty="0">
                <a:solidFill>
                  <a:srgbClr val="C00000"/>
                </a:solidFill>
              </a:rPr>
              <a:t> </a:t>
            </a:r>
            <a:r>
              <a:rPr lang="en-US" altLang="zh-CN" sz="2800" i="1" u="sng" dirty="0">
                <a:solidFill>
                  <a:srgbClr val="C00000"/>
                </a:solidFill>
              </a:rPr>
              <a:t>average power.</a:t>
            </a:r>
            <a:endParaRPr lang="en-US" altLang="zh-CN" sz="2800" i="1" u="sng" dirty="0">
              <a:solidFill>
                <a:srgbClr val="C00000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470525" y="2154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460019" y="2067079"/>
            <a:ext cx="110026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rgbClr val="0000FF"/>
                </a:solidFill>
              </a:rPr>
              <a:t>平均功率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有功功率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表示二端网络在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一个周期内耗能的平均值</a:t>
            </a:r>
            <a:r>
              <a:rPr lang="zh-CN" altLang="en-US" dirty="0">
                <a:solidFill>
                  <a:srgbClr val="0000FF"/>
                </a:solidFill>
              </a:rPr>
              <a:t>，恒大于零。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46147" y="501556"/>
            <a:ext cx="79976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dirty="0">
                <a:solidFill>
                  <a:srgbClr val="0000FF"/>
                </a:solidFill>
              </a:rPr>
              <a:t>2.  </a:t>
            </a:r>
            <a:r>
              <a:rPr lang="zh-CN" altLang="en-US" sz="2600" dirty="0">
                <a:solidFill>
                  <a:srgbClr val="0000FF"/>
                </a:solidFill>
              </a:rPr>
              <a:t>平均</a:t>
            </a:r>
            <a:r>
              <a:rPr lang="en-US" altLang="zh-CN" sz="2600" dirty="0">
                <a:solidFill>
                  <a:srgbClr val="0000FF"/>
                </a:solidFill>
              </a:rPr>
              <a:t>(</a:t>
            </a:r>
            <a:r>
              <a:rPr lang="zh-CN" altLang="en-US" sz="2600" dirty="0">
                <a:solidFill>
                  <a:srgbClr val="0000FF"/>
                </a:solidFill>
              </a:rPr>
              <a:t>有功</a:t>
            </a:r>
            <a:r>
              <a:rPr lang="en-US" altLang="zh-CN" sz="2600" dirty="0">
                <a:solidFill>
                  <a:srgbClr val="0000FF"/>
                </a:solidFill>
              </a:rPr>
              <a:t>)</a:t>
            </a:r>
            <a:r>
              <a:rPr lang="zh-CN" altLang="en-US" sz="2600" dirty="0">
                <a:solidFill>
                  <a:srgbClr val="0000FF"/>
                </a:solidFill>
              </a:rPr>
              <a:t>功率 </a:t>
            </a:r>
            <a:r>
              <a:rPr lang="en-US" altLang="zh-CN" sz="2600" i="1" dirty="0">
                <a:solidFill>
                  <a:srgbClr val="0000FF"/>
                </a:solidFill>
              </a:rPr>
              <a:t>P</a:t>
            </a:r>
            <a:r>
              <a:rPr lang="zh-CN" altLang="en-US" sz="2600" dirty="0">
                <a:solidFill>
                  <a:schemeClr val="tx1"/>
                </a:solidFill>
              </a:rPr>
              <a:t> </a:t>
            </a:r>
            <a:r>
              <a:rPr lang="en-US" altLang="zh-CN" sz="2600" dirty="0">
                <a:solidFill>
                  <a:srgbClr val="FF3300"/>
                </a:solidFill>
              </a:rPr>
              <a:t>(</a:t>
            </a:r>
            <a:r>
              <a:rPr lang="en-US" altLang="zh-CN" sz="2600" i="1" dirty="0">
                <a:solidFill>
                  <a:srgbClr val="FF3300"/>
                </a:solidFill>
              </a:rPr>
              <a:t>average power</a:t>
            </a:r>
            <a:r>
              <a:rPr lang="en-US" altLang="zh-CN" sz="2600" dirty="0">
                <a:solidFill>
                  <a:srgbClr val="FF3300"/>
                </a:solidFill>
              </a:rPr>
              <a:t>)</a:t>
            </a:r>
            <a:endParaRPr lang="en-US" altLang="zh-CN" sz="2600" dirty="0">
              <a:solidFill>
                <a:srgbClr val="FF3300"/>
              </a:solidFill>
            </a:endParaRPr>
          </a:p>
        </p:txBody>
      </p:sp>
      <p:grpSp>
        <p:nvGrpSpPr>
          <p:cNvPr id="23" name="Group 5"/>
          <p:cNvGrpSpPr/>
          <p:nvPr/>
        </p:nvGrpSpPr>
        <p:grpSpPr bwMode="auto">
          <a:xfrm>
            <a:off x="7805212" y="3778593"/>
            <a:ext cx="1450975" cy="1720850"/>
            <a:chOff x="3848" y="1128"/>
            <a:chExt cx="914" cy="1084"/>
          </a:xfrm>
        </p:grpSpPr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3856" y="1136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4118" y="192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</a:rPr>
                <a:t>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518" y="144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</a:rPr>
                <a:t>X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3892" y="125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0" name="Arc 12"/>
            <p:cNvSpPr/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910" y="169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</a:t>
              </a:r>
              <a:endParaRPr lang="en-US" altLang="zh-CN" b="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7903638" y="5698414"/>
            <a:ext cx="3863196" cy="892552"/>
          </a:xfrm>
          <a:prstGeom prst="rect">
            <a:avLst/>
          </a:prstGeom>
          <a:solidFill>
            <a:srgbClr val="FFCDCD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i="1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600" i="1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物理意义 </a:t>
            </a:r>
            <a:r>
              <a:rPr lang="en-US" altLang="zh-CN" sz="2600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sz="26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电路中</a:t>
            </a:r>
            <a:endParaRPr lang="en-US" altLang="zh-CN" sz="2600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6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耗能元件</a:t>
            </a:r>
            <a:r>
              <a:rPr lang="en-US" altLang="zh-CN" sz="2600" i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所消耗的功率</a:t>
            </a:r>
            <a:endParaRPr lang="zh-CN" altLang="en-US" sz="26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4" name="Group 14"/>
          <p:cNvGrpSpPr/>
          <p:nvPr/>
        </p:nvGrpSpPr>
        <p:grpSpPr bwMode="auto">
          <a:xfrm>
            <a:off x="9758551" y="238670"/>
            <a:ext cx="1769821" cy="1655898"/>
            <a:chOff x="638" y="1061"/>
            <a:chExt cx="1090" cy="971"/>
          </a:xfrm>
        </p:grpSpPr>
        <p:grpSp>
          <p:nvGrpSpPr>
            <p:cNvPr id="35" name="Group 15"/>
            <p:cNvGrpSpPr/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884" y="1452"/>
                <a:ext cx="28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</a:rPr>
                  <a:t>Z</a:t>
                </a:r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20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8" name="Oval 21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638" y="118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6" y="174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718" y="146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78" y="150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40" name="Object 26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9" name="公式" r:id="rId3" imgW="137795" imgH="170180" progId="Equation.3">
                    <p:embed/>
                  </p:oleObj>
                </mc:Choice>
                <mc:Fallback>
                  <p:oleObj name="公式" r:id="rId3" imgW="137795" imgH="1701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7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0" name="公式" r:id="rId5" imgW="105410" imgH="161925" progId="Equation.3">
                    <p:embed/>
                  </p:oleObj>
                </mc:Choice>
                <mc:Fallback>
                  <p:oleObj name="公式" r:id="rId5" imgW="105410" imgH="16192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89621" y="374061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对于串联等效阻抗电路：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4709613" y="5690971"/>
            <a:ext cx="3002045" cy="86237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00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P=∑I 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R=∑U 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407104" y="3775103"/>
            <a:ext cx="1986124" cy="1745922"/>
            <a:chOff x="5116996" y="4474203"/>
            <a:chExt cx="1986124" cy="1745922"/>
          </a:xfrm>
        </p:grpSpPr>
        <p:sp>
          <p:nvSpPr>
            <p:cNvPr id="9" name="圆角矩形 8"/>
            <p:cNvSpPr/>
            <p:nvPr/>
          </p:nvSpPr>
          <p:spPr>
            <a:xfrm>
              <a:off x="5116996" y="4474203"/>
              <a:ext cx="1986124" cy="17459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260821" y="4495973"/>
              <a:ext cx="1821066" cy="1662933"/>
              <a:chOff x="1933720" y="4587993"/>
              <a:chExt cx="1682750" cy="1498600"/>
            </a:xfrm>
          </p:grpSpPr>
          <p:grpSp>
            <p:nvGrpSpPr>
              <p:cNvPr id="49" name="Group 29"/>
              <p:cNvGrpSpPr/>
              <p:nvPr/>
            </p:nvGrpSpPr>
            <p:grpSpPr bwMode="auto">
              <a:xfrm>
                <a:off x="1933720" y="4587993"/>
                <a:ext cx="1682750" cy="1498600"/>
                <a:chOff x="2326" y="1064"/>
                <a:chExt cx="1060" cy="944"/>
              </a:xfrm>
            </p:grpSpPr>
            <p:grpSp>
              <p:nvGrpSpPr>
                <p:cNvPr id="50" name="Group 30"/>
                <p:cNvGrpSpPr/>
                <p:nvPr/>
              </p:nvGrpSpPr>
              <p:grpSpPr bwMode="auto">
                <a:xfrm>
                  <a:off x="2560" y="1264"/>
                  <a:ext cx="826" cy="696"/>
                  <a:chOff x="1592" y="1240"/>
                  <a:chExt cx="826" cy="696"/>
                </a:xfrm>
              </p:grpSpPr>
              <p:sp>
                <p:nvSpPr>
                  <p:cNvPr id="5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08" y="1272"/>
                    <a:ext cx="0" cy="6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272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40" y="192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592" y="1240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62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600" y="1888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6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960" y="1672"/>
                    <a:ext cx="80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miter lim="800000"/>
                    <a:tailEnd type="none" w="sm" len="med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6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960" y="1400"/>
                    <a:ext cx="80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miter lim="800000"/>
                    <a:tailEnd type="none" w="sm" len="med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6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6" y="1322"/>
                    <a:ext cx="24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i="1">
                        <a:solidFill>
                          <a:schemeClr val="tx1"/>
                        </a:solidFill>
                      </a:rPr>
                      <a:t>R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1586"/>
                    <a:ext cx="3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j </a:t>
                    </a:r>
                    <a:r>
                      <a:rPr lang="en-US" altLang="zh-CN" i="1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6" y="119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FF0000"/>
                      </a:solidFill>
                    </a:rPr>
                    <a:t>+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26" y="1717"/>
                  <a:ext cx="21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98" y="144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358" y="147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55" name="Object 44"/>
                <p:cNvGraphicFramePr>
                  <a:graphicFrameLocks noChangeAspect="1"/>
                </p:cNvGraphicFramePr>
                <p:nvPr/>
              </p:nvGraphicFramePr>
              <p:xfrm>
                <a:off x="2356" y="1504"/>
                <a:ext cx="159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221" name="公式" r:id="rId7" imgW="137795" imgH="170180" progId="Equation.3">
                        <p:embed/>
                      </p:oleObj>
                    </mc:Choice>
                    <mc:Fallback>
                      <p:oleObj name="公式" r:id="rId7" imgW="137795" imgH="170180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6" y="1504"/>
                              <a:ext cx="159" cy="1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Object 45"/>
                <p:cNvGraphicFramePr>
                  <a:graphicFrameLocks noChangeAspect="1"/>
                </p:cNvGraphicFramePr>
                <p:nvPr/>
              </p:nvGraphicFramePr>
              <p:xfrm>
                <a:off x="2710" y="1064"/>
                <a:ext cx="122" cy="1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222" name="公式" r:id="rId9" imgW="105410" imgH="161925" progId="Equation.3">
                        <p:embed/>
                      </p:oleObj>
                    </mc:Choice>
                    <mc:Fallback>
                      <p:oleObj name="公式" r:id="rId9" imgW="105410" imgH="161925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0" y="1064"/>
                              <a:ext cx="122" cy="18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" name="Line 46"/>
                <p:cNvSpPr>
                  <a:spLocks noChangeShapeType="1"/>
                </p:cNvSpPr>
                <p:nvPr/>
              </p:nvSpPr>
              <p:spPr bwMode="auto">
                <a:xfrm>
                  <a:off x="2672" y="1296"/>
                  <a:ext cx="15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9" name="Object 44"/>
              <p:cNvGraphicFramePr>
                <a:graphicFrameLocks noChangeAspect="1"/>
              </p:cNvGraphicFramePr>
              <p:nvPr/>
            </p:nvGraphicFramePr>
            <p:xfrm>
              <a:off x="2455149" y="5543777"/>
              <a:ext cx="369888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3" name="公式" r:id="rId11" imgW="5791200" imgH="5486400" progId="Equation.3">
                      <p:embed/>
                    </p:oleObj>
                  </mc:Choice>
                  <mc:Fallback>
                    <p:oleObj name="公式" r:id="rId11" imgW="5791200" imgH="54864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5149" y="5543777"/>
                            <a:ext cx="369888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44"/>
              <p:cNvGraphicFramePr>
                <a:graphicFrameLocks noChangeAspect="1"/>
              </p:cNvGraphicFramePr>
              <p:nvPr/>
            </p:nvGraphicFramePr>
            <p:xfrm>
              <a:off x="2414571" y="5015702"/>
              <a:ext cx="3508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4" name="公式" r:id="rId13" imgW="5486400" imgH="5486400" progId="Equation.3">
                      <p:embed/>
                    </p:oleObj>
                  </mc:Choice>
                  <mc:Fallback>
                    <p:oleObj name="公式" r:id="rId13" imgW="5486400" imgH="54864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4571" y="5015702"/>
                            <a:ext cx="350837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文本框 6"/>
              <p:cNvSpPr txBox="1"/>
              <p:nvPr/>
            </p:nvSpPr>
            <p:spPr>
              <a:xfrm>
                <a:off x="2584042" y="4877202"/>
                <a:ext cx="3000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:endParaRPr lang="en-US" altLang="zh-CN" dirty="0"/>
              </a:p>
              <a:p>
                <a:r>
                  <a:rPr lang="en-US" altLang="zh-CN" dirty="0"/>
                  <a:t>_</a:t>
                </a:r>
                <a:endParaRPr lang="en-US" altLang="zh-CN" dirty="0"/>
              </a:p>
              <a:p>
                <a:r>
                  <a:rPr lang="en-US" altLang="zh-CN" dirty="0"/>
                  <a:t>+</a:t>
                </a:r>
                <a:endParaRPr lang="en-US" altLang="zh-CN" dirty="0"/>
              </a:p>
              <a:p>
                <a:r>
                  <a:rPr lang="en-US" altLang="zh-CN" dirty="0"/>
                  <a:t>_</a:t>
                </a:r>
                <a:endParaRPr lang="zh-CN" altLang="en-US" dirty="0"/>
              </a:p>
            </p:txBody>
          </p:sp>
        </p:grpSp>
      </p:grpSp>
      <p:sp>
        <p:nvSpPr>
          <p:cNvPr id="9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5375" y="6445995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graphicFrame>
        <p:nvGraphicFramePr>
          <p:cNvPr id="93" name="Object 47"/>
          <p:cNvGraphicFramePr>
            <a:graphicFrameLocks noChangeAspect="1"/>
          </p:cNvGraphicFramePr>
          <p:nvPr/>
        </p:nvGraphicFramePr>
        <p:xfrm>
          <a:off x="166302" y="4284590"/>
          <a:ext cx="4992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公式" r:id="rId15" imgW="57302400" imgH="5791200" progId="Equation.3">
                  <p:embed/>
                </p:oleObj>
              </mc:Choice>
              <mc:Fallback>
                <p:oleObj name="公式" r:id="rId15" imgW="57302400" imgH="5791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02" y="4284590"/>
                        <a:ext cx="4992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7563" y="4997805"/>
            <a:ext cx="4962666" cy="536340"/>
            <a:chOff x="1675474" y="4995888"/>
            <a:chExt cx="4962666" cy="536340"/>
          </a:xfrm>
        </p:grpSpPr>
        <p:graphicFrame>
          <p:nvGraphicFramePr>
            <p:cNvPr id="69" name="Object 48"/>
            <p:cNvGraphicFramePr>
              <a:graphicFrameLocks noChangeAspect="1"/>
            </p:cNvGraphicFramePr>
            <p:nvPr/>
          </p:nvGraphicFramePr>
          <p:xfrm>
            <a:off x="2480477" y="5011528"/>
            <a:ext cx="415766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6" name="公式" r:id="rId17" imgW="2146300" imgH="241300" progId="Equation.3">
                    <p:embed/>
                  </p:oleObj>
                </mc:Choice>
                <mc:Fallback>
                  <p:oleObj name="公式" r:id="rId17" imgW="2146300" imgH="2413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477" y="5011528"/>
                          <a:ext cx="4157663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675474" y="4995888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或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95447" y="5597741"/>
            <a:ext cx="4295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▲</a:t>
            </a:r>
            <a:r>
              <a:rPr lang="zh-CN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总的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有功</a:t>
            </a:r>
            <a:r>
              <a:rPr lang="zh-CN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功率是电路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各电</a:t>
            </a:r>
            <a:r>
              <a:rPr lang="zh-CN" altLang="en-US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阻消耗</a:t>
            </a:r>
            <a:r>
              <a:rPr lang="zh-CN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功率的</a:t>
            </a:r>
            <a:r>
              <a:rPr lang="zh-CN" altLang="en-US" sz="2800" b="1" u="sng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算数</a:t>
            </a:r>
            <a:r>
              <a:rPr lang="zh-CN" altLang="zh-CN" sz="2800" b="1" u="sng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zh-CN" sz="2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367774" y="3371939"/>
            <a:ext cx="2441263" cy="1867331"/>
            <a:chOff x="9110777" y="5035691"/>
            <a:chExt cx="2441263" cy="1867331"/>
          </a:xfrm>
        </p:grpSpPr>
        <p:grpSp>
          <p:nvGrpSpPr>
            <p:cNvPr id="73" name="Group 58"/>
            <p:cNvGrpSpPr/>
            <p:nvPr/>
          </p:nvGrpSpPr>
          <p:grpSpPr bwMode="auto">
            <a:xfrm>
              <a:off x="9110777" y="5285077"/>
              <a:ext cx="2046288" cy="1447801"/>
              <a:chOff x="444" y="2550"/>
              <a:chExt cx="1289" cy="912"/>
            </a:xfrm>
          </p:grpSpPr>
          <p:sp>
            <p:nvSpPr>
              <p:cNvPr id="87" name="Freeform 60"/>
              <p:cNvSpPr/>
              <p:nvPr/>
            </p:nvSpPr>
            <p:spPr bwMode="auto">
              <a:xfrm>
                <a:off x="444" y="3455"/>
                <a:ext cx="1289" cy="7"/>
              </a:xfrm>
              <a:custGeom>
                <a:avLst/>
                <a:gdLst>
                  <a:gd name="T0" fmla="*/ 0 w 1488"/>
                  <a:gd name="T1" fmla="*/ 0 h 6"/>
                  <a:gd name="T2" fmla="*/ 1380 w 1488"/>
                  <a:gd name="T3" fmla="*/ 3 h 6"/>
                  <a:gd name="T4" fmla="*/ 1416 w 1488"/>
                  <a:gd name="T5" fmla="*/ 3 h 6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6"/>
                  <a:gd name="T11" fmla="*/ 1488 w 148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6">
                    <a:moveTo>
                      <a:pt x="0" y="0"/>
                    </a:moveTo>
                    <a:lnTo>
                      <a:pt x="1449" y="3"/>
                    </a:lnTo>
                    <a:lnTo>
                      <a:pt x="1488" y="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448" y="3425"/>
                <a:ext cx="930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Freeform 64"/>
              <p:cNvSpPr/>
              <p:nvPr/>
            </p:nvSpPr>
            <p:spPr bwMode="auto">
              <a:xfrm>
                <a:off x="448" y="2550"/>
                <a:ext cx="925" cy="867"/>
              </a:xfrm>
              <a:custGeom>
                <a:avLst/>
                <a:gdLst>
                  <a:gd name="T0" fmla="*/ 0 w 834"/>
                  <a:gd name="T1" fmla="*/ 23844 h 540"/>
                  <a:gd name="T2" fmla="*/ 1910 w 834"/>
                  <a:gd name="T3" fmla="*/ 0 h 540"/>
                  <a:gd name="T4" fmla="*/ 0 60000 65536"/>
                  <a:gd name="T5" fmla="*/ 0 60000 65536"/>
                  <a:gd name="T6" fmla="*/ 0 w 834"/>
                  <a:gd name="T7" fmla="*/ 0 h 540"/>
                  <a:gd name="T8" fmla="*/ 834 w 834"/>
                  <a:gd name="T9" fmla="*/ 540 h 5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4" h="540">
                    <a:moveTo>
                      <a:pt x="0" y="540"/>
                    </a:moveTo>
                    <a:lnTo>
                      <a:pt x="834" y="0"/>
                    </a:lnTo>
                  </a:path>
                </a:pathLst>
              </a:custGeom>
              <a:noFill/>
              <a:ln w="38100">
                <a:solidFill>
                  <a:srgbClr val="0099FF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Freeform 65"/>
              <p:cNvSpPr/>
              <p:nvPr/>
            </p:nvSpPr>
            <p:spPr bwMode="auto">
              <a:xfrm>
                <a:off x="658" y="3226"/>
                <a:ext cx="30" cy="178"/>
              </a:xfrm>
              <a:custGeom>
                <a:avLst/>
                <a:gdLst>
                  <a:gd name="T0" fmla="*/ 0 w 27"/>
                  <a:gd name="T1" fmla="*/ 0 h 111"/>
                  <a:gd name="T2" fmla="*/ 49 w 27"/>
                  <a:gd name="T3" fmla="*/ 2479 h 111"/>
                  <a:gd name="T4" fmla="*/ 63 w 27"/>
                  <a:gd name="T5" fmla="*/ 4844 h 11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111"/>
                  <a:gd name="T11" fmla="*/ 27 w 27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9525">
                <a:solidFill>
                  <a:srgbClr val="66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0" name="Object 69"/>
              <p:cNvGraphicFramePr>
                <a:graphicFrameLocks noChangeAspect="1"/>
              </p:cNvGraphicFramePr>
              <p:nvPr/>
            </p:nvGraphicFramePr>
            <p:xfrm>
              <a:off x="707" y="3191"/>
              <a:ext cx="33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27" name="公式" r:id="rId19" imgW="3352800" imgH="3962400" progId="Equation.3">
                      <p:embed/>
                    </p:oleObj>
                  </mc:Choice>
                  <mc:Fallback>
                    <p:oleObj name="公式" r:id="rId19" imgW="3352800" imgH="39624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7" y="3191"/>
                            <a:ext cx="338" cy="22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 flipV="1">
                <a:off x="1392" y="2550"/>
                <a:ext cx="0" cy="888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9861190" y="6065722"/>
                  <a:ext cx="725327" cy="536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 smtClean="0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190" y="6065722"/>
                  <a:ext cx="725327" cy="53675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10677543" y="5035691"/>
                  <a:ext cx="723724" cy="536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543" y="5035691"/>
                  <a:ext cx="723724" cy="5367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11105892" y="6302665"/>
                  <a:ext cx="446148" cy="600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zh-CN" altLang="en-US" sz="32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892" y="6302665"/>
                  <a:ext cx="446148" cy="60035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9841659" y="5062356"/>
                  <a:ext cx="575799" cy="600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sz="3200" i="1" smtClean="0">
                                <a:solidFill>
                                  <a:srgbClr val="00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0099FF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oMath>
                    </m:oMathPara>
                  </a14:m>
                  <a:endParaRPr lang="zh-CN" altLang="en-US" sz="3200" i="1" dirty="0">
                    <a:solidFill>
                      <a:srgbClr val="0099FF"/>
                    </a:solidFill>
                  </a:endParaRPr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659" y="5062356"/>
                  <a:ext cx="575799" cy="60035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85" name="文本框 84"/>
          <p:cNvSpPr txBox="1"/>
          <p:nvPr/>
        </p:nvSpPr>
        <p:spPr>
          <a:xfrm>
            <a:off x="1595891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5533952" y="40646"/>
            <a:ext cx="3793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二、</a:t>
            </a:r>
            <a:r>
              <a:rPr lang="zh-CN" altLang="en-US" sz="2800" dirty="0">
                <a:solidFill>
                  <a:srgbClr val="002060"/>
                </a:solidFill>
              </a:rPr>
              <a:t>阻抗电路中的功率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99" name="Rectangle 53"/>
          <p:cNvSpPr>
            <a:spLocks noChangeArrowheads="1"/>
          </p:cNvSpPr>
          <p:nvPr/>
        </p:nvSpPr>
        <p:spPr bwMode="auto">
          <a:xfrm>
            <a:off x="1595891" y="3116084"/>
            <a:ext cx="2955292" cy="533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C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" name="Object 47"/>
          <p:cNvGraphicFramePr>
            <a:graphicFrameLocks noChangeAspect="1"/>
          </p:cNvGraphicFramePr>
          <p:nvPr/>
        </p:nvGraphicFramePr>
        <p:xfrm>
          <a:off x="9362187" y="5180654"/>
          <a:ext cx="18589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8" name="公式" r:id="rId25" imgW="21336000" imgH="5486400" progId="Equation.3">
                  <p:embed/>
                </p:oleObj>
              </mc:Choice>
              <mc:Fallback>
                <p:oleObj name="公式" r:id="rId25" imgW="21336000" imgH="5486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187" y="5180654"/>
                        <a:ext cx="1858962" cy="4921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  <p:bldP spid="202758" grpId="0" autoUpdateAnimBg="0"/>
      <p:bldP spid="202761" grpId="0"/>
      <p:bldP spid="202764" grpId="0" animBg="1"/>
      <p:bldP spid="18" grpId="0" autoUpdateAnimBg="0"/>
      <p:bldP spid="33" grpId="0" animBg="1" autoUpdateAnimBg="0"/>
      <p:bldP spid="70" grpId="0" autoUpdateAnimBg="0"/>
      <p:bldP spid="72" grpId="0" animBg="1" autoUpdateAnimBg="0"/>
      <p:bldP spid="94" grpId="0"/>
      <p:bldP spid="9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128907" y="529782"/>
            <a:ext cx="44955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0000FF"/>
                </a:solidFill>
              </a:rPr>
              <a:t>3. </a:t>
            </a:r>
            <a:r>
              <a:rPr lang="zh-CN" altLang="en-US" sz="2600" dirty="0">
                <a:solidFill>
                  <a:srgbClr val="0000FF"/>
                </a:solidFill>
              </a:rPr>
              <a:t>无功功率</a:t>
            </a:r>
            <a:r>
              <a:rPr lang="en-US" altLang="zh-CN" sz="2600" i="1" dirty="0">
                <a:solidFill>
                  <a:srgbClr val="0000FF"/>
                </a:solidFill>
              </a:rPr>
              <a:t>Q</a:t>
            </a: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dirty="0">
                <a:solidFill>
                  <a:srgbClr val="FF3300"/>
                </a:solidFill>
              </a:rPr>
              <a:t>(reactive power)</a:t>
            </a:r>
            <a:endParaRPr lang="en-US" altLang="zh-CN" sz="2600" b="0" dirty="0">
              <a:solidFill>
                <a:schemeClr val="tx1"/>
              </a:solidFill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8671323" y="2886788"/>
            <a:ext cx="3394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090A15"/>
                </a:solidFill>
              </a:rPr>
              <a:t>Q </a:t>
            </a:r>
            <a:r>
              <a:rPr lang="zh-CN" altLang="en-US" sz="2800" dirty="0">
                <a:solidFill>
                  <a:srgbClr val="090A15"/>
                </a:solidFill>
              </a:rPr>
              <a:t>的单位：</a:t>
            </a:r>
            <a:r>
              <a:rPr lang="en-US" altLang="zh-CN" sz="2800" dirty="0">
                <a:solidFill>
                  <a:srgbClr val="FF0000"/>
                </a:solidFill>
              </a:rPr>
              <a:t>VAR(</a:t>
            </a:r>
            <a:r>
              <a:rPr lang="zh-CN" altLang="en-US" sz="2800" dirty="0">
                <a:solidFill>
                  <a:srgbClr val="FF0000"/>
                </a:solidFill>
              </a:rPr>
              <a:t>乏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3336925" y="2535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117725" y="2382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5405045" y="3590158"/>
            <a:ext cx="645299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物理意义：是交流电路与外接电源之间所</a:t>
            </a:r>
            <a:endParaRPr lang="en-US" altLang="zh-CN" dirty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进行的功率交换的最大程度（最大规模）。</a:t>
            </a:r>
            <a:endParaRPr lang="zh-CN" altLang="en-US" dirty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258859" y="2723305"/>
            <a:ext cx="3960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u="sng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无功功率有正有负</a:t>
            </a:r>
            <a:endParaRPr lang="en-US" altLang="zh-CN" u="sng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感性电路，</a:t>
            </a:r>
            <a:r>
              <a:rPr lang="en-US" altLang="zh-CN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容性电路，</a:t>
            </a:r>
            <a:r>
              <a:rPr lang="en-US" altLang="zh-CN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i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＜ 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5394325" y="630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88459" y="1143153"/>
            <a:ext cx="4201590" cy="1510828"/>
            <a:chOff x="6688459" y="1143153"/>
            <a:chExt cx="4201590" cy="1510828"/>
          </a:xfrm>
        </p:grpSpPr>
        <p:sp>
          <p:nvSpPr>
            <p:cNvPr id="31" name="矩形 30"/>
            <p:cNvSpPr/>
            <p:nvPr/>
          </p:nvSpPr>
          <p:spPr>
            <a:xfrm>
              <a:off x="6688459" y="1143153"/>
              <a:ext cx="3301607" cy="476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线形标注 2 35"/>
            <p:cNvSpPr/>
            <p:nvPr/>
          </p:nvSpPr>
          <p:spPr>
            <a:xfrm flipH="1" flipV="1">
              <a:off x="6977919" y="1958294"/>
              <a:ext cx="3868866" cy="695687"/>
            </a:xfrm>
            <a:prstGeom prst="borderCallout2">
              <a:avLst>
                <a:gd name="adj1" fmla="val 57012"/>
                <a:gd name="adj2" fmla="val 100159"/>
                <a:gd name="adj3" fmla="val 57622"/>
                <a:gd name="adj4" fmla="val 112339"/>
                <a:gd name="adj5" fmla="val 147799"/>
                <a:gd name="adj6" fmla="val 10161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897857" y="2080754"/>
              <a:ext cx="3992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正负交替，充放功率，可逆。</a:t>
              </a:r>
              <a:endPara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91283" y="1114842"/>
            <a:ext cx="4597901" cy="1777954"/>
            <a:chOff x="1491283" y="1114842"/>
            <a:chExt cx="4597901" cy="1777954"/>
          </a:xfrm>
        </p:grpSpPr>
        <p:sp>
          <p:nvSpPr>
            <p:cNvPr id="32" name="矩形 31"/>
            <p:cNvSpPr/>
            <p:nvPr/>
          </p:nvSpPr>
          <p:spPr>
            <a:xfrm>
              <a:off x="1491283" y="1114842"/>
              <a:ext cx="4597901" cy="61617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线形标注 2 34"/>
            <p:cNvSpPr/>
            <p:nvPr/>
          </p:nvSpPr>
          <p:spPr>
            <a:xfrm flipH="1" flipV="1">
              <a:off x="1990641" y="1958295"/>
              <a:ext cx="3829812" cy="695686"/>
            </a:xfrm>
            <a:prstGeom prst="borderCallout2">
              <a:avLst>
                <a:gd name="adj1" fmla="val 57012"/>
                <a:gd name="adj2" fmla="val 100159"/>
                <a:gd name="adj3" fmla="val 57388"/>
                <a:gd name="adj4" fmla="val 110532"/>
                <a:gd name="adj5" fmla="val 133084"/>
                <a:gd name="adj6" fmla="val 104827"/>
              </a:avLst>
            </a:prstGeom>
            <a:solidFill>
              <a:srgbClr val="FFCDCD"/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90641" y="2061799"/>
              <a:ext cx="4031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恒≥</a:t>
              </a:r>
              <a:r>
                <a:rPr lang="en-US" altLang="zh-CN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0, </a:t>
              </a:r>
              <a:r>
                <a:rPr lang="zh-CN" altLang="en-US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消耗功率，不可逆。</a:t>
              </a:r>
              <a:endPara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endPara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23332" y="2771775"/>
            <a:ext cx="3347991" cy="819358"/>
            <a:chOff x="5286715" y="2662599"/>
            <a:chExt cx="3347991" cy="819358"/>
          </a:xfrm>
        </p:grpSpPr>
        <p:sp>
          <p:nvSpPr>
            <p:cNvPr id="206865" name="Rectangle 17"/>
            <p:cNvSpPr>
              <a:spLocks noChangeArrowheads="1"/>
            </p:cNvSpPr>
            <p:nvPr/>
          </p:nvSpPr>
          <p:spPr bwMode="auto">
            <a:xfrm>
              <a:off x="5321131" y="2695107"/>
              <a:ext cx="3313575" cy="7868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06863" name="Object 15"/>
            <p:cNvGraphicFramePr>
              <a:graphicFrameLocks noChangeAspect="1"/>
            </p:cNvGraphicFramePr>
            <p:nvPr/>
          </p:nvGraphicFramePr>
          <p:xfrm>
            <a:off x="6564208" y="2662599"/>
            <a:ext cx="2038350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4" name="公式" r:id="rId1" imgW="20421600" imgH="7924800" progId="Equation.3">
                    <p:embed/>
                  </p:oleObj>
                </mc:Choice>
                <mc:Fallback>
                  <p:oleObj name="公式" r:id="rId1" imgW="20421600" imgH="792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4208" y="2662599"/>
                          <a:ext cx="2038350" cy="746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5286715" y="29013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无功功率</a:t>
              </a:r>
              <a:endParaRPr lang="zh-CN" altLang="en-US" sz="24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7" name="左箭头 6"/>
          <p:cNvSpPr/>
          <p:nvPr/>
        </p:nvSpPr>
        <p:spPr>
          <a:xfrm>
            <a:off x="4347513" y="3059614"/>
            <a:ext cx="940207" cy="363535"/>
          </a:xfrm>
          <a:prstGeom prst="leftArrow">
            <a:avLst/>
          </a:prstGeom>
          <a:solidFill>
            <a:srgbClr val="FF9933"/>
          </a:solidFill>
          <a:ln>
            <a:solidFill>
              <a:srgbClr val="C0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09392" y="4723493"/>
            <a:ext cx="4548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</a:t>
            </a:r>
            <a:r>
              <a:rPr lang="en-US" altLang="zh-CN" i="1" dirty="0">
                <a:solidFill>
                  <a:srgbClr val="0000FF"/>
                </a:solidFill>
              </a:rPr>
              <a:t>RLC</a:t>
            </a:r>
            <a:r>
              <a:rPr lang="zh-CN" altLang="en-US" dirty="0">
                <a:solidFill>
                  <a:srgbClr val="0000FF"/>
                </a:solidFill>
              </a:rPr>
              <a:t>串联等效阻抗电路：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49143" y="5094550"/>
            <a:ext cx="1747193" cy="1613609"/>
            <a:chOff x="1933721" y="4632443"/>
            <a:chExt cx="1614488" cy="1454150"/>
          </a:xfrm>
        </p:grpSpPr>
        <p:grpSp>
          <p:nvGrpSpPr>
            <p:cNvPr id="70" name="Group 29"/>
            <p:cNvGrpSpPr/>
            <p:nvPr/>
          </p:nvGrpSpPr>
          <p:grpSpPr bwMode="auto">
            <a:xfrm>
              <a:off x="1933721" y="4632443"/>
              <a:ext cx="1614488" cy="1454150"/>
              <a:chOff x="2326" y="1092"/>
              <a:chExt cx="1017" cy="916"/>
            </a:xfrm>
          </p:grpSpPr>
          <p:grpSp>
            <p:nvGrpSpPr>
              <p:cNvPr id="74" name="Group 30"/>
              <p:cNvGrpSpPr/>
              <p:nvPr/>
            </p:nvGrpSpPr>
            <p:grpSpPr bwMode="auto">
              <a:xfrm>
                <a:off x="2560" y="1264"/>
                <a:ext cx="783" cy="696"/>
                <a:chOff x="1592" y="1240"/>
                <a:chExt cx="783" cy="696"/>
              </a:xfrm>
            </p:grpSpPr>
            <p:sp>
              <p:nvSpPr>
                <p:cNvPr id="82" name="Line 31"/>
                <p:cNvSpPr>
                  <a:spLocks noChangeShapeType="1"/>
                </p:cNvSpPr>
                <p:nvPr/>
              </p:nvSpPr>
              <p:spPr bwMode="auto">
                <a:xfrm>
                  <a:off x="2008" y="1272"/>
                  <a:ext cx="0" cy="6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27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3"/>
                <p:cNvSpPr>
                  <a:spLocks noChangeShapeType="1"/>
                </p:cNvSpPr>
                <p:nvPr/>
              </p:nvSpPr>
              <p:spPr bwMode="auto">
                <a:xfrm>
                  <a:off x="1640" y="1920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34"/>
                <p:cNvSpPr>
                  <a:spLocks noChangeArrowheads="1"/>
                </p:cNvSpPr>
                <p:nvPr/>
              </p:nvSpPr>
              <p:spPr bwMode="auto">
                <a:xfrm>
                  <a:off x="1592" y="124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86" name="Oval 35"/>
                <p:cNvSpPr>
                  <a:spLocks noChangeArrowheads="1"/>
                </p:cNvSpPr>
                <p:nvPr/>
              </p:nvSpPr>
              <p:spPr bwMode="auto">
                <a:xfrm>
                  <a:off x="1600" y="1888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87" name="Rectangle 36"/>
                <p:cNvSpPr>
                  <a:spLocks noChangeArrowheads="1"/>
                </p:cNvSpPr>
                <p:nvPr/>
              </p:nvSpPr>
              <p:spPr bwMode="auto">
                <a:xfrm>
                  <a:off x="1960" y="1672"/>
                  <a:ext cx="80" cy="144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tailEnd type="none" w="sm" len="med"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88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0" y="1400"/>
                  <a:ext cx="80" cy="144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tailEnd type="none" w="sm" len="med"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8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040" y="1352"/>
                  <a:ext cx="217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200" i="1" dirty="0">
                      <a:solidFill>
                        <a:schemeClr val="tx1"/>
                      </a:solidFill>
                    </a:rPr>
                    <a:t>R</a:t>
                  </a:r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062" y="1586"/>
                  <a:ext cx="313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j </a:t>
                  </a:r>
                  <a:r>
                    <a:rPr lang="en-US" altLang="zh-CN" sz="2200" i="1" dirty="0">
                      <a:solidFill>
                        <a:schemeClr val="tx1"/>
                      </a:solidFill>
                    </a:rPr>
                    <a:t>X</a:t>
                  </a:r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Text Box 40"/>
              <p:cNvSpPr txBox="1">
                <a:spLocks noChangeArrowheads="1"/>
              </p:cNvSpPr>
              <p:nvPr/>
            </p:nvSpPr>
            <p:spPr bwMode="auto">
              <a:xfrm>
                <a:off x="2336" y="119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2326" y="1717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 Box 42"/>
              <p:cNvSpPr txBox="1">
                <a:spLocks noChangeArrowheads="1"/>
              </p:cNvSpPr>
              <p:nvPr/>
            </p:nvSpPr>
            <p:spPr bwMode="auto">
              <a:xfrm>
                <a:off x="2398" y="1445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 Box 43"/>
              <p:cNvSpPr txBox="1">
                <a:spLocks noChangeArrowheads="1"/>
              </p:cNvSpPr>
              <p:nvPr/>
            </p:nvSpPr>
            <p:spPr bwMode="auto">
              <a:xfrm>
                <a:off x="2358" y="147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9" name="Object 44"/>
              <p:cNvGraphicFramePr>
                <a:graphicFrameLocks noChangeAspect="1"/>
              </p:cNvGraphicFramePr>
              <p:nvPr/>
            </p:nvGraphicFramePr>
            <p:xfrm>
              <a:off x="2356" y="1504"/>
              <a:ext cx="15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05" name="公式" r:id="rId3" imgW="137795" imgH="170180" progId="Equation.3">
                      <p:embed/>
                    </p:oleObj>
                  </mc:Choice>
                  <mc:Fallback>
                    <p:oleObj name="公式" r:id="rId3" imgW="137795" imgH="1701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6" y="1504"/>
                            <a:ext cx="159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45"/>
              <p:cNvGraphicFramePr>
                <a:graphicFrameLocks noChangeAspect="1"/>
              </p:cNvGraphicFramePr>
              <p:nvPr/>
            </p:nvGraphicFramePr>
            <p:xfrm>
              <a:off x="2645" y="1092"/>
              <a:ext cx="12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06" name="公式" r:id="rId5" imgW="105410" imgH="161925" progId="Equation.3">
                      <p:embed/>
                    </p:oleObj>
                  </mc:Choice>
                  <mc:Fallback>
                    <p:oleObj name="公式" r:id="rId5" imgW="105410" imgH="161925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5" y="1092"/>
                            <a:ext cx="122" cy="1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Line 46"/>
              <p:cNvSpPr>
                <a:spLocks noChangeShapeType="1"/>
              </p:cNvSpPr>
              <p:nvPr/>
            </p:nvSpPr>
            <p:spPr bwMode="auto">
              <a:xfrm>
                <a:off x="2672" y="1296"/>
                <a:ext cx="15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" name="Object 44"/>
            <p:cNvGraphicFramePr>
              <a:graphicFrameLocks noChangeAspect="1"/>
            </p:cNvGraphicFramePr>
            <p:nvPr/>
          </p:nvGraphicFramePr>
          <p:xfrm>
            <a:off x="2455149" y="5543777"/>
            <a:ext cx="369888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7" name="公式" r:id="rId7" imgW="5791200" imgH="5486400" progId="Equation.3">
                    <p:embed/>
                  </p:oleObj>
                </mc:Choice>
                <mc:Fallback>
                  <p:oleObj name="公式" r:id="rId7" imgW="5791200" imgH="54864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149" y="5543777"/>
                          <a:ext cx="369888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44"/>
            <p:cNvGraphicFramePr>
              <a:graphicFrameLocks noChangeAspect="1"/>
            </p:cNvGraphicFramePr>
            <p:nvPr/>
          </p:nvGraphicFramePr>
          <p:xfrm>
            <a:off x="2428537" y="5001315"/>
            <a:ext cx="3508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8" name="公式" r:id="rId9" imgW="5486400" imgH="5486400" progId="Equation.3">
                    <p:embed/>
                  </p:oleObj>
                </mc:Choice>
                <mc:Fallback>
                  <p:oleObj name="公式" r:id="rId9" imgW="5486400" imgH="54864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537" y="5001315"/>
                          <a:ext cx="350837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文本框 72"/>
            <p:cNvSpPr txBox="1"/>
            <p:nvPr/>
          </p:nvSpPr>
          <p:spPr>
            <a:xfrm>
              <a:off x="2584042" y="4877202"/>
              <a:ext cx="300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en-US" altLang="zh-CN" dirty="0"/>
            </a:p>
            <a:p>
              <a:r>
                <a:rPr lang="en-US" altLang="zh-CN" dirty="0"/>
                <a:t>_</a:t>
              </a:r>
              <a:endParaRPr lang="en-US" altLang="zh-CN" dirty="0"/>
            </a:p>
            <a:p>
              <a:r>
                <a:rPr lang="en-US" altLang="zh-CN" dirty="0"/>
                <a:t>+</a:t>
              </a:r>
              <a:endParaRPr lang="en-US" altLang="zh-CN" dirty="0"/>
            </a:p>
            <a:p>
              <a:r>
                <a:rPr lang="en-US" altLang="zh-CN" dirty="0"/>
                <a:t>_</a:t>
              </a:r>
              <a:endParaRPr lang="zh-CN" altLang="en-US" dirty="0"/>
            </a:p>
          </p:txBody>
        </p:sp>
      </p:grpSp>
      <p:grpSp>
        <p:nvGrpSpPr>
          <p:cNvPr id="91" name="Group 15"/>
          <p:cNvGrpSpPr/>
          <p:nvPr/>
        </p:nvGrpSpPr>
        <p:grpSpPr bwMode="auto">
          <a:xfrm>
            <a:off x="10132368" y="192577"/>
            <a:ext cx="1787525" cy="1594006"/>
            <a:chOff x="638" y="1061"/>
            <a:chExt cx="1090" cy="957"/>
          </a:xfrm>
        </p:grpSpPr>
        <p:grpSp>
          <p:nvGrpSpPr>
            <p:cNvPr id="92" name="Group 16"/>
            <p:cNvGrpSpPr/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933" y="1448"/>
                <a:ext cx="28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1"/>
                    </a:solidFill>
                  </a:rPr>
                  <a:t>Z</a:t>
                </a:r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20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21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05" name="Oval 22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638" y="1186"/>
              <a:ext cx="219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46" y="1741"/>
              <a:ext cx="2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18" y="1469"/>
              <a:ext cx="113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678" y="1501"/>
              <a:ext cx="1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97" name="Object 27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9" name="公式" r:id="rId11" imgW="137795" imgH="170180" progId="Equation.3">
                    <p:embed/>
                  </p:oleObj>
                </mc:Choice>
                <mc:Fallback>
                  <p:oleObj name="公式" r:id="rId11" imgW="137795" imgH="1701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8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0" name="公式" r:id="rId13" imgW="105410" imgH="161925" progId="Equation.3">
                    <p:embed/>
                  </p:oleObj>
                </mc:Choice>
                <mc:Fallback>
                  <p:oleObj name="公式" r:id="rId13" imgW="105410" imgH="16192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Line 29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" name="Group 6"/>
          <p:cNvGrpSpPr/>
          <p:nvPr/>
        </p:nvGrpSpPr>
        <p:grpSpPr bwMode="auto">
          <a:xfrm>
            <a:off x="1933713" y="5402650"/>
            <a:ext cx="1289928" cy="1162935"/>
            <a:chOff x="3848" y="1128"/>
            <a:chExt cx="951" cy="865"/>
          </a:xfrm>
        </p:grpSpPr>
        <p:sp>
          <p:nvSpPr>
            <p:cNvPr id="107" name="Line 7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8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 flipH="1">
              <a:off x="3856" y="1149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4201" y="1673"/>
              <a:ext cx="27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i="1" dirty="0">
                  <a:solidFill>
                    <a:schemeClr val="tx1"/>
                  </a:solidFill>
                </a:rPr>
                <a:t>R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 Box 11"/>
            <p:cNvSpPr txBox="1">
              <a:spLocks noChangeArrowheads="1"/>
            </p:cNvSpPr>
            <p:nvPr/>
          </p:nvSpPr>
          <p:spPr bwMode="auto">
            <a:xfrm>
              <a:off x="4525" y="1414"/>
              <a:ext cx="27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i="1" dirty="0">
                  <a:solidFill>
                    <a:schemeClr val="tx1"/>
                  </a:solidFill>
                </a:rPr>
                <a:t>X</a:t>
              </a:r>
              <a:endParaRPr lang="en-US" altLang="zh-CN" sz="2200" i="1" dirty="0">
                <a:solidFill>
                  <a:srgbClr val="0000FF"/>
                </a:solidFill>
              </a:endParaRPr>
            </a:p>
          </p:txBody>
        </p:sp>
        <p:sp>
          <p:nvSpPr>
            <p:cNvPr id="112" name="Text Box 12"/>
            <p:cNvSpPr txBox="1">
              <a:spLocks noChangeArrowheads="1"/>
            </p:cNvSpPr>
            <p:nvPr/>
          </p:nvSpPr>
          <p:spPr bwMode="auto">
            <a:xfrm>
              <a:off x="3862" y="1210"/>
              <a:ext cx="35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dirty="0">
                  <a:solidFill>
                    <a:schemeClr val="tx1"/>
                  </a:solidFill>
                </a:rPr>
                <a:t>|</a:t>
              </a:r>
              <a:r>
                <a:rPr lang="en-US" altLang="zh-CN" sz="2200" i="1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dirty="0">
                  <a:solidFill>
                    <a:schemeClr val="tx1"/>
                  </a:solidFill>
                </a:rPr>
                <a:t>|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113" name="Arc 13"/>
            <p:cNvSpPr/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3910" y="1694"/>
              <a:ext cx="2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</a:t>
              </a:r>
              <a:endParaRPr lang="en-US" altLang="zh-CN" sz="2000" b="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15" name="Object 48"/>
          <p:cNvGraphicFramePr>
            <a:graphicFrameLocks noChangeAspect="1"/>
          </p:cNvGraphicFramePr>
          <p:nvPr/>
        </p:nvGraphicFramePr>
        <p:xfrm>
          <a:off x="7524032" y="4591145"/>
          <a:ext cx="3682806" cy="98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1" name="公式" r:id="rId15" imgW="42672000" imgH="12801600" progId="Equation.3">
                  <p:embed/>
                </p:oleObj>
              </mc:Choice>
              <mc:Fallback>
                <p:oleObj name="公式" r:id="rId15" imgW="42672000" imgH="12801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032" y="4591145"/>
                        <a:ext cx="3682806" cy="98411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0070C0">
                              <a:tint val="66000"/>
                              <a:satMod val="160000"/>
                            </a:srgbClr>
                          </a:gs>
                          <a:gs pos="50000">
                            <a:srgbClr val="0070C0">
                              <a:tint val="44500"/>
                              <a:satMod val="160000"/>
                            </a:srgbClr>
                          </a:gs>
                          <a:gs pos="100000">
                            <a:srgbClr val="0070C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529368" y="4042139"/>
            <a:ext cx="2976881" cy="533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54"/>
          <p:cNvSpPr>
            <a:spLocks noChangeArrowheads="1"/>
          </p:cNvSpPr>
          <p:nvPr/>
        </p:nvSpPr>
        <p:spPr bwMode="auto">
          <a:xfrm>
            <a:off x="5383582" y="5743938"/>
            <a:ext cx="3002045" cy="92720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ωL-∑I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5375" y="6445995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8476885" y="5797021"/>
            <a:ext cx="3573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▲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总的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无功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功率是电路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各电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抗无功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功率的</a:t>
            </a:r>
            <a:r>
              <a:rPr lang="zh-CN" altLang="en-US" sz="2400" b="1" u="sng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</a:t>
            </a:r>
            <a:r>
              <a:rPr lang="zh-CN" altLang="zh-CN" sz="2400" b="1" u="sng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416072" y="1030746"/>
          <a:ext cx="956767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2" name="公式" r:id="rId17" imgW="67970400" imgH="5791200" progId="Equation.3">
                  <p:embed/>
                </p:oleObj>
              </mc:Choice>
              <mc:Fallback>
                <p:oleObj name="公式" r:id="rId17" imgW="679704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72" y="1030746"/>
                        <a:ext cx="9567678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1595891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5533952" y="40646"/>
            <a:ext cx="3793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二、</a:t>
            </a:r>
            <a:r>
              <a:rPr lang="zh-CN" altLang="en-US" sz="2800" dirty="0">
                <a:solidFill>
                  <a:srgbClr val="002060"/>
                </a:solidFill>
              </a:rPr>
              <a:t>阻抗电路中的功率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122" name="右箭头 121"/>
          <p:cNvSpPr/>
          <p:nvPr/>
        </p:nvSpPr>
        <p:spPr>
          <a:xfrm>
            <a:off x="196751" y="1735377"/>
            <a:ext cx="1355834" cy="52440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分解方式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Text Box 11"/>
          <p:cNvSpPr txBox="1">
            <a:spLocks noChangeArrowheads="1"/>
          </p:cNvSpPr>
          <p:nvPr/>
        </p:nvSpPr>
        <p:spPr bwMode="auto">
          <a:xfrm>
            <a:off x="5380853" y="5182432"/>
            <a:ext cx="1886741" cy="4302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i="1" dirty="0">
                <a:solidFill>
                  <a:schemeClr val="tx1"/>
                </a:solidFill>
              </a:rPr>
              <a:t>X= </a:t>
            </a:r>
            <a:r>
              <a:rPr lang="en-US" altLang="zh-CN" sz="2200" i="1" dirty="0" err="1">
                <a:solidFill>
                  <a:srgbClr val="0000FF"/>
                </a:solidFill>
              </a:rPr>
              <a:t>ωL</a:t>
            </a:r>
            <a:r>
              <a:rPr lang="en-US" altLang="zh-CN" sz="2200" i="1" dirty="0">
                <a:solidFill>
                  <a:srgbClr val="0000FF"/>
                </a:solidFill>
              </a:rPr>
              <a:t> -1/ </a:t>
            </a:r>
            <a:r>
              <a:rPr lang="en-US" altLang="zh-CN" sz="2200" i="1" dirty="0" err="1">
                <a:solidFill>
                  <a:srgbClr val="0000FF"/>
                </a:solidFill>
              </a:rPr>
              <a:t>ωC</a:t>
            </a:r>
            <a:r>
              <a:rPr lang="en-US" altLang="zh-CN" sz="2200" i="1" dirty="0">
                <a:solidFill>
                  <a:srgbClr val="0000FF"/>
                </a:solidFill>
              </a:rPr>
              <a:t> </a:t>
            </a:r>
            <a:endParaRPr lang="en-US" altLang="zh-CN" sz="2200" i="1" dirty="0">
              <a:solidFill>
                <a:srgbClr val="0000FF"/>
              </a:solidFill>
            </a:endParaRPr>
          </a:p>
        </p:txBody>
      </p:sp>
      <p:graphicFrame>
        <p:nvGraphicFramePr>
          <p:cNvPr id="124" name="Object 47"/>
          <p:cNvGraphicFramePr>
            <a:graphicFrameLocks noChangeAspect="1"/>
          </p:cNvGraphicFramePr>
          <p:nvPr/>
        </p:nvGraphicFramePr>
        <p:xfrm>
          <a:off x="5405438" y="4538663"/>
          <a:ext cx="18335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3" name="公式" r:id="rId19" imgW="21031200" imgH="6705600" progId="Equation.3">
                  <p:embed/>
                </p:oleObj>
              </mc:Choice>
              <mc:Fallback>
                <p:oleObj name="公式" r:id="rId19" imgW="21031200" imgH="670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4538663"/>
                        <a:ext cx="1833562" cy="6000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20000"/>
                              <a:lumOff val="80000"/>
                              <a:shade val="30000"/>
                              <a:satMod val="115000"/>
                            </a:schemeClr>
                          </a:gs>
                          <a:gs pos="50000">
                            <a:schemeClr val="accent4">
                              <a:lumMod val="20000"/>
                              <a:lumOff val="80000"/>
                              <a:shade val="67500"/>
                              <a:satMod val="115000"/>
                            </a:schemeClr>
                          </a:gs>
                          <a:gs pos="100000">
                            <a:schemeClr val="accent4">
                              <a:lumMod val="20000"/>
                              <a:lumOff val="80000"/>
                              <a:shade val="100000"/>
                              <a:satMod val="115000"/>
                            </a:schemeClr>
                          </a:gs>
                        </a:gsLst>
                        <a:lin ang="16200000" scaled="1"/>
                        <a:tileRect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组合 124"/>
          <p:cNvGrpSpPr/>
          <p:nvPr/>
        </p:nvGrpSpPr>
        <p:grpSpPr>
          <a:xfrm>
            <a:off x="3008975" y="5024825"/>
            <a:ext cx="2416003" cy="1693430"/>
            <a:chOff x="9110777" y="5035691"/>
            <a:chExt cx="2441263" cy="1867331"/>
          </a:xfrm>
        </p:grpSpPr>
        <p:grpSp>
          <p:nvGrpSpPr>
            <p:cNvPr id="126" name="Group 58"/>
            <p:cNvGrpSpPr/>
            <p:nvPr/>
          </p:nvGrpSpPr>
          <p:grpSpPr bwMode="auto">
            <a:xfrm>
              <a:off x="9110777" y="5285077"/>
              <a:ext cx="2046288" cy="1447801"/>
              <a:chOff x="444" y="2550"/>
              <a:chExt cx="1289" cy="912"/>
            </a:xfrm>
          </p:grpSpPr>
          <p:sp>
            <p:nvSpPr>
              <p:cNvPr id="131" name="Freeform 60"/>
              <p:cNvSpPr/>
              <p:nvPr/>
            </p:nvSpPr>
            <p:spPr bwMode="auto">
              <a:xfrm>
                <a:off x="444" y="3455"/>
                <a:ext cx="1289" cy="7"/>
              </a:xfrm>
              <a:custGeom>
                <a:avLst/>
                <a:gdLst>
                  <a:gd name="T0" fmla="*/ 0 w 1488"/>
                  <a:gd name="T1" fmla="*/ 0 h 6"/>
                  <a:gd name="T2" fmla="*/ 1380 w 1488"/>
                  <a:gd name="T3" fmla="*/ 3 h 6"/>
                  <a:gd name="T4" fmla="*/ 1416 w 1488"/>
                  <a:gd name="T5" fmla="*/ 3 h 6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6"/>
                  <a:gd name="T11" fmla="*/ 1488 w 148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6">
                    <a:moveTo>
                      <a:pt x="0" y="0"/>
                    </a:moveTo>
                    <a:lnTo>
                      <a:pt x="1449" y="3"/>
                    </a:lnTo>
                    <a:lnTo>
                      <a:pt x="1488" y="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62"/>
              <p:cNvSpPr>
                <a:spLocks noChangeShapeType="1"/>
              </p:cNvSpPr>
              <p:nvPr/>
            </p:nvSpPr>
            <p:spPr bwMode="auto">
              <a:xfrm>
                <a:off x="448" y="3425"/>
                <a:ext cx="930" cy="0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Freeform 64"/>
              <p:cNvSpPr/>
              <p:nvPr/>
            </p:nvSpPr>
            <p:spPr bwMode="auto">
              <a:xfrm>
                <a:off x="448" y="2550"/>
                <a:ext cx="925" cy="867"/>
              </a:xfrm>
              <a:custGeom>
                <a:avLst/>
                <a:gdLst>
                  <a:gd name="T0" fmla="*/ 0 w 834"/>
                  <a:gd name="T1" fmla="*/ 23844 h 540"/>
                  <a:gd name="T2" fmla="*/ 1910 w 834"/>
                  <a:gd name="T3" fmla="*/ 0 h 540"/>
                  <a:gd name="T4" fmla="*/ 0 60000 65536"/>
                  <a:gd name="T5" fmla="*/ 0 60000 65536"/>
                  <a:gd name="T6" fmla="*/ 0 w 834"/>
                  <a:gd name="T7" fmla="*/ 0 h 540"/>
                  <a:gd name="T8" fmla="*/ 834 w 834"/>
                  <a:gd name="T9" fmla="*/ 540 h 5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4" h="540">
                    <a:moveTo>
                      <a:pt x="0" y="540"/>
                    </a:moveTo>
                    <a:lnTo>
                      <a:pt x="834" y="0"/>
                    </a:lnTo>
                  </a:path>
                </a:pathLst>
              </a:custGeom>
              <a:noFill/>
              <a:ln w="38100">
                <a:solidFill>
                  <a:srgbClr val="0099FF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Freeform 65"/>
              <p:cNvSpPr/>
              <p:nvPr/>
            </p:nvSpPr>
            <p:spPr bwMode="auto">
              <a:xfrm>
                <a:off x="658" y="3226"/>
                <a:ext cx="30" cy="178"/>
              </a:xfrm>
              <a:custGeom>
                <a:avLst/>
                <a:gdLst>
                  <a:gd name="T0" fmla="*/ 0 w 27"/>
                  <a:gd name="T1" fmla="*/ 0 h 111"/>
                  <a:gd name="T2" fmla="*/ 49 w 27"/>
                  <a:gd name="T3" fmla="*/ 2479 h 111"/>
                  <a:gd name="T4" fmla="*/ 63 w 27"/>
                  <a:gd name="T5" fmla="*/ 4844 h 11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111"/>
                  <a:gd name="T11" fmla="*/ 27 w 27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111">
                    <a:moveTo>
                      <a:pt x="0" y="0"/>
                    </a:moveTo>
                    <a:cubicBezTo>
                      <a:pt x="3" y="10"/>
                      <a:pt x="17" y="39"/>
                      <a:pt x="21" y="57"/>
                    </a:cubicBezTo>
                    <a:cubicBezTo>
                      <a:pt x="25" y="75"/>
                      <a:pt x="26" y="100"/>
                      <a:pt x="27" y="111"/>
                    </a:cubicBezTo>
                  </a:path>
                </a:pathLst>
              </a:custGeom>
              <a:noFill/>
              <a:ln w="9525">
                <a:solidFill>
                  <a:srgbClr val="66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5" name="Object 69"/>
              <p:cNvGraphicFramePr>
                <a:graphicFrameLocks noChangeAspect="1"/>
              </p:cNvGraphicFramePr>
              <p:nvPr/>
            </p:nvGraphicFramePr>
            <p:xfrm>
              <a:off x="707" y="3191"/>
              <a:ext cx="33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14" name="公式" r:id="rId21" imgW="3352800" imgH="3962400" progId="Equation.3">
                      <p:embed/>
                    </p:oleObj>
                  </mc:Choice>
                  <mc:Fallback>
                    <p:oleObj name="公式" r:id="rId21" imgW="3352800" imgH="39624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7" y="3191"/>
                            <a:ext cx="338" cy="22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" name="Line 70"/>
              <p:cNvSpPr>
                <a:spLocks noChangeShapeType="1"/>
              </p:cNvSpPr>
              <p:nvPr/>
            </p:nvSpPr>
            <p:spPr bwMode="auto">
              <a:xfrm flipV="1">
                <a:off x="1392" y="2550"/>
                <a:ext cx="0" cy="888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9861190" y="6065722"/>
                  <a:ext cx="725327" cy="536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 smtClean="0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9933FF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9933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190" y="6065722"/>
                  <a:ext cx="725327" cy="53675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0677543" y="5035691"/>
                  <a:ext cx="723724" cy="536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543" y="5035691"/>
                  <a:ext cx="723724" cy="53675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11105892" y="6302665"/>
                  <a:ext cx="446148" cy="600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zh-CN" altLang="en-US" sz="32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892" y="6302665"/>
                  <a:ext cx="446148" cy="60035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9841659" y="5062356"/>
                  <a:ext cx="575799" cy="600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zh-CN" altLang="en-US" sz="3200" i="1" smtClean="0">
                                <a:solidFill>
                                  <a:srgbClr val="00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smtClean="0">
                                <a:solidFill>
                                  <a:srgbClr val="0099FF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acc>
                      </m:oMath>
                    </m:oMathPara>
                  </a14:m>
                  <a:endParaRPr lang="zh-CN" altLang="en-US" sz="3200" i="1" dirty="0">
                    <a:solidFill>
                      <a:srgbClr val="0099FF"/>
                    </a:solidFill>
                  </a:endParaRPr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659" y="5062356"/>
                  <a:ext cx="575799" cy="60035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51" grpId="0" autoUpdateAnimBg="0"/>
      <p:bldP spid="206860" grpId="0" autoUpdateAnimBg="0"/>
      <p:bldP spid="206861" grpId="0" animBg="1" autoUpdateAnimBg="0"/>
      <p:bldP spid="7" grpId="0" animBg="1"/>
      <p:bldP spid="52" grpId="0" autoUpdateAnimBg="0"/>
      <p:bldP spid="116" grpId="0" animBg="1" autoUpdateAnimBg="0"/>
      <p:bldP spid="117" grpId="0" animBg="1" autoUpdateAnimBg="0"/>
      <p:bldP spid="2" grpId="0"/>
      <p:bldP spid="122" grpId="0" animBg="1"/>
      <p:bldP spid="1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989284" y="566880"/>
            <a:ext cx="6676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0000FF"/>
                </a:solidFill>
              </a:rPr>
              <a:t>4. </a:t>
            </a:r>
            <a:r>
              <a:rPr lang="zh-CN" altLang="en-US" sz="2800" dirty="0">
                <a:solidFill>
                  <a:srgbClr val="0000FF"/>
                </a:solidFill>
              </a:rPr>
              <a:t>表观功率</a:t>
            </a:r>
            <a:r>
              <a:rPr lang="en-US" altLang="zh-CN" sz="2800" i="1" dirty="0">
                <a:solidFill>
                  <a:srgbClr val="0000FF"/>
                </a:solidFill>
              </a:rPr>
              <a:t>S</a:t>
            </a:r>
            <a:r>
              <a:rPr lang="en-US" altLang="zh-CN" sz="2800" dirty="0">
                <a:solidFill>
                  <a:srgbClr val="0000FF"/>
                </a:solidFill>
              </a:rPr>
              <a:t> /</a:t>
            </a:r>
            <a:r>
              <a:rPr lang="zh-CN" altLang="en-US" sz="2800" dirty="0">
                <a:solidFill>
                  <a:srgbClr val="FF3300"/>
                </a:solidFill>
              </a:rPr>
              <a:t>视在功率</a:t>
            </a:r>
            <a:r>
              <a:rPr lang="zh-CN" altLang="en-US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>
                <a:solidFill>
                  <a:srgbClr val="FF33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apparent power)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089525" y="1081495"/>
            <a:ext cx="3719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u="sng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物理意义</a:t>
            </a:r>
            <a:r>
              <a:rPr lang="zh-CN" altLang="en-US" b="0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b="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/>
            <a:r>
              <a:rPr lang="zh-CN" altLang="en-US" b="0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表示电气设备做功的能力，</a:t>
            </a:r>
            <a:endParaRPr lang="en-US" altLang="zh-CN" b="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/>
            <a:r>
              <a:rPr lang="zh-CN" altLang="en-US" b="0" dirty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反映电气设备的容量。</a:t>
            </a:r>
            <a:endParaRPr lang="zh-CN" altLang="en-US" b="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215384" y="1118630"/>
          <a:ext cx="4749000" cy="65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5" name="公式" r:id="rId1" imgW="44196000" imgH="7315200" progId="Equation.3">
                  <p:embed/>
                </p:oleObj>
              </mc:Choice>
              <mc:Fallback>
                <p:oleObj name="公式" r:id="rId1" imgW="44196000" imgH="731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4" y="1118630"/>
                        <a:ext cx="4749000" cy="65977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75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75000"/>
                              <a:tint val="23500"/>
                              <a:satMod val="16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749591" y="1926680"/>
            <a:ext cx="3810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额定视在功率：</a:t>
            </a:r>
            <a:r>
              <a:rPr lang="en-US" altLang="zh-CN" i="1" dirty="0">
                <a:solidFill>
                  <a:srgbClr val="C00000"/>
                </a:solidFill>
              </a:rPr>
              <a:t>S</a:t>
            </a:r>
            <a:r>
              <a:rPr lang="en-US" altLang="zh-CN" i="1" baseline="-25000" dirty="0">
                <a:solidFill>
                  <a:srgbClr val="C00000"/>
                </a:solidFill>
              </a:rPr>
              <a:t>N </a:t>
            </a:r>
            <a:r>
              <a:rPr lang="en-US" altLang="zh-CN" i="1" dirty="0">
                <a:solidFill>
                  <a:srgbClr val="C00000"/>
                </a:solidFill>
              </a:rPr>
              <a:t>= U</a:t>
            </a:r>
            <a:r>
              <a:rPr lang="en-US" altLang="zh-CN" i="1" baseline="-25000" dirty="0">
                <a:solidFill>
                  <a:srgbClr val="C00000"/>
                </a:solidFill>
              </a:rPr>
              <a:t>N </a:t>
            </a:r>
            <a:r>
              <a:rPr lang="en-US" altLang="zh-CN" i="1" dirty="0">
                <a:solidFill>
                  <a:srgbClr val="C00000"/>
                </a:solidFill>
              </a:rPr>
              <a:t>I</a:t>
            </a:r>
            <a:r>
              <a:rPr lang="en-US" altLang="zh-CN" i="1" baseline="-25000" dirty="0">
                <a:solidFill>
                  <a:srgbClr val="C00000"/>
                </a:solidFill>
              </a:rPr>
              <a:t>N</a:t>
            </a:r>
            <a:endParaRPr lang="en-US" altLang="zh-CN" i="1" dirty="0">
              <a:solidFill>
                <a:srgbClr val="C00000"/>
              </a:solidFill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38161" y="2851217"/>
            <a:ext cx="88741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◎对用电设备来说，</a:t>
            </a:r>
            <a:r>
              <a:rPr lang="en-US" altLang="zh-CN" i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表示它所能允许使用的最大电源容量。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●对供电设备来说，</a:t>
            </a:r>
            <a:r>
              <a:rPr lang="en-US" altLang="zh-CN" i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表示它所能供出的最大电源容量。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01" name="Text Box 9"/>
          <p:cNvSpPr txBox="1">
            <a:spLocks noChangeArrowheads="1"/>
          </p:cNvSpPr>
          <p:nvPr/>
        </p:nvSpPr>
        <p:spPr bwMode="auto">
          <a:xfrm>
            <a:off x="5089525" y="4135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graphicFrame>
        <p:nvGraphicFramePr>
          <p:cNvPr id="12295" name="Object 10"/>
          <p:cNvGraphicFramePr>
            <a:graphicFrameLocks noChangeAspect="1"/>
          </p:cNvGraphicFramePr>
          <p:nvPr/>
        </p:nvGraphicFramePr>
        <p:xfrm>
          <a:off x="2020502" y="4048707"/>
          <a:ext cx="3777580" cy="105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6" name="公式" r:id="rId3" imgW="56388000" imgH="14630400" progId="Equation.3">
                  <p:embed/>
                </p:oleObj>
              </mc:Choice>
              <mc:Fallback>
                <p:oleObj name="公式" r:id="rId3" imgW="56388000" imgH="1463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02" y="4048707"/>
                        <a:ext cx="3777580" cy="105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8518525" y="4211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725516" y="2204283"/>
            <a:ext cx="3326024" cy="957159"/>
            <a:chOff x="8882518" y="3270728"/>
            <a:chExt cx="3336924" cy="957159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88" name="Rectangle 54"/>
            <p:cNvSpPr>
              <a:spLocks noChangeArrowheads="1"/>
            </p:cNvSpPr>
            <p:nvPr/>
          </p:nvSpPr>
          <p:spPr bwMode="auto">
            <a:xfrm>
              <a:off x="8882518" y="3270728"/>
              <a:ext cx="3336924" cy="957159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spcAft>
                  <a:spcPts val="600"/>
                </a:spcAft>
                <a:defRPr/>
              </a:pP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计算式</a:t>
              </a:r>
              <a:r>
                <a: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2" name="Object 23"/>
            <p:cNvGraphicFramePr>
              <a:graphicFrameLocks noChangeAspect="1"/>
            </p:cNvGraphicFramePr>
            <p:nvPr/>
          </p:nvGraphicFramePr>
          <p:xfrm>
            <a:off x="8943679" y="3678252"/>
            <a:ext cx="3192808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7" name="公式" r:id="rId5" imgW="40538400" imgH="7315200" progId="Equation.3">
                    <p:embed/>
                  </p:oleObj>
                </mc:Choice>
                <mc:Fallback>
                  <p:oleObj name="公式" r:id="rId5" imgW="40538400" imgH="7315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3679" y="3678252"/>
                          <a:ext cx="3192808" cy="5413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7" name="Text Box 28"/>
          <p:cNvSpPr txBox="1">
            <a:spLocks noChangeArrowheads="1"/>
          </p:cNvSpPr>
          <p:nvPr/>
        </p:nvSpPr>
        <p:spPr bwMode="auto">
          <a:xfrm>
            <a:off x="8366125" y="1544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69514" y="3799579"/>
            <a:ext cx="2616292" cy="2921000"/>
            <a:chOff x="9302751" y="3799350"/>
            <a:chExt cx="2616292" cy="2921000"/>
          </a:xfrm>
        </p:grpSpPr>
        <p:sp>
          <p:nvSpPr>
            <p:cNvPr id="118" name="AutoShape 40"/>
            <p:cNvSpPr>
              <a:spLocks noChangeArrowheads="1"/>
            </p:cNvSpPr>
            <p:nvPr/>
          </p:nvSpPr>
          <p:spPr bwMode="auto">
            <a:xfrm rot="16176127">
              <a:off x="9160233" y="4046207"/>
              <a:ext cx="2446017" cy="2160982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0" name="Group 68"/>
            <p:cNvGrpSpPr/>
            <p:nvPr/>
          </p:nvGrpSpPr>
          <p:grpSpPr bwMode="auto">
            <a:xfrm>
              <a:off x="10801442" y="3799350"/>
              <a:ext cx="1117601" cy="2921000"/>
              <a:chOff x="4578" y="-78"/>
              <a:chExt cx="704" cy="1840"/>
            </a:xfrm>
          </p:grpSpPr>
          <p:sp>
            <p:nvSpPr>
              <p:cNvPr id="12316" name="Text Box 63"/>
              <p:cNvSpPr txBox="1">
                <a:spLocks noChangeArrowheads="1"/>
              </p:cNvSpPr>
              <p:nvPr/>
            </p:nvSpPr>
            <p:spPr bwMode="auto">
              <a:xfrm>
                <a:off x="4896" y="147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</a:rPr>
                  <a:t>P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17" name="Text Box 64"/>
              <p:cNvSpPr txBox="1">
                <a:spLocks noChangeArrowheads="1"/>
              </p:cNvSpPr>
              <p:nvPr/>
            </p:nvSpPr>
            <p:spPr bwMode="auto">
              <a:xfrm>
                <a:off x="5027" y="56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</a:rPr>
                  <a:t>Q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18" name="Text Box 65"/>
              <p:cNvSpPr txBox="1">
                <a:spLocks noChangeArrowheads="1"/>
              </p:cNvSpPr>
              <p:nvPr/>
            </p:nvSpPr>
            <p:spPr bwMode="auto">
              <a:xfrm>
                <a:off x="4578" y="-78"/>
                <a:ext cx="2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i="1" dirty="0">
                    <a:solidFill>
                      <a:srgbClr val="0000FF"/>
                    </a:solidFill>
                  </a:rPr>
                  <a:t>s</a:t>
                </a:r>
                <a:endParaRPr lang="en-US" altLang="zh-CN" sz="3600" i="1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192095" y="5029830"/>
            <a:ext cx="1589609" cy="1785092"/>
            <a:chOff x="8728770" y="3584152"/>
            <a:chExt cx="1709703" cy="2059022"/>
          </a:xfrm>
        </p:grpSpPr>
        <p:grpSp>
          <p:nvGrpSpPr>
            <p:cNvPr id="6" name="Group 35"/>
            <p:cNvGrpSpPr/>
            <p:nvPr/>
          </p:nvGrpSpPr>
          <p:grpSpPr bwMode="auto">
            <a:xfrm>
              <a:off x="8728770" y="3584152"/>
              <a:ext cx="1709703" cy="2059022"/>
              <a:chOff x="131" y="3329"/>
              <a:chExt cx="710" cy="948"/>
            </a:xfrm>
          </p:grpSpPr>
          <p:sp>
            <p:nvSpPr>
              <p:cNvPr id="12332" name="AutoShape 24"/>
              <p:cNvSpPr>
                <a:spLocks noChangeArrowheads="1"/>
              </p:cNvSpPr>
              <p:nvPr/>
            </p:nvSpPr>
            <p:spPr bwMode="auto">
              <a:xfrm flipH="1">
                <a:off x="131" y="3329"/>
                <a:ext cx="528" cy="768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33" name="Text Box 25"/>
              <p:cNvSpPr txBox="1">
                <a:spLocks noChangeArrowheads="1"/>
              </p:cNvSpPr>
              <p:nvPr/>
            </p:nvSpPr>
            <p:spPr bwMode="auto">
              <a:xfrm>
                <a:off x="216" y="3590"/>
                <a:ext cx="14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0000FF"/>
                    </a:solidFill>
                  </a:rPr>
                  <a:t>S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34" name="Text Box 26"/>
              <p:cNvSpPr txBox="1">
                <a:spLocks noChangeArrowheads="1"/>
              </p:cNvSpPr>
              <p:nvPr/>
            </p:nvSpPr>
            <p:spPr bwMode="auto">
              <a:xfrm>
                <a:off x="672" y="3625"/>
                <a:ext cx="1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0000FF"/>
                    </a:solidFill>
                  </a:rPr>
                  <a:t>Q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35" name="Text Box 27"/>
              <p:cNvSpPr txBox="1">
                <a:spLocks noChangeArrowheads="1"/>
              </p:cNvSpPr>
              <p:nvPr/>
            </p:nvSpPr>
            <p:spPr bwMode="auto">
              <a:xfrm>
                <a:off x="347" y="4064"/>
                <a:ext cx="15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0000FF"/>
                    </a:solidFill>
                  </a:rPr>
                  <a:t>P</a:t>
                </a:r>
                <a:endParaRPr lang="en-US" altLang="zh-CN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36" name="Text Box 29"/>
              <p:cNvSpPr txBox="1">
                <a:spLocks noChangeArrowheads="1"/>
              </p:cNvSpPr>
              <p:nvPr/>
            </p:nvSpPr>
            <p:spPr bwMode="auto">
              <a:xfrm>
                <a:off x="255" y="3838"/>
                <a:ext cx="1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</a:t>
                </a:r>
                <a:endParaRPr lang="en-US" altLang="zh-CN" b="0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903077" y="4748321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138161" y="3668473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◆</a:t>
            </a:r>
            <a:r>
              <a:rPr lang="zh-CN" altLang="en-US" dirty="0">
                <a:solidFill>
                  <a:srgbClr val="0000FF"/>
                </a:solidFill>
              </a:rPr>
              <a:t>对于串联等效阻抗电路：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3190" y="4943608"/>
            <a:ext cx="1986124" cy="1745922"/>
            <a:chOff x="5208746" y="4408912"/>
            <a:chExt cx="1986124" cy="1745922"/>
          </a:xfrm>
        </p:grpSpPr>
        <p:sp>
          <p:nvSpPr>
            <p:cNvPr id="62" name="圆角矩形 61"/>
            <p:cNvSpPr/>
            <p:nvPr/>
          </p:nvSpPr>
          <p:spPr>
            <a:xfrm>
              <a:off x="5208746" y="4408912"/>
              <a:ext cx="1986124" cy="17459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5386770" y="4456116"/>
              <a:ext cx="1747193" cy="1613609"/>
              <a:chOff x="1933721" y="4632443"/>
              <a:chExt cx="1614488" cy="1454150"/>
            </a:xfrm>
          </p:grpSpPr>
          <p:grpSp>
            <p:nvGrpSpPr>
              <p:cNvPr id="65" name="Group 29"/>
              <p:cNvGrpSpPr/>
              <p:nvPr/>
            </p:nvGrpSpPr>
            <p:grpSpPr bwMode="auto">
              <a:xfrm>
                <a:off x="1933721" y="4632443"/>
                <a:ext cx="1614488" cy="1454150"/>
                <a:chOff x="2326" y="1092"/>
                <a:chExt cx="1017" cy="916"/>
              </a:xfrm>
            </p:grpSpPr>
            <p:grpSp>
              <p:nvGrpSpPr>
                <p:cNvPr id="69" name="Group 30"/>
                <p:cNvGrpSpPr/>
                <p:nvPr/>
              </p:nvGrpSpPr>
              <p:grpSpPr bwMode="auto">
                <a:xfrm>
                  <a:off x="2560" y="1264"/>
                  <a:ext cx="783" cy="696"/>
                  <a:chOff x="1592" y="1240"/>
                  <a:chExt cx="783" cy="696"/>
                </a:xfrm>
              </p:grpSpPr>
              <p:sp>
                <p:nvSpPr>
                  <p:cNvPr id="7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08" y="1272"/>
                    <a:ext cx="0" cy="6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272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40" y="192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592" y="1240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600" y="1888"/>
                    <a:ext cx="48" cy="4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none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960" y="1672"/>
                    <a:ext cx="80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miter lim="800000"/>
                    <a:tailEnd type="none" w="sm" len="med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960" y="1400"/>
                    <a:ext cx="80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>
                    <a:solidFill>
                      <a:schemeClr val="tx1"/>
                    </a:solidFill>
                    <a:miter lim="800000"/>
                    <a:tailEnd type="none" w="sm" len="med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0" y="1352"/>
                    <a:ext cx="217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200" i="1" dirty="0">
                        <a:solidFill>
                          <a:schemeClr val="tx1"/>
                        </a:solidFill>
                      </a:rPr>
                      <a:t>R</a:t>
                    </a:r>
                    <a:endParaRPr lang="en-US" altLang="zh-CN" sz="2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1586"/>
                    <a:ext cx="313" cy="2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200" dirty="0">
                        <a:solidFill>
                          <a:schemeClr val="tx1"/>
                        </a:solidFill>
                      </a:rPr>
                      <a:t>j </a:t>
                    </a:r>
                    <a:r>
                      <a:rPr lang="en-US" altLang="zh-CN" sz="2200" i="1" dirty="0">
                        <a:solidFill>
                          <a:schemeClr val="tx1"/>
                        </a:solidFill>
                      </a:rPr>
                      <a:t>X</a:t>
                    </a:r>
                    <a:endParaRPr lang="en-US" altLang="zh-CN" sz="2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6" y="119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FF0000"/>
                      </a:solidFill>
                    </a:rPr>
                    <a:t>+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26" y="1717"/>
                  <a:ext cx="21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98" y="144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358" y="147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74" name="Object 44"/>
                <p:cNvGraphicFramePr>
                  <a:graphicFrameLocks noChangeAspect="1"/>
                </p:cNvGraphicFramePr>
                <p:nvPr/>
              </p:nvGraphicFramePr>
              <p:xfrm>
                <a:off x="2356" y="1504"/>
                <a:ext cx="159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238" name="公式" r:id="rId7" imgW="137795" imgH="170180" progId="Equation.3">
                        <p:embed/>
                      </p:oleObj>
                    </mc:Choice>
                    <mc:Fallback>
                      <p:oleObj name="公式" r:id="rId7" imgW="137795" imgH="170180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6" y="1504"/>
                              <a:ext cx="159" cy="1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5" name="Object 45"/>
                <p:cNvGraphicFramePr>
                  <a:graphicFrameLocks noChangeAspect="1"/>
                </p:cNvGraphicFramePr>
                <p:nvPr/>
              </p:nvGraphicFramePr>
              <p:xfrm>
                <a:off x="2645" y="1092"/>
                <a:ext cx="122" cy="1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239" name="公式" r:id="rId9" imgW="105410" imgH="161925" progId="Equation.3">
                        <p:embed/>
                      </p:oleObj>
                    </mc:Choice>
                    <mc:Fallback>
                      <p:oleObj name="公式" r:id="rId9" imgW="105410" imgH="161925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5" y="1092"/>
                              <a:ext cx="122" cy="18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Line 46"/>
                <p:cNvSpPr>
                  <a:spLocks noChangeShapeType="1"/>
                </p:cNvSpPr>
                <p:nvPr/>
              </p:nvSpPr>
              <p:spPr bwMode="auto">
                <a:xfrm>
                  <a:off x="2672" y="1296"/>
                  <a:ext cx="15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6" name="Object 44"/>
              <p:cNvGraphicFramePr>
                <a:graphicFrameLocks noChangeAspect="1"/>
              </p:cNvGraphicFramePr>
              <p:nvPr/>
            </p:nvGraphicFramePr>
            <p:xfrm>
              <a:off x="2455149" y="5543777"/>
              <a:ext cx="369888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40" name="公式" r:id="rId11" imgW="5791200" imgH="5486400" progId="Equation.3">
                      <p:embed/>
                    </p:oleObj>
                  </mc:Choice>
                  <mc:Fallback>
                    <p:oleObj name="公式" r:id="rId11" imgW="5791200" imgH="54864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5149" y="5543777"/>
                            <a:ext cx="369888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44"/>
              <p:cNvGraphicFramePr>
                <a:graphicFrameLocks noChangeAspect="1"/>
              </p:cNvGraphicFramePr>
              <p:nvPr/>
            </p:nvGraphicFramePr>
            <p:xfrm>
              <a:off x="2428537" y="5001315"/>
              <a:ext cx="350837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41" name="公式" r:id="rId13" imgW="5486400" imgH="5486400" progId="Equation.3">
                      <p:embed/>
                    </p:oleObj>
                  </mc:Choice>
                  <mc:Fallback>
                    <p:oleObj name="公式" r:id="rId13" imgW="5486400" imgH="54864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8537" y="5001315"/>
                            <a:ext cx="350837" cy="349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文本框 67"/>
              <p:cNvSpPr txBox="1"/>
              <p:nvPr/>
            </p:nvSpPr>
            <p:spPr>
              <a:xfrm>
                <a:off x="2584042" y="4877202"/>
                <a:ext cx="3000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:endParaRPr lang="en-US" altLang="zh-CN" dirty="0"/>
              </a:p>
              <a:p>
                <a:r>
                  <a:rPr lang="en-US" altLang="zh-CN" dirty="0"/>
                  <a:t>_</a:t>
                </a:r>
                <a:endParaRPr lang="en-US" altLang="zh-CN" dirty="0"/>
              </a:p>
              <a:p>
                <a:r>
                  <a:rPr lang="en-US" altLang="zh-CN" dirty="0"/>
                  <a:t>+</a:t>
                </a:r>
                <a:endParaRPr lang="en-US" altLang="zh-CN" dirty="0"/>
              </a:p>
              <a:p>
                <a:r>
                  <a:rPr lang="en-US" altLang="zh-CN" dirty="0"/>
                  <a:t>_</a:t>
                </a:r>
                <a:endParaRPr lang="zh-CN" altLang="en-US" dirty="0"/>
              </a:p>
            </p:txBody>
          </p:sp>
        </p:grpSp>
      </p:grpSp>
      <p:sp>
        <p:nvSpPr>
          <p:cNvPr id="87" name="Rectangle 53"/>
          <p:cNvSpPr>
            <a:spLocks noChangeArrowheads="1"/>
          </p:cNvSpPr>
          <p:nvPr/>
        </p:nvSpPr>
        <p:spPr bwMode="auto">
          <a:xfrm>
            <a:off x="8760015" y="1664601"/>
            <a:ext cx="3326024" cy="4568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rgbClr val="C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S=UI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844240" y="4135426"/>
                <a:ext cx="4236801" cy="6698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𝝋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endParaRPr lang="zh-CN" alt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40" y="4135426"/>
                <a:ext cx="4236801" cy="66986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87381" y="641346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18" name="燕尾形箭头 17"/>
          <p:cNvSpPr/>
          <p:nvPr/>
        </p:nvSpPr>
        <p:spPr>
          <a:xfrm>
            <a:off x="2383461" y="5467793"/>
            <a:ext cx="1848680" cy="733212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功率三角形</a:t>
            </a:r>
            <a:endParaRPr lang="zh-CN" altLang="en-US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98" name="燕尾形箭头 97"/>
          <p:cNvSpPr/>
          <p:nvPr/>
        </p:nvSpPr>
        <p:spPr>
          <a:xfrm>
            <a:off x="5881461" y="5241478"/>
            <a:ext cx="3441913" cy="77483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阻抗△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电压△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功率△</a:t>
            </a:r>
            <a:endParaRPr lang="zh-CN" altLang="en-US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0133" y="4081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280091" y="2439934"/>
            <a:ext cx="7319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u="sng" dirty="0">
                <a:latin typeface="仿宋" panose="02010609060101010101" pitchFamily="49" charset="-122"/>
                <a:ea typeface="仿宋" panose="02010609060101010101" pitchFamily="49" charset="-122"/>
              </a:rPr>
              <a:t>交流电器设备均是按额定电压</a:t>
            </a:r>
            <a:r>
              <a:rPr lang="en-US" altLang="zh-CN" sz="2400" i="1" dirty="0">
                <a:solidFill>
                  <a:srgbClr val="C00000"/>
                </a:solidFill>
              </a:rPr>
              <a:t>U</a:t>
            </a:r>
            <a:r>
              <a:rPr lang="en-US" altLang="zh-CN" sz="2400" i="1" baseline="-25000" dirty="0">
                <a:solidFill>
                  <a:srgbClr val="C00000"/>
                </a:solidFill>
              </a:rPr>
              <a:t>N</a:t>
            </a:r>
            <a:r>
              <a:rPr lang="zh-CN" altLang="en-US" sz="2400" u="sng" dirty="0">
                <a:latin typeface="仿宋" panose="02010609060101010101" pitchFamily="49" charset="-122"/>
                <a:ea typeface="仿宋" panose="02010609060101010101" pitchFamily="49" charset="-122"/>
              </a:rPr>
              <a:t>和额定电流</a:t>
            </a:r>
            <a:r>
              <a:rPr lang="en-US" altLang="zh-CN" sz="2400" i="1" dirty="0">
                <a:solidFill>
                  <a:srgbClr val="C00000"/>
                </a:solidFill>
              </a:rPr>
              <a:t>I</a:t>
            </a:r>
            <a:r>
              <a:rPr lang="en-US" altLang="zh-CN" sz="2400" i="1" baseline="-25000" dirty="0">
                <a:solidFill>
                  <a:srgbClr val="C00000"/>
                </a:solidFill>
              </a:rPr>
              <a:t>N</a:t>
            </a:r>
            <a:r>
              <a:rPr lang="zh-CN" altLang="en-US" sz="2400" u="sng" dirty="0">
                <a:latin typeface="仿宋" panose="02010609060101010101" pitchFamily="49" charset="-122"/>
                <a:ea typeface="仿宋" panose="02010609060101010101" pitchFamily="49" charset="-122"/>
              </a:rPr>
              <a:t>设计的</a:t>
            </a:r>
            <a:endParaRPr lang="zh-CN" altLang="en-US" sz="2400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4456" y="4411863"/>
            <a:ext cx="2090457" cy="2422346"/>
            <a:chOff x="9354456" y="4411863"/>
            <a:chExt cx="2090457" cy="2422346"/>
          </a:xfrm>
        </p:grpSpPr>
        <p:graphicFrame>
          <p:nvGraphicFramePr>
            <p:cNvPr id="104" name="Object 3"/>
            <p:cNvGraphicFramePr>
              <a:graphicFrameLocks noChangeAspect="1"/>
            </p:cNvGraphicFramePr>
            <p:nvPr/>
          </p:nvGraphicFramePr>
          <p:xfrm>
            <a:off x="10478395" y="6300866"/>
            <a:ext cx="451901" cy="533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2" name="公式" r:id="rId16" imgW="5486400" imgH="5486400" progId="Equation.3">
                    <p:embed/>
                  </p:oleObj>
                </mc:Choice>
                <mc:Fallback>
                  <p:oleObj name="公式" r:id="rId16" imgW="5486400" imgH="548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8395" y="6300866"/>
                          <a:ext cx="451901" cy="533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4"/>
            <p:cNvGraphicFramePr>
              <a:graphicFrameLocks noChangeAspect="1"/>
            </p:cNvGraphicFramePr>
            <p:nvPr/>
          </p:nvGraphicFramePr>
          <p:xfrm>
            <a:off x="10305478" y="4411863"/>
            <a:ext cx="475176" cy="53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3" name="公式" r:id="rId18" imgW="3962400" imgH="4876800" progId="Equation.3">
                    <p:embed/>
                  </p:oleObj>
                </mc:Choice>
                <mc:Fallback>
                  <p:oleObj name="公式" r:id="rId18" imgW="3962400" imgH="4876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5478" y="4411863"/>
                          <a:ext cx="475176" cy="53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" name="组合 105"/>
            <p:cNvGrpSpPr/>
            <p:nvPr/>
          </p:nvGrpSpPr>
          <p:grpSpPr>
            <a:xfrm>
              <a:off x="9354456" y="4421378"/>
              <a:ext cx="1707606" cy="1908000"/>
              <a:chOff x="9535413" y="4262002"/>
              <a:chExt cx="1707606" cy="1908000"/>
            </a:xfrm>
          </p:grpSpPr>
          <p:sp>
            <p:nvSpPr>
              <p:cNvPr id="113" name="AutoShape 40"/>
              <p:cNvSpPr>
                <a:spLocks noChangeArrowheads="1"/>
              </p:cNvSpPr>
              <p:nvPr/>
            </p:nvSpPr>
            <p:spPr bwMode="auto">
              <a:xfrm rot="16176127">
                <a:off x="9523256" y="4498605"/>
                <a:ext cx="1796916" cy="1499588"/>
              </a:xfrm>
              <a:prstGeom prst="rtTriangle">
                <a:avLst/>
              </a:prstGeom>
              <a:solidFill>
                <a:srgbClr val="FFFF99"/>
              </a:solidFill>
              <a:ln w="57150">
                <a:noFill/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9535413" y="4262002"/>
                <a:ext cx="1707606" cy="1908000"/>
                <a:chOff x="9535413" y="4262002"/>
                <a:chExt cx="1707606" cy="1908000"/>
              </a:xfrm>
            </p:grpSpPr>
            <p:sp>
              <p:nvSpPr>
                <p:cNvPr id="11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1227253" y="4262002"/>
                  <a:ext cx="0" cy="1908000"/>
                </a:xfrm>
                <a:prstGeom prst="line">
                  <a:avLst/>
                </a:prstGeom>
                <a:noFill/>
                <a:ln w="57150">
                  <a:solidFill>
                    <a:srgbClr val="00B0F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6"/>
                <p:cNvSpPr>
                  <a:spLocks noChangeShapeType="1"/>
                </p:cNvSpPr>
                <p:nvPr/>
              </p:nvSpPr>
              <p:spPr bwMode="auto">
                <a:xfrm>
                  <a:off x="9535413" y="6161634"/>
                  <a:ext cx="1684317" cy="5218"/>
                </a:xfrm>
                <a:prstGeom prst="line">
                  <a:avLst/>
                </a:prstGeom>
                <a:noFill/>
                <a:ln w="57150">
                  <a:solidFill>
                    <a:srgbClr val="00B0F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599957" y="4262002"/>
                  <a:ext cx="1643062" cy="1885950"/>
                </a:xfrm>
                <a:prstGeom prst="line">
                  <a:avLst/>
                </a:prstGeom>
                <a:noFill/>
                <a:ln w="57150">
                  <a:solidFill>
                    <a:srgbClr val="00B0F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8" name="Object 3"/>
            <p:cNvGraphicFramePr>
              <a:graphicFrameLocks noChangeAspect="1"/>
            </p:cNvGraphicFramePr>
            <p:nvPr/>
          </p:nvGraphicFramePr>
          <p:xfrm>
            <a:off x="11059706" y="5174767"/>
            <a:ext cx="385207" cy="496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4" name="公式" r:id="rId20" imgW="5791200" imgH="5486400" progId="Equation.3">
                    <p:embed/>
                  </p:oleObj>
                </mc:Choice>
                <mc:Fallback>
                  <p:oleObj name="公式" r:id="rId20" imgW="5791200" imgH="548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9706" y="5174767"/>
                          <a:ext cx="385207" cy="496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9540913" y="5052879"/>
            <a:ext cx="1407011" cy="1703009"/>
            <a:chOff x="9540913" y="5052879"/>
            <a:chExt cx="1407011" cy="1703009"/>
          </a:xfrm>
        </p:grpSpPr>
        <p:sp>
          <p:nvSpPr>
            <p:cNvPr id="12324" name="Text Box 50"/>
            <p:cNvSpPr txBox="1">
              <a:spLocks noChangeArrowheads="1"/>
            </p:cNvSpPr>
            <p:nvPr/>
          </p:nvSpPr>
          <p:spPr bwMode="auto">
            <a:xfrm>
              <a:off x="9575232" y="5126698"/>
              <a:ext cx="5032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|</a:t>
              </a:r>
              <a:r>
                <a:rPr lang="en-US" altLang="zh-CN" i="1" dirty="0">
                  <a:solidFill>
                    <a:srgbClr val="FF0000"/>
                  </a:solidFill>
                </a:rPr>
                <a:t>Z</a:t>
              </a:r>
              <a:r>
                <a:rPr lang="en-US" altLang="zh-CN" dirty="0">
                  <a:solidFill>
                    <a:srgbClr val="FF0000"/>
                  </a:solidFill>
                </a:rPr>
                <a:t>|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40913" y="5052879"/>
              <a:ext cx="1407011" cy="1703009"/>
              <a:chOff x="9540913" y="5052879"/>
              <a:chExt cx="1407011" cy="1703009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9540913" y="5052879"/>
                <a:ext cx="1068469" cy="1211385"/>
                <a:chOff x="5746668" y="5020211"/>
                <a:chExt cx="1386641" cy="1265488"/>
              </a:xfrm>
            </p:grpSpPr>
            <p:sp>
              <p:nvSpPr>
                <p:cNvPr id="110" name="AutoShape 40"/>
                <p:cNvSpPr>
                  <a:spLocks noChangeArrowheads="1"/>
                </p:cNvSpPr>
                <p:nvPr/>
              </p:nvSpPr>
              <p:spPr bwMode="auto">
                <a:xfrm rot="16176127">
                  <a:off x="5807245" y="4959634"/>
                  <a:ext cx="1265488" cy="1386641"/>
                </a:xfrm>
                <a:prstGeom prst="rtTriangle">
                  <a:avLst/>
                </a:prstGeom>
                <a:solidFill>
                  <a:schemeClr val="bg1"/>
                </a:solidFill>
                <a:ln w="57150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11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197600" y="5715001"/>
                  <a:ext cx="3683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 dirty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</a:t>
                  </a:r>
                  <a:endParaRPr lang="en-US" altLang="zh-CN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Arc 51"/>
                <p:cNvSpPr/>
                <p:nvPr/>
              </p:nvSpPr>
              <p:spPr bwMode="auto">
                <a:xfrm>
                  <a:off x="6103556" y="6000533"/>
                  <a:ext cx="171450" cy="25717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49"/>
              <p:cNvSpPr txBox="1">
                <a:spLocks noChangeArrowheads="1"/>
              </p:cNvSpPr>
              <p:nvPr/>
            </p:nvSpPr>
            <p:spPr bwMode="auto">
              <a:xfrm>
                <a:off x="9872803" y="6294223"/>
                <a:ext cx="3588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0000"/>
                    </a:solidFill>
                  </a:rPr>
                  <a:t>R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 Box 49"/>
              <p:cNvSpPr txBox="1">
                <a:spLocks noChangeArrowheads="1"/>
              </p:cNvSpPr>
              <p:nvPr/>
            </p:nvSpPr>
            <p:spPr bwMode="auto">
              <a:xfrm>
                <a:off x="10560574" y="5488698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0000"/>
                    </a:solidFill>
                  </a:rPr>
                  <a:t>X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419000" y="101498"/>
            <a:ext cx="1605421" cy="1490534"/>
            <a:chOff x="10095435" y="350380"/>
            <a:chExt cx="1605421" cy="1490534"/>
          </a:xfrm>
        </p:grpSpPr>
        <p:sp>
          <p:nvSpPr>
            <p:cNvPr id="12331" name="Text Box 30"/>
            <p:cNvSpPr txBox="1">
              <a:spLocks noChangeArrowheads="1"/>
            </p:cNvSpPr>
            <p:nvPr/>
          </p:nvSpPr>
          <p:spPr bwMode="auto">
            <a:xfrm>
              <a:off x="10095435" y="350380"/>
              <a:ext cx="14136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   </a:t>
              </a:r>
              <a:r>
                <a:rPr lang="zh-CN" altLang="en-US" dirty="0">
                  <a:solidFill>
                    <a:srgbClr val="FF0000"/>
                  </a:solidFill>
                </a:rPr>
                <a:t>注意：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19" name="Object 31"/>
            <p:cNvGraphicFramePr>
              <a:graphicFrameLocks noChangeAspect="1"/>
            </p:cNvGraphicFramePr>
            <p:nvPr/>
          </p:nvGraphicFramePr>
          <p:xfrm>
            <a:off x="10175269" y="818564"/>
            <a:ext cx="1525587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5" name="公式" r:id="rId22" imgW="18288000" imgH="10668000" progId="Equation.3">
                    <p:embed/>
                  </p:oleObj>
                </mc:Choice>
                <mc:Fallback>
                  <p:oleObj name="公式" r:id="rId22" imgW="18288000" imgH="106680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5269" y="818564"/>
                          <a:ext cx="1525587" cy="1022350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矩形 85"/>
          <p:cNvSpPr/>
          <p:nvPr/>
        </p:nvSpPr>
        <p:spPr>
          <a:xfrm>
            <a:off x="8960712" y="3160530"/>
            <a:ext cx="3089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▲</a:t>
            </a:r>
            <a:r>
              <a:rPr lang="zh-CN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总的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视在</a:t>
            </a:r>
            <a:r>
              <a:rPr lang="zh-CN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功率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zh-CN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电路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部分视在功率的</a:t>
            </a:r>
            <a:r>
              <a:rPr lang="zh-CN" altLang="en-US" sz="2000" b="1" u="sng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几何</a:t>
            </a:r>
            <a:r>
              <a:rPr lang="zh-CN" altLang="zh-CN" sz="2000" b="1" u="sng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95891" y="0"/>
            <a:ext cx="383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2-7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交流电路中的功率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Text Box 5"/>
          <p:cNvSpPr txBox="1">
            <a:spLocks noChangeArrowheads="1"/>
          </p:cNvSpPr>
          <p:nvPr/>
        </p:nvSpPr>
        <p:spPr bwMode="auto">
          <a:xfrm>
            <a:off x="5533952" y="4064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一、</a:t>
            </a:r>
            <a:r>
              <a:rPr lang="zh-CN" altLang="en-US" sz="2800" dirty="0">
                <a:solidFill>
                  <a:srgbClr val="002060"/>
                </a:solidFill>
              </a:rPr>
              <a:t>阻抗电路中的功率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75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1" grpId="0" animBg="1" autoUpdateAnimBg="0"/>
      <p:bldP spid="208902" grpId="0" autoUpdateAnimBg="0"/>
      <p:bldP spid="63" grpId="0" autoUpdateAnimBg="0"/>
      <p:bldP spid="87" grpId="0" animBg="1" autoUpdateAnimBg="0"/>
      <p:bldP spid="15" grpId="0" animBg="1"/>
      <p:bldP spid="18" grpId="0" animBg="1"/>
      <p:bldP spid="98" grpId="0" animBg="1"/>
      <p:bldP spid="89" grpId="0" autoUpdateAnimBg="0"/>
      <p:bldP spid="8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30075" y="882356"/>
            <a:ext cx="3415211" cy="2855867"/>
            <a:chOff x="8830075" y="882356"/>
            <a:chExt cx="3415211" cy="2855867"/>
          </a:xfrm>
        </p:grpSpPr>
        <p:sp>
          <p:nvSpPr>
            <p:cNvPr id="130" name="AutoShape 40"/>
            <p:cNvSpPr>
              <a:spLocks noChangeArrowheads="1"/>
            </p:cNvSpPr>
            <p:nvPr/>
          </p:nvSpPr>
          <p:spPr bwMode="auto">
            <a:xfrm rot="16176127">
              <a:off x="8483970" y="1228461"/>
              <a:ext cx="2447387" cy="175517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00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0086097" y="3276558"/>
              <a:ext cx="12971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=120W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563765" y="1645106"/>
              <a:ext cx="16815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Q=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 Var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940634" y="989160"/>
              <a:ext cx="1351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S=</a:t>
              </a:r>
              <a:r>
                <a:rPr lang="en-US" altLang="zh-CN" sz="2400" dirty="0">
                  <a:solidFill>
                    <a:srgbClr val="0000FF"/>
                  </a:solidFill>
                </a:rPr>
                <a:t>200VA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92165" y="6474713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311390" y="1803040"/>
            <a:ext cx="978442" cy="14097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1308537" y="1676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819815" y="63913"/>
            <a:ext cx="1670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【</a:t>
            </a:r>
            <a:r>
              <a:rPr lang="zh-CN" altLang="en-US" dirty="0">
                <a:solidFill>
                  <a:srgbClr val="002060"/>
                </a:solidFill>
              </a:rPr>
              <a:t>例</a:t>
            </a:r>
            <a:r>
              <a:rPr lang="en-US" altLang="zh-CN" dirty="0">
                <a:solidFill>
                  <a:srgbClr val="002060"/>
                </a:solidFill>
              </a:rPr>
              <a:t>2-7-1】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244362" y="3760261"/>
            <a:ext cx="112780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解法</a:t>
            </a:r>
            <a:r>
              <a:rPr lang="en-US" altLang="zh-CN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en-US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7" name="Object 45"/>
          <p:cNvGraphicFramePr>
            <a:graphicFrameLocks noChangeAspect="1"/>
          </p:cNvGraphicFramePr>
          <p:nvPr/>
        </p:nvGraphicFramePr>
        <p:xfrm>
          <a:off x="89482" y="4145621"/>
          <a:ext cx="63436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2" name="公式" r:id="rId1" imgW="72847200" imgH="10972800" progId="Equation.3">
                  <p:embed/>
                </p:oleObj>
              </mc:Choice>
              <mc:Fallback>
                <p:oleObj name="公式" r:id="rId1" imgW="72847200" imgH="10972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2" y="4145621"/>
                        <a:ext cx="63436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46"/>
          <p:cNvGraphicFramePr>
            <a:graphicFrameLocks noChangeAspect="1"/>
          </p:cNvGraphicFramePr>
          <p:nvPr/>
        </p:nvGraphicFramePr>
        <p:xfrm>
          <a:off x="214742" y="5042510"/>
          <a:ext cx="63484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3" name="公式" r:id="rId3" imgW="82296000" imgH="9753600" progId="Equation.3">
                  <p:embed/>
                </p:oleObj>
              </mc:Choice>
              <mc:Fallback>
                <p:oleObj name="公式" r:id="rId3" imgW="82296000" imgH="9753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2" y="5042510"/>
                        <a:ext cx="63484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47"/>
          <p:cNvGraphicFramePr>
            <a:graphicFrameLocks noChangeAspect="1"/>
          </p:cNvGraphicFramePr>
          <p:nvPr/>
        </p:nvGraphicFramePr>
        <p:xfrm>
          <a:off x="115888" y="5772150"/>
          <a:ext cx="68183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4" name="公式" r:id="rId5" imgW="78028800" imgH="9753600" progId="Equation.3">
                  <p:embed/>
                </p:oleObj>
              </mc:Choice>
              <mc:Fallback>
                <p:oleObj name="公式" r:id="rId5" imgW="78028800" imgH="9753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5772150"/>
                        <a:ext cx="68183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6550462" y="706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>
              <a:solidFill>
                <a:schemeClr val="tx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6830929" y="4761161"/>
            <a:ext cx="5226379" cy="1671900"/>
            <a:chOff x="6366311" y="5274561"/>
            <a:chExt cx="5226379" cy="1671900"/>
          </a:xfrm>
        </p:grpSpPr>
        <p:sp>
          <p:nvSpPr>
            <p:cNvPr id="131" name="矩形 130"/>
            <p:cNvSpPr/>
            <p:nvPr/>
          </p:nvSpPr>
          <p:spPr>
            <a:xfrm>
              <a:off x="6366311" y="5274561"/>
              <a:ext cx="5226379" cy="1671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6550462" y="5336793"/>
              <a:ext cx="4696318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解法</a:t>
              </a:r>
              <a:r>
                <a:rPr lang="en-US" altLang="zh-CN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r>
                <a:rPr lang="zh-CN" altLang="en-US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 </a:t>
              </a:r>
              <a:r>
                <a:rPr lang="en-US" altLang="zh-CN" i="1" dirty="0">
                  <a:solidFill>
                    <a:schemeClr val="tx1"/>
                  </a:solidFill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</a:rPr>
                <a:t>P</a:t>
              </a:r>
              <a:r>
                <a:rPr lang="en-US" altLang="zh-CN" dirty="0">
                  <a:solidFill>
                    <a:schemeClr val="tx1"/>
                  </a:solidFill>
                </a:rPr>
                <a:t> /</a:t>
              </a:r>
              <a:r>
                <a:rPr lang="en-US" altLang="zh-CN" i="1" dirty="0">
                  <a:solidFill>
                    <a:schemeClr val="tx1"/>
                  </a:solidFill>
                </a:rPr>
                <a:t> I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=120/2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=30</a:t>
              </a:r>
              <a:r>
                <a:rPr lang="zh-CN" altLang="en-US" dirty="0">
                  <a:solidFill>
                    <a:schemeClr val="tx1"/>
                  </a:solidFill>
                </a:rPr>
                <a:t>　</a:t>
              </a:r>
              <a:r>
                <a:rPr lang="en-US" altLang="zh-CN" dirty="0">
                  <a:solidFill>
                    <a:schemeClr val="tx1"/>
                  </a:solidFill>
                </a:rPr>
                <a:t>Ω</a:t>
              </a:r>
              <a:endParaRPr lang="en-US" altLang="zh-CN" b="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2" name="Object 50"/>
            <p:cNvGraphicFramePr>
              <a:graphicFrameLocks noChangeAspect="1"/>
            </p:cNvGraphicFramePr>
            <p:nvPr/>
          </p:nvGraphicFramePr>
          <p:xfrm>
            <a:off x="6410846" y="5816600"/>
            <a:ext cx="504326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5" name="Equation" r:id="rId7" imgW="4737100" imgH="520700" progId="Equation.3">
                    <p:embed/>
                  </p:oleObj>
                </mc:Choice>
                <mc:Fallback>
                  <p:oleObj name="Equation" r:id="rId7" imgW="4737100" imgH="5207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0846" y="5816600"/>
                          <a:ext cx="5043268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2496061" y="94736"/>
            <a:ext cx="9316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</a:rPr>
              <a:t>已知：交流电源频率</a:t>
            </a:r>
            <a:r>
              <a:rPr lang="en-US" altLang="zh-CN" sz="2400" b="0" i="1" dirty="0">
                <a:solidFill>
                  <a:srgbClr val="000099"/>
                </a:solidFill>
              </a:rPr>
              <a:t>f</a:t>
            </a:r>
            <a:r>
              <a:rPr lang="en-US" altLang="zh-CN" sz="2400" b="0" dirty="0">
                <a:solidFill>
                  <a:srgbClr val="000099"/>
                </a:solidFill>
              </a:rPr>
              <a:t>=50HZ, </a:t>
            </a:r>
            <a:r>
              <a:rPr lang="zh-CN" altLang="en-US" sz="2400" b="0" dirty="0">
                <a:solidFill>
                  <a:srgbClr val="000099"/>
                </a:solidFill>
              </a:rPr>
              <a:t>并测得交流线圈的电压、电流和功率。</a:t>
            </a:r>
            <a:endParaRPr lang="en-US" altLang="zh-CN" sz="2400" b="0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</a:rPr>
              <a:t>求：线圈的</a:t>
            </a:r>
            <a:r>
              <a:rPr lang="en-US" altLang="zh-CN" sz="2400" b="0" i="1" dirty="0">
                <a:solidFill>
                  <a:srgbClr val="000099"/>
                </a:solidFill>
              </a:rPr>
              <a:t>R</a:t>
            </a:r>
            <a:r>
              <a:rPr lang="zh-CN" altLang="en-US" sz="2400" b="0" dirty="0">
                <a:solidFill>
                  <a:srgbClr val="000099"/>
                </a:solidFill>
              </a:rPr>
              <a:t>、</a:t>
            </a:r>
            <a:r>
              <a:rPr lang="en-US" altLang="zh-CN" sz="2400" b="0" i="1" dirty="0">
                <a:solidFill>
                  <a:srgbClr val="000099"/>
                </a:solidFill>
              </a:rPr>
              <a:t>L</a:t>
            </a:r>
            <a:r>
              <a:rPr lang="zh-CN" altLang="en-US" sz="2400" b="0" dirty="0">
                <a:solidFill>
                  <a:srgbClr val="000099"/>
                </a:solidFill>
              </a:rPr>
              <a:t>参数，并画出线圈的阻抗三角形和功率三角形。</a:t>
            </a:r>
            <a:endParaRPr lang="en-US" altLang="zh-CN" sz="2400" b="0" i="1" dirty="0">
              <a:solidFill>
                <a:srgbClr val="000099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730727" y="3846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矩形 135"/>
              <p:cNvSpPr/>
              <p:nvPr/>
            </p:nvSpPr>
            <p:spPr>
              <a:xfrm>
                <a:off x="6642536" y="4120985"/>
                <a:ext cx="4711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.8=160 Var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36" y="4120985"/>
                <a:ext cx="471126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0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8564788" y="1575403"/>
            <a:ext cx="2688025" cy="2138775"/>
            <a:chOff x="8564788" y="1575403"/>
            <a:chExt cx="2688025" cy="2138775"/>
          </a:xfrm>
        </p:grpSpPr>
        <p:sp>
          <p:nvSpPr>
            <p:cNvPr id="129" name="AutoShape 40"/>
            <p:cNvSpPr>
              <a:spLocks noChangeArrowheads="1"/>
            </p:cNvSpPr>
            <p:nvPr/>
          </p:nvSpPr>
          <p:spPr bwMode="auto">
            <a:xfrm rot="16176127">
              <a:off x="8691569" y="1822217"/>
              <a:ext cx="1726388" cy="1232759"/>
            </a:xfrm>
            <a:prstGeom prst="rtTriangl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8564788" y="1979269"/>
                  <a:ext cx="10634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a14:m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=50</a:t>
                  </a:r>
                  <a:r>
                    <a:rPr lang="el-GR" altLang="zh-CN" sz="2000" dirty="0">
                      <a:solidFill>
                        <a:srgbClr val="FF0000"/>
                      </a:solidFill>
                    </a:rPr>
                    <a:t>Ω</a:t>
                  </a:r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788" y="1979269"/>
                  <a:ext cx="1063433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9231" r="-5172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8" name="文本框 137"/>
            <p:cNvSpPr txBox="1"/>
            <p:nvPr/>
          </p:nvSpPr>
          <p:spPr>
            <a:xfrm>
              <a:off x="9026208" y="3314068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=30</a:t>
              </a:r>
              <a:r>
                <a:rPr lang="el-GR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141611" y="2379379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ωL</a:t>
              </a:r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>
                  <a:solidFill>
                    <a:srgbClr val="FF0000"/>
                  </a:solidFill>
                </a:rPr>
                <a:t>40</a:t>
              </a:r>
              <a:r>
                <a:rPr lang="el-GR" altLang="zh-CN" sz="2000" dirty="0">
                  <a:solidFill>
                    <a:srgbClr val="FF0000"/>
                  </a:solidFill>
                </a:rPr>
                <a:t>Ω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9058492" y="2889300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2" name="Object 45"/>
            <p:cNvGraphicFramePr>
              <a:graphicFrameLocks noChangeAspect="1"/>
            </p:cNvGraphicFramePr>
            <p:nvPr/>
          </p:nvGraphicFramePr>
          <p:xfrm>
            <a:off x="9306668" y="2830677"/>
            <a:ext cx="759536" cy="323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6" name="公式" r:id="rId11" imgW="10972800" imgH="4876800" progId="Equation.3">
                    <p:embed/>
                  </p:oleObj>
                </mc:Choice>
                <mc:Fallback>
                  <p:oleObj name="公式" r:id="rId11" imgW="10972800" imgH="4876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6668" y="2830677"/>
                          <a:ext cx="759536" cy="323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矩形 144"/>
              <p:cNvSpPr/>
              <p:nvPr/>
            </p:nvSpPr>
            <p:spPr>
              <a:xfrm>
                <a:off x="7112499" y="5918043"/>
                <a:ext cx="3384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ωL=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400" dirty="0"/>
                  <a:t>40=160 Var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99" y="5918043"/>
                <a:ext cx="338477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83" t="-11842" r="-162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/>
              <p:cNvSpPr/>
              <p:nvPr/>
            </p:nvSpPr>
            <p:spPr>
              <a:xfrm>
                <a:off x="6725211" y="3688813"/>
                <a:ext cx="2958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S=UI=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=200VA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11" y="3688813"/>
                <a:ext cx="295895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3086" t="-11842" r="-20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文本框 146"/>
          <p:cNvSpPr txBox="1"/>
          <p:nvPr/>
        </p:nvSpPr>
        <p:spPr>
          <a:xfrm>
            <a:off x="1598776" y="3673130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由已知：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=120W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674446" y="955577"/>
            <a:ext cx="7893911" cy="2672967"/>
            <a:chOff x="539217" y="938904"/>
            <a:chExt cx="7893911" cy="2672967"/>
          </a:xfrm>
        </p:grpSpPr>
        <p:grpSp>
          <p:nvGrpSpPr>
            <p:cNvPr id="153" name="组合 152"/>
            <p:cNvGrpSpPr/>
            <p:nvPr/>
          </p:nvGrpSpPr>
          <p:grpSpPr>
            <a:xfrm>
              <a:off x="693687" y="966025"/>
              <a:ext cx="7720486" cy="2480146"/>
              <a:chOff x="819815" y="855663"/>
              <a:chExt cx="7720486" cy="2480146"/>
            </a:xfrm>
          </p:grpSpPr>
          <p:grpSp>
            <p:nvGrpSpPr>
              <p:cNvPr id="67" name="Group 5"/>
              <p:cNvGrpSpPr/>
              <p:nvPr/>
            </p:nvGrpSpPr>
            <p:grpSpPr bwMode="auto">
              <a:xfrm>
                <a:off x="2680137" y="855663"/>
                <a:ext cx="3543300" cy="2420938"/>
                <a:chOff x="1152" y="539"/>
                <a:chExt cx="2232" cy="1525"/>
              </a:xfrm>
            </p:grpSpPr>
            <p:grpSp>
              <p:nvGrpSpPr>
                <p:cNvPr id="68" name="Group 6"/>
                <p:cNvGrpSpPr/>
                <p:nvPr/>
              </p:nvGrpSpPr>
              <p:grpSpPr bwMode="auto">
                <a:xfrm>
                  <a:off x="1534" y="539"/>
                  <a:ext cx="1850" cy="1525"/>
                  <a:chOff x="871" y="624"/>
                  <a:chExt cx="1525" cy="1248"/>
                </a:xfrm>
              </p:grpSpPr>
              <p:sp>
                <p:nvSpPr>
                  <p:cNvPr id="73" name="Freeform 7"/>
                  <p:cNvSpPr/>
                  <p:nvPr/>
                </p:nvSpPr>
                <p:spPr bwMode="auto">
                  <a:xfrm>
                    <a:off x="2130" y="984"/>
                    <a:ext cx="6" cy="858"/>
                  </a:xfrm>
                  <a:custGeom>
                    <a:avLst/>
                    <a:gdLst>
                      <a:gd name="T0" fmla="*/ 0 w 6"/>
                      <a:gd name="T1" fmla="*/ 0 h 858"/>
                      <a:gd name="T2" fmla="*/ 6 w 6"/>
                      <a:gd name="T3" fmla="*/ 858 h 858"/>
                      <a:gd name="T4" fmla="*/ 0 60000 65536"/>
                      <a:gd name="T5" fmla="*/ 0 60000 65536"/>
                      <a:gd name="T6" fmla="*/ 0 w 6"/>
                      <a:gd name="T7" fmla="*/ 0 h 858"/>
                      <a:gd name="T8" fmla="*/ 6 w 6"/>
                      <a:gd name="T9" fmla="*/ 858 h 85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858">
                        <a:moveTo>
                          <a:pt x="0" y="0"/>
                        </a:moveTo>
                        <a:lnTo>
                          <a:pt x="6" y="858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296"/>
                    <a:ext cx="120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2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75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985"/>
                    <a:ext cx="52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0"/>
                  <p:cNvSpPr/>
                  <p:nvPr/>
                </p:nvSpPr>
                <p:spPr bwMode="auto">
                  <a:xfrm>
                    <a:off x="1044" y="1848"/>
                    <a:ext cx="1092" cy="1"/>
                  </a:xfrm>
                  <a:custGeom>
                    <a:avLst/>
                    <a:gdLst>
                      <a:gd name="T0" fmla="*/ 0 w 1092"/>
                      <a:gd name="T1" fmla="*/ 0 h 1"/>
                      <a:gd name="T2" fmla="*/ 1092 w 1092"/>
                      <a:gd name="T3" fmla="*/ 0 h 1"/>
                      <a:gd name="T4" fmla="*/ 0 60000 65536"/>
                      <a:gd name="T5" fmla="*/ 0 60000 65536"/>
                      <a:gd name="T6" fmla="*/ 0 w 1092"/>
                      <a:gd name="T7" fmla="*/ 0 h 1"/>
                      <a:gd name="T8" fmla="*/ 1092 w 1092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092" h="1">
                        <a:moveTo>
                          <a:pt x="0" y="0"/>
                        </a:moveTo>
                        <a:lnTo>
                          <a:pt x="1092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1" y="1294"/>
                    <a:ext cx="20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i="1" dirty="0">
                        <a:solidFill>
                          <a:schemeClr val="tx1"/>
                        </a:solidFill>
                      </a:rPr>
                      <a:t>u</a:t>
                    </a:r>
                    <a:endParaRPr lang="en-US" altLang="zh-CN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68" y="85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4" y="624"/>
                    <a:ext cx="147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800" i="1" dirty="0" err="1">
                        <a:solidFill>
                          <a:schemeClr val="tx1"/>
                        </a:solidFill>
                      </a:rPr>
                      <a:t>i</a:t>
                    </a:r>
                    <a:endParaRPr lang="en-US" altLang="zh-CN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4" y="1296"/>
                    <a:ext cx="192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i="1">
                        <a:solidFill>
                          <a:schemeClr val="tx1"/>
                        </a:solidFill>
                      </a:rPr>
                      <a:t>Z</a:t>
                    </a:r>
                    <a:endParaRPr lang="en-US" altLang="zh-CN" i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000" y="1824"/>
                    <a:ext cx="48" cy="4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961"/>
                    <a:ext cx="48" cy="4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0" y="1104"/>
                    <a:ext cx="186" cy="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>
                        <a:solidFill>
                          <a:schemeClr val="tx1"/>
                        </a:solidFill>
                      </a:rPr>
                      <a:t>+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2" y="1584"/>
                    <a:ext cx="176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-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816"/>
                    <a:ext cx="272" cy="272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8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7" y="816"/>
                    <a:ext cx="254" cy="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>
                        <a:solidFill>
                          <a:schemeClr val="tx1"/>
                        </a:solidFill>
                      </a:rPr>
                      <a:t>W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Freeform 21"/>
                  <p:cNvSpPr/>
                  <p:nvPr/>
                </p:nvSpPr>
                <p:spPr bwMode="auto">
                  <a:xfrm>
                    <a:off x="1800" y="984"/>
                    <a:ext cx="318" cy="1"/>
                  </a:xfrm>
                  <a:custGeom>
                    <a:avLst/>
                    <a:gdLst>
                      <a:gd name="T0" fmla="*/ 0 w 318"/>
                      <a:gd name="T1" fmla="*/ 0 h 1"/>
                      <a:gd name="T2" fmla="*/ 318 w 318"/>
                      <a:gd name="T3" fmla="*/ 0 h 1"/>
                      <a:gd name="T4" fmla="*/ 0 60000 65536"/>
                      <a:gd name="T5" fmla="*/ 0 60000 65536"/>
                      <a:gd name="T6" fmla="*/ 0 w 318"/>
                      <a:gd name="T7" fmla="*/ 0 h 1"/>
                      <a:gd name="T8" fmla="*/ 318 w 318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18" h="1">
                        <a:moveTo>
                          <a:pt x="0" y="0"/>
                        </a:moveTo>
                        <a:lnTo>
                          <a:pt x="318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22"/>
                  <p:cNvSpPr/>
                  <p:nvPr/>
                </p:nvSpPr>
                <p:spPr bwMode="auto">
                  <a:xfrm>
                    <a:off x="1674" y="1080"/>
                    <a:ext cx="1" cy="780"/>
                  </a:xfrm>
                  <a:custGeom>
                    <a:avLst/>
                    <a:gdLst>
                      <a:gd name="T0" fmla="*/ 0 w 1"/>
                      <a:gd name="T1" fmla="*/ 0 h 780"/>
                      <a:gd name="T2" fmla="*/ 0 w 1"/>
                      <a:gd name="T3" fmla="*/ 780 h 780"/>
                      <a:gd name="T4" fmla="*/ 0 60000 65536"/>
                      <a:gd name="T5" fmla="*/ 0 60000 65536"/>
                      <a:gd name="T6" fmla="*/ 0 w 1"/>
                      <a:gd name="T7" fmla="*/ 0 h 780"/>
                      <a:gd name="T8" fmla="*/ 1 w 1"/>
                      <a:gd name="T9" fmla="*/ 780 h 7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780">
                        <a:moveTo>
                          <a:pt x="0" y="0"/>
                        </a:moveTo>
                        <a:lnTo>
                          <a:pt x="0" y="78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23"/>
                  <p:cNvSpPr/>
                  <p:nvPr/>
                </p:nvSpPr>
                <p:spPr bwMode="auto">
                  <a:xfrm>
                    <a:off x="1344" y="672"/>
                    <a:ext cx="336" cy="312"/>
                  </a:xfrm>
                  <a:custGeom>
                    <a:avLst/>
                    <a:gdLst>
                      <a:gd name="T0" fmla="*/ 0 w 336"/>
                      <a:gd name="T1" fmla="*/ 312 h 312"/>
                      <a:gd name="T2" fmla="*/ 0 w 336"/>
                      <a:gd name="T3" fmla="*/ 0 h 312"/>
                      <a:gd name="T4" fmla="*/ 336 w 336"/>
                      <a:gd name="T5" fmla="*/ 0 h 312"/>
                      <a:gd name="T6" fmla="*/ 336 w 336"/>
                      <a:gd name="T7" fmla="*/ 144 h 3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36"/>
                      <a:gd name="T13" fmla="*/ 0 h 312"/>
                      <a:gd name="T14" fmla="*/ 336 w 336"/>
                      <a:gd name="T15" fmla="*/ 312 h 3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36" h="312">
                        <a:moveTo>
                          <a:pt x="0" y="312"/>
                        </a:moveTo>
                        <a:lnTo>
                          <a:pt x="0" y="0"/>
                        </a:lnTo>
                        <a:lnTo>
                          <a:pt x="336" y="0"/>
                        </a:lnTo>
                        <a:lnTo>
                          <a:pt x="336" y="144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2" y="658"/>
                    <a:ext cx="175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en-US" altLang="zh-C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2" y="944"/>
                    <a:ext cx="175" cy="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>
                        <a:solidFill>
                          <a:schemeClr val="tx1"/>
                        </a:solidFill>
                      </a:rPr>
                      <a:t>*</a:t>
                    </a:r>
                    <a:endParaRPr lang="en-US" altLang="zh-C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Oval 26"/>
                <p:cNvSpPr>
                  <a:spLocks noChangeArrowheads="1"/>
                </p:cNvSpPr>
                <p:nvPr/>
              </p:nvSpPr>
              <p:spPr bwMode="auto">
                <a:xfrm>
                  <a:off x="1776" y="864"/>
                  <a:ext cx="240" cy="240"/>
                </a:xfrm>
                <a:prstGeom prst="ellipse">
                  <a:avLst/>
                </a:prstGeom>
                <a:solidFill>
                  <a:srgbClr val="FF89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0" dirty="0">
                      <a:solidFill>
                        <a:schemeClr val="tx1"/>
                      </a:solidFill>
                    </a:rPr>
                    <a:t>A</a:t>
                  </a:r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27"/>
                <p:cNvSpPr>
                  <a:spLocks noChangeArrowheads="1"/>
                </p:cNvSpPr>
                <p:nvPr/>
              </p:nvSpPr>
              <p:spPr bwMode="auto">
                <a:xfrm>
                  <a:off x="1152" y="1344"/>
                  <a:ext cx="240" cy="24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0">
                      <a:solidFill>
                        <a:schemeClr val="tx1"/>
                      </a:solidFill>
                    </a:rPr>
                    <a:t>V</a:t>
                  </a:r>
                  <a:endParaRPr lang="en-US" altLang="zh-CN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296" y="100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1584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30"/>
              <p:cNvGrpSpPr/>
              <p:nvPr/>
            </p:nvGrpSpPr>
            <p:grpSpPr bwMode="auto">
              <a:xfrm>
                <a:off x="862174" y="1405020"/>
                <a:ext cx="1371600" cy="461963"/>
                <a:chOff x="240" y="192"/>
                <a:chExt cx="864" cy="291"/>
              </a:xfrm>
            </p:grpSpPr>
            <p:sp>
              <p:nvSpPr>
                <p:cNvPr id="93" name="Oval 31"/>
                <p:cNvSpPr>
                  <a:spLocks noChangeArrowheads="1"/>
                </p:cNvSpPr>
                <p:nvPr/>
              </p:nvSpPr>
              <p:spPr bwMode="auto">
                <a:xfrm>
                  <a:off x="240" y="240"/>
                  <a:ext cx="240" cy="240"/>
                </a:xfrm>
                <a:prstGeom prst="ellipse">
                  <a:avLst/>
                </a:prstGeom>
                <a:solidFill>
                  <a:srgbClr val="FF89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0" dirty="0">
                      <a:solidFill>
                        <a:schemeClr val="tx1"/>
                      </a:solidFill>
                    </a:rPr>
                    <a:t>A</a:t>
                  </a:r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0" y="192"/>
                      <a:ext cx="62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14:m>
                        <m:oMath xmlns:m="http://schemas.openxmlformats.org/officeDocument/2006/math">
                          <m:r>
                            <a:rPr lang="en-US" altLang="zh-CN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 </m:t>
                          </m:r>
                        </m:oMath>
                      </a14:m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2A</a:t>
                      </a:r>
                    </a:p>
                  </p:txBody>
                </p:sp>
              </mc:Choice>
              <mc:Fallback>
                <p:sp>
                  <p:nvSpPr>
                    <p:cNvPr id="94" name="Text 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80" y="192"/>
                      <a:ext cx="624" cy="29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10526" r="-8589" b="-289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p:grpSp>
            <p:nvGrpSpPr>
              <p:cNvPr id="95" name="Group 33"/>
              <p:cNvGrpSpPr/>
              <p:nvPr/>
            </p:nvGrpSpPr>
            <p:grpSpPr bwMode="auto">
              <a:xfrm>
                <a:off x="848042" y="969508"/>
                <a:ext cx="1633538" cy="461963"/>
                <a:chOff x="240" y="641"/>
                <a:chExt cx="1029" cy="291"/>
              </a:xfrm>
            </p:grpSpPr>
            <p:sp>
              <p:nvSpPr>
                <p:cNvPr id="96" name="Oval 34"/>
                <p:cNvSpPr>
                  <a:spLocks noChangeArrowheads="1"/>
                </p:cNvSpPr>
                <p:nvPr/>
              </p:nvSpPr>
              <p:spPr bwMode="auto">
                <a:xfrm>
                  <a:off x="240" y="672"/>
                  <a:ext cx="240" cy="24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b="0" dirty="0">
                      <a:solidFill>
                        <a:schemeClr val="tx1"/>
                      </a:solidFill>
                    </a:rPr>
                    <a:t>V</a:t>
                  </a:r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3" y="641"/>
                      <a:ext cx="776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</m:oMath>
                      </a14:m>
                      <a:r>
                        <a:rPr lang="en-US" altLang="zh-CN" dirty="0">
                          <a:solidFill>
                            <a:srgbClr val="0000FF"/>
                          </a:solidFill>
                        </a:rPr>
                        <a:t>100V</a:t>
                      </a:r>
                    </a:p>
                  </p:txBody>
                </p:sp>
              </mc:Choice>
              <mc:Fallback>
                <p:sp>
                  <p:nvSpPr>
                    <p:cNvPr id="97" name="Text 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93" y="641"/>
                      <a:ext cx="776" cy="291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10526" r="-6404" b="-289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p:grpSp>
            <p:nvGrpSpPr>
              <p:cNvPr id="99" name="Group 37"/>
              <p:cNvGrpSpPr/>
              <p:nvPr/>
            </p:nvGrpSpPr>
            <p:grpSpPr bwMode="auto">
              <a:xfrm>
                <a:off x="819815" y="1971153"/>
                <a:ext cx="1824039" cy="474663"/>
                <a:chOff x="240" y="1093"/>
                <a:chExt cx="1149" cy="299"/>
              </a:xfrm>
            </p:grpSpPr>
            <p:sp>
              <p:nvSpPr>
                <p:cNvPr id="100" name="Oval 38"/>
                <p:cNvSpPr>
                  <a:spLocks noChangeArrowheads="1"/>
                </p:cNvSpPr>
                <p:nvPr/>
              </p:nvSpPr>
              <p:spPr bwMode="auto">
                <a:xfrm>
                  <a:off x="240" y="11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grpSp>
              <p:nvGrpSpPr>
                <p:cNvPr id="101" name="Group 39"/>
                <p:cNvGrpSpPr/>
                <p:nvPr/>
              </p:nvGrpSpPr>
              <p:grpSpPr bwMode="auto">
                <a:xfrm>
                  <a:off x="240" y="1093"/>
                  <a:ext cx="1149" cy="299"/>
                  <a:chOff x="240" y="1093"/>
                  <a:chExt cx="1149" cy="299"/>
                </a:xfrm>
              </p:grpSpPr>
              <p:sp>
                <p:nvSpPr>
                  <p:cNvPr id="10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" y="1104"/>
                    <a:ext cx="29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0" dirty="0">
                        <a:solidFill>
                          <a:schemeClr val="tx1"/>
                        </a:solidFill>
                      </a:rPr>
                      <a:t>W</a:t>
                    </a:r>
                    <a:endParaRPr lang="en-US" altLang="zh-CN" b="0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" name="Text Box 4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7" y="1093"/>
                        <a:ext cx="892" cy="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14:m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120W</a:t>
                        </a:r>
                      </a:p>
                    </p:txBody>
                  </p:sp>
                </mc:Choice>
                <mc:Fallback>
                  <p:sp>
                    <p:nvSpPr>
                      <p:cNvPr id="103" name="Text 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97" y="1093"/>
                        <a:ext cx="892" cy="291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10526" r="-3448" b="-28947"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</p:grpSp>
          </p:grpSp>
          <p:sp>
            <p:nvSpPr>
              <p:cNvPr id="104" name="Text Box 42"/>
              <p:cNvSpPr txBox="1">
                <a:spLocks noChangeArrowheads="1"/>
              </p:cNvSpPr>
              <p:nvPr/>
            </p:nvSpPr>
            <p:spPr bwMode="auto">
              <a:xfrm>
                <a:off x="1387089" y="2455835"/>
                <a:ext cx="11350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=50H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Z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7157588" y="1278409"/>
                <a:ext cx="1382713" cy="2057400"/>
                <a:chOff x="7375713" y="1143000"/>
                <a:chExt cx="1382713" cy="2324100"/>
              </a:xfrm>
            </p:grpSpPr>
            <p:sp>
              <p:nvSpPr>
                <p:cNvPr id="127" name="Oval 56"/>
                <p:cNvSpPr>
                  <a:spLocks noChangeArrowheads="1"/>
                </p:cNvSpPr>
                <p:nvPr/>
              </p:nvSpPr>
              <p:spPr bwMode="auto">
                <a:xfrm>
                  <a:off x="7604314" y="2971799"/>
                  <a:ext cx="304800" cy="19799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grpSp>
              <p:nvGrpSpPr>
                <p:cNvPr id="113" name="Group 51"/>
                <p:cNvGrpSpPr/>
                <p:nvPr/>
              </p:nvGrpSpPr>
              <p:grpSpPr bwMode="auto">
                <a:xfrm>
                  <a:off x="7375713" y="1143000"/>
                  <a:ext cx="1382713" cy="2324100"/>
                  <a:chOff x="4176" y="912"/>
                  <a:chExt cx="871" cy="1464"/>
                </a:xfrm>
              </p:grpSpPr>
              <p:grpSp>
                <p:nvGrpSpPr>
                  <p:cNvPr id="114" name="Group 52"/>
                  <p:cNvGrpSpPr/>
                  <p:nvPr/>
                </p:nvGrpSpPr>
                <p:grpSpPr bwMode="auto">
                  <a:xfrm>
                    <a:off x="4224" y="912"/>
                    <a:ext cx="823" cy="1464"/>
                    <a:chOff x="4224" y="912"/>
                    <a:chExt cx="823" cy="1464"/>
                  </a:xfrm>
                </p:grpSpPr>
                <p:sp>
                  <p:nvSpPr>
                    <p:cNvPr id="116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1104"/>
                      <a:ext cx="96" cy="33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117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1632"/>
                      <a:ext cx="288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118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1776"/>
                      <a:ext cx="288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119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1920"/>
                      <a:ext cx="288" cy="14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endParaRPr lang="zh-CN" altLang="en-US"/>
                    </a:p>
                  </p:txBody>
                </p:sp>
                <p:sp>
                  <p:nvSpPr>
                    <p:cNvPr id="120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440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912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2184"/>
                      <a:ext cx="0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0" y="1082"/>
                      <a:ext cx="46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R=?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4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8" y="1706"/>
                      <a:ext cx="449" cy="5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L=?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584"/>
                    <a:ext cx="240" cy="67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126" name="虚尾箭头 125"/>
              <p:cNvSpPr/>
              <p:nvPr/>
            </p:nvSpPr>
            <p:spPr>
              <a:xfrm>
                <a:off x="6433132" y="2162327"/>
                <a:ext cx="978408" cy="489222"/>
              </a:xfrm>
              <a:prstGeom prst="stripedRightArrow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539217" y="938904"/>
              <a:ext cx="7893911" cy="2672967"/>
            </a:xfrm>
            <a:prstGeom prst="rect">
              <a:avLst/>
            </a:prstGeom>
            <a:noFill/>
            <a:ln w="57150" cmpd="dbl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utoUpdateAnimBg="0"/>
      <p:bldP spid="136" grpId="0"/>
      <p:bldP spid="145" grpId="0"/>
      <p:bldP spid="146" grpId="0"/>
      <p:bldP spid="14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179" y="482145"/>
            <a:ext cx="4238625" cy="2486025"/>
          </a:xfrm>
          <a:prstGeom prst="rect">
            <a:avLst/>
          </a:prstGeom>
        </p:spPr>
      </p:pic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1524001" y="2763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89" name="Rectangle 49"/>
          <p:cNvSpPr>
            <a:spLocks noChangeArrowheads="1"/>
          </p:cNvSpPr>
          <p:nvPr/>
        </p:nvSpPr>
        <p:spPr bwMode="auto">
          <a:xfrm>
            <a:off x="-79577" y="1365232"/>
            <a:ext cx="9316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lang="zh-CN" altLang="en-US" sz="24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91" name="Object 51"/>
          <p:cNvGraphicFramePr>
            <a:graphicFrameLocks noChangeAspect="1"/>
          </p:cNvGraphicFramePr>
          <p:nvPr/>
        </p:nvGraphicFramePr>
        <p:xfrm>
          <a:off x="505377" y="1808308"/>
          <a:ext cx="6618233" cy="68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4" name="Equation" r:id="rId2" imgW="3492500" imgH="419100" progId="Equation.DSMT4">
                  <p:embed/>
                </p:oleObj>
              </mc:Choice>
              <mc:Fallback>
                <p:oleObj name="Equation" r:id="rId2" imgW="3492500" imgH="4191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77" y="1808308"/>
                        <a:ext cx="6618233" cy="680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6" name="Group 56"/>
          <p:cNvGrpSpPr/>
          <p:nvPr/>
        </p:nvGrpSpPr>
        <p:grpSpPr bwMode="auto">
          <a:xfrm>
            <a:off x="51134" y="2506322"/>
            <a:ext cx="6337646" cy="802844"/>
            <a:chOff x="-837" y="1585"/>
            <a:chExt cx="4944" cy="599"/>
          </a:xfrm>
        </p:grpSpPr>
        <p:sp>
          <p:nvSpPr>
            <p:cNvPr id="61494" name="Rectangle 54"/>
            <p:cNvSpPr>
              <a:spLocks noChangeArrowheads="1"/>
            </p:cNvSpPr>
            <p:nvPr/>
          </p:nvSpPr>
          <p:spPr bwMode="auto">
            <a:xfrm>
              <a:off x="-837" y="1664"/>
              <a:ext cx="148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输入电流：</a:t>
              </a:r>
              <a:endPara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93" name="Object 53"/>
            <p:cNvGraphicFramePr>
              <a:graphicFrameLocks noChangeAspect="1"/>
            </p:cNvGraphicFramePr>
            <p:nvPr/>
          </p:nvGraphicFramePr>
          <p:xfrm>
            <a:off x="411" y="1585"/>
            <a:ext cx="369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5" name="Equation" r:id="rId4" imgW="2819400" imgH="457200" progId="Equation.DSMT4">
                    <p:embed/>
                  </p:oleObj>
                </mc:Choice>
                <mc:Fallback>
                  <p:oleObj name="Equation" r:id="rId4" imgW="2819400" imgH="4572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1585"/>
                          <a:ext cx="3696" cy="5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858849" y="166001"/>
            <a:ext cx="7109479" cy="1254444"/>
            <a:chOff x="956443" y="275750"/>
            <a:chExt cx="7627648" cy="1269780"/>
          </a:xfrm>
        </p:grpSpPr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956443" y="275750"/>
              <a:ext cx="4655942" cy="467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2-7-2】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如图所示电路，设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84" name="Object 44"/>
            <p:cNvGraphicFramePr>
              <a:graphicFrameLocks noChangeAspect="1"/>
            </p:cNvGraphicFramePr>
            <p:nvPr/>
          </p:nvGraphicFramePr>
          <p:xfrm>
            <a:off x="5515697" y="290797"/>
            <a:ext cx="19050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6" name="Equation" r:id="rId6" imgW="825500" imgH="203200" progId="Equation.DSMT4">
                    <p:embed/>
                  </p:oleObj>
                </mc:Choice>
                <mc:Fallback>
                  <p:oleObj name="Equation" r:id="rId6" imgW="825500" imgH="203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697" y="290797"/>
                          <a:ext cx="19050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973085" y="704374"/>
              <a:ext cx="6611006" cy="841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试求二端电路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的平均功率、无功功率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以及电感元件、电容元件的无功功率。</a:t>
              </a:r>
              <a:endParaRPr lang="zh-CN" altLang="en-US" sz="2400" dirty="0"/>
            </a:p>
          </p:txBody>
        </p:sp>
      </p:grpSp>
      <p:grpSp>
        <p:nvGrpSpPr>
          <p:cNvPr id="16" name="Group 33"/>
          <p:cNvGrpSpPr/>
          <p:nvPr/>
        </p:nvGrpSpPr>
        <p:grpSpPr bwMode="auto">
          <a:xfrm>
            <a:off x="-50866" y="3221944"/>
            <a:ext cx="5710617" cy="1389405"/>
            <a:chOff x="-1059" y="172"/>
            <a:chExt cx="3910" cy="1022"/>
          </a:xfrm>
        </p:grpSpPr>
        <p:graphicFrame>
          <p:nvGraphicFramePr>
            <p:cNvPr id="17" name="Object 30"/>
            <p:cNvGraphicFramePr>
              <a:graphicFrameLocks noChangeAspect="1"/>
            </p:cNvGraphicFramePr>
            <p:nvPr/>
          </p:nvGraphicFramePr>
          <p:xfrm>
            <a:off x="-846" y="508"/>
            <a:ext cx="3697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7" name="Equation" r:id="rId8" imgW="2565400" imgH="482600" progId="Equation.DSMT4">
                    <p:embed/>
                  </p:oleObj>
                </mc:Choice>
                <mc:Fallback>
                  <p:oleObj name="Equation" r:id="rId8" imgW="2565400" imgH="482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46" y="508"/>
                          <a:ext cx="3697" cy="6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-1059" y="172"/>
              <a:ext cx="2128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电路</a:t>
              </a:r>
              <a:r>
                <a:rPr lang="en-US" altLang="zh-CN" sz="26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的端口电压：</a:t>
              </a:r>
              <a:endParaRPr lang="zh-CN" altLang="en-US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88780" y="4210618"/>
            <a:ext cx="5400675" cy="1476375"/>
            <a:chOff x="6380904" y="4108816"/>
            <a:chExt cx="5400675" cy="14763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80904" y="4108816"/>
              <a:ext cx="5400675" cy="14763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481643" y="4171227"/>
              <a:ext cx="2441694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的无功功率为</a:t>
              </a:r>
              <a:endParaRPr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7561" y="4559263"/>
            <a:ext cx="5298788" cy="1160621"/>
            <a:chOff x="111813" y="4664560"/>
            <a:chExt cx="5298788" cy="1160621"/>
          </a:xfrm>
        </p:grpSpPr>
        <p:sp>
          <p:nvSpPr>
            <p:cNvPr id="31" name="矩形 30"/>
            <p:cNvSpPr/>
            <p:nvPr/>
          </p:nvSpPr>
          <p:spPr>
            <a:xfrm>
              <a:off x="111813" y="4679006"/>
              <a:ext cx="5298788" cy="1146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Group 63"/>
            <p:cNvGrpSpPr/>
            <p:nvPr/>
          </p:nvGrpSpPr>
          <p:grpSpPr bwMode="auto">
            <a:xfrm>
              <a:off x="159084" y="4664560"/>
              <a:ext cx="5222875" cy="1144588"/>
              <a:chOff x="-1470" y="2330"/>
              <a:chExt cx="3290" cy="721"/>
            </a:xfrm>
          </p:grpSpPr>
          <p:sp>
            <p:nvSpPr>
              <p:cNvPr id="25" name="Rectangle 58"/>
              <p:cNvSpPr>
                <a:spLocks noChangeArrowheads="1"/>
              </p:cNvSpPr>
              <p:nvPr/>
            </p:nvSpPr>
            <p:spPr bwMode="auto">
              <a:xfrm>
                <a:off x="-1123" y="2330"/>
                <a:ext cx="226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600" b="1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电容元件的无功功率为 </a:t>
                </a:r>
                <a:endParaRPr lang="zh-CN" altLang="en-US" sz="26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26" name="Object 59"/>
              <p:cNvGraphicFramePr>
                <a:graphicFrameLocks noChangeAspect="1"/>
              </p:cNvGraphicFramePr>
              <p:nvPr/>
            </p:nvGraphicFramePr>
            <p:xfrm>
              <a:off x="-1470" y="2547"/>
              <a:ext cx="3290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468" name="Equation" r:id="rId11" imgW="2552700" imgH="419100" progId="Equation.DSMT4">
                      <p:embed/>
                    </p:oleObj>
                  </mc:Choice>
                  <mc:Fallback>
                    <p:oleObj name="Equation" r:id="rId11" imgW="2552700" imgH="41910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470" y="2547"/>
                            <a:ext cx="3290" cy="50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5" name="直接箭头连接符 4"/>
          <p:cNvCxnSpPr/>
          <p:nvPr/>
        </p:nvCxnSpPr>
        <p:spPr>
          <a:xfrm>
            <a:off x="9837680" y="1016379"/>
            <a:ext cx="3941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692442" y="578324"/>
                <a:ext cx="700383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42" y="578324"/>
                <a:ext cx="700383" cy="380873"/>
              </a:xfrm>
              <a:prstGeom prst="rect">
                <a:avLst/>
              </a:prstGeom>
              <a:blipFill rotWithShape="1">
                <a:blip r:embed="rId13"/>
                <a:stretch>
                  <a:fillRect t="-1774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17052" y="5713356"/>
            <a:ext cx="5911407" cy="1066225"/>
            <a:chOff x="17052" y="5713356"/>
            <a:chExt cx="5911407" cy="1066225"/>
          </a:xfrm>
        </p:grpSpPr>
        <p:graphicFrame>
          <p:nvGraphicFramePr>
            <p:cNvPr id="30" name="Object 28"/>
            <p:cNvGraphicFramePr>
              <a:graphicFrameLocks noChangeAspect="1"/>
            </p:cNvGraphicFramePr>
            <p:nvPr/>
          </p:nvGraphicFramePr>
          <p:xfrm>
            <a:off x="357975" y="6009419"/>
            <a:ext cx="5570484" cy="77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9" name="Equation" r:id="rId14" imgW="3238500" imgH="444500" progId="Equation.DSMT4">
                    <p:embed/>
                  </p:oleObj>
                </mc:Choice>
                <mc:Fallback>
                  <p:oleObj name="Equation" r:id="rId14" imgW="3238500" imgH="4445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75" y="6009419"/>
                          <a:ext cx="5570484" cy="7701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54"/>
            <p:cNvSpPr>
              <a:spLocks noChangeArrowheads="1"/>
            </p:cNvSpPr>
            <p:nvPr/>
          </p:nvSpPr>
          <p:spPr bwMode="auto">
            <a:xfrm>
              <a:off x="17052" y="5713356"/>
              <a:ext cx="193588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电感电流：</a:t>
              </a:r>
              <a:endPara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46316" y="5750958"/>
            <a:ext cx="5200650" cy="952500"/>
            <a:chOff x="6446316" y="5750958"/>
            <a:chExt cx="5200650" cy="9525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446316" y="5750958"/>
              <a:ext cx="5200650" cy="952500"/>
            </a:xfrm>
            <a:prstGeom prst="rect">
              <a:avLst/>
            </a:prstGeom>
          </p:spPr>
        </p:pic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7002602" y="5763197"/>
              <a:ext cx="385722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6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电感元件的无功功率为</a:t>
              </a:r>
              <a:endParaRPr lang="zh-CN" altLang="en-US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28459" y="3083250"/>
            <a:ext cx="6105525" cy="1057275"/>
            <a:chOff x="5842159" y="3139155"/>
            <a:chExt cx="6105525" cy="10572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42159" y="3139155"/>
              <a:ext cx="6105525" cy="10572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6351309" y="3183600"/>
              <a:ext cx="244329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的平均功率为</a:t>
              </a:r>
              <a:endParaRPr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51766" y="5132558"/>
            <a:ext cx="3037928" cy="529367"/>
            <a:chOff x="8251766" y="5132558"/>
            <a:chExt cx="3037928" cy="529367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8251766" y="521257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可验证：</a:t>
              </a:r>
              <a:endPara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33"/>
            <p:cNvGraphicFramePr>
              <a:graphicFrameLocks noChangeAspect="1"/>
            </p:cNvGraphicFramePr>
            <p:nvPr/>
          </p:nvGraphicFramePr>
          <p:xfrm>
            <a:off x="9267769" y="5132558"/>
            <a:ext cx="2021925" cy="529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70" name="Equation" r:id="rId18" imgW="774065" imgH="228600" progId="Equation.DSMT4">
                    <p:embed/>
                  </p:oleObj>
                </mc:Choice>
                <mc:Fallback>
                  <p:oleObj name="Equation" r:id="rId18" imgW="774065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7769" y="5132558"/>
                          <a:ext cx="2021925" cy="529367"/>
                        </a:xfrm>
                        <a:prstGeom prst="rect">
                          <a:avLst/>
                        </a:prstGeom>
                        <a:solidFill>
                          <a:srgbClr val="FFCDCD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87381" y="641346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20010" y="1533722"/>
                <a:ext cx="400374" cy="508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010" y="1533722"/>
                <a:ext cx="400374" cy="508633"/>
              </a:xfrm>
              <a:prstGeom prst="rect">
                <a:avLst/>
              </a:prstGeom>
              <a:blipFill rotWithShape="1">
                <a:blip r:embed="rId20"/>
                <a:stretch>
                  <a:fillRect r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143999" y="12089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56916" y="195026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1377" y="547755"/>
            <a:ext cx="1897369" cy="220393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61428" y="593331"/>
            <a:ext cx="4073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8575144" y="2449031"/>
            <a:ext cx="884387" cy="526828"/>
            <a:chOff x="8418883" y="2405193"/>
            <a:chExt cx="884387" cy="5268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418883" y="2488895"/>
                  <a:ext cx="7286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883" y="2488895"/>
                  <a:ext cx="728654" cy="43088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8" name="肘形连接符 27"/>
            <p:cNvCxnSpPr/>
            <p:nvPr/>
          </p:nvCxnSpPr>
          <p:spPr>
            <a:xfrm flipV="1">
              <a:off x="8583754" y="2405193"/>
              <a:ext cx="719516" cy="526828"/>
            </a:xfrm>
            <a:prstGeom prst="bentConnector3">
              <a:avLst>
                <a:gd name="adj1" fmla="val 58616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706028" y="1365232"/>
            <a:ext cx="3108466" cy="49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</a:t>
            </a:r>
            <a:r>
              <a:rPr lang="en-US" altLang="zh-CN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的等效阻抗为</a:t>
            </a:r>
            <a:endParaRPr lang="zh-CN" altLang="en-US" sz="26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/>
      <p:bldP spid="6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496" y="1475750"/>
            <a:ext cx="72866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2-8  </a:t>
            </a:r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功率因数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5556" y="2618750"/>
            <a:ext cx="4114504" cy="2180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>
            <a:off x="8331685" y="4040026"/>
            <a:ext cx="3431369" cy="2475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19832" y="4040026"/>
            <a:ext cx="4162276" cy="2554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0609" y="4379410"/>
            <a:ext cx="3228042" cy="2135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18"/>
          <p:cNvSpPr txBox="1">
            <a:spLocks noChangeArrowheads="1"/>
          </p:cNvSpPr>
          <p:nvPr/>
        </p:nvSpPr>
        <p:spPr bwMode="auto">
          <a:xfrm>
            <a:off x="1098113" y="581309"/>
            <a:ext cx="744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二、同频率正弦量的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相位差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(Phase  Difference)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Box 20"/>
              <p:cNvSpPr txBox="1">
                <a:spLocks noChangeArrowheads="1"/>
              </p:cNvSpPr>
              <p:nvPr/>
            </p:nvSpPr>
            <p:spPr bwMode="auto">
              <a:xfrm>
                <a:off x="202737" y="1127649"/>
                <a:ext cx="74422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</a:rPr>
                  <a:t>m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i="1" dirty="0" err="1">
                    <a:latin typeface="Symbol" panose="05050102010706020507" pitchFamily="18" charset="2"/>
                  </a:rPr>
                  <a:t>w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),     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800" i="1" dirty="0" err="1">
                    <a:latin typeface="Symbol" panose="05050102010706020507" pitchFamily="18" charset="2"/>
                  </a:rPr>
                  <a:t>w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2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737" y="1127649"/>
                <a:ext cx="744220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638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0" name="Text Box 21"/>
              <p:cNvSpPr txBox="1">
                <a:spLocks noChangeArrowheads="1"/>
              </p:cNvSpPr>
              <p:nvPr/>
            </p:nvSpPr>
            <p:spPr bwMode="auto">
              <a:xfrm>
                <a:off x="165738" y="1714173"/>
                <a:ext cx="72451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solidFill>
                      <a:srgbClr val="6600FF"/>
                    </a:solidFill>
                    <a:latin typeface="+mn-ea"/>
                  </a:rPr>
                  <a:t>相位差</a:t>
                </a:r>
                <a:r>
                  <a:rPr lang="zh-CN" altLang="en-US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800" b="1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= (</a:t>
                </a:r>
                <a:r>
                  <a:rPr lang="en-US" altLang="zh-CN" sz="2800" i="1" dirty="0" err="1">
                    <a:solidFill>
                      <a:srgbClr val="6600FF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altLang="zh-CN" sz="2800" i="1" dirty="0" err="1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i="1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(</a:t>
                </a:r>
                <a:r>
                  <a:rPr lang="en-US" altLang="zh-CN" sz="2800" i="1" dirty="0" err="1">
                    <a:solidFill>
                      <a:srgbClr val="6600FF"/>
                    </a:solidFill>
                    <a:latin typeface="Symbol" panose="05050102010706020507" pitchFamily="18" charset="2"/>
                  </a:rPr>
                  <a:t>w</a:t>
                </a:r>
                <a:r>
                  <a:rPr lang="en-US" altLang="zh-CN" sz="2800" i="1" dirty="0" err="1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800" i="1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i="1" baseline="-250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6600FF"/>
                    </a:solidFill>
                    <a:latin typeface="宋体" panose="02010600030101010101" pitchFamily="2" charset="-122"/>
                  </a:rPr>
                  <a:t>-</a:t>
                </a:r>
                <a:r>
                  <a:rPr lang="en-US" altLang="zh-CN" sz="28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i="1" baseline="-250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8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20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38" y="1714173"/>
                <a:ext cx="724516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925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Rectangle 152"/>
              <p:cNvSpPr>
                <a:spLocks noChangeArrowheads="1"/>
              </p:cNvSpPr>
              <p:nvPr/>
            </p:nvSpPr>
            <p:spPr bwMode="auto">
              <a:xfrm>
                <a:off x="2738542" y="2323201"/>
                <a:ext cx="5043143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81000" indent="-381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&gt; </a:t>
                </a:r>
                <a:r>
                  <a:rPr lang="en-US" altLang="zh-CN" sz="2800" dirty="0"/>
                  <a:t>0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，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800" i="1" dirty="0">
                    <a:solidFill>
                      <a:srgbClr val="7030A0"/>
                    </a:solidFill>
                  </a:rPr>
                  <a:t>u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超前 </a:t>
                </a:r>
                <a:r>
                  <a:rPr lang="en-US" altLang="zh-CN" sz="2800" i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zh-CN" sz="2800" i="1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，或 </a:t>
                </a:r>
                <a:r>
                  <a:rPr lang="en-US" altLang="zh-CN" sz="2800" i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滞后 </a:t>
                </a:r>
                <a:r>
                  <a:rPr lang="en-US" altLang="zh-CN" sz="2800" i="1" dirty="0">
                    <a:solidFill>
                      <a:srgbClr val="7030A0"/>
                    </a:solidFill>
                  </a:rPr>
                  <a:t>u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221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8542" y="2323201"/>
                <a:ext cx="5043143" cy="609398"/>
              </a:xfrm>
              <a:prstGeom prst="rect">
                <a:avLst/>
              </a:prstGeom>
              <a:blipFill rotWithShape="1">
                <a:blip r:embed="rId3"/>
                <a:stretch>
                  <a:fillRect t="-300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9222" name="Group 156"/>
          <p:cNvGrpSpPr/>
          <p:nvPr/>
        </p:nvGrpSpPr>
        <p:grpSpPr bwMode="auto">
          <a:xfrm>
            <a:off x="7577585" y="922277"/>
            <a:ext cx="4578119" cy="2892052"/>
            <a:chOff x="20" y="-122"/>
            <a:chExt cx="2657" cy="1698"/>
          </a:xfrm>
        </p:grpSpPr>
        <p:grpSp>
          <p:nvGrpSpPr>
            <p:cNvPr id="2" name="Group 151"/>
            <p:cNvGrpSpPr/>
            <p:nvPr/>
          </p:nvGrpSpPr>
          <p:grpSpPr bwMode="auto">
            <a:xfrm>
              <a:off x="20" y="-122"/>
              <a:ext cx="2657" cy="1698"/>
              <a:chOff x="23" y="-138"/>
              <a:chExt cx="2946" cy="1923"/>
            </a:xfrm>
          </p:grpSpPr>
          <p:sp>
            <p:nvSpPr>
              <p:cNvPr id="9223" name="Line 24"/>
              <p:cNvSpPr>
                <a:spLocks noChangeShapeType="1"/>
              </p:cNvSpPr>
              <p:nvPr/>
            </p:nvSpPr>
            <p:spPr bwMode="auto">
              <a:xfrm flipV="1">
                <a:off x="588" y="100"/>
                <a:ext cx="0" cy="1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4" name="Line 25"/>
              <p:cNvSpPr>
                <a:spLocks noChangeShapeType="1"/>
              </p:cNvSpPr>
              <p:nvPr/>
            </p:nvSpPr>
            <p:spPr bwMode="auto">
              <a:xfrm flipV="1">
                <a:off x="48" y="1043"/>
                <a:ext cx="2832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5" name="Text Box 30"/>
              <p:cNvSpPr txBox="1">
                <a:spLocks noChangeArrowheads="1"/>
              </p:cNvSpPr>
              <p:nvPr/>
            </p:nvSpPr>
            <p:spPr bwMode="auto">
              <a:xfrm>
                <a:off x="2501" y="1005"/>
                <a:ext cx="46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altLang="zh-CN" sz="28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6" name="Freeform 31"/>
              <p:cNvSpPr>
                <a:spLocks noChangeArrowheads="1"/>
              </p:cNvSpPr>
              <p:nvPr/>
            </p:nvSpPr>
            <p:spPr bwMode="auto">
              <a:xfrm>
                <a:off x="236" y="492"/>
                <a:ext cx="2262" cy="1091"/>
              </a:xfrm>
              <a:custGeom>
                <a:avLst/>
                <a:gdLst>
                  <a:gd name="T0" fmla="*/ 0 w 2262"/>
                  <a:gd name="T1" fmla="*/ 549 h 1091"/>
                  <a:gd name="T2" fmla="*/ 96 w 2262"/>
                  <a:gd name="T3" fmla="*/ 360 h 1091"/>
                  <a:gd name="T4" fmla="*/ 183 w 2262"/>
                  <a:gd name="T5" fmla="*/ 204 h 1091"/>
                  <a:gd name="T6" fmla="*/ 294 w 2262"/>
                  <a:gd name="T7" fmla="*/ 66 h 1091"/>
                  <a:gd name="T8" fmla="*/ 420 w 2262"/>
                  <a:gd name="T9" fmla="*/ 3 h 1091"/>
                  <a:gd name="T10" fmla="*/ 576 w 2262"/>
                  <a:gd name="T11" fmla="*/ 81 h 1091"/>
                  <a:gd name="T12" fmla="*/ 732 w 2262"/>
                  <a:gd name="T13" fmla="*/ 309 h 1091"/>
                  <a:gd name="T14" fmla="*/ 849 w 2262"/>
                  <a:gd name="T15" fmla="*/ 540 h 1091"/>
                  <a:gd name="T16" fmla="*/ 981 w 2262"/>
                  <a:gd name="T17" fmla="*/ 789 h 1091"/>
                  <a:gd name="T18" fmla="*/ 1110 w 2262"/>
                  <a:gd name="T19" fmla="*/ 990 h 1091"/>
                  <a:gd name="T20" fmla="*/ 1290 w 2262"/>
                  <a:gd name="T21" fmla="*/ 1083 h 1091"/>
                  <a:gd name="T22" fmla="*/ 1482 w 2262"/>
                  <a:gd name="T23" fmla="*/ 939 h 1091"/>
                  <a:gd name="T24" fmla="*/ 1701 w 2262"/>
                  <a:gd name="T25" fmla="*/ 555 h 1091"/>
                  <a:gd name="T26" fmla="*/ 1803 w 2262"/>
                  <a:gd name="T27" fmla="*/ 348 h 1091"/>
                  <a:gd name="T28" fmla="*/ 1980 w 2262"/>
                  <a:gd name="T29" fmla="*/ 84 h 1091"/>
                  <a:gd name="T30" fmla="*/ 2127 w 2262"/>
                  <a:gd name="T31" fmla="*/ 6 h 1091"/>
                  <a:gd name="T32" fmla="*/ 2262 w 2262"/>
                  <a:gd name="T33" fmla="*/ 66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2" h="1091">
                    <a:moveTo>
                      <a:pt x="0" y="549"/>
                    </a:moveTo>
                    <a:cubicBezTo>
                      <a:pt x="16" y="518"/>
                      <a:pt x="65" y="418"/>
                      <a:pt x="96" y="360"/>
                    </a:cubicBezTo>
                    <a:cubicBezTo>
                      <a:pt x="127" y="302"/>
                      <a:pt x="150" y="253"/>
                      <a:pt x="183" y="204"/>
                    </a:cubicBezTo>
                    <a:cubicBezTo>
                      <a:pt x="216" y="155"/>
                      <a:pt x="255" y="99"/>
                      <a:pt x="294" y="66"/>
                    </a:cubicBezTo>
                    <a:cubicBezTo>
                      <a:pt x="333" y="33"/>
                      <a:pt x="373" y="0"/>
                      <a:pt x="420" y="3"/>
                    </a:cubicBezTo>
                    <a:cubicBezTo>
                      <a:pt x="467" y="6"/>
                      <a:pt x="524" y="30"/>
                      <a:pt x="576" y="81"/>
                    </a:cubicBezTo>
                    <a:cubicBezTo>
                      <a:pt x="628" y="132"/>
                      <a:pt x="687" y="233"/>
                      <a:pt x="732" y="309"/>
                    </a:cubicBezTo>
                    <a:cubicBezTo>
                      <a:pt x="777" y="385"/>
                      <a:pt x="807" y="460"/>
                      <a:pt x="849" y="540"/>
                    </a:cubicBezTo>
                    <a:cubicBezTo>
                      <a:pt x="891" y="620"/>
                      <a:pt x="937" y="714"/>
                      <a:pt x="981" y="789"/>
                    </a:cubicBezTo>
                    <a:cubicBezTo>
                      <a:pt x="1025" y="864"/>
                      <a:pt x="1059" y="941"/>
                      <a:pt x="1110" y="990"/>
                    </a:cubicBezTo>
                    <a:cubicBezTo>
                      <a:pt x="1161" y="1039"/>
                      <a:pt x="1228" y="1091"/>
                      <a:pt x="1290" y="1083"/>
                    </a:cubicBezTo>
                    <a:cubicBezTo>
                      <a:pt x="1352" y="1075"/>
                      <a:pt x="1413" y="1027"/>
                      <a:pt x="1482" y="939"/>
                    </a:cubicBezTo>
                    <a:cubicBezTo>
                      <a:pt x="1551" y="851"/>
                      <a:pt x="1648" y="653"/>
                      <a:pt x="1701" y="555"/>
                    </a:cubicBezTo>
                    <a:cubicBezTo>
                      <a:pt x="1754" y="457"/>
                      <a:pt x="1757" y="426"/>
                      <a:pt x="1803" y="348"/>
                    </a:cubicBezTo>
                    <a:cubicBezTo>
                      <a:pt x="1849" y="270"/>
                      <a:pt x="1926" y="141"/>
                      <a:pt x="1980" y="84"/>
                    </a:cubicBezTo>
                    <a:cubicBezTo>
                      <a:pt x="2034" y="27"/>
                      <a:pt x="2080" y="9"/>
                      <a:pt x="2127" y="6"/>
                    </a:cubicBezTo>
                    <a:cubicBezTo>
                      <a:pt x="2174" y="3"/>
                      <a:pt x="2234" y="54"/>
                      <a:pt x="2262" y="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7" name="Freeform 32"/>
              <p:cNvSpPr>
                <a:spLocks noChangeArrowheads="1"/>
              </p:cNvSpPr>
              <p:nvPr/>
            </p:nvSpPr>
            <p:spPr bwMode="auto">
              <a:xfrm>
                <a:off x="23" y="746"/>
                <a:ext cx="2262" cy="541"/>
              </a:xfrm>
              <a:custGeom>
                <a:avLst/>
                <a:gdLst>
                  <a:gd name="T0" fmla="*/ 0 w 2262"/>
                  <a:gd name="T1" fmla="*/ 540 h 541"/>
                  <a:gd name="T2" fmla="*/ 186 w 2262"/>
                  <a:gd name="T3" fmla="*/ 483 h 541"/>
                  <a:gd name="T4" fmla="*/ 423 w 2262"/>
                  <a:gd name="T5" fmla="*/ 270 h 541"/>
                  <a:gd name="T6" fmla="*/ 654 w 2262"/>
                  <a:gd name="T7" fmla="*/ 66 h 541"/>
                  <a:gd name="T8" fmla="*/ 864 w 2262"/>
                  <a:gd name="T9" fmla="*/ 3 h 541"/>
                  <a:gd name="T10" fmla="*/ 1068 w 2262"/>
                  <a:gd name="T11" fmla="*/ 84 h 541"/>
                  <a:gd name="T12" fmla="*/ 1275 w 2262"/>
                  <a:gd name="T13" fmla="*/ 273 h 541"/>
                  <a:gd name="T14" fmla="*/ 1533 w 2262"/>
                  <a:gd name="T15" fmla="*/ 495 h 541"/>
                  <a:gd name="T16" fmla="*/ 1698 w 2262"/>
                  <a:gd name="T17" fmla="*/ 540 h 541"/>
                  <a:gd name="T18" fmla="*/ 1851 w 2262"/>
                  <a:gd name="T19" fmla="*/ 498 h 541"/>
                  <a:gd name="T20" fmla="*/ 2025 w 2262"/>
                  <a:gd name="T21" fmla="*/ 366 h 541"/>
                  <a:gd name="T22" fmla="*/ 2133 w 2262"/>
                  <a:gd name="T23" fmla="*/ 261 h 541"/>
                  <a:gd name="T24" fmla="*/ 2262 w 2262"/>
                  <a:gd name="T25" fmla="*/ 1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62" h="541">
                    <a:moveTo>
                      <a:pt x="0" y="540"/>
                    </a:moveTo>
                    <a:cubicBezTo>
                      <a:pt x="31" y="531"/>
                      <a:pt x="115" y="528"/>
                      <a:pt x="186" y="483"/>
                    </a:cubicBezTo>
                    <a:cubicBezTo>
                      <a:pt x="257" y="438"/>
                      <a:pt x="345" y="339"/>
                      <a:pt x="423" y="270"/>
                    </a:cubicBezTo>
                    <a:cubicBezTo>
                      <a:pt x="501" y="201"/>
                      <a:pt x="581" y="110"/>
                      <a:pt x="654" y="66"/>
                    </a:cubicBezTo>
                    <a:cubicBezTo>
                      <a:pt x="727" y="22"/>
                      <a:pt x="795" y="0"/>
                      <a:pt x="864" y="3"/>
                    </a:cubicBezTo>
                    <a:cubicBezTo>
                      <a:pt x="933" y="6"/>
                      <a:pt x="1000" y="39"/>
                      <a:pt x="1068" y="84"/>
                    </a:cubicBezTo>
                    <a:cubicBezTo>
                      <a:pt x="1136" y="129"/>
                      <a:pt x="1198" y="205"/>
                      <a:pt x="1275" y="273"/>
                    </a:cubicBezTo>
                    <a:cubicBezTo>
                      <a:pt x="1352" y="341"/>
                      <a:pt x="1462" y="451"/>
                      <a:pt x="1533" y="495"/>
                    </a:cubicBezTo>
                    <a:cubicBezTo>
                      <a:pt x="1604" y="539"/>
                      <a:pt x="1645" y="539"/>
                      <a:pt x="1698" y="540"/>
                    </a:cubicBezTo>
                    <a:cubicBezTo>
                      <a:pt x="1751" y="541"/>
                      <a:pt x="1797" y="527"/>
                      <a:pt x="1851" y="498"/>
                    </a:cubicBezTo>
                    <a:cubicBezTo>
                      <a:pt x="1905" y="469"/>
                      <a:pt x="1978" y="405"/>
                      <a:pt x="2025" y="366"/>
                    </a:cubicBezTo>
                    <a:cubicBezTo>
                      <a:pt x="2072" y="327"/>
                      <a:pt x="2093" y="299"/>
                      <a:pt x="2133" y="261"/>
                    </a:cubicBezTo>
                    <a:cubicBezTo>
                      <a:pt x="2173" y="223"/>
                      <a:pt x="2235" y="166"/>
                      <a:pt x="2262" y="141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8" name="Text Box 139"/>
              <p:cNvSpPr txBox="1">
                <a:spLocks noChangeArrowheads="1"/>
              </p:cNvSpPr>
              <p:nvPr/>
            </p:nvSpPr>
            <p:spPr bwMode="auto">
              <a:xfrm>
                <a:off x="561" y="-138"/>
                <a:ext cx="427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i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9" name="Text Box 140"/>
              <p:cNvSpPr txBox="1">
                <a:spLocks noChangeArrowheads="1"/>
              </p:cNvSpPr>
              <p:nvPr/>
            </p:nvSpPr>
            <p:spPr bwMode="auto">
              <a:xfrm>
                <a:off x="609" y="206"/>
                <a:ext cx="24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0" name="Text Box 141"/>
              <p:cNvSpPr txBox="1">
                <a:spLocks noChangeArrowheads="1"/>
              </p:cNvSpPr>
              <p:nvPr/>
            </p:nvSpPr>
            <p:spPr bwMode="auto">
              <a:xfrm>
                <a:off x="988" y="493"/>
                <a:ext cx="22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i="1" dirty="0" err="1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1" name="Line 142"/>
              <p:cNvSpPr>
                <a:spLocks noChangeShapeType="1"/>
              </p:cNvSpPr>
              <p:nvPr/>
            </p:nvSpPr>
            <p:spPr bwMode="auto">
              <a:xfrm>
                <a:off x="240" y="1043"/>
                <a:ext cx="0" cy="7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32" name="Line 143"/>
              <p:cNvSpPr>
                <a:spLocks noChangeShapeType="1"/>
              </p:cNvSpPr>
              <p:nvPr/>
            </p:nvSpPr>
            <p:spPr bwMode="auto">
              <a:xfrm>
                <a:off x="406" y="1043"/>
                <a:ext cx="0" cy="7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39" name="Text Box 155"/>
            <p:cNvSpPr txBox="1">
              <a:spLocks noChangeArrowheads="1"/>
            </p:cNvSpPr>
            <p:nvPr/>
          </p:nvSpPr>
          <p:spPr bwMode="auto">
            <a:xfrm>
              <a:off x="498" y="909"/>
              <a:ext cx="18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162"/>
          <p:cNvSpPr txBox="1">
            <a:spLocks noChangeArrowheads="1"/>
          </p:cNvSpPr>
          <p:nvPr/>
        </p:nvSpPr>
        <p:spPr bwMode="auto">
          <a:xfrm>
            <a:off x="11891918" y="647184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9864" y="92575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152"/>
              <p:cNvSpPr>
                <a:spLocks noChangeArrowheads="1"/>
              </p:cNvSpPr>
              <p:nvPr/>
            </p:nvSpPr>
            <p:spPr bwMode="auto">
              <a:xfrm>
                <a:off x="2740781" y="2830179"/>
                <a:ext cx="473404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81000" indent="-381000"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i="1" dirty="0"/>
                  <a:t>&lt; </a:t>
                </a:r>
                <a:r>
                  <a:rPr lang="en-US" altLang="zh-CN" sz="2800" dirty="0"/>
                  <a:t>0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超前 </a:t>
                </a:r>
                <a:r>
                  <a:rPr lang="en-US" altLang="zh-CN" sz="2800" i="1" dirty="0">
                    <a:solidFill>
                      <a:srgbClr val="7030A0"/>
                    </a:solidFill>
                  </a:rPr>
                  <a:t>u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，或 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u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滞后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800" i="1" dirty="0" err="1">
                    <a:solidFill>
                      <a:srgbClr val="7030A0"/>
                    </a:solidFill>
                  </a:rPr>
                  <a:t>i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0781" y="2830179"/>
                <a:ext cx="4734040" cy="609398"/>
              </a:xfrm>
              <a:prstGeom prst="rect">
                <a:avLst/>
              </a:prstGeom>
              <a:blipFill rotWithShape="1">
                <a:blip r:embed="rId4"/>
                <a:stretch>
                  <a:fillRect t="-300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543906" y="3856964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●特殊相位关系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2"/>
              <p:cNvSpPr txBox="1">
                <a:spLocks noChangeArrowheads="1"/>
              </p:cNvSpPr>
              <p:nvPr/>
            </p:nvSpPr>
            <p:spPr bwMode="auto">
              <a:xfrm>
                <a:off x="1201073" y="4439991"/>
                <a:ext cx="2064924" cy="4531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= 0 →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同相</a:t>
                </a:r>
                <a:endParaRPr lang="zh-CN" altLang="en-US" sz="2200" dirty="0">
                  <a:solidFill>
                    <a:srgbClr val="0000FF"/>
                  </a:solidFill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1073" y="4439991"/>
                <a:ext cx="2064924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885" t="-8000" r="-295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5" name="Group 74"/>
          <p:cNvGrpSpPr/>
          <p:nvPr/>
        </p:nvGrpSpPr>
        <p:grpSpPr bwMode="auto">
          <a:xfrm>
            <a:off x="267326" y="4631772"/>
            <a:ext cx="3107280" cy="1768728"/>
            <a:chOff x="0" y="-12"/>
            <a:chExt cx="2350" cy="1316"/>
          </a:xfrm>
        </p:grpSpPr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536" y="60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159" y="784"/>
              <a:ext cx="208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1951" y="741"/>
              <a:ext cx="3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200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200" i="1">
                  <a:latin typeface="Times New Roman" panose="02020603050405020304" pitchFamily="18" charset="0"/>
                </a:rPr>
                <a:t>t</a:t>
              </a:r>
              <a:endParaRPr lang="en-US" altLang="zh-CN" sz="2200" i="1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24"/>
            <p:cNvSpPr>
              <a:spLocks noChangeArrowheads="1"/>
            </p:cNvSpPr>
            <p:nvPr/>
          </p:nvSpPr>
          <p:spPr bwMode="auto">
            <a:xfrm>
              <a:off x="149" y="386"/>
              <a:ext cx="1818" cy="803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25"/>
            <p:cNvSpPr>
              <a:spLocks noChangeArrowheads="1"/>
            </p:cNvSpPr>
            <p:nvPr/>
          </p:nvSpPr>
          <p:spPr bwMode="auto">
            <a:xfrm>
              <a:off x="0" y="587"/>
              <a:ext cx="1980" cy="400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99" y="-12"/>
              <a:ext cx="46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2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960" y="237"/>
              <a:ext cx="24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913" y="506"/>
              <a:ext cx="25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i="1" dirty="0" err="1">
                  <a:solidFill>
                    <a:srgbClr val="3333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771"/>
              <a:ext cx="24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latin typeface="Times New Roman" panose="02020603050405020304" pitchFamily="18" charset="0"/>
                </a:rPr>
                <a:t>0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3"/>
              <p:cNvSpPr>
                <a:spLocks noChangeArrowheads="1"/>
              </p:cNvSpPr>
              <p:nvPr/>
            </p:nvSpPr>
            <p:spPr bwMode="auto">
              <a:xfrm>
                <a:off x="8445200" y="4127133"/>
                <a:ext cx="3382286" cy="4531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   (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180</a:t>
                </a:r>
                <a:r>
                  <a:rPr lang="en-US" altLang="zh-CN" sz="2200" baseline="50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sz="2200" baseline="50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→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反相</a:t>
                </a:r>
              </a:p>
            </p:txBody>
          </p:sp>
        </mc:Choice>
        <mc:Fallback>
          <p:sp>
            <p:nvSpPr>
              <p:cNvPr id="4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5200" y="4127133"/>
                <a:ext cx="3382286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541" t="-9459" b="-28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6" name="Group 85"/>
          <p:cNvGrpSpPr/>
          <p:nvPr/>
        </p:nvGrpSpPr>
        <p:grpSpPr bwMode="auto">
          <a:xfrm>
            <a:off x="8580273" y="4529023"/>
            <a:ext cx="3138488" cy="1866900"/>
            <a:chOff x="0" y="-72"/>
            <a:chExt cx="1977" cy="1176"/>
          </a:xfrm>
        </p:grpSpPr>
        <p:sp>
          <p:nvSpPr>
            <p:cNvPr id="47" name="Line 76"/>
            <p:cNvSpPr>
              <a:spLocks noChangeShapeType="1"/>
            </p:cNvSpPr>
            <p:nvPr/>
          </p:nvSpPr>
          <p:spPr bwMode="auto">
            <a:xfrm flipV="1">
              <a:off x="446" y="51"/>
              <a:ext cx="0" cy="10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 flipV="1">
              <a:off x="132" y="664"/>
              <a:ext cx="173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1625" y="627"/>
              <a:ext cx="3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50" name="Freeform 79"/>
            <p:cNvSpPr>
              <a:spLocks noChangeArrowheads="1"/>
            </p:cNvSpPr>
            <p:nvPr/>
          </p:nvSpPr>
          <p:spPr bwMode="auto">
            <a:xfrm>
              <a:off x="124" y="327"/>
              <a:ext cx="1514" cy="680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Freeform 80"/>
            <p:cNvSpPr>
              <a:spLocks noChangeArrowheads="1"/>
            </p:cNvSpPr>
            <p:nvPr/>
          </p:nvSpPr>
          <p:spPr bwMode="auto">
            <a:xfrm flipV="1">
              <a:off x="0" y="497"/>
              <a:ext cx="1649" cy="339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81"/>
            <p:cNvSpPr txBox="1">
              <a:spLocks noChangeArrowheads="1"/>
            </p:cNvSpPr>
            <p:nvPr/>
          </p:nvSpPr>
          <p:spPr bwMode="auto">
            <a:xfrm>
              <a:off x="82" y="-72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400" i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82"/>
            <p:cNvSpPr txBox="1">
              <a:spLocks noChangeArrowheads="1"/>
            </p:cNvSpPr>
            <p:nvPr/>
          </p:nvSpPr>
          <p:spPr bwMode="auto">
            <a:xfrm>
              <a:off x="1633" y="20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83"/>
            <p:cNvSpPr txBox="1">
              <a:spLocks noChangeArrowheads="1"/>
            </p:cNvSpPr>
            <p:nvPr/>
          </p:nvSpPr>
          <p:spPr bwMode="auto">
            <a:xfrm>
              <a:off x="921" y="244"/>
              <a:ext cx="2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401" y="596"/>
              <a:ext cx="2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Times New Roman" panose="02020603050405020304" pitchFamily="18" charset="0"/>
                </a:rPr>
                <a:t>0</a:t>
              </a:r>
              <a:endParaRPr lang="en-US" altLang="zh-CN" sz="2200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2821499" y="3405226"/>
                <a:ext cx="3294428" cy="453137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规定：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| </a:t>
                </a:r>
                <a:r>
                  <a:rPr lang="en-US" altLang="zh-C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   (180°)</a:t>
                </a:r>
              </a:p>
            </p:txBody>
          </p:sp>
        </mc:Choice>
        <mc:Fallback>
          <p:sp>
            <p:nvSpPr>
              <p:cNvPr id="5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1499" y="3405226"/>
                <a:ext cx="3294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2214" t="-7895" r="-1292" b="-25000"/>
                </a:stretch>
              </a:blipFill>
              <a:ln w="9525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7" name="Group 64"/>
          <p:cNvGrpSpPr/>
          <p:nvPr/>
        </p:nvGrpSpPr>
        <p:grpSpPr bwMode="auto">
          <a:xfrm>
            <a:off x="4024527" y="4493529"/>
            <a:ext cx="3907374" cy="2101148"/>
            <a:chOff x="0" y="0"/>
            <a:chExt cx="2638" cy="1472"/>
          </a:xfrm>
        </p:grpSpPr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V="1">
              <a:off x="533" y="73"/>
              <a:ext cx="0" cy="1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 flipV="1">
              <a:off x="0" y="921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2282" y="917"/>
              <a:ext cx="35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200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200" i="1">
                  <a:latin typeface="Times New Roman" panose="02020603050405020304" pitchFamily="18" charset="0"/>
                </a:rPr>
                <a:t>t</a:t>
              </a:r>
              <a:endParaRPr lang="en-US" altLang="zh-CN" sz="2200" i="1">
                <a:latin typeface="Times New Roman" panose="02020603050405020304" pitchFamily="18" charset="0"/>
              </a:endParaRPr>
            </a:p>
          </p:txBody>
        </p:sp>
        <p:sp>
          <p:nvSpPr>
            <p:cNvPr id="61" name="Freeform 68"/>
            <p:cNvSpPr>
              <a:spLocks noChangeArrowheads="1"/>
            </p:cNvSpPr>
            <p:nvPr/>
          </p:nvSpPr>
          <p:spPr bwMode="auto">
            <a:xfrm>
              <a:off x="176" y="444"/>
              <a:ext cx="2039" cy="963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69"/>
            <p:cNvSpPr>
              <a:spLocks noChangeArrowheads="1"/>
            </p:cNvSpPr>
            <p:nvPr/>
          </p:nvSpPr>
          <p:spPr bwMode="auto">
            <a:xfrm>
              <a:off x="149" y="685"/>
              <a:ext cx="2039" cy="478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124" y="0"/>
              <a:ext cx="3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Times New Roman" panose="02020603050405020304" pitchFamily="18" charset="0"/>
                </a:rPr>
                <a:t>u</a:t>
              </a:r>
              <a:r>
                <a:rPr lang="en-US" altLang="zh-CN" sz="2200">
                  <a:latin typeface="Times New Roman" panose="02020603050405020304" pitchFamily="18" charset="0"/>
                </a:rPr>
                <a:t>, </a:t>
              </a:r>
              <a:r>
                <a:rPr lang="en-US" altLang="zh-CN" sz="2200" i="1">
                  <a:latin typeface="Times New Roman" panose="02020603050405020304" pitchFamily="18" charset="0"/>
                </a:rPr>
                <a:t>i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71"/>
            <p:cNvSpPr txBox="1">
              <a:spLocks noChangeArrowheads="1"/>
            </p:cNvSpPr>
            <p:nvPr/>
          </p:nvSpPr>
          <p:spPr bwMode="auto">
            <a:xfrm>
              <a:off x="648" y="243"/>
              <a:ext cx="22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72"/>
            <p:cNvSpPr txBox="1">
              <a:spLocks noChangeArrowheads="1"/>
            </p:cNvSpPr>
            <p:nvPr/>
          </p:nvSpPr>
          <p:spPr bwMode="auto">
            <a:xfrm>
              <a:off x="1082" y="497"/>
              <a:ext cx="22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518" y="912"/>
              <a:ext cx="22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>
                  <a:latin typeface="Times New Roman" panose="02020603050405020304" pitchFamily="18" charset="0"/>
                </a:rPr>
                <a:t>0</a:t>
              </a:r>
              <a:endParaRPr lang="en-US" altLang="zh-CN" sz="220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86"/>
              <p:cNvSpPr txBox="1">
                <a:spLocks noChangeArrowheads="1"/>
              </p:cNvSpPr>
              <p:nvPr/>
            </p:nvSpPr>
            <p:spPr bwMode="auto">
              <a:xfrm>
                <a:off x="4947847" y="4040026"/>
                <a:ext cx="2700286" cy="113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𝒖𝒊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= 90°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→ 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正交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algn="just"/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en-US" altLang="zh-CN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 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超前 </a:t>
                </a:r>
                <a:r>
                  <a:rPr lang="en-US" altLang="zh-CN" sz="22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90°</a:t>
                </a:r>
              </a:p>
              <a:p>
                <a:pPr algn="just"/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anose="05050102010706020507" pitchFamily="18" charset="2"/>
                  </a:rPr>
                  <a:t>或</a:t>
                </a:r>
                <a:r>
                  <a:rPr lang="zh-CN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滞后 </a:t>
                </a:r>
                <a:r>
                  <a:rPr lang="en-US" altLang="zh-CN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90°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    </a:t>
                </a:r>
              </a:p>
            </p:txBody>
          </p:sp>
        </mc:Choice>
        <mc:Fallback>
          <p:sp>
            <p:nvSpPr>
              <p:cNvPr id="67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7847" y="4040026"/>
                <a:ext cx="2700286" cy="1130246"/>
              </a:xfrm>
              <a:prstGeom prst="rect">
                <a:avLst/>
              </a:prstGeom>
              <a:blipFill rotWithShape="1">
                <a:blip r:embed="rId8"/>
                <a:stretch>
                  <a:fillRect l="-903" t="-3784" b="-102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253204" y="2340882"/>
            <a:ext cx="2473507" cy="120032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0" u="sng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常用于描述两个同频率的正弦波之间的相互关系</a:t>
            </a:r>
            <a:endParaRPr lang="zh-CN" altLang="en-US" sz="2400" b="0" u="sng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75653" y="3599188"/>
            <a:ext cx="1139812" cy="369332"/>
            <a:chOff x="7475653" y="3599188"/>
            <a:chExt cx="1139812" cy="369332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8182528" y="3707683"/>
              <a:ext cx="4329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7475653" y="3702332"/>
              <a:ext cx="4329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791557" y="3599188"/>
                  <a:ext cx="6302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𝒖𝒊</m:t>
                            </m:r>
                            <m:r>
                              <a:rPr lang="en-US" altLang="zh-CN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557" y="3599188"/>
                  <a:ext cx="63023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347901" y="4812107"/>
                <a:ext cx="124463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solidFill>
                      <a:srgbClr val="6600FF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01" y="4812107"/>
                <a:ext cx="1244636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490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8107503" y="2748045"/>
            <a:ext cx="455325" cy="377997"/>
            <a:chOff x="8107503" y="2748045"/>
            <a:chExt cx="455325" cy="377997"/>
          </a:xfrm>
        </p:grpSpPr>
        <p:sp>
          <p:nvSpPr>
            <p:cNvPr id="32" name="Line 146"/>
            <p:cNvSpPr>
              <a:spLocks noChangeShapeType="1"/>
            </p:cNvSpPr>
            <p:nvPr/>
          </p:nvSpPr>
          <p:spPr bwMode="auto">
            <a:xfrm>
              <a:off x="8149110" y="3126042"/>
              <a:ext cx="288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8107503" y="2748045"/>
                  <a:ext cx="455325" cy="362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i="1" baseline="-25000" dirty="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71" name="Text 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07503" y="2748045"/>
                  <a:ext cx="455325" cy="36244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874401" y="3102971"/>
            <a:ext cx="578127" cy="362446"/>
            <a:chOff x="7874401" y="3102971"/>
            <a:chExt cx="578127" cy="362446"/>
          </a:xfrm>
        </p:grpSpPr>
        <p:sp>
          <p:nvSpPr>
            <p:cNvPr id="31" name="Line 146"/>
            <p:cNvSpPr>
              <a:spLocks noChangeShapeType="1"/>
            </p:cNvSpPr>
            <p:nvPr/>
          </p:nvSpPr>
          <p:spPr bwMode="auto">
            <a:xfrm>
              <a:off x="7912528" y="3454948"/>
              <a:ext cx="540000" cy="0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7874401" y="3102971"/>
                  <a:ext cx="529918" cy="362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altLang="zh-CN" i="1" baseline="-25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Text 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4401" y="3102971"/>
                  <a:ext cx="529918" cy="36244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86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" grpId="0" animBg="1"/>
      <p:bldP spid="4" grpId="0" animBg="1"/>
      <p:bldP spid="9218" grpId="0" advAuto="0" build="p"/>
      <p:bldP spid="9219" grpId="0" build="p"/>
      <p:bldP spid="9220" grpId="0" build="p"/>
      <p:bldP spid="9221" grpId="0" build="p"/>
      <p:bldP spid="30" grpId="0" build="p"/>
      <p:bldP spid="33" grpId="0"/>
      <p:bldP spid="34" grpId="0" animBg="1"/>
      <p:bldP spid="45" grpId="0"/>
      <p:bldP spid="56" grpId="0" animBg="1"/>
      <p:bldP spid="67" grpId="0"/>
      <p:bldP spid="69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5044" y="6482384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635511" y="0"/>
            <a:ext cx="263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2-8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功率因数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-95632" y="2363423"/>
            <a:ext cx="5186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tx1"/>
                </a:solidFill>
              </a:rPr>
              <a:t>二</a:t>
            </a:r>
            <a:r>
              <a:rPr lang="en-US" altLang="zh-CN" sz="2800" dirty="0">
                <a:solidFill>
                  <a:schemeClr val="tx1"/>
                </a:solidFill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</a:rPr>
              <a:t>提高功率因数的工程意义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29831" y="3340958"/>
            <a:ext cx="7543800" cy="3024000"/>
            <a:chOff x="124234" y="2833615"/>
            <a:chExt cx="7543800" cy="3024000"/>
          </a:xfrm>
        </p:grpSpPr>
        <p:sp>
          <p:nvSpPr>
            <p:cNvPr id="23" name="矩形 22"/>
            <p:cNvSpPr/>
            <p:nvPr/>
          </p:nvSpPr>
          <p:spPr>
            <a:xfrm>
              <a:off x="193782" y="2833615"/>
              <a:ext cx="7344000" cy="302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24234" y="3607251"/>
              <a:ext cx="7543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tx1"/>
                  </a:solidFill>
                </a:rPr>
                <a:t> </a:t>
              </a:r>
              <a:r>
                <a:rPr lang="en-US" altLang="zh-CN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▲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设备容量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b="0" baseline="-25000" dirty="0">
                  <a:solidFill>
                    <a:srgbClr val="0000FF"/>
                  </a:solidFill>
                </a:rPr>
                <a:t>N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不能充分利用</a:t>
              </a:r>
              <a:r>
                <a:rPr lang="en-US" altLang="zh-CN" sz="2800" b="0" dirty="0">
                  <a:solidFill>
                    <a:schemeClr val="tx1"/>
                  </a:solidFill>
                </a:rPr>
                <a:t>(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P</a:t>
              </a:r>
              <a:r>
                <a:rPr lang="en-US" altLang="zh-CN" sz="2800" b="0" dirty="0">
                  <a:solidFill>
                    <a:srgbClr val="0000FF"/>
                  </a:solidFill>
                </a:rPr>
                <a:t>=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b="0" baseline="-25000" dirty="0">
                  <a:solidFill>
                    <a:srgbClr val="0000FF"/>
                  </a:solidFill>
                </a:rPr>
                <a:t>N </a:t>
              </a:r>
              <a:r>
                <a:rPr lang="en-US" altLang="zh-CN" sz="2800" b="0" dirty="0">
                  <a:solidFill>
                    <a:srgbClr val="0000FF"/>
                  </a:solidFill>
                </a:rPr>
                <a:t>cos </a:t>
              </a:r>
              <a:r>
                <a:rPr lang="en-US" altLang="zh-CN" sz="2800" b="0" i="1" dirty="0">
                  <a:solidFill>
                    <a:srgbClr val="0000FF"/>
                  </a:solidFill>
                  <a:latin typeface="Symbol" panose="05050102010706020507" pitchFamily="18" charset="2"/>
                </a:rPr>
                <a:t>j </a:t>
              </a:r>
              <a:r>
                <a:rPr lang="en-US" altLang="zh-CN" sz="2800" b="0" dirty="0">
                  <a:solidFill>
                    <a:srgbClr val="0000FF"/>
                  </a:solidFill>
                  <a:latin typeface="Symbol" panose="05050102010706020507" pitchFamily="18" charset="2"/>
                </a:rPr>
                <a:t>&lt; 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b="0" baseline="-25000" dirty="0">
                  <a:solidFill>
                    <a:srgbClr val="0000FF"/>
                  </a:solidFill>
                </a:rPr>
                <a:t>N</a:t>
              </a:r>
              <a:r>
                <a:rPr lang="en-US" altLang="zh-CN" sz="2800" b="0" dirty="0">
                  <a:solidFill>
                    <a:schemeClr val="tx1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zh-CN" sz="2800" b="0" dirty="0">
                  <a:solidFill>
                    <a:schemeClr val="tx1"/>
                  </a:solidFill>
                </a:rPr>
                <a:t>) ;</a:t>
              </a:r>
              <a:r>
                <a:rPr lang="en-US" altLang="zh-CN" b="0" dirty="0">
                  <a:solidFill>
                    <a:schemeClr val="tx1"/>
                  </a:solidFill>
                </a:rPr>
                <a:t>                </a:t>
              </a:r>
              <a:endParaRPr lang="en-US" altLang="zh-CN" b="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3782" y="4103360"/>
              <a:ext cx="7054845" cy="164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76250" indent="-4762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▲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当电压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U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不变，输出相同的有功功率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P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时，线路上电流大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</a:t>
              </a:r>
              <a:r>
                <a:rPr lang="en-US" altLang="zh-CN" sz="2800" dirty="0">
                  <a:solidFill>
                    <a:srgbClr val="0000FF"/>
                  </a:solidFill>
                </a:rPr>
                <a:t>=</a:t>
              </a:r>
              <a:r>
                <a:rPr lang="en-US" altLang="zh-CN" sz="2800" i="1" dirty="0">
                  <a:solidFill>
                    <a:srgbClr val="0000FF"/>
                  </a:solidFill>
                </a:rPr>
                <a:t>P</a:t>
              </a:r>
              <a:r>
                <a:rPr lang="en-US" altLang="zh-CN" sz="2800" dirty="0">
                  <a:solidFill>
                    <a:srgbClr val="0000FF"/>
                  </a:solidFill>
                </a:rPr>
                <a:t>/(</a:t>
              </a:r>
              <a:r>
                <a:rPr lang="en-US" altLang="zh-CN" sz="2800" i="1" dirty="0" err="1">
                  <a:solidFill>
                    <a:srgbClr val="0000FF"/>
                  </a:solidFill>
                </a:rPr>
                <a:t>U</a:t>
              </a:r>
              <a:r>
                <a:rPr lang="en-US" altLang="zh-CN" sz="2800" u="sng" dirty="0" err="1">
                  <a:solidFill>
                    <a:srgbClr val="FF0000"/>
                  </a:solidFill>
                </a:rPr>
                <a:t>cos</a:t>
              </a:r>
              <a:r>
                <a:rPr lang="en-US" altLang="zh-CN" sz="2800" i="1" u="sng" dirty="0" err="1">
                  <a:solidFill>
                    <a:srgbClr val="FF0000"/>
                  </a:solidFill>
                  <a:latin typeface="Symbol" panose="05050102010706020507" pitchFamily="18" charset="2"/>
                </a:rPr>
                <a:t>j</a:t>
              </a:r>
              <a:r>
                <a:rPr lang="en-US" altLang="zh-CN" sz="2800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</a:t>
              </a:r>
              <a:r>
                <a:rPr lang="en-US" altLang="zh-CN" sz="2800" dirty="0">
                  <a:solidFill>
                    <a:srgbClr val="0000FF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zh-CN" sz="2800" dirty="0">
                  <a:solidFill>
                    <a:srgbClr val="0000FF"/>
                  </a:solidFill>
                </a:rPr>
                <a:t>)</a:t>
              </a:r>
              <a:r>
                <a:rPr lang="zh-CN" altLang="en-US" sz="2800" b="0" dirty="0">
                  <a:solidFill>
                    <a:schemeClr val="tx1"/>
                  </a:solidFill>
                </a:rPr>
                <a:t>，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从而线路</a:t>
              </a:r>
              <a:endParaRPr lang="en-US" altLang="zh-CN" sz="2800" b="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lang="zh-CN" altLang="en-US" sz="2800" b="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损耗大</a:t>
              </a:r>
              <a:r>
                <a:rPr lang="en-US" altLang="zh-CN" sz="2800" b="0" dirty="0">
                  <a:solidFill>
                    <a:schemeClr val="tx1"/>
                  </a:solidFill>
                </a:rPr>
                <a:t>( </a:t>
              </a:r>
              <a:r>
                <a:rPr lang="en-US" altLang="zh-CN" sz="2800" b="0" dirty="0">
                  <a:solidFill>
                    <a:srgbClr val="0000FF"/>
                  </a:solidFill>
                </a:rPr>
                <a:t>Δ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P</a:t>
              </a:r>
              <a:r>
                <a:rPr lang="en-US" altLang="zh-CN" sz="2800" b="0" dirty="0">
                  <a:solidFill>
                    <a:srgbClr val="0000FF"/>
                  </a:solidFill>
                </a:rPr>
                <a:t>=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I</a:t>
              </a:r>
              <a:r>
                <a:rPr lang="en-US" altLang="zh-CN" sz="2800" b="0" baseline="30000" dirty="0">
                  <a:solidFill>
                    <a:srgbClr val="0000FF"/>
                  </a:solidFill>
                </a:rPr>
                <a:t>2</a:t>
              </a:r>
              <a:r>
                <a:rPr lang="en-US" altLang="zh-CN" sz="2800" b="0" i="1" dirty="0">
                  <a:solidFill>
                    <a:srgbClr val="0000FF"/>
                  </a:solidFill>
                </a:rPr>
                <a:t>R</a:t>
              </a:r>
              <a:r>
                <a:rPr lang="zh-CN" altLang="en-US" sz="1400" b="0" dirty="0">
                  <a:solidFill>
                    <a:srgbClr val="0000FF"/>
                  </a:solidFill>
                </a:rPr>
                <a:t>线</a:t>
              </a:r>
              <a:r>
                <a:rPr lang="en-US" altLang="zh-CN" sz="2800" b="0" dirty="0">
                  <a:solidFill>
                    <a:schemeClr val="tx1"/>
                  </a:solidFill>
                </a:rPr>
                <a:t> )</a:t>
              </a:r>
              <a:r>
                <a:rPr lang="zh-CN" altLang="en-US" sz="2800" b="0" dirty="0">
                  <a:solidFill>
                    <a:schemeClr val="tx1"/>
                  </a:solidFill>
                </a:rPr>
                <a:t>。</a:t>
              </a:r>
              <a:endParaRPr lang="zh-CN" altLang="en-US" sz="2800" b="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0164" y="2970528"/>
              <a:ext cx="40798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功率因数低带来的问题</a:t>
              </a:r>
              <a:r>
                <a:rPr lang="zh-CN" altLang="en-US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endPara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01335" y="521167"/>
            <a:ext cx="35706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tx1"/>
                </a:solidFill>
              </a:rPr>
              <a:t>一</a:t>
            </a:r>
            <a:r>
              <a:rPr lang="en-US" altLang="zh-CN" sz="2800" dirty="0">
                <a:solidFill>
                  <a:schemeClr val="tx1"/>
                </a:solidFill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</a:rPr>
              <a:t>功率因数的定义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5732" y="1074288"/>
            <a:ext cx="4342962" cy="1006475"/>
            <a:chOff x="1206500" y="1058863"/>
            <a:chExt cx="4948238" cy="1006475"/>
          </a:xfrm>
        </p:grpSpPr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1206500" y="1058863"/>
            <a:ext cx="4948238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11" name="公式" r:id="rId1" imgW="46329600" imgH="10668000" progId="Equation.3">
                    <p:embed/>
                  </p:oleObj>
                </mc:Choice>
                <mc:Fallback>
                  <p:oleObj name="公式" r:id="rId1" imgW="46329600" imgH="1066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00" y="1058863"/>
                          <a:ext cx="4948238" cy="1006475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rgbClr val="00206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594502" y="1216386"/>
                  <a:ext cx="460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i="0" smtClean="0">
                            <a:latin typeface="Cambria Math" panose="02040503050406030204" pitchFamily="18" charset="0"/>
                          </a:rPr>
                          <m:t>≜</m:t>
                        </m:r>
                      </m:oMath>
                    </m:oMathPara>
                  </a14:m>
                  <a:endPara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502" y="1216386"/>
                  <a:ext cx="460061" cy="5539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5" name="右箭头 14"/>
          <p:cNvSpPr/>
          <p:nvPr/>
        </p:nvSpPr>
        <p:spPr>
          <a:xfrm>
            <a:off x="5554149" y="1419530"/>
            <a:ext cx="1142776" cy="33572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982380" y="1003390"/>
          <a:ext cx="32575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2" name="公式" r:id="rId4" imgW="34747200" imgH="11582400" progId="Equation.3">
                  <p:embed/>
                </p:oleObj>
              </mc:Choice>
              <mc:Fallback>
                <p:oleObj name="公式" r:id="rId4" imgW="34747200" imgH="115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380" y="1003390"/>
                        <a:ext cx="3257550" cy="1092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5640412" y="2425762"/>
          <a:ext cx="5522639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3" name="公式" r:id="rId6" imgW="56692800" imgH="6096000" progId="Equation.3">
                  <p:embed/>
                </p:oleObj>
              </mc:Choice>
              <mc:Fallback>
                <p:oleObj name="公式" r:id="rId6" imgW="56692800" imgH="6096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412" y="2425762"/>
                        <a:ext cx="5522639" cy="5746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-282794" y="6223520"/>
            <a:ext cx="770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230885" y="6271994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74739" y="2917508"/>
            <a:ext cx="432464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在电力系统中提供电能的发电机是按发电机的容量</a:t>
            </a:r>
            <a:r>
              <a:rPr lang="en-US" altLang="zh-CN" sz="2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额定视在功率</a:t>
            </a:r>
            <a:endParaRPr lang="en-US" altLang="zh-CN" sz="2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U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设计的。发电机在额定电压和额定电流下运行时输出的平均功率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与所接负载的功率因数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密切相关。</a:t>
            </a:r>
            <a:endParaRPr lang="zh-CN" altLang="en-US" sz="2800" i="1" dirty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5" grpId="0" animBg="1"/>
      <p:bldP spid="18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00" name="Text Box 40"/>
          <p:cNvSpPr txBox="1">
            <a:spLocks noChangeArrowheads="1"/>
          </p:cNvSpPr>
          <p:nvPr/>
        </p:nvSpPr>
        <p:spPr bwMode="auto">
          <a:xfrm>
            <a:off x="7479174" y="3590943"/>
            <a:ext cx="307167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u="sng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解决办法：</a:t>
            </a:r>
            <a:endParaRPr lang="en-US" altLang="zh-CN" sz="2800" u="sng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 改进自身设备；</a:t>
            </a:r>
            <a:endParaRPr lang="zh-CN" altLang="en-US" sz="28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en-US" sz="2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负载并联电容，</a:t>
            </a:r>
            <a:endParaRPr lang="en-US" altLang="zh-CN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提高功率因数。</a:t>
            </a:r>
            <a:endParaRPr lang="zh-CN" altLang="en-US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35511" y="0"/>
            <a:ext cx="263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2-8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功率因数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003079" y="504693"/>
            <a:ext cx="4116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tx1"/>
                </a:solidFill>
              </a:rPr>
              <a:t>三</a:t>
            </a:r>
            <a:r>
              <a:rPr lang="en-US" altLang="zh-CN" sz="2800" dirty="0">
                <a:solidFill>
                  <a:schemeClr val="tx1"/>
                </a:solidFill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</a:rPr>
              <a:t>提高功率因数的措施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678852" y="1029132"/>
            <a:ext cx="5218875" cy="1980973"/>
            <a:chOff x="5937078" y="451757"/>
            <a:chExt cx="5218875" cy="1980973"/>
          </a:xfrm>
        </p:grpSpPr>
        <p:grpSp>
          <p:nvGrpSpPr>
            <p:cNvPr id="16" name="组合 15"/>
            <p:cNvGrpSpPr/>
            <p:nvPr/>
          </p:nvGrpSpPr>
          <p:grpSpPr>
            <a:xfrm>
              <a:off x="5937078" y="451757"/>
              <a:ext cx="4670205" cy="1813232"/>
              <a:chOff x="3993115" y="1333386"/>
              <a:chExt cx="4670205" cy="1813232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093660" y="1333386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工程上大多数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负载为感性的</a:t>
                </a:r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993115" y="1685734"/>
                <a:ext cx="3920708" cy="1460884"/>
                <a:chOff x="5607050" y="1417553"/>
                <a:chExt cx="3920708" cy="146088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5607050" y="1870381"/>
                  <a:ext cx="3920708" cy="1008056"/>
                  <a:chOff x="5607050" y="1870381"/>
                  <a:chExt cx="3920708" cy="1008056"/>
                </a:xfrm>
              </p:grpSpPr>
              <p:sp>
                <p:nvSpPr>
                  <p:cNvPr id="11" name="椭圆 10"/>
                  <p:cNvSpPr/>
                  <p:nvPr/>
                </p:nvSpPr>
                <p:spPr>
                  <a:xfrm>
                    <a:off x="7502630" y="1951898"/>
                    <a:ext cx="108000" cy="10800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7528902" y="2671864"/>
                    <a:ext cx="108000" cy="10800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5607050" y="1870381"/>
                    <a:ext cx="3920708" cy="1008056"/>
                    <a:chOff x="5607050" y="1870381"/>
                    <a:chExt cx="3920708" cy="100805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5607050" y="1873068"/>
                      <a:ext cx="1027112" cy="1005369"/>
                    </a:xfrm>
                    <a:prstGeom prst="rect">
                      <a:avLst/>
                    </a:prstGeom>
                    <a:solidFill>
                      <a:srgbClr val="FFCDCD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</a:rPr>
                        <a:t>正弦</a:t>
                      </a:r>
                      <a:endParaRPr lang="en-US" altLang="zh-CN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</a:rPr>
                        <a:t>电源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cxnSp>
                  <p:nvCxnSpPr>
                    <p:cNvPr id="10" name="直接连接符 9"/>
                    <p:cNvCxnSpPr/>
                    <p:nvPr/>
                  </p:nvCxnSpPr>
                  <p:spPr>
                    <a:xfrm>
                      <a:off x="6634162" y="2017986"/>
                      <a:ext cx="90000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/>
                    <p:cNvCxnSpPr/>
                    <p:nvPr/>
                  </p:nvCxnSpPr>
                  <p:spPr>
                    <a:xfrm>
                      <a:off x="6634162" y="2722179"/>
                      <a:ext cx="90000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>
                      <a:off x="7610630" y="2009705"/>
                      <a:ext cx="90000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>
                      <a:off x="7610630" y="2724408"/>
                      <a:ext cx="90000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8500646" y="1870381"/>
                      <a:ext cx="1027112" cy="1005369"/>
                    </a:xfrm>
                    <a:prstGeom prst="rect">
                      <a:avLst/>
                    </a:prstGeom>
                    <a:solidFill>
                      <a:srgbClr val="75DBFF"/>
                    </a:solidFill>
                    <a:ln w="28575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</a:rPr>
                        <a:t>感性</a:t>
                      </a:r>
                      <a:endParaRPr lang="en-US" altLang="zh-CN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rgbClr val="002060"/>
                          </a:solidFill>
                        </a:rPr>
                        <a:t>负载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</p:grpSp>
            <p:graphicFrame>
              <p:nvGraphicFramePr>
                <p:cNvPr id="61" name="Object 44"/>
                <p:cNvGraphicFramePr>
                  <a:graphicFrameLocks noChangeAspect="1"/>
                </p:cNvGraphicFramePr>
                <p:nvPr/>
              </p:nvGraphicFramePr>
              <p:xfrm>
                <a:off x="7371624" y="2173031"/>
                <a:ext cx="314555" cy="3975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429" name="公式" r:id="rId1" imgW="3962400" imgH="4876800" progId="Equation.3">
                        <p:embed/>
                      </p:oleObj>
                    </mc:Choice>
                    <mc:Fallback>
                      <p:oleObj name="公式" r:id="rId1" imgW="3962400" imgH="4876800" progId="Equation.3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71624" y="2173031"/>
                              <a:ext cx="314555" cy="39759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Object 45"/>
                <p:cNvGraphicFramePr>
                  <a:graphicFrameLocks noChangeAspect="1"/>
                </p:cNvGraphicFramePr>
                <p:nvPr/>
              </p:nvGraphicFramePr>
              <p:xfrm>
                <a:off x="7680852" y="1417553"/>
                <a:ext cx="501650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430" name="公式" r:id="rId3" imgW="5791200" imgH="5486400" progId="Equation.3">
                        <p:embed/>
                      </p:oleObj>
                    </mc:Choice>
                    <mc:Fallback>
                      <p:oleObj name="公式" r:id="rId3" imgW="5791200" imgH="5486400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0852" y="1417553"/>
                              <a:ext cx="501650" cy="4286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6" name="Text Box 40"/>
              <p:cNvSpPr txBox="1">
                <a:spLocks noChangeArrowheads="1"/>
              </p:cNvSpPr>
              <p:nvPr/>
            </p:nvSpPr>
            <p:spPr bwMode="auto">
              <a:xfrm>
                <a:off x="5530065" y="2163663"/>
                <a:ext cx="3593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 Box 41"/>
              <p:cNvSpPr txBox="1">
                <a:spLocks noChangeArrowheads="1"/>
              </p:cNvSpPr>
              <p:nvPr/>
            </p:nvSpPr>
            <p:spPr bwMode="auto">
              <a:xfrm>
                <a:off x="5542299" y="2652136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Line 46"/>
              <p:cNvSpPr>
                <a:spLocks noChangeShapeType="1"/>
              </p:cNvSpPr>
              <p:nvPr/>
            </p:nvSpPr>
            <p:spPr bwMode="auto">
              <a:xfrm>
                <a:off x="6075710" y="2166668"/>
                <a:ext cx="432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2453" y="1003980"/>
              <a:ext cx="1333500" cy="1428750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softEdge rad="127000"/>
            </a:effectLst>
          </p:spPr>
        </p:pic>
      </p:grp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01859" y="3310867"/>
            <a:ext cx="6047562" cy="23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u="sng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提高功率因数的原则</a:t>
            </a:r>
            <a:r>
              <a:rPr lang="zh-CN" altLang="en-US" sz="28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必须保证原负载的工作状态不变：</a:t>
            </a:r>
            <a:endParaRPr lang="en-US" altLang="zh-CN" sz="2800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①加至负载上的电压</a:t>
            </a:r>
            <a:r>
              <a:rPr lang="en-US" altLang="zh-CN" sz="2800" i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不变</a:t>
            </a:r>
            <a:endParaRPr lang="en-US" altLang="zh-CN" sz="2800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②负载的有功功率</a:t>
            </a:r>
            <a:r>
              <a:rPr lang="en-US" altLang="zh-CN" sz="2800" i="1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和无功功率</a:t>
            </a:r>
            <a:r>
              <a:rPr lang="en-US" altLang="zh-CN" sz="2800" i="1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不变→负载电流</a:t>
            </a:r>
            <a:r>
              <a:rPr lang="en-US" altLang="zh-CN" sz="2800" i="1" dirty="0">
                <a:solidFill>
                  <a:srgbClr val="C00000"/>
                </a:solidFill>
              </a:rPr>
              <a:t>I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RL </a:t>
            </a:r>
            <a:r>
              <a:rPr lang="zh-CN" altLang="en-US" sz="2800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不变</a:t>
            </a:r>
            <a:endParaRPr lang="zh-CN" altLang="en-US" sz="28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35044" y="6482384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grpSp>
        <p:nvGrpSpPr>
          <p:cNvPr id="74" name="组合 73"/>
          <p:cNvGrpSpPr/>
          <p:nvPr/>
        </p:nvGrpSpPr>
        <p:grpSpPr>
          <a:xfrm>
            <a:off x="8466044" y="1128826"/>
            <a:ext cx="1996977" cy="2016263"/>
            <a:chOff x="5680075" y="649421"/>
            <a:chExt cx="2117175" cy="2146890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075" y="786536"/>
              <a:ext cx="1666875" cy="20097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6" name="文本框 75"/>
            <p:cNvSpPr txBox="1"/>
            <p:nvPr/>
          </p:nvSpPr>
          <p:spPr>
            <a:xfrm>
              <a:off x="7329551" y="649421"/>
              <a:ext cx="467699" cy="1932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如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何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降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低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20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  <a:endPara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00" grpId="0" animBg="1" autoUpdateAnimBg="0"/>
      <p:bldP spid="42" grpId="0" autoUpdateAnimBg="0"/>
      <p:bldP spid="225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88437" y="6478817"/>
            <a:ext cx="2743200" cy="365125"/>
          </a:xfrm>
        </p:spPr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8255747" y="3856009"/>
                <a:ext cx="3776053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感性负载的部分无功功率与电容的无功功率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互补，从而电源与感性负载能量交换的规模减小为：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𝑹𝑳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占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用</m:t>
                    </m:r>
                    <m:r>
                      <a:rPr lang="zh-CN" alt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电源容量</m:t>
                    </m:r>
                  </m:oMath>
                </a14:m>
                <a:endParaRPr lang="en-US" altLang="zh-CN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从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𝑹𝑳</m:t>
                        </m:r>
                      </m:sub>
                    </m:sSub>
                    <m:r>
                      <a:rPr lang="zh-CN" alt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降</m:t>
                    </m:r>
                    <m:r>
                      <a:rPr lang="zh-CN" alt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_GB2312" panose="02010609030101010101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华文琥珀" panose="02010800040101010101" pitchFamily="2" charset="-122"/>
                    <a:ea typeface="楷体_GB2312" panose="02010609030101010101"/>
                  </a:rPr>
                  <a:t>→能提高电源利用率！</a:t>
                </a:r>
                <a:endParaRPr lang="en-US" altLang="zh-CN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47" y="3856009"/>
                <a:ext cx="3776053" cy="2754600"/>
              </a:xfrm>
              <a:prstGeom prst="rect">
                <a:avLst/>
              </a:prstGeom>
              <a:blipFill rotWithShape="1">
                <a:blip r:embed="rId1"/>
                <a:stretch>
                  <a:fillRect l="-2419" t="-2439" r="-645" b="-3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557025" y="4634346"/>
            <a:ext cx="4698722" cy="1822424"/>
            <a:chOff x="395838" y="5017475"/>
            <a:chExt cx="4836624" cy="1623849"/>
          </a:xfrm>
        </p:grpSpPr>
        <p:graphicFrame>
          <p:nvGraphicFramePr>
            <p:cNvPr id="36" name="Object 61"/>
            <p:cNvGraphicFramePr>
              <a:graphicFrameLocks noChangeAspect="1"/>
            </p:cNvGraphicFramePr>
            <p:nvPr/>
          </p:nvGraphicFramePr>
          <p:xfrm>
            <a:off x="1134410" y="5410994"/>
            <a:ext cx="855913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2" name="公式" r:id="rId2" imgW="11887200" imgH="5486400" progId="Equation.3">
                    <p:embed/>
                  </p:oleObj>
                </mc:Choice>
                <mc:Fallback>
                  <p:oleObj name="公式" r:id="rId2" imgW="11887200" imgH="54864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410" y="5410994"/>
                          <a:ext cx="855913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组合 36"/>
            <p:cNvGrpSpPr/>
            <p:nvPr/>
          </p:nvGrpSpPr>
          <p:grpSpPr>
            <a:xfrm>
              <a:off x="433657" y="5017475"/>
              <a:ext cx="4664934" cy="1266217"/>
              <a:chOff x="450356" y="5254277"/>
              <a:chExt cx="4622019" cy="1036863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50356" y="5254277"/>
                <a:ext cx="1994749" cy="6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2060"/>
                    </a:solidFill>
                    <a:latin typeface="楷体_GB2312" panose="02010609030101010101"/>
                    <a:ea typeface="楷体_GB2312" panose="02010609030101010101"/>
                  </a:rPr>
                  <a:t>并入电容后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楷体_GB2312" panose="02010609030101010101"/>
                    <a:ea typeface="楷体_GB2312" panose="02010609030101010101"/>
                  </a:rPr>
                  <a:t>:</a:t>
                </a:r>
                <a:endParaRPr lang="en-US" altLang="zh-CN" sz="2400" b="1" dirty="0">
                  <a:solidFill>
                    <a:srgbClr val="002060"/>
                  </a:solidFill>
                  <a:latin typeface="楷体_GB2312" panose="02010609030101010101"/>
                  <a:ea typeface="楷体_GB2312" panose="02010609030101010101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ea typeface="楷体_GB2312" panose="02010609030101010101"/>
                    <a:cs typeface="Times New Roman" panose="02020603050405020304" pitchFamily="18" charset="0"/>
                  </a:rPr>
                  <a:t>(1)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楷体_GB2312" panose="02010609030101010101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2" name="Object 22"/>
              <p:cNvGraphicFramePr>
                <a:graphicFrameLocks noChangeAspect="1"/>
              </p:cNvGraphicFramePr>
              <p:nvPr/>
            </p:nvGraphicFramePr>
            <p:xfrm>
              <a:off x="2137384" y="5609582"/>
              <a:ext cx="2614153" cy="365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363" name="公式" r:id="rId4" imgW="32308800" imgH="5791200" progId="Equation.3">
                      <p:embed/>
                    </p:oleObj>
                  </mc:Choice>
                  <mc:Fallback>
                    <p:oleObj name="公式" r:id="rId4" imgW="32308800" imgH="57912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7384" y="5609582"/>
                            <a:ext cx="2614153" cy="365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文本框 42"/>
              <p:cNvSpPr txBox="1"/>
              <p:nvPr/>
            </p:nvSpPr>
            <p:spPr>
              <a:xfrm>
                <a:off x="545527" y="5913098"/>
                <a:ext cx="4526848" cy="37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2060"/>
                    </a:solidFill>
                    <a:latin typeface="华文琥珀" panose="02010800040101010101" pitchFamily="2" charset="-122"/>
                    <a:ea typeface="楷体_GB2312" panose="02010609030101010101"/>
                  </a:rPr>
                  <a:t>→ </a:t>
                </a:r>
                <a:r>
                  <a:rPr lang="zh-CN" altLang="en-US" sz="2400" dirty="0">
                    <a:solidFill>
                      <a:srgbClr val="002060"/>
                    </a:solidFill>
                    <a:ea typeface="楷体_GB2312" panose="02010609030101010101"/>
                  </a:rPr>
                  <a:t>电源可提供的有功功率提高。</a:t>
                </a:r>
                <a:endParaRPr lang="zh-CN" altLang="en-US" sz="2400" dirty="0">
                  <a:ea typeface="楷体_GB2312" panose="02010609030101010101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95838" y="6225592"/>
              <a:ext cx="4836624" cy="415732"/>
              <a:chOff x="7116172" y="5621010"/>
              <a:chExt cx="4836624" cy="41573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116172" y="5625381"/>
                <a:ext cx="4836624" cy="411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_GB2312" panose="02010609030101010101"/>
                    <a:cs typeface="Times New Roman" panose="02020603050405020304" pitchFamily="18" charset="0"/>
                  </a:rPr>
                  <a:t>(2)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楷体_GB2312" panose="02010609030101010101"/>
                    <a:cs typeface="Times New Roman" panose="02020603050405020304" pitchFamily="18" charset="0"/>
                  </a:rPr>
                  <a:t>                      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华文琥珀" panose="02010800040101010101" pitchFamily="2" charset="-122"/>
                    <a:ea typeface="楷体_GB2312" panose="02010609030101010101"/>
                  </a:rPr>
                  <a:t>→</a:t>
                </a:r>
                <a:r>
                  <a:rPr lang="zh-CN" altLang="en-US" sz="2400" dirty="0">
                    <a:solidFill>
                      <a:srgbClr val="002060"/>
                    </a:solidFill>
                    <a:ea typeface="楷体_GB2312" panose="02010609030101010101"/>
                  </a:rPr>
                  <a:t>线路损耗下降。</a:t>
                </a:r>
                <a:endParaRPr lang="zh-CN" altLang="en-US" sz="2400" dirty="0">
                  <a:solidFill>
                    <a:srgbClr val="002060"/>
                  </a:solidFill>
                  <a:ea typeface="楷体_GB2312" panose="02010609030101010101"/>
                </a:endParaRPr>
              </a:p>
            </p:txBody>
          </p:sp>
          <p:graphicFrame>
            <p:nvGraphicFramePr>
              <p:cNvPr id="40" name="Object 61"/>
              <p:cNvGraphicFramePr>
                <a:graphicFrameLocks noChangeAspect="1"/>
              </p:cNvGraphicFramePr>
              <p:nvPr/>
            </p:nvGraphicFramePr>
            <p:xfrm>
              <a:off x="7768527" y="5621010"/>
              <a:ext cx="1082603" cy="405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364" name="公式" r:id="rId6" imgW="17373600" imgH="5791200" progId="Equation.3">
                      <p:embed/>
                    </p:oleObj>
                  </mc:Choice>
                  <mc:Fallback>
                    <p:oleObj name="公式" r:id="rId6" imgW="17373600" imgH="579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8527" y="5621010"/>
                            <a:ext cx="1082603" cy="405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" name="文本框 44"/>
          <p:cNvSpPr txBox="1"/>
          <p:nvPr/>
        </p:nvSpPr>
        <p:spPr>
          <a:xfrm>
            <a:off x="4635511" y="0"/>
            <a:ext cx="263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2-8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功率因数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003079" y="504693"/>
            <a:ext cx="4116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tx1"/>
                </a:solidFill>
              </a:rPr>
              <a:t>三</a:t>
            </a:r>
            <a:r>
              <a:rPr lang="en-US" altLang="zh-CN" sz="2800" dirty="0">
                <a:solidFill>
                  <a:schemeClr val="tx1"/>
                </a:solidFill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</a:rPr>
              <a:t>提高功率因数的措施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01267" y="936326"/>
            <a:ext cx="5595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▲</a:t>
            </a:r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并联电容</a:t>
            </a:r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，提高功率因数。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477099" y="1477455"/>
            <a:ext cx="2678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3FF"/>
                </a:solidFill>
              </a:rPr>
              <a:t>◇应用相量图分析：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9" name="Group 6"/>
          <p:cNvGrpSpPr/>
          <p:nvPr/>
        </p:nvGrpSpPr>
        <p:grpSpPr bwMode="auto">
          <a:xfrm>
            <a:off x="4567049" y="1826330"/>
            <a:ext cx="2979738" cy="503238"/>
            <a:chOff x="3168" y="1035"/>
            <a:chExt cx="1877" cy="317"/>
          </a:xfrm>
        </p:grpSpPr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3168" y="1256"/>
              <a:ext cx="1584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8"/>
            <p:cNvGraphicFramePr>
              <a:graphicFrameLocks noChangeAspect="1"/>
            </p:cNvGraphicFramePr>
            <p:nvPr/>
          </p:nvGraphicFramePr>
          <p:xfrm>
            <a:off x="4788" y="1035"/>
            <a:ext cx="2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5" name="公式" r:id="rId8" imgW="166370" imgH="205105" progId="Equation.3">
                    <p:embed/>
                  </p:oleObj>
                </mc:Choice>
                <mc:Fallback>
                  <p:oleObj name="公式" r:id="rId8" imgW="166370" imgH="20510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1035"/>
                          <a:ext cx="2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9"/>
          <p:cNvGrpSpPr/>
          <p:nvPr/>
        </p:nvGrpSpPr>
        <p:grpSpPr bwMode="auto">
          <a:xfrm>
            <a:off x="4567049" y="2177166"/>
            <a:ext cx="1765300" cy="533400"/>
            <a:chOff x="3168" y="1256"/>
            <a:chExt cx="108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3168" y="1256"/>
              <a:ext cx="105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4087" y="1304"/>
            <a:ext cx="1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6" name="公式" r:id="rId10" imgW="127635" imgH="191770" progId="Equation.3">
                    <p:embed/>
                  </p:oleObj>
                </mc:Choice>
                <mc:Fallback>
                  <p:oleObj name="公式" r:id="rId10" imgW="127635" imgH="19177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304"/>
                          <a:ext cx="1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12"/>
          <p:cNvGrpSpPr/>
          <p:nvPr/>
        </p:nvGrpSpPr>
        <p:grpSpPr bwMode="auto">
          <a:xfrm>
            <a:off x="6243449" y="2710566"/>
            <a:ext cx="457200" cy="609600"/>
            <a:chOff x="4224" y="1592"/>
            <a:chExt cx="288" cy="384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V="1">
              <a:off x="4224" y="1592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" name="Object 14"/>
            <p:cNvGraphicFramePr>
              <a:graphicFrameLocks noChangeAspect="1"/>
            </p:cNvGraphicFramePr>
            <p:nvPr/>
          </p:nvGraphicFramePr>
          <p:xfrm>
            <a:off x="4274" y="1640"/>
            <a:ext cx="23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7" name="公式" r:id="rId12" imgW="203200" imgH="241300" progId="Equation.3">
                    <p:embed/>
                  </p:oleObj>
                </mc:Choice>
                <mc:Fallback>
                  <p:oleObj name="公式" r:id="rId12" imgW="2032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640"/>
                          <a:ext cx="23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15"/>
          <p:cNvGrpSpPr/>
          <p:nvPr/>
        </p:nvGrpSpPr>
        <p:grpSpPr bwMode="auto">
          <a:xfrm>
            <a:off x="4567049" y="2026354"/>
            <a:ext cx="1676400" cy="1606550"/>
            <a:chOff x="3168" y="1161"/>
            <a:chExt cx="1056" cy="1000"/>
          </a:xfrm>
        </p:grpSpPr>
        <p:sp>
          <p:nvSpPr>
            <p:cNvPr id="59" name="Freeform 16"/>
            <p:cNvSpPr/>
            <p:nvPr/>
          </p:nvSpPr>
          <p:spPr bwMode="auto">
            <a:xfrm>
              <a:off x="3351" y="1256"/>
              <a:ext cx="45" cy="126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  <a:gd name="T4" fmla="*/ 0 60000 65536"/>
                <a:gd name="T5" fmla="*/ 0 60000 65536"/>
                <a:gd name="T6" fmla="*/ 0 w 45"/>
                <a:gd name="T7" fmla="*/ 0 h 126"/>
                <a:gd name="T8" fmla="*/ 45 w 45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" name="Group 17"/>
            <p:cNvGrpSpPr/>
            <p:nvPr/>
          </p:nvGrpSpPr>
          <p:grpSpPr bwMode="auto">
            <a:xfrm>
              <a:off x="3168" y="1161"/>
              <a:ext cx="1056" cy="1000"/>
              <a:chOff x="3168" y="1161"/>
              <a:chExt cx="1056" cy="1000"/>
            </a:xfrm>
          </p:grpSpPr>
          <p:sp>
            <p:nvSpPr>
              <p:cNvPr id="61" name="Line 18"/>
              <p:cNvSpPr>
                <a:spLocks noChangeShapeType="1"/>
              </p:cNvSpPr>
              <p:nvPr/>
            </p:nvSpPr>
            <p:spPr bwMode="auto">
              <a:xfrm>
                <a:off x="3168" y="1256"/>
                <a:ext cx="1056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graphicFrame>
            <p:nvGraphicFramePr>
              <p:cNvPr id="62" name="Object 19"/>
              <p:cNvGraphicFramePr>
                <a:graphicFrameLocks noChangeAspect="1"/>
              </p:cNvGraphicFramePr>
              <p:nvPr/>
            </p:nvGraphicFramePr>
            <p:xfrm>
              <a:off x="3919" y="1880"/>
              <a:ext cx="28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368" name="公式" r:id="rId14" imgW="228600" imgH="228600" progId="Equation.3">
                      <p:embed/>
                    </p:oleObj>
                  </mc:Choice>
                  <mc:Fallback>
                    <p:oleObj name="公式" r:id="rId14" imgW="228600" imgH="228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1880"/>
                            <a:ext cx="28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3352" y="1161"/>
                <a:ext cx="296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3333FF"/>
                    </a:solidFill>
                    <a:latin typeface="Symbol" panose="05050102010706020507" pitchFamily="18" charset="2"/>
                  </a:rPr>
                  <a:t>j</a:t>
                </a:r>
                <a:r>
                  <a:rPr lang="en-US" altLang="zh-CN" baseline="-25000">
                    <a:solidFill>
                      <a:srgbClr val="3333FF"/>
                    </a:solidFill>
                  </a:rPr>
                  <a:t>1</a:t>
                </a:r>
                <a:endParaRPr lang="en-US" altLang="zh-CN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64" name="Group 21"/>
          <p:cNvGrpSpPr/>
          <p:nvPr/>
        </p:nvGrpSpPr>
        <p:grpSpPr bwMode="auto">
          <a:xfrm>
            <a:off x="5309999" y="2023180"/>
            <a:ext cx="501650" cy="461963"/>
            <a:chOff x="3636" y="1159"/>
            <a:chExt cx="316" cy="291"/>
          </a:xfrm>
        </p:grpSpPr>
        <p:sp>
          <p:nvSpPr>
            <p:cNvPr id="65" name="Freeform 22"/>
            <p:cNvSpPr/>
            <p:nvPr/>
          </p:nvSpPr>
          <p:spPr bwMode="auto">
            <a:xfrm>
              <a:off x="3669" y="1253"/>
              <a:ext cx="33" cy="162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  <a:gd name="T6" fmla="*/ 0 60000 65536"/>
                <a:gd name="T7" fmla="*/ 0 60000 65536"/>
                <a:gd name="T8" fmla="*/ 0 60000 65536"/>
                <a:gd name="T9" fmla="*/ 0 w 33"/>
                <a:gd name="T10" fmla="*/ 0 h 162"/>
                <a:gd name="T11" fmla="*/ 33 w 3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" name="Group 23"/>
            <p:cNvGrpSpPr/>
            <p:nvPr/>
          </p:nvGrpSpPr>
          <p:grpSpPr bwMode="auto">
            <a:xfrm>
              <a:off x="3636" y="1159"/>
              <a:ext cx="316" cy="291"/>
              <a:chOff x="3636" y="1159"/>
              <a:chExt cx="316" cy="291"/>
            </a:xfrm>
          </p:grpSpPr>
          <p:sp>
            <p:nvSpPr>
              <p:cNvPr id="67" name="Freeform 24"/>
              <p:cNvSpPr/>
              <p:nvPr/>
            </p:nvSpPr>
            <p:spPr bwMode="auto">
              <a:xfrm>
                <a:off x="3636" y="1256"/>
                <a:ext cx="34" cy="147"/>
              </a:xfrm>
              <a:custGeom>
                <a:avLst/>
                <a:gdLst>
                  <a:gd name="T0" fmla="*/ 18 w 34"/>
                  <a:gd name="T1" fmla="*/ 3 h 147"/>
                  <a:gd name="T2" fmla="*/ 33 w 34"/>
                  <a:gd name="T3" fmla="*/ 81 h 147"/>
                  <a:gd name="T4" fmla="*/ 0 w 34"/>
                  <a:gd name="T5" fmla="*/ 147 h 147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147"/>
                  <a:gd name="T11" fmla="*/ 34 w 34"/>
                  <a:gd name="T12" fmla="*/ 147 h 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147">
                    <a:moveTo>
                      <a:pt x="18" y="3"/>
                    </a:moveTo>
                    <a:cubicBezTo>
                      <a:pt x="24" y="0"/>
                      <a:pt x="34" y="57"/>
                      <a:pt x="33" y="81"/>
                    </a:cubicBezTo>
                    <a:cubicBezTo>
                      <a:pt x="30" y="105"/>
                      <a:pt x="7" y="133"/>
                      <a:pt x="0" y="14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Text Box 25"/>
              <p:cNvSpPr txBox="1">
                <a:spLocks noChangeArrowheads="1"/>
              </p:cNvSpPr>
              <p:nvPr/>
            </p:nvSpPr>
            <p:spPr bwMode="auto">
              <a:xfrm>
                <a:off x="3719" y="1159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786156" y="1892301"/>
            <a:ext cx="2033796" cy="2628370"/>
            <a:chOff x="1195199" y="1683016"/>
            <a:chExt cx="2033796" cy="2628370"/>
          </a:xfrm>
        </p:grpSpPr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414399" y="2374636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1423799" y="2374636"/>
              <a:ext cx="10080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414399" y="3974836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2319149" y="2679436"/>
              <a:ext cx="190500" cy="4572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1499999" y="4279636"/>
              <a:ext cx="900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38"/>
            <p:cNvSpPr txBox="1">
              <a:spLocks noChangeArrowheads="1"/>
            </p:cNvSpPr>
            <p:nvPr/>
          </p:nvSpPr>
          <p:spPr bwMode="auto">
            <a:xfrm>
              <a:off x="1976249" y="3441436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tx1"/>
                  </a:solidFill>
                </a:rPr>
                <a:t>L</a:t>
              </a:r>
              <a:endParaRPr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1949262" y="267943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tx1"/>
                  </a:solidFill>
                </a:rPr>
                <a:t>R</a:t>
              </a:r>
              <a:endParaRPr lang="en-US" altLang="zh-CN" i="1">
                <a:solidFill>
                  <a:schemeClr val="tx1"/>
                </a:solidFill>
              </a:endParaRP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2642999" y="2450836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4" name="Object 43"/>
            <p:cNvGraphicFramePr>
              <a:graphicFrameLocks noChangeAspect="1"/>
            </p:cNvGraphicFramePr>
            <p:nvPr/>
          </p:nvGraphicFramePr>
          <p:xfrm>
            <a:off x="1195199" y="3078677"/>
            <a:ext cx="427822" cy="527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69" name="公式" r:id="rId16" imgW="166370" imgH="205105" progId="Equation.3">
                    <p:embed/>
                  </p:oleObj>
                </mc:Choice>
                <mc:Fallback>
                  <p:oleObj name="公式" r:id="rId16" imgW="166370" imgH="20510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199" y="3078677"/>
                          <a:ext cx="427822" cy="527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44"/>
            <p:cNvGraphicFramePr>
              <a:graphicFrameLocks noChangeAspect="1"/>
            </p:cNvGraphicFramePr>
            <p:nvPr/>
          </p:nvGraphicFramePr>
          <p:xfrm>
            <a:off x="1728598" y="1683016"/>
            <a:ext cx="304207" cy="463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70" name="公式" r:id="rId17" imgW="127635" imgH="191770" progId="Equation.3">
                    <p:embed/>
                  </p:oleObj>
                </mc:Choice>
                <mc:Fallback>
                  <p:oleObj name="公式" r:id="rId17" imgW="127635" imgH="19177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598" y="1683016"/>
                          <a:ext cx="304207" cy="463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45"/>
            <p:cNvGraphicFramePr>
              <a:graphicFrameLocks noChangeAspect="1"/>
            </p:cNvGraphicFramePr>
            <p:nvPr/>
          </p:nvGraphicFramePr>
          <p:xfrm>
            <a:off x="2670174" y="2451099"/>
            <a:ext cx="558821" cy="530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71" name="公式" r:id="rId18" imgW="5791200" imgH="5486400" progId="Equation.3">
                    <p:embed/>
                  </p:oleObj>
                </mc:Choice>
                <mc:Fallback>
                  <p:oleObj name="公式" r:id="rId18" imgW="5791200" imgH="5486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174" y="2451099"/>
                          <a:ext cx="558821" cy="530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1576199" y="2222236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1195199" y="2527036"/>
              <a:ext cx="3571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1271399" y="3593836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tx1"/>
                  </a:solidFill>
                </a:rPr>
                <a:t>_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91" name="Group 50"/>
            <p:cNvGrpSpPr/>
            <p:nvPr/>
          </p:nvGrpSpPr>
          <p:grpSpPr bwMode="auto">
            <a:xfrm rot="5400000">
              <a:off x="2155637" y="3623998"/>
              <a:ext cx="609600" cy="90488"/>
              <a:chOff x="666" y="1872"/>
              <a:chExt cx="489" cy="60"/>
            </a:xfrm>
          </p:grpSpPr>
          <p:sp>
            <p:nvSpPr>
              <p:cNvPr id="94" name="Freeform 51"/>
              <p:cNvSpPr/>
              <p:nvPr/>
            </p:nvSpPr>
            <p:spPr bwMode="auto">
              <a:xfrm>
                <a:off x="666" y="1872"/>
                <a:ext cx="125" cy="6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0"/>
                  <a:gd name="T17" fmla="*/ 125 w 12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2"/>
              <p:cNvSpPr/>
              <p:nvPr/>
            </p:nvSpPr>
            <p:spPr bwMode="auto">
              <a:xfrm>
                <a:off x="791" y="1872"/>
                <a:ext cx="121" cy="54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54"/>
                  <a:gd name="T17" fmla="*/ 121 w 121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3"/>
              <p:cNvSpPr/>
              <p:nvPr/>
            </p:nvSpPr>
            <p:spPr bwMode="auto">
              <a:xfrm>
                <a:off x="912" y="1872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1"/>
                  <a:gd name="T17" fmla="*/ 119 w 119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4"/>
              <p:cNvSpPr/>
              <p:nvPr/>
            </p:nvSpPr>
            <p:spPr bwMode="auto">
              <a:xfrm>
                <a:off x="1032" y="1872"/>
                <a:ext cx="123" cy="57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57"/>
                  <a:gd name="T17" fmla="*/ 123 w 123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Oval 55"/>
            <p:cNvSpPr>
              <a:spLocks noChangeArrowheads="1"/>
            </p:cNvSpPr>
            <p:nvPr/>
          </p:nvSpPr>
          <p:spPr bwMode="auto">
            <a:xfrm>
              <a:off x="1392049" y="4203436"/>
              <a:ext cx="107950" cy="1079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dirty="0"/>
            </a:p>
          </p:txBody>
        </p:sp>
        <p:sp>
          <p:nvSpPr>
            <p:cNvPr id="93" name="Oval 56"/>
            <p:cNvSpPr>
              <a:spLocks noChangeArrowheads="1"/>
            </p:cNvSpPr>
            <p:nvPr/>
          </p:nvSpPr>
          <p:spPr bwMode="auto">
            <a:xfrm>
              <a:off x="1333312" y="2312724"/>
              <a:ext cx="107950" cy="1079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2005356" y="1881360"/>
            <a:ext cx="1258888" cy="2607562"/>
            <a:chOff x="2414399" y="1672075"/>
            <a:chExt cx="1258888" cy="2607562"/>
          </a:xfrm>
        </p:grpSpPr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2871599" y="2249742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2414399" y="1672075"/>
              <a:ext cx="1258888" cy="2607562"/>
              <a:chOff x="2414399" y="1672075"/>
              <a:chExt cx="1258888" cy="2607562"/>
            </a:xfrm>
          </p:grpSpPr>
          <p:sp>
            <p:nvSpPr>
              <p:cNvPr id="70" name="Line 27"/>
              <p:cNvSpPr>
                <a:spLocks noChangeShapeType="1"/>
              </p:cNvSpPr>
              <p:nvPr/>
            </p:nvSpPr>
            <p:spPr bwMode="auto">
              <a:xfrm>
                <a:off x="3462149" y="2374636"/>
                <a:ext cx="0" cy="8382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3462149" y="3365236"/>
                <a:ext cx="0" cy="914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3" name="Group 30"/>
              <p:cNvGrpSpPr/>
              <p:nvPr/>
            </p:nvGrpSpPr>
            <p:grpSpPr bwMode="auto">
              <a:xfrm>
                <a:off x="3243074" y="3219186"/>
                <a:ext cx="430213" cy="144463"/>
                <a:chOff x="2208" y="1732"/>
                <a:chExt cx="164" cy="92"/>
              </a:xfrm>
            </p:grpSpPr>
            <p:sp>
              <p:nvSpPr>
                <p:cNvPr id="98" name="Line 31"/>
                <p:cNvSpPr>
                  <a:spLocks noChangeShapeType="1"/>
                </p:cNvSpPr>
                <p:nvPr/>
              </p:nvSpPr>
              <p:spPr bwMode="auto">
                <a:xfrm>
                  <a:off x="2208" y="1732"/>
                  <a:ext cx="16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Line 32"/>
                <p:cNvSpPr>
                  <a:spLocks noChangeShapeType="1"/>
                </p:cNvSpPr>
                <p:nvPr/>
              </p:nvSpPr>
              <p:spPr bwMode="auto">
                <a:xfrm>
                  <a:off x="2208" y="1824"/>
                  <a:ext cx="16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/>
                </a:p>
              </p:txBody>
            </p:sp>
          </p:grpSp>
          <p:graphicFrame>
            <p:nvGraphicFramePr>
              <p:cNvPr id="87" name="Object 46"/>
              <p:cNvGraphicFramePr>
                <a:graphicFrameLocks noChangeAspect="1"/>
              </p:cNvGraphicFramePr>
              <p:nvPr/>
            </p:nvGraphicFramePr>
            <p:xfrm>
              <a:off x="3024792" y="1672075"/>
              <a:ext cx="430705" cy="51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372" name="公式" r:id="rId20" imgW="203200" imgH="241300" progId="Equation.3">
                      <p:embed/>
                    </p:oleObj>
                  </mc:Choice>
                  <mc:Fallback>
                    <p:oleObj name="公式" r:id="rId20" imgW="203200" imgH="2413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792" y="1672075"/>
                            <a:ext cx="430705" cy="51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1" name="直接连接符 100"/>
              <p:cNvCxnSpPr>
                <a:stCxn id="74" idx="0"/>
                <a:endCxn id="70" idx="0"/>
              </p:cNvCxnSpPr>
              <p:nvPr/>
            </p:nvCxnSpPr>
            <p:spPr>
              <a:xfrm>
                <a:off x="2414399" y="2374636"/>
                <a:ext cx="10477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V="1">
                <a:off x="2433976" y="4279636"/>
                <a:ext cx="1030287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 Box 40"/>
              <p:cNvSpPr txBox="1">
                <a:spLocks noChangeArrowheads="1"/>
              </p:cNvSpPr>
              <p:nvPr/>
            </p:nvSpPr>
            <p:spPr bwMode="auto">
              <a:xfrm>
                <a:off x="2871599" y="3060436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 dirty="0">
                    <a:solidFill>
                      <a:srgbClr val="FF0000"/>
                    </a:solidFill>
                  </a:rPr>
                  <a:t>C</a:t>
                </a:r>
                <a:endParaRPr lang="en-US" altLang="zh-CN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07" name="矩形 106"/>
          <p:cNvSpPr/>
          <p:nvPr/>
        </p:nvSpPr>
        <p:spPr>
          <a:xfrm>
            <a:off x="3791754" y="3643748"/>
            <a:ext cx="371887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并电容后</a:t>
            </a:r>
            <a:r>
              <a:rPr lang="en-US" altLang="zh-CN" sz="2400" b="1" i="1" dirty="0">
                <a:solidFill>
                  <a:srgbClr val="7030A0"/>
                </a:solidFill>
                <a:latin typeface="Symbol" panose="05050102010706020507" pitchFamily="18" charset="2"/>
              </a:rPr>
              <a:t>j</a:t>
            </a:r>
            <a:r>
              <a:rPr lang="zh-CN" altLang="en-US" sz="2400" b="1" dirty="0">
                <a:solidFill>
                  <a:srgbClr val="7030A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→</a:t>
            </a:r>
            <a:r>
              <a:rPr lang="zh-CN" altLang="en-US" sz="24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降低了，但</a:t>
            </a:r>
            <a:r>
              <a: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感性负载的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 </a:t>
            </a:r>
            <a:r>
              <a: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仍不变。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10" name="右箭头 109"/>
          <p:cNvSpPr/>
          <p:nvPr/>
        </p:nvSpPr>
        <p:spPr>
          <a:xfrm>
            <a:off x="7356655" y="2329568"/>
            <a:ext cx="1582827" cy="7053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功率三角形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07923" y="4983490"/>
            <a:ext cx="2583893" cy="1360361"/>
            <a:chOff x="298063" y="4983490"/>
            <a:chExt cx="2583893" cy="1360361"/>
          </a:xfrm>
        </p:grpSpPr>
        <p:sp>
          <p:nvSpPr>
            <p:cNvPr id="44" name="文本框 43"/>
            <p:cNvSpPr txBox="1"/>
            <p:nvPr/>
          </p:nvSpPr>
          <p:spPr>
            <a:xfrm>
              <a:off x="1585956" y="4996909"/>
              <a:ext cx="1296000" cy="1296000"/>
            </a:xfrm>
            <a:prstGeom prst="rect">
              <a:avLst/>
            </a:prstGeom>
            <a:solidFill>
              <a:srgbClr val="FBFBFB"/>
            </a:solidFill>
            <a:ln w="76200"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思考：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串电容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可行否？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63" y="4983490"/>
              <a:ext cx="1360361" cy="136036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  <a:effectLst>
              <a:softEdge rad="63500"/>
            </a:effectLst>
          </p:spPr>
        </p:pic>
      </p:grpSp>
      <p:grpSp>
        <p:nvGrpSpPr>
          <p:cNvPr id="118" name="组合 117"/>
          <p:cNvGrpSpPr/>
          <p:nvPr/>
        </p:nvGrpSpPr>
        <p:grpSpPr>
          <a:xfrm>
            <a:off x="9200809" y="1172926"/>
            <a:ext cx="396899" cy="415069"/>
            <a:chOff x="9200809" y="1172926"/>
            <a:chExt cx="396899" cy="415069"/>
          </a:xfrm>
        </p:grpSpPr>
        <p:graphicFrame>
          <p:nvGraphicFramePr>
            <p:cNvPr id="115" name="Object 61"/>
            <p:cNvGraphicFramePr>
              <a:graphicFrameLocks noChangeAspect="1"/>
            </p:cNvGraphicFramePr>
            <p:nvPr/>
          </p:nvGraphicFramePr>
          <p:xfrm>
            <a:off x="9259205" y="1172926"/>
            <a:ext cx="292410" cy="363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73" name="公式" r:id="rId23" imgW="3352800" imgH="3962400" progId="Equation.3">
                    <p:embed/>
                  </p:oleObj>
                </mc:Choice>
                <mc:Fallback>
                  <p:oleObj name="公式" r:id="rId23" imgW="3352800" imgH="39624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9205" y="1172926"/>
                          <a:ext cx="292410" cy="363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弧形 116"/>
            <p:cNvSpPr/>
            <p:nvPr/>
          </p:nvSpPr>
          <p:spPr>
            <a:xfrm>
              <a:off x="9200809" y="1183582"/>
              <a:ext cx="396899" cy="404413"/>
            </a:xfrm>
            <a:prstGeom prst="arc">
              <a:avLst>
                <a:gd name="adj1" fmla="val 18742969"/>
                <a:gd name="adj2" fmla="val 398500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Line 62"/>
          <p:cNvSpPr>
            <a:spLocks noChangeShapeType="1"/>
          </p:cNvSpPr>
          <p:nvPr/>
        </p:nvSpPr>
        <p:spPr bwMode="auto">
          <a:xfrm rot="5400000" flipH="1">
            <a:off x="9127417" y="903033"/>
            <a:ext cx="1199402" cy="18198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Line 61"/>
          <p:cNvSpPr>
            <a:spLocks noChangeShapeType="1"/>
          </p:cNvSpPr>
          <p:nvPr/>
        </p:nvSpPr>
        <p:spPr bwMode="auto">
          <a:xfrm flipH="1" flipV="1">
            <a:off x="10652544" y="2443885"/>
            <a:ext cx="0" cy="1296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 Box 64"/>
              <p:cNvSpPr txBox="1">
                <a:spLocks noChangeArrowheads="1"/>
              </p:cNvSpPr>
              <p:nvPr/>
            </p:nvSpPr>
            <p:spPr bwMode="auto">
              <a:xfrm>
                <a:off x="10587357" y="2807293"/>
                <a:ext cx="6702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1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7357" y="2807293"/>
                <a:ext cx="670255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23" name="组合 122"/>
          <p:cNvGrpSpPr/>
          <p:nvPr/>
        </p:nvGrpSpPr>
        <p:grpSpPr>
          <a:xfrm>
            <a:off x="8347172" y="714119"/>
            <a:ext cx="2902721" cy="3025767"/>
            <a:chOff x="8347172" y="714119"/>
            <a:chExt cx="2902721" cy="3025767"/>
          </a:xfrm>
        </p:grpSpPr>
        <p:grpSp>
          <p:nvGrpSpPr>
            <p:cNvPr id="9" name="组合 8"/>
            <p:cNvGrpSpPr/>
            <p:nvPr/>
          </p:nvGrpSpPr>
          <p:grpSpPr>
            <a:xfrm>
              <a:off x="8347172" y="714119"/>
              <a:ext cx="2288089" cy="3025767"/>
              <a:chOff x="9274770" y="2280112"/>
              <a:chExt cx="2288089" cy="3025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678957" y="2280112"/>
                <a:ext cx="1883902" cy="3025767"/>
                <a:chOff x="9721538" y="2326768"/>
                <a:chExt cx="1890567" cy="287459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9721538" y="2326768"/>
                  <a:ext cx="1890567" cy="2874590"/>
                  <a:chOff x="9725084" y="2354259"/>
                  <a:chExt cx="1890567" cy="2874590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9725084" y="2805482"/>
                    <a:ext cx="1890567" cy="2423367"/>
                    <a:chOff x="9229393" y="3770900"/>
                    <a:chExt cx="2060071" cy="2423367"/>
                  </a:xfrm>
                </p:grpSpPr>
                <p:sp>
                  <p:nvSpPr>
                    <p:cNvPr id="25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250862" y="3793879"/>
                      <a:ext cx="0" cy="23598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B0F0"/>
                      </a:solidFill>
                      <a:round/>
                      <a:tailEnd type="non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62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9063360" y="3968162"/>
                      <a:ext cx="2421070" cy="2031139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FF"/>
                      </a:solidFill>
                      <a:round/>
                      <a:tailEnd type="non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229393" y="3770900"/>
                      <a:ext cx="2007690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B050"/>
                      </a:solidFill>
                      <a:round/>
                      <a:tailEnd type="non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Text Box 6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132849" y="2354259"/>
                        <a:ext cx="772422" cy="43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rgbClr val="6600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𝑹𝑳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" name="Text Box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0132849" y="2354259"/>
                        <a:ext cx="772422" cy="438599"/>
                      </a:xfrm>
                      <a:prstGeom prst="rect">
                        <a:avLst/>
                      </a:prstGeom>
                      <a:blipFill rotWithShape="1">
                        <a:blip r:embed="rId26"/>
                        <a:stretch>
                          <a:fillRect b="-3947"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34526" y="3721147"/>
                      <a:ext cx="735421" cy="43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254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rgbClr val="66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𝑹𝑳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" name="Text 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34526" y="3721147"/>
                      <a:ext cx="735421" cy="4386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b="-3947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p:sp>
            <p:nvSpPr>
              <p:cNvPr id="13" name="饼形 12"/>
              <p:cNvSpPr/>
              <p:nvPr/>
            </p:nvSpPr>
            <p:spPr>
              <a:xfrm>
                <a:off x="9274770" y="2337122"/>
                <a:ext cx="914400" cy="914400"/>
              </a:xfrm>
              <a:prstGeom prst="pie">
                <a:avLst>
                  <a:gd name="adj1" fmla="val 0"/>
                  <a:gd name="adj2" fmla="val 3019935"/>
                </a:avLst>
              </a:prstGeom>
              <a:solidFill>
                <a:srgbClr val="FFFF66">
                  <a:alpha val="6784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6" name="Object 61"/>
              <p:cNvGraphicFramePr>
                <a:graphicFrameLocks noChangeAspect="1"/>
              </p:cNvGraphicFramePr>
              <p:nvPr/>
            </p:nvGraphicFramePr>
            <p:xfrm>
              <a:off x="9867080" y="2670367"/>
              <a:ext cx="289441" cy="4200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374" name="公式" r:id="rId27" imgW="4267200" imgH="5486400" progId="Equation.3">
                      <p:embed/>
                    </p:oleObj>
                  </mc:Choice>
                  <mc:Fallback>
                    <p:oleObj name="公式" r:id="rId27" imgW="4267200" imgH="54864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7080" y="2670367"/>
                            <a:ext cx="289441" cy="4200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弧形 14"/>
              <p:cNvSpPr/>
              <p:nvPr/>
            </p:nvSpPr>
            <p:spPr>
              <a:xfrm flipV="1">
                <a:off x="9889502" y="2739503"/>
                <a:ext cx="350529" cy="432192"/>
              </a:xfrm>
              <a:prstGeom prst="arc">
                <a:avLst>
                  <a:gd name="adj1" fmla="val 16347023"/>
                  <a:gd name="adj2" fmla="val 58849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465769" y="1683642"/>
                  <a:ext cx="78412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𝑹𝑳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2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65769" y="1683642"/>
                  <a:ext cx="784124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1447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24" name="Text Box 64"/>
          <p:cNvSpPr txBox="1">
            <a:spLocks noChangeArrowheads="1"/>
          </p:cNvSpPr>
          <p:nvPr/>
        </p:nvSpPr>
        <p:spPr bwMode="auto">
          <a:xfrm rot="10800000" flipV="1">
            <a:off x="9898506" y="159093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S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  <p:bldP spid="48" grpId="0" autoUpdateAnimBg="0"/>
      <p:bldP spid="107" grpId="0" animBg="1"/>
      <p:bldP spid="110" grpId="0" animBg="1"/>
      <p:bldP spid="119" grpId="0" animBg="1"/>
      <p:bldP spid="120" grpId="0" animBg="1"/>
      <p:bldP spid="121" grpId="0"/>
      <p:bldP spid="1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17313" y="418330"/>
            <a:ext cx="3732212" cy="492443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206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▲</a:t>
            </a:r>
            <a:r>
              <a:rPr lang="zh-CN" altLang="en-US" sz="2600" dirty="0">
                <a:solidFill>
                  <a:schemeClr val="tx1"/>
                </a:solidFill>
              </a:rPr>
              <a:t>并联电容值的计算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85748" y="577756"/>
            <a:ext cx="707918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u="sng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设原电路的功率因数为</a:t>
            </a:r>
            <a:r>
              <a:rPr lang="en-US" altLang="zh-CN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u="sng" baseline="-25000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，要求补偿到</a:t>
            </a:r>
            <a:endParaRPr lang="zh-CN" altLang="en-US" sz="2800" u="sng" dirty="0">
              <a:solidFill>
                <a:srgbClr val="00206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须并联多大电容？（设 </a:t>
            </a:r>
            <a:r>
              <a:rPr lang="en-US" altLang="zh-CN" sz="2800" i="1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u="sng" dirty="0">
                <a:solidFill>
                  <a:srgbClr val="00206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为已知）</a:t>
            </a:r>
            <a:endParaRPr lang="zh-CN" altLang="en-US" sz="2800" u="sng" dirty="0">
              <a:solidFill>
                <a:srgbClr val="002060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 bwMode="auto">
          <a:xfrm>
            <a:off x="576893" y="884750"/>
            <a:ext cx="2937905" cy="2800353"/>
            <a:chOff x="912" y="634"/>
            <a:chExt cx="1556" cy="1594"/>
          </a:xfrm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340" y="1008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340" y="1632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1"/>
            <p:cNvGrpSpPr/>
            <p:nvPr/>
          </p:nvGrpSpPr>
          <p:grpSpPr bwMode="auto">
            <a:xfrm>
              <a:off x="912" y="634"/>
              <a:ext cx="1556" cy="1594"/>
              <a:chOff x="912" y="634"/>
              <a:chExt cx="1556" cy="1594"/>
            </a:xfrm>
          </p:grpSpPr>
          <p:grpSp>
            <p:nvGrpSpPr>
              <p:cNvPr id="33" name="Group 32"/>
              <p:cNvGrpSpPr/>
              <p:nvPr/>
            </p:nvGrpSpPr>
            <p:grpSpPr bwMode="auto">
              <a:xfrm>
                <a:off x="2202" y="1540"/>
                <a:ext cx="266" cy="91"/>
                <a:chOff x="2208" y="1732"/>
                <a:chExt cx="161" cy="92"/>
              </a:xfrm>
            </p:grpSpPr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>
                  <a:off x="2208" y="1732"/>
                  <a:ext cx="16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>
                  <a:off x="2208" y="1824"/>
                  <a:ext cx="16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1056" y="1008"/>
                <a:ext cx="1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1620" y="1200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1426" y="1702"/>
                <a:ext cx="18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tx1"/>
                    </a:solidFill>
                  </a:rPr>
                  <a:t>L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1411" y="1223"/>
                <a:ext cx="196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tx1"/>
                    </a:solidFill>
                  </a:rPr>
                  <a:t>R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1991" y="1462"/>
                <a:ext cx="19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tx1"/>
                    </a:solidFill>
                  </a:rPr>
                  <a:t>C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1808" y="1056"/>
                <a:ext cx="0" cy="2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1935" y="93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" name="Object 45"/>
              <p:cNvGraphicFramePr>
                <a:graphicFrameLocks noChangeAspect="1"/>
              </p:cNvGraphicFramePr>
              <p:nvPr/>
            </p:nvGraphicFramePr>
            <p:xfrm>
              <a:off x="912" y="1536"/>
              <a:ext cx="201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04" name="公式" r:id="rId1" imgW="166370" imgH="205105" progId="Equation.3">
                      <p:embed/>
                    </p:oleObj>
                  </mc:Choice>
                  <mc:Fallback>
                    <p:oleObj name="公式" r:id="rId1" imgW="166370" imgH="205105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536"/>
                            <a:ext cx="201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6"/>
              <p:cNvGraphicFramePr>
                <a:graphicFrameLocks noChangeAspect="1"/>
              </p:cNvGraphicFramePr>
              <p:nvPr/>
            </p:nvGraphicFramePr>
            <p:xfrm>
              <a:off x="1248" y="657"/>
              <a:ext cx="136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05" name="公式" r:id="rId3" imgW="127635" imgH="191770" progId="Equation.3">
                      <p:embed/>
                    </p:oleObj>
                  </mc:Choice>
                  <mc:Fallback>
                    <p:oleObj name="公式" r:id="rId3" imgW="127635" imgH="19177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657"/>
                            <a:ext cx="136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47"/>
              <p:cNvGraphicFramePr>
                <a:graphicFrameLocks noChangeAspect="1"/>
              </p:cNvGraphicFramePr>
              <p:nvPr/>
            </p:nvGraphicFramePr>
            <p:xfrm>
              <a:off x="1815" y="1049"/>
              <a:ext cx="324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06" name="公式" r:id="rId5" imgW="228600" imgH="228600" progId="Equation.3">
                      <p:embed/>
                    </p:oleObj>
                  </mc:Choice>
                  <mc:Fallback>
                    <p:oleObj name="公式" r:id="rId5" imgW="228600" imgH="22860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" y="1049"/>
                            <a:ext cx="324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48"/>
              <p:cNvGraphicFramePr>
                <a:graphicFrameLocks noChangeAspect="1"/>
              </p:cNvGraphicFramePr>
              <p:nvPr/>
            </p:nvGraphicFramePr>
            <p:xfrm>
              <a:off x="1897" y="634"/>
              <a:ext cx="23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07" name="公式" r:id="rId7" imgW="203200" imgH="241300" progId="Equation.3">
                      <p:embed/>
                    </p:oleObj>
                  </mc:Choice>
                  <mc:Fallback>
                    <p:oleObj name="公式" r:id="rId7" imgW="203200" imgH="2413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7" y="634"/>
                            <a:ext cx="239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1152" y="9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913" y="1082"/>
                <a:ext cx="222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chemeClr val="tx1"/>
                    </a:solidFill>
                  </a:rPr>
                  <a:t>+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922" y="1753"/>
                <a:ext cx="20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dirty="0">
                    <a:solidFill>
                      <a:schemeClr val="tx1"/>
                    </a:solidFill>
                  </a:rPr>
                  <a:t>_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oup 52"/>
              <p:cNvGrpSpPr/>
              <p:nvPr/>
            </p:nvGrpSpPr>
            <p:grpSpPr bwMode="auto">
              <a:xfrm rot="5400000">
                <a:off x="1517" y="1795"/>
                <a:ext cx="384" cy="57"/>
                <a:chOff x="666" y="1872"/>
                <a:chExt cx="489" cy="60"/>
              </a:xfrm>
            </p:grpSpPr>
            <p:sp>
              <p:nvSpPr>
                <p:cNvPr id="54" name="Freeform 53"/>
                <p:cNvSpPr/>
                <p:nvPr/>
              </p:nvSpPr>
              <p:spPr bwMode="auto">
                <a:xfrm>
                  <a:off x="666" y="1872"/>
                  <a:ext cx="125" cy="60"/>
                </a:xfrm>
                <a:custGeom>
                  <a:avLst/>
                  <a:gdLst>
                    <a:gd name="T0" fmla="*/ 0 w 125"/>
                    <a:gd name="T1" fmla="*/ 60 h 60"/>
                    <a:gd name="T2" fmla="*/ 23 w 125"/>
                    <a:gd name="T3" fmla="*/ 15 h 60"/>
                    <a:gd name="T4" fmla="*/ 65 w 125"/>
                    <a:gd name="T5" fmla="*/ 0 h 60"/>
                    <a:gd name="T6" fmla="*/ 102 w 125"/>
                    <a:gd name="T7" fmla="*/ 15 h 60"/>
                    <a:gd name="T8" fmla="*/ 125 w 125"/>
                    <a:gd name="T9" fmla="*/ 51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60"/>
                    <a:gd name="T17" fmla="*/ 125 w 125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60">
                      <a:moveTo>
                        <a:pt x="0" y="60"/>
                      </a:moveTo>
                      <a:cubicBezTo>
                        <a:pt x="4" y="53"/>
                        <a:pt x="12" y="25"/>
                        <a:pt x="23" y="15"/>
                      </a:cubicBezTo>
                      <a:cubicBezTo>
                        <a:pt x="34" y="5"/>
                        <a:pt x="52" y="0"/>
                        <a:pt x="65" y="0"/>
                      </a:cubicBezTo>
                      <a:cubicBezTo>
                        <a:pt x="78" y="0"/>
                        <a:pt x="92" y="7"/>
                        <a:pt x="102" y="15"/>
                      </a:cubicBezTo>
                      <a:cubicBezTo>
                        <a:pt x="112" y="23"/>
                        <a:pt x="120" y="44"/>
                        <a:pt x="125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 bwMode="auto">
                <a:xfrm>
                  <a:off x="791" y="1872"/>
                  <a:ext cx="121" cy="54"/>
                </a:xfrm>
                <a:custGeom>
                  <a:avLst/>
                  <a:gdLst>
                    <a:gd name="T0" fmla="*/ 0 w 121"/>
                    <a:gd name="T1" fmla="*/ 54 h 54"/>
                    <a:gd name="T2" fmla="*/ 24 w 121"/>
                    <a:gd name="T3" fmla="*/ 15 h 54"/>
                    <a:gd name="T4" fmla="*/ 66 w 121"/>
                    <a:gd name="T5" fmla="*/ 0 h 54"/>
                    <a:gd name="T6" fmla="*/ 103 w 121"/>
                    <a:gd name="T7" fmla="*/ 15 h 54"/>
                    <a:gd name="T8" fmla="*/ 121 w 121"/>
                    <a:gd name="T9" fmla="*/ 5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54"/>
                    <a:gd name="T17" fmla="*/ 121 w 121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54">
                      <a:moveTo>
                        <a:pt x="0" y="54"/>
                      </a:moveTo>
                      <a:cubicBezTo>
                        <a:pt x="4" y="47"/>
                        <a:pt x="13" y="24"/>
                        <a:pt x="24" y="15"/>
                      </a:cubicBezTo>
                      <a:cubicBezTo>
                        <a:pt x="35" y="6"/>
                        <a:pt x="53" y="0"/>
                        <a:pt x="66" y="0"/>
                      </a:cubicBezTo>
                      <a:cubicBezTo>
                        <a:pt x="79" y="0"/>
                        <a:pt x="94" y="7"/>
                        <a:pt x="103" y="15"/>
                      </a:cubicBezTo>
                      <a:cubicBezTo>
                        <a:pt x="112" y="23"/>
                        <a:pt x="117" y="44"/>
                        <a:pt x="121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 bwMode="auto">
                <a:xfrm>
                  <a:off x="912" y="1872"/>
                  <a:ext cx="119" cy="51"/>
                </a:xfrm>
                <a:custGeom>
                  <a:avLst/>
                  <a:gdLst>
                    <a:gd name="T0" fmla="*/ 0 w 119"/>
                    <a:gd name="T1" fmla="*/ 51 h 51"/>
                    <a:gd name="T2" fmla="*/ 17 w 119"/>
                    <a:gd name="T3" fmla="*/ 15 h 51"/>
                    <a:gd name="T4" fmla="*/ 59 w 119"/>
                    <a:gd name="T5" fmla="*/ 0 h 51"/>
                    <a:gd name="T6" fmla="*/ 96 w 119"/>
                    <a:gd name="T7" fmla="*/ 15 h 51"/>
                    <a:gd name="T8" fmla="*/ 119 w 119"/>
                    <a:gd name="T9" fmla="*/ 51 h 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9"/>
                    <a:gd name="T16" fmla="*/ 0 h 51"/>
                    <a:gd name="T17" fmla="*/ 119 w 119"/>
                    <a:gd name="T18" fmla="*/ 51 h 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9" h="51">
                      <a:moveTo>
                        <a:pt x="0" y="51"/>
                      </a:moveTo>
                      <a:cubicBezTo>
                        <a:pt x="3" y="45"/>
                        <a:pt x="7" y="24"/>
                        <a:pt x="17" y="15"/>
                      </a:cubicBezTo>
                      <a:cubicBezTo>
                        <a:pt x="27" y="6"/>
                        <a:pt x="46" y="0"/>
                        <a:pt x="59" y="0"/>
                      </a:cubicBezTo>
                      <a:cubicBezTo>
                        <a:pt x="72" y="0"/>
                        <a:pt x="86" y="7"/>
                        <a:pt x="96" y="15"/>
                      </a:cubicBezTo>
                      <a:cubicBezTo>
                        <a:pt x="106" y="23"/>
                        <a:pt x="114" y="44"/>
                        <a:pt x="119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 bwMode="auto">
                <a:xfrm>
                  <a:off x="1032" y="1872"/>
                  <a:ext cx="123" cy="57"/>
                </a:xfrm>
                <a:custGeom>
                  <a:avLst/>
                  <a:gdLst>
                    <a:gd name="T0" fmla="*/ 0 w 123"/>
                    <a:gd name="T1" fmla="*/ 51 h 57"/>
                    <a:gd name="T2" fmla="*/ 23 w 123"/>
                    <a:gd name="T3" fmla="*/ 15 h 57"/>
                    <a:gd name="T4" fmla="*/ 65 w 123"/>
                    <a:gd name="T5" fmla="*/ 0 h 57"/>
                    <a:gd name="T6" fmla="*/ 102 w 123"/>
                    <a:gd name="T7" fmla="*/ 15 h 57"/>
                    <a:gd name="T8" fmla="*/ 123 w 123"/>
                    <a:gd name="T9" fmla="*/ 57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"/>
                    <a:gd name="T16" fmla="*/ 0 h 57"/>
                    <a:gd name="T17" fmla="*/ 123 w 123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" h="57">
                      <a:moveTo>
                        <a:pt x="0" y="51"/>
                      </a:moveTo>
                      <a:cubicBezTo>
                        <a:pt x="3" y="45"/>
                        <a:pt x="12" y="24"/>
                        <a:pt x="23" y="15"/>
                      </a:cubicBezTo>
                      <a:cubicBezTo>
                        <a:pt x="34" y="6"/>
                        <a:pt x="52" y="0"/>
                        <a:pt x="65" y="0"/>
                      </a:cubicBezTo>
                      <a:cubicBezTo>
                        <a:pt x="78" y="0"/>
                        <a:pt x="92" y="6"/>
                        <a:pt x="102" y="15"/>
                      </a:cubicBezTo>
                      <a:cubicBezTo>
                        <a:pt x="112" y="24"/>
                        <a:pt x="119" y="48"/>
                        <a:pt x="123" y="5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1036" y="2160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53" name="Oval 58"/>
              <p:cNvSpPr>
                <a:spLocks noChangeArrowheads="1"/>
              </p:cNvSpPr>
              <p:nvPr/>
            </p:nvSpPr>
            <p:spPr bwMode="auto">
              <a:xfrm>
                <a:off x="1008" y="960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4635511" y="0"/>
            <a:ext cx="263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2-8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功率因数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3441519" y="1520518"/>
            <a:ext cx="634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分析依据</a:t>
            </a:r>
            <a:r>
              <a:rPr lang="en-US" altLang="zh-CN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补偿前后 </a:t>
            </a:r>
            <a:r>
              <a:rPr lang="en-US" altLang="zh-CN" sz="2800" i="1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i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不变。</a:t>
            </a:r>
            <a:endParaRPr lang="zh-CN" altLang="en-US" sz="28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047" y="3890005"/>
            <a:ext cx="2988472" cy="2539514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76" name="线形标注 2 75"/>
          <p:cNvSpPr/>
          <p:nvPr/>
        </p:nvSpPr>
        <p:spPr>
          <a:xfrm>
            <a:off x="5854088" y="2838939"/>
            <a:ext cx="936000" cy="528339"/>
          </a:xfrm>
          <a:prstGeom prst="borderCallout2">
            <a:avLst>
              <a:gd name="adj1" fmla="val 703"/>
              <a:gd name="adj2" fmla="val 39483"/>
              <a:gd name="adj3" fmla="val -8925"/>
              <a:gd name="adj4" fmla="val 61061"/>
              <a:gd name="adj5" fmla="val -67057"/>
              <a:gd name="adj6" fmla="val 113454"/>
            </a:avLst>
          </a:prstGeom>
          <a:noFill/>
          <a:ln w="28575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Group 3"/>
          <p:cNvGrpSpPr/>
          <p:nvPr/>
        </p:nvGrpSpPr>
        <p:grpSpPr bwMode="auto">
          <a:xfrm>
            <a:off x="4277655" y="2040372"/>
            <a:ext cx="7473362" cy="746125"/>
            <a:chOff x="-287" y="451"/>
            <a:chExt cx="4632" cy="470"/>
          </a:xfrm>
        </p:grpSpPr>
        <p:sp>
          <p:nvSpPr>
            <p:cNvPr id="66" name="Text Box 4"/>
            <p:cNvSpPr txBox="1">
              <a:spLocks noChangeArrowheads="1"/>
            </p:cNvSpPr>
            <p:nvPr/>
          </p:nvSpPr>
          <p:spPr bwMode="auto">
            <a:xfrm>
              <a:off x="-287" y="538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由相量图可知：</a:t>
              </a:r>
              <a:endPara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7" name="Object 5"/>
            <p:cNvGraphicFramePr>
              <a:graphicFrameLocks noChangeAspect="1"/>
            </p:cNvGraphicFramePr>
            <p:nvPr/>
          </p:nvGraphicFramePr>
          <p:xfrm>
            <a:off x="1330" y="451"/>
            <a:ext cx="3015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08" name="公式" r:id="rId10" imgW="38709600" imgH="6096000" progId="Equation.3">
                    <p:embed/>
                  </p:oleObj>
                </mc:Choice>
                <mc:Fallback>
                  <p:oleObj name="公式" r:id="rId10" imgW="38709600" imgH="6096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451"/>
                          <a:ext cx="3015" cy="47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32"/>
          <p:cNvGraphicFramePr>
            <a:graphicFrameLocks noChangeAspect="1"/>
          </p:cNvGraphicFramePr>
          <p:nvPr/>
        </p:nvGraphicFramePr>
        <p:xfrm>
          <a:off x="7130550" y="3128595"/>
          <a:ext cx="48593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9" name="公式" r:id="rId12" imgW="49987200" imgH="6705600" progId="Equation.3">
                  <p:embed/>
                </p:oleObj>
              </mc:Choice>
              <mc:Fallback>
                <p:oleObj name="公式" r:id="rId12" imgW="49987200" imgH="670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550" y="3128595"/>
                        <a:ext cx="4859338" cy="701675"/>
                      </a:xfrm>
                      <a:prstGeom prst="rect">
                        <a:avLst/>
                      </a:prstGeom>
                      <a:solidFill>
                        <a:srgbClr val="DD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4"/>
          <p:cNvGraphicFramePr>
            <a:graphicFrameLocks noChangeAspect="1"/>
          </p:cNvGraphicFramePr>
          <p:nvPr/>
        </p:nvGraphicFramePr>
        <p:xfrm>
          <a:off x="5886708" y="2911130"/>
          <a:ext cx="88859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10" name="公式" r:id="rId14" imgW="9753600" imgH="4572000" progId="Equation.3">
                  <p:embed/>
                </p:oleObj>
              </mc:Choice>
              <mc:Fallback>
                <p:oleObj name="公式" r:id="rId14" imgW="9753600" imgH="4572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708" y="2911130"/>
                        <a:ext cx="88859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矩形 76"/>
          <p:cNvSpPr/>
          <p:nvPr/>
        </p:nvSpPr>
        <p:spPr>
          <a:xfrm>
            <a:off x="6886555" y="2187375"/>
            <a:ext cx="581149" cy="545248"/>
          </a:xfrm>
          <a:prstGeom prst="rect">
            <a:avLst/>
          </a:prstGeom>
          <a:noFill/>
          <a:ln w="28575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线形标注 2 77"/>
          <p:cNvSpPr/>
          <p:nvPr/>
        </p:nvSpPr>
        <p:spPr>
          <a:xfrm>
            <a:off x="8332973" y="3197739"/>
            <a:ext cx="637780" cy="532107"/>
          </a:xfrm>
          <a:prstGeom prst="borderCallout2">
            <a:avLst>
              <a:gd name="adj1" fmla="val -2554"/>
              <a:gd name="adj2" fmla="val 52295"/>
              <a:gd name="adj3" fmla="val -2161"/>
              <a:gd name="adj4" fmla="val 45860"/>
              <a:gd name="adj5" fmla="val -87446"/>
              <a:gd name="adj6" fmla="val 25348"/>
            </a:avLst>
          </a:pr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088750" y="2187375"/>
            <a:ext cx="614167" cy="5608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线形标注 2 80"/>
          <p:cNvSpPr/>
          <p:nvPr/>
        </p:nvSpPr>
        <p:spPr>
          <a:xfrm>
            <a:off x="10732562" y="3120536"/>
            <a:ext cx="332315" cy="532107"/>
          </a:xfrm>
          <a:prstGeom prst="borderCallout2">
            <a:avLst>
              <a:gd name="adj1" fmla="val -2554"/>
              <a:gd name="adj2" fmla="val 52295"/>
              <a:gd name="adj3" fmla="val -2161"/>
              <a:gd name="adj4" fmla="val 45860"/>
              <a:gd name="adj5" fmla="val -75795"/>
              <a:gd name="adj6" fmla="val -11962"/>
            </a:avLst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0276755" y="2152350"/>
            <a:ext cx="455807" cy="5783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546866" y="3860508"/>
            <a:ext cx="5497933" cy="908817"/>
            <a:chOff x="5125234" y="3970625"/>
            <a:chExt cx="7419071" cy="1075435"/>
          </a:xfrm>
        </p:grpSpPr>
        <p:graphicFrame>
          <p:nvGraphicFramePr>
            <p:cNvPr id="83" name="Object 2"/>
            <p:cNvGraphicFramePr>
              <a:graphicFrameLocks noChangeAspect="1"/>
            </p:cNvGraphicFramePr>
            <p:nvPr/>
          </p:nvGraphicFramePr>
          <p:xfrm>
            <a:off x="7205896" y="3970625"/>
            <a:ext cx="5338409" cy="1072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1" name="公式" r:id="rId16" imgW="41757600" imgH="10058400" progId="Equation.3">
                    <p:embed/>
                  </p:oleObj>
                </mc:Choice>
                <mc:Fallback>
                  <p:oleObj name="公式" r:id="rId16" imgW="41757600" imgH="10058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896" y="3970625"/>
                          <a:ext cx="5338409" cy="107264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虚尾箭头 83"/>
            <p:cNvSpPr/>
            <p:nvPr/>
          </p:nvSpPr>
          <p:spPr>
            <a:xfrm>
              <a:off x="5125234" y="4085753"/>
              <a:ext cx="2016096" cy="960307"/>
            </a:xfrm>
            <a:prstGeom prst="stripedRightArrow">
              <a:avLst/>
            </a:prstGeom>
            <a:solidFill>
              <a:srgbClr val="F199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计算公式</a:t>
              </a:r>
              <a:endParaRPr lang="zh-CN" altLang="en-US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539109" y="3078908"/>
            <a:ext cx="2081091" cy="972000"/>
            <a:chOff x="3692343" y="3235094"/>
            <a:chExt cx="2081091" cy="972000"/>
          </a:xfrm>
        </p:grpSpPr>
        <p:sp>
          <p:nvSpPr>
            <p:cNvPr id="149" name="圆角矩形 148"/>
            <p:cNvSpPr/>
            <p:nvPr/>
          </p:nvSpPr>
          <p:spPr>
            <a:xfrm>
              <a:off x="3721434" y="3235094"/>
              <a:ext cx="2052000" cy="97200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3692343" y="3280156"/>
              <a:ext cx="2025310" cy="923329"/>
              <a:chOff x="4734592" y="5278554"/>
              <a:chExt cx="2223015" cy="82050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5560775" y="5278554"/>
                <a:ext cx="1396832" cy="820504"/>
              </a:xfrm>
              <a:prstGeom prst="rect">
                <a:avLst/>
              </a:prstGeom>
              <a:solidFill>
                <a:srgbClr val="C6ED49"/>
              </a:solidFill>
              <a:effectLst>
                <a:softEdge rad="31750"/>
              </a:effec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功率因数</a:t>
                </a:r>
                <a:endParaRPr lang="en-US" altLang="zh-CN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 补偿到</a:t>
                </a:r>
                <a:endParaRPr lang="en-US" altLang="zh-CN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什么程度</a:t>
                </a:r>
                <a:r>
                  <a:rPr lang="en-US" altLang="zh-CN" dirty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?</a:t>
                </a:r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34592" y="5320511"/>
                <a:ext cx="937936" cy="730712"/>
              </a:xfrm>
              <a:prstGeom prst="rect">
                <a:avLst/>
              </a:prstGeom>
              <a:effectLst>
                <a:softEdge rad="127000"/>
              </a:effectLst>
            </p:spPr>
          </p:pic>
        </p:grpSp>
      </p:grpSp>
      <p:grpSp>
        <p:nvGrpSpPr>
          <p:cNvPr id="104" name="Group 2"/>
          <p:cNvGrpSpPr/>
          <p:nvPr/>
        </p:nvGrpSpPr>
        <p:grpSpPr bwMode="auto">
          <a:xfrm>
            <a:off x="10668349" y="5072902"/>
            <a:ext cx="1475209" cy="1466838"/>
            <a:chOff x="4164" y="3742"/>
            <a:chExt cx="1726" cy="1902"/>
          </a:xfrm>
        </p:grpSpPr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4164" y="4247"/>
              <a:ext cx="1726" cy="13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呈电容性，</a:t>
              </a:r>
              <a:endParaRPr lang="en-US" altLang="zh-CN" sz="20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过补偿</a:t>
              </a:r>
              <a:r>
                <a:rPr lang="en-US" altLang="zh-CN" b="0" dirty="0">
                  <a:solidFill>
                    <a:srgbClr val="FF0000"/>
                  </a:solidFill>
                  <a:latin typeface="Arial Narrow" panose="020B0606020202030204" pitchFamily="34" charset="0"/>
                  <a:ea typeface="仿宋" panose="02010609060101010101" pitchFamily="49" charset="-122"/>
                </a:rPr>
                <a:t>X</a:t>
              </a:r>
              <a:endParaRPr lang="en-US" altLang="zh-CN" b="0" dirty="0">
                <a:solidFill>
                  <a:srgbClr val="FF0000"/>
                </a:solidFill>
                <a:latin typeface="Arial Narrow" panose="020B0606020202030204" pitchFamily="34" charset="0"/>
                <a:ea typeface="仿宋" panose="02010609060101010101" pitchFamily="49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不可取</a:t>
              </a:r>
              <a:r>
                <a:rPr lang="zh-CN" altLang="en-US" sz="2000" b="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！</a:t>
              </a:r>
              <a:endParaRPr lang="zh-CN" altLang="en-US" b="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graphicFrame>
          <p:nvGraphicFramePr>
            <p:cNvPr id="106" name="Object 4"/>
            <p:cNvGraphicFramePr>
              <a:graphicFrameLocks noChangeAspect="1"/>
            </p:cNvGraphicFramePr>
            <p:nvPr/>
          </p:nvGraphicFramePr>
          <p:xfrm>
            <a:off x="4164" y="3742"/>
            <a:ext cx="140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2" name="公式" r:id="rId19" imgW="558800" imgH="203200" progId="Equation.3">
                    <p:embed/>
                  </p:oleObj>
                </mc:Choice>
                <mc:Fallback>
                  <p:oleObj name="公式" r:id="rId19" imgW="5588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3742"/>
                          <a:ext cx="1400" cy="50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" name="Group 5"/>
          <p:cNvGrpSpPr/>
          <p:nvPr/>
        </p:nvGrpSpPr>
        <p:grpSpPr bwMode="auto">
          <a:xfrm>
            <a:off x="4023371" y="4168334"/>
            <a:ext cx="1396547" cy="1787357"/>
            <a:chOff x="432" y="1332"/>
            <a:chExt cx="1166" cy="1645"/>
          </a:xfrm>
        </p:grpSpPr>
        <p:graphicFrame>
          <p:nvGraphicFramePr>
            <p:cNvPr id="108" name="Object 6"/>
            <p:cNvGraphicFramePr>
              <a:graphicFrameLocks noChangeAspect="1"/>
            </p:cNvGraphicFramePr>
            <p:nvPr/>
          </p:nvGraphicFramePr>
          <p:xfrm>
            <a:off x="1033" y="2196"/>
            <a:ext cx="23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3" name="公式" r:id="rId21" imgW="127000" imgH="190500" progId="Equation.3">
                    <p:embed/>
                  </p:oleObj>
                </mc:Choice>
                <mc:Fallback>
                  <p:oleObj name="公式" r:id="rId21" imgW="127000" imgH="19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2196"/>
                          <a:ext cx="23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Line 7"/>
            <p:cNvSpPr>
              <a:spLocks noChangeShapeType="1"/>
            </p:cNvSpPr>
            <p:nvPr/>
          </p:nvSpPr>
          <p:spPr bwMode="auto">
            <a:xfrm flipV="1">
              <a:off x="1063" y="2383"/>
              <a:ext cx="0" cy="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8"/>
            <p:cNvSpPr>
              <a:spLocks noChangeShapeType="1"/>
            </p:cNvSpPr>
            <p:nvPr/>
          </p:nvSpPr>
          <p:spPr bwMode="auto">
            <a:xfrm>
              <a:off x="480" y="1608"/>
              <a:ext cx="575" cy="7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9"/>
            <p:cNvSpPr>
              <a:spLocks noChangeShapeType="1"/>
            </p:cNvSpPr>
            <p:nvPr/>
          </p:nvSpPr>
          <p:spPr bwMode="auto">
            <a:xfrm>
              <a:off x="480" y="2201"/>
              <a:ext cx="571" cy="1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"/>
            <p:cNvSpPr>
              <a:spLocks noChangeShapeType="1"/>
            </p:cNvSpPr>
            <p:nvPr/>
          </p:nvSpPr>
          <p:spPr bwMode="auto">
            <a:xfrm>
              <a:off x="455" y="2174"/>
              <a:ext cx="105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1"/>
            <p:cNvSpPr>
              <a:spLocks noChangeShapeType="1"/>
            </p:cNvSpPr>
            <p:nvPr/>
          </p:nvSpPr>
          <p:spPr bwMode="auto">
            <a:xfrm>
              <a:off x="432" y="2174"/>
              <a:ext cx="626" cy="733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" name="Object 12"/>
            <p:cNvGraphicFramePr>
              <a:graphicFrameLocks noChangeAspect="1"/>
            </p:cNvGraphicFramePr>
            <p:nvPr/>
          </p:nvGraphicFramePr>
          <p:xfrm>
            <a:off x="1363" y="1830"/>
            <a:ext cx="2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4" name="公式" r:id="rId23" imgW="165100" imgH="203200" progId="Equation.3">
                    <p:embed/>
                  </p:oleObj>
                </mc:Choice>
                <mc:Fallback>
                  <p:oleObj name="公式" r:id="rId23" imgW="1651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1830"/>
                          <a:ext cx="23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13"/>
            <p:cNvGraphicFramePr>
              <a:graphicFrameLocks noChangeAspect="1"/>
            </p:cNvGraphicFramePr>
            <p:nvPr/>
          </p:nvGraphicFramePr>
          <p:xfrm>
            <a:off x="1073" y="2580"/>
            <a:ext cx="31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5" name="公式" r:id="rId25" imgW="228600" imgH="228600" progId="Equation.3">
                    <p:embed/>
                  </p:oleObj>
                </mc:Choice>
                <mc:Fallback>
                  <p:oleObj name="公式" r:id="rId25" imgW="2286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580"/>
                          <a:ext cx="31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" name="Group 14"/>
            <p:cNvGrpSpPr/>
            <p:nvPr/>
          </p:nvGrpSpPr>
          <p:grpSpPr bwMode="auto">
            <a:xfrm>
              <a:off x="455" y="1332"/>
              <a:ext cx="316" cy="842"/>
              <a:chOff x="455" y="1632"/>
              <a:chExt cx="316" cy="842"/>
            </a:xfrm>
          </p:grpSpPr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 flipV="1">
                <a:off x="455" y="1872"/>
                <a:ext cx="0" cy="6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8" name="Object 16"/>
              <p:cNvGraphicFramePr>
                <a:graphicFrameLocks noChangeAspect="1"/>
              </p:cNvGraphicFramePr>
              <p:nvPr/>
            </p:nvGraphicFramePr>
            <p:xfrm>
              <a:off x="528" y="1632"/>
              <a:ext cx="243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16" name="公式" r:id="rId27" imgW="177800" imgH="241300" progId="Equation.3">
                      <p:embed/>
                    </p:oleObj>
                  </mc:Choice>
                  <mc:Fallback>
                    <p:oleObj name="公式" r:id="rId27" imgW="177800" imgH="2413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632"/>
                            <a:ext cx="243" cy="4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9" name="Group 17"/>
          <p:cNvGrpSpPr/>
          <p:nvPr/>
        </p:nvGrpSpPr>
        <p:grpSpPr bwMode="auto">
          <a:xfrm>
            <a:off x="3487041" y="5965235"/>
            <a:ext cx="2391724" cy="784349"/>
            <a:chOff x="1137" y="1936"/>
            <a:chExt cx="2986" cy="1184"/>
          </a:xfrm>
        </p:grpSpPr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1137" y="2516"/>
              <a:ext cx="2986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呈电感性</a:t>
              </a:r>
              <a:r>
                <a:rPr lang="en-US" altLang="zh-CN" sz="2000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,</a:t>
              </a:r>
              <a:r>
                <a:rPr lang="zh-CN" altLang="en-US" sz="20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欠补偿 </a:t>
              </a:r>
              <a:r>
                <a:rPr lang="zh-CN" altLang="en-US" sz="2000" dirty="0">
                  <a:solidFill>
                    <a:srgbClr val="FF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sym typeface="Symbol" panose="05050102010706020507" pitchFamily="18" charset="2"/>
                </a:rPr>
                <a:t></a:t>
              </a:r>
              <a:endParaRPr lang="zh-CN" altLang="en-US" sz="20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graphicFrame>
          <p:nvGraphicFramePr>
            <p:cNvPr id="121" name="Object 19"/>
            <p:cNvGraphicFramePr>
              <a:graphicFrameLocks noChangeAspect="1"/>
            </p:cNvGraphicFramePr>
            <p:nvPr/>
          </p:nvGraphicFramePr>
          <p:xfrm>
            <a:off x="1456" y="1936"/>
            <a:ext cx="239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7" name="公式" r:id="rId29" imgW="29260800" imgH="4876800" progId="Equation.3">
                    <p:embed/>
                  </p:oleObj>
                </mc:Choice>
                <mc:Fallback>
                  <p:oleObj name="公式" r:id="rId29" imgW="29260800" imgH="4876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936"/>
                          <a:ext cx="2391" cy="56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Group 23"/>
          <p:cNvGrpSpPr/>
          <p:nvPr/>
        </p:nvGrpSpPr>
        <p:grpSpPr bwMode="auto">
          <a:xfrm>
            <a:off x="5822848" y="4079726"/>
            <a:ext cx="1664557" cy="1860885"/>
            <a:chOff x="2172" y="1296"/>
            <a:chExt cx="1297" cy="1702"/>
          </a:xfrm>
        </p:grpSpPr>
        <p:sp>
          <p:nvSpPr>
            <p:cNvPr id="123" name="Line 24"/>
            <p:cNvSpPr>
              <a:spLocks noChangeShapeType="1"/>
            </p:cNvSpPr>
            <p:nvPr/>
          </p:nvSpPr>
          <p:spPr bwMode="auto">
            <a:xfrm>
              <a:off x="2436" y="2160"/>
              <a:ext cx="1033" cy="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5"/>
            <p:cNvSpPr>
              <a:spLocks noChangeShapeType="1"/>
            </p:cNvSpPr>
            <p:nvPr/>
          </p:nvSpPr>
          <p:spPr bwMode="auto">
            <a:xfrm>
              <a:off x="2436" y="2160"/>
              <a:ext cx="528" cy="7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" name="Object 26"/>
            <p:cNvGraphicFramePr>
              <a:graphicFrameLocks noChangeAspect="1"/>
            </p:cNvGraphicFramePr>
            <p:nvPr/>
          </p:nvGraphicFramePr>
          <p:xfrm>
            <a:off x="3228" y="1824"/>
            <a:ext cx="23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8" name="公式" r:id="rId31" imgW="165100" imgH="203200" progId="Equation.3">
                    <p:embed/>
                  </p:oleObj>
                </mc:Choice>
                <mc:Fallback>
                  <p:oleObj name="公式" r:id="rId31" imgW="1651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824"/>
                          <a:ext cx="23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27"/>
            <p:cNvGraphicFramePr>
              <a:graphicFrameLocks noChangeAspect="1"/>
            </p:cNvGraphicFramePr>
            <p:nvPr/>
          </p:nvGraphicFramePr>
          <p:xfrm>
            <a:off x="2988" y="2160"/>
            <a:ext cx="23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19" name="公式" r:id="rId32" imgW="127000" imgH="190500" progId="Equation.3">
                    <p:embed/>
                  </p:oleObj>
                </mc:Choice>
                <mc:Fallback>
                  <p:oleObj name="公式" r:id="rId32" imgW="127000" imgH="1905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160"/>
                          <a:ext cx="23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Line 28"/>
            <p:cNvSpPr>
              <a:spLocks noChangeShapeType="1"/>
            </p:cNvSpPr>
            <p:nvPr/>
          </p:nvSpPr>
          <p:spPr bwMode="auto">
            <a:xfrm flipV="1">
              <a:off x="2964" y="2160"/>
              <a:ext cx="0" cy="6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29"/>
            <p:cNvSpPr>
              <a:spLocks noChangeShapeType="1"/>
            </p:cNvSpPr>
            <p:nvPr/>
          </p:nvSpPr>
          <p:spPr bwMode="auto">
            <a:xfrm flipV="1">
              <a:off x="2460" y="1432"/>
              <a:ext cx="0" cy="7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0"/>
            <p:cNvSpPr>
              <a:spLocks noChangeShapeType="1"/>
            </p:cNvSpPr>
            <p:nvPr/>
          </p:nvSpPr>
          <p:spPr bwMode="auto">
            <a:xfrm>
              <a:off x="2460" y="1471"/>
              <a:ext cx="528" cy="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31"/>
            <p:cNvSpPr>
              <a:spLocks noChangeShapeType="1"/>
            </p:cNvSpPr>
            <p:nvPr/>
          </p:nvSpPr>
          <p:spPr bwMode="auto">
            <a:xfrm>
              <a:off x="2460" y="2160"/>
              <a:ext cx="5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" name="Object 32"/>
            <p:cNvGraphicFramePr>
              <a:graphicFrameLocks noChangeAspect="1"/>
            </p:cNvGraphicFramePr>
            <p:nvPr/>
          </p:nvGraphicFramePr>
          <p:xfrm>
            <a:off x="2172" y="1296"/>
            <a:ext cx="243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0" name="公式" r:id="rId33" imgW="177800" imgH="241300" progId="Equation.3">
                    <p:embed/>
                  </p:oleObj>
                </mc:Choice>
                <mc:Fallback>
                  <p:oleObj name="公式" r:id="rId33" imgW="177800" imgH="241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1296"/>
                          <a:ext cx="243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33"/>
            <p:cNvGraphicFramePr>
              <a:graphicFrameLocks noChangeAspect="1"/>
            </p:cNvGraphicFramePr>
            <p:nvPr/>
          </p:nvGraphicFramePr>
          <p:xfrm>
            <a:off x="2988" y="2640"/>
            <a:ext cx="43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1" name="公式" r:id="rId34" imgW="228600" imgH="228600" progId="Equation.3">
                    <p:embed/>
                  </p:oleObj>
                </mc:Choice>
                <mc:Fallback>
                  <p:oleObj name="公式" r:id="rId34" imgW="2286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640"/>
                          <a:ext cx="43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" name="Group 37"/>
          <p:cNvGrpSpPr/>
          <p:nvPr/>
        </p:nvGrpSpPr>
        <p:grpSpPr bwMode="auto">
          <a:xfrm>
            <a:off x="8764276" y="4866435"/>
            <a:ext cx="1790324" cy="1846644"/>
            <a:chOff x="4032" y="1380"/>
            <a:chExt cx="1234" cy="1510"/>
          </a:xfrm>
        </p:grpSpPr>
        <p:graphicFrame>
          <p:nvGraphicFramePr>
            <p:cNvPr id="134" name="Object 38"/>
            <p:cNvGraphicFramePr>
              <a:graphicFrameLocks noChangeAspect="1"/>
            </p:cNvGraphicFramePr>
            <p:nvPr/>
          </p:nvGraphicFramePr>
          <p:xfrm>
            <a:off x="4032" y="1380"/>
            <a:ext cx="243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2" name="公式" r:id="rId36" imgW="177800" imgH="241300" progId="Equation.3">
                    <p:embed/>
                  </p:oleObj>
                </mc:Choice>
                <mc:Fallback>
                  <p:oleObj name="公式" r:id="rId36" imgW="177800" imgH="2413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80"/>
                          <a:ext cx="243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4308" y="2189"/>
              <a:ext cx="94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4308" y="2189"/>
              <a:ext cx="521" cy="601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" name="Object 41"/>
            <p:cNvGraphicFramePr>
              <a:graphicFrameLocks noChangeAspect="1"/>
            </p:cNvGraphicFramePr>
            <p:nvPr/>
          </p:nvGraphicFramePr>
          <p:xfrm>
            <a:off x="5029" y="1848"/>
            <a:ext cx="2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3" name="公式" r:id="rId37" imgW="165100" imgH="203200" progId="Equation.3">
                    <p:embed/>
                  </p:oleObj>
                </mc:Choice>
                <mc:Fallback>
                  <p:oleObj name="公式" r:id="rId37" imgW="165100" imgH="203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1848"/>
                          <a:ext cx="2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42"/>
            <p:cNvGraphicFramePr>
              <a:graphicFrameLocks noChangeAspect="1"/>
            </p:cNvGraphicFramePr>
            <p:nvPr/>
          </p:nvGraphicFramePr>
          <p:xfrm>
            <a:off x="4740" y="1704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4" name="公式" r:id="rId38" imgW="127000" imgH="190500" progId="Equation.3">
                    <p:embed/>
                  </p:oleObj>
                </mc:Choice>
                <mc:Fallback>
                  <p:oleObj name="公式" r:id="rId38" imgW="127000" imgH="1905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704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4331" y="1428"/>
              <a:ext cx="0" cy="7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4842" y="2086"/>
              <a:ext cx="0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6"/>
            <p:cNvSpPr>
              <a:spLocks noChangeShapeType="1"/>
            </p:cNvSpPr>
            <p:nvPr/>
          </p:nvSpPr>
          <p:spPr bwMode="auto">
            <a:xfrm>
              <a:off x="4331" y="1487"/>
              <a:ext cx="521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47"/>
            <p:cNvSpPr>
              <a:spLocks noChangeShapeType="1"/>
            </p:cNvSpPr>
            <p:nvPr/>
          </p:nvSpPr>
          <p:spPr bwMode="auto">
            <a:xfrm flipV="1">
              <a:off x="4331" y="2072"/>
              <a:ext cx="521" cy="1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4" name="Object 48"/>
            <p:cNvGraphicFramePr>
              <a:graphicFrameLocks noChangeAspect="1"/>
            </p:cNvGraphicFramePr>
            <p:nvPr/>
          </p:nvGraphicFramePr>
          <p:xfrm>
            <a:off x="4836" y="2532"/>
            <a:ext cx="43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5" name="公式" r:id="rId39" imgW="228600" imgH="228600" progId="Equation.3">
                    <p:embed/>
                  </p:oleObj>
                </mc:Choice>
                <mc:Fallback>
                  <p:oleObj name="公式" r:id="rId39" imgW="22860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532"/>
                          <a:ext cx="43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56"/>
          <p:cNvGrpSpPr/>
          <p:nvPr/>
        </p:nvGrpSpPr>
        <p:grpSpPr bwMode="auto">
          <a:xfrm>
            <a:off x="6179585" y="5947848"/>
            <a:ext cx="2584773" cy="767984"/>
            <a:chOff x="122" y="2107"/>
            <a:chExt cx="3375" cy="1135"/>
          </a:xfrm>
        </p:grpSpPr>
        <p:graphicFrame>
          <p:nvGraphicFramePr>
            <p:cNvPr id="146" name="Object 57"/>
            <p:cNvGraphicFramePr>
              <a:graphicFrameLocks noChangeAspect="1"/>
            </p:cNvGraphicFramePr>
            <p:nvPr/>
          </p:nvGraphicFramePr>
          <p:xfrm>
            <a:off x="122" y="2107"/>
            <a:ext cx="16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26" name="公式" r:id="rId40" imgW="16459200" imgH="4876800" progId="Equation.3">
                    <p:embed/>
                  </p:oleObj>
                </mc:Choice>
                <mc:Fallback>
                  <p:oleObj name="公式" r:id="rId40" imgW="16459200" imgH="48768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" y="2107"/>
                          <a:ext cx="1643" cy="61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00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Text Box 58"/>
            <p:cNvSpPr txBox="1">
              <a:spLocks noChangeArrowheads="1"/>
            </p:cNvSpPr>
            <p:nvPr/>
          </p:nvSpPr>
          <p:spPr bwMode="auto">
            <a:xfrm>
              <a:off x="189" y="2195"/>
              <a:ext cx="3308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        </a:t>
              </a:r>
              <a:r>
                <a:rPr lang="zh-CN" altLang="en-US" sz="2000" dirty="0">
                  <a:solidFill>
                    <a:srgbClr val="00206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呈电阻性，</a:t>
              </a:r>
              <a:endParaRPr lang="en-US" altLang="zh-CN" sz="2000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完全补偿</a:t>
              </a:r>
              <a:r>
                <a:rPr lang="zh-CN" altLang="en-US" sz="2000" dirty="0">
                  <a:solidFill>
                    <a:srgbClr val="0000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→</a:t>
              </a:r>
              <a:r>
                <a:rPr lang="zh-CN" altLang="en-US" sz="20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不提倡</a:t>
              </a:r>
              <a:r>
                <a:rPr lang="zh-CN" altLang="en-US" sz="2000" b="0" dirty="0">
                  <a:solidFill>
                    <a:srgbClr val="0000FF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Times New Roman" panose="02020603050405020304" pitchFamily="18" charset="0"/>
                </a:rPr>
                <a:t>！</a:t>
              </a:r>
              <a:endParaRPr lang="zh-CN" altLang="en-US" sz="2000" b="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灯片编号占位符 3"/>
          <p:cNvSpPr txBox="1"/>
          <p:nvPr/>
        </p:nvSpPr>
        <p:spPr>
          <a:xfrm>
            <a:off x="9235044" y="6482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64" grpId="0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96000" y="221744"/>
            <a:ext cx="10933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2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2-8-1】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已知一功率为</a:t>
            </a:r>
            <a:r>
              <a:rPr lang="en-US" altLang="zh-CN" sz="2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=10kW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200" baseline="-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0.6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的感性负载接于额定容量为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12KVA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、额定电压为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220V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、频率为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50Hz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的交流电源上。试求：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将功率因数提高到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zh-CN" sz="2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0.9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时所需并联电容的大小；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并联电容前后电源提供的电流；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如果将功率因数提高到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，并联电容还需增加多少？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*(4) 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试比较并联电容前后各能接入多少盏</a:t>
            </a:r>
            <a:r>
              <a:rPr lang="en-US" altLang="zh-CN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100w/220V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的白炽灯？</a:t>
            </a:r>
            <a:endParaRPr lang="zh-CN" altLang="en-US" sz="2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40522" y="1696232"/>
            <a:ext cx="5436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】 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将已知的数据代入公式</a:t>
            </a:r>
            <a:r>
              <a:rPr lang="zh-CN" altLang="en-US" sz="24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→</a:t>
            </a:r>
            <a:endParaRPr lang="zh-CN" altLang="en-US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95365" y="2174312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得出所需并联的电容为：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灯片编号占位符 3"/>
          <p:cNvSpPr txBox="1"/>
          <p:nvPr/>
        </p:nvSpPr>
        <p:spPr>
          <a:xfrm>
            <a:off x="9235044" y="6482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063AF-4828-4509-A510-9A5FFA849951}" type="slidenum">
              <a:rPr lang="zh-CN" altLang="en-US" sz="1600" smtClean="0"/>
            </a:fld>
            <a:endParaRPr lang="zh-CN" altLang="en-US" sz="16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60347" y="3844741"/>
            <a:ext cx="4894263" cy="46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电容并联之前电源提供的电流：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163" y="4911480"/>
            <a:ext cx="44942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电容并联之后电源提供的电流：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343" y="5930656"/>
            <a:ext cx="597395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可见，在负载所吸收功率保持不变的情况下，</a:t>
            </a:r>
            <a:endParaRPr lang="en-US" altLang="zh-CN" sz="2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提高功率因数之后电源提供的电流得到减小。</a:t>
            </a:r>
            <a:endParaRPr lang="zh-CN" altLang="en-US" sz="2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206920" y="25198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(3)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如果将功率因数提高到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1,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则需电容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C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674465" y="4462405"/>
            <a:ext cx="3302084" cy="51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因此需增加的电容量为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974079" y="5384150"/>
            <a:ext cx="60282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可见，在功率因数比较高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(0.9)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的情况下，再继续提高功率因数，则需增加较大的电容量，因而并不提倡完全补偿（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cos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15" y="4259485"/>
            <a:ext cx="2798726" cy="720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0" y="5342561"/>
            <a:ext cx="2659451" cy="703972"/>
          </a:xfrm>
          <a:prstGeom prst="rect">
            <a:avLst/>
          </a:prstGeom>
        </p:spPr>
      </p:pic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5381608" y="1697794"/>
          <a:ext cx="3281946" cy="75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4" name="公式" r:id="rId3" imgW="41757600" imgH="10058400" progId="Equation.3">
                  <p:embed/>
                </p:oleObj>
              </mc:Choice>
              <mc:Fallback>
                <p:oleObj name="公式" r:id="rId3" imgW="41757600" imgH="1005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08" y="1697794"/>
                        <a:ext cx="3281946" cy="75200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52" y="2572077"/>
            <a:ext cx="5852319" cy="132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880" y="2972774"/>
            <a:ext cx="5451889" cy="14402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402" y="4915174"/>
            <a:ext cx="4067636" cy="44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69" grpId="0"/>
      <p:bldP spid="10" grpId="0"/>
      <p:bldP spid="13" grpId="0"/>
      <p:bldP spid="14" grpId="0"/>
      <p:bldP spid="17" grpId="0"/>
      <p:bldP spid="20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" y="74851"/>
            <a:ext cx="12060000" cy="6764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255" y="85119"/>
            <a:ext cx="1307679" cy="963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29"/>
          <p:cNvSpPr txBox="1">
            <a:spLocks noChangeArrowheads="1"/>
          </p:cNvSpPr>
          <p:nvPr/>
        </p:nvSpPr>
        <p:spPr bwMode="auto">
          <a:xfrm>
            <a:off x="88659" y="1257758"/>
            <a:ext cx="2370905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有效值定义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291" name="Text Box 1033"/>
          <p:cNvSpPr txBox="1">
            <a:spLocks noChangeArrowheads="1"/>
          </p:cNvSpPr>
          <p:nvPr/>
        </p:nvSpPr>
        <p:spPr bwMode="auto">
          <a:xfrm>
            <a:off x="542775" y="2163222"/>
            <a:ext cx="6946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“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有效值” </a:t>
            </a:r>
            <a:r>
              <a:rPr lang="zh-CN" altLang="en-US" sz="2400" b="1" dirty="0">
                <a:latin typeface="Times New Roman" panose="02020603050405020304" pitchFamily="18" charset="0"/>
              </a:rPr>
              <a:t>也称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方均根值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root-mean-square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简记为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rms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292" name="Text Box 1034"/>
          <p:cNvSpPr txBox="1">
            <a:spLocks noChangeArrowheads="1"/>
          </p:cNvSpPr>
          <p:nvPr/>
        </p:nvSpPr>
        <p:spPr bwMode="auto">
          <a:xfrm>
            <a:off x="1247594" y="633862"/>
            <a:ext cx="4439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有效值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(Effective Value)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3" name="对象 12292"/>
          <p:cNvGraphicFramePr>
            <a:graphicFrameLocks noChangeAspect="1"/>
          </p:cNvGraphicFramePr>
          <p:nvPr/>
        </p:nvGraphicFramePr>
        <p:xfrm>
          <a:off x="2696090" y="1191404"/>
          <a:ext cx="23209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3" name="公式" r:id="rId1" imgW="1158240" imgH="445770" progId="Equation.3">
                  <p:embed/>
                </p:oleObj>
              </mc:Choice>
              <mc:Fallback>
                <p:oleObj name="公式" r:id="rId1" imgW="1158240" imgH="445770" progId="Equation.3">
                  <p:embed/>
                  <p:pic>
                    <p:nvPicPr>
                      <p:cNvPr id="0" name="对象 12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90" y="1191404"/>
                        <a:ext cx="2320925" cy="8905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7A99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064"/>
          <p:cNvSpPr txBox="1">
            <a:spLocks noChangeArrowheads="1"/>
          </p:cNvSpPr>
          <p:nvPr/>
        </p:nvSpPr>
        <p:spPr bwMode="auto">
          <a:xfrm>
            <a:off x="11835686" y="648866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84347" y="1173035"/>
            <a:ext cx="2241755" cy="947910"/>
            <a:chOff x="5516976" y="1114188"/>
            <a:chExt cx="2241755" cy="947910"/>
          </a:xfrm>
        </p:grpSpPr>
        <p:sp>
          <p:nvSpPr>
            <p:cNvPr id="3" name="右箭头 2"/>
            <p:cNvSpPr/>
            <p:nvPr/>
          </p:nvSpPr>
          <p:spPr>
            <a:xfrm flipH="1">
              <a:off x="5516976" y="1114188"/>
              <a:ext cx="2241755" cy="94791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7" name="Text Box 1065"/>
            <p:cNvSpPr txBox="1">
              <a:spLocks noChangeArrowheads="1"/>
            </p:cNvSpPr>
            <p:nvPr/>
          </p:nvSpPr>
          <p:spPr bwMode="auto">
            <a:xfrm>
              <a:off x="5558070" y="1342754"/>
              <a:ext cx="21595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基于热等效概念</a:t>
              </a:r>
              <a:endPara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300" name="Text Box 1068"/>
          <p:cNvSpPr txBox="1">
            <a:spLocks noChangeArrowheads="1"/>
          </p:cNvSpPr>
          <p:nvPr/>
        </p:nvSpPr>
        <p:spPr bwMode="auto">
          <a:xfrm>
            <a:off x="356914" y="3058187"/>
            <a:ext cx="11628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物理意义：</a:t>
            </a:r>
            <a:r>
              <a:rPr lang="zh-CN" altLang="en-US" sz="24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在同一个周期和同一负载上与直流电产生相同热效应的交流信号的</a:t>
            </a:r>
            <a:r>
              <a:rPr lang="zh-CN" altLang="en-US" sz="2400" b="1" u="sng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强度</a:t>
            </a:r>
            <a:r>
              <a:rPr lang="zh-CN" altLang="en-US" sz="2400" u="sng" dirty="0">
                <a:latin typeface="Times New Roman" panose="02020603050405020304" pitchFamily="18" charset="0"/>
              </a:rPr>
              <a:t>。</a:t>
            </a:r>
            <a:endParaRPr lang="zh-CN" altLang="en-US" sz="2400" u="sng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69864" y="92575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23027" y="3610123"/>
            <a:ext cx="46730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正弦电流、电压的有效值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473523" y="4203489"/>
                <a:ext cx="35425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设  </a:t>
                </a:r>
                <a:r>
                  <a:rPr lang="en-US" altLang="zh-CN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 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 t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523" y="4203489"/>
                <a:ext cx="354257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754" t="-14667" r="-1721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6923" y="4693105"/>
          <a:ext cx="692946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4" name="公式" r:id="rId4" imgW="82296000" imgH="11582400" progId="Equation.3">
                  <p:embed/>
                </p:oleObj>
              </mc:Choice>
              <mc:Fallback>
                <p:oleObj name="公式" r:id="rId4" imgW="82296000" imgH="11582400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23" y="4693105"/>
                        <a:ext cx="692946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1"/>
          </p:cNvPr>
          <p:cNvGraphicFramePr/>
          <p:nvPr/>
        </p:nvGraphicFramePr>
        <p:xfrm>
          <a:off x="7559607" y="5732512"/>
          <a:ext cx="1108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5" name="公式" r:id="rId6" imgW="14325600" imgH="10668000" progId="Equation.3">
                  <p:embed/>
                </p:oleObj>
              </mc:Choice>
              <mc:Fallback>
                <p:oleObj name="公式" r:id="rId6" imgW="14325600" imgH="10668000" progId="Equation.3">
                  <p:embed/>
                  <p:pic>
                    <p:nvPicPr>
                      <p:cNvPr id="0" name="对象 20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07" y="5732512"/>
                        <a:ext cx="1108075" cy="774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1"/>
          </p:cNvPr>
          <p:cNvGraphicFramePr/>
          <p:nvPr/>
        </p:nvGraphicFramePr>
        <p:xfrm>
          <a:off x="7585007" y="4807543"/>
          <a:ext cx="1082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6" name="公式" r:id="rId8" imgW="14020800" imgH="10668000" progId="Equation.3">
                  <p:embed/>
                </p:oleObj>
              </mc:Choice>
              <mc:Fallback>
                <p:oleObj name="公式" r:id="rId8" imgW="14020800" imgH="10668000" progId="Equation.3">
                  <p:embed/>
                  <p:pic>
                    <p:nvPicPr>
                      <p:cNvPr id="0" name="对象 21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07" y="4807543"/>
                        <a:ext cx="1082675" cy="774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4016096" y="4216457"/>
                <a:ext cx="30648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)=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 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m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sin(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 t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6096" y="4216457"/>
                <a:ext cx="30648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181" t="-12000" r="-398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9230569" y="3876564"/>
            <a:ext cx="2755158" cy="2362004"/>
            <a:chOff x="9230569" y="3876564"/>
            <a:chExt cx="2755158" cy="2362004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9230569" y="3876564"/>
              <a:ext cx="2755158" cy="2362004"/>
            </a:xfrm>
            <a:prstGeom prst="cloudCallout">
              <a:avLst>
                <a:gd name="adj1" fmla="val -68966"/>
                <a:gd name="adj2" fmla="val 25101"/>
              </a:avLst>
            </a:prstGeom>
            <a:solidFill>
              <a:schemeClr val="bg1"/>
            </a:solidFill>
            <a:ln w="9525">
              <a:solidFill>
                <a:srgbClr val="0000FF"/>
              </a:solidFill>
              <a:rou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2400" dirty="0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9567226" y="4175505"/>
              <a:ext cx="2336603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sz="2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正弦电流、电压的</a:t>
              </a:r>
              <a:r>
                <a:rPr lang="zh-CN" altLang="en-US" sz="22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强度</a:t>
              </a:r>
              <a:r>
                <a:rPr lang="zh-CN" altLang="en-US" sz="2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往往不用</a:t>
              </a:r>
              <a:r>
                <a:rPr lang="zh-CN" altLang="en-US" sz="22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最大值</a:t>
              </a:r>
              <a:r>
                <a:rPr lang="en-US" altLang="zh-CN" sz="22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2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特殊瞬时值</a:t>
              </a:r>
              <a:r>
                <a:rPr lang="en-US" altLang="zh-CN" sz="22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而用</a:t>
              </a:r>
              <a:r>
                <a:rPr lang="zh-CN" altLang="en-US" sz="22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有效值</a:t>
              </a:r>
              <a:endParaRPr lang="en-US" altLang="zh-CN" sz="2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l" eaLnBrk="1" hangingPunct="1">
                <a:spcBef>
                  <a:spcPct val="0"/>
                </a:spcBef>
              </a:pPr>
              <a:r>
                <a:rPr lang="zh-CN" altLang="en-US" sz="2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计量。 </a:t>
              </a:r>
              <a:endParaRPr lang="zh-CN" altLang="en-US" sz="2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553" y="5647479"/>
            <a:ext cx="6931215" cy="960437"/>
            <a:chOff x="219553" y="5647479"/>
            <a:chExt cx="6931215" cy="960437"/>
          </a:xfrm>
        </p:grpSpPr>
        <p:graphicFrame>
          <p:nvGraphicFramePr>
            <p:cNvPr id="12295" name="对象 12294"/>
            <p:cNvGraphicFramePr>
              <a:graphicFrameLocks noChangeAspect="1"/>
            </p:cNvGraphicFramePr>
            <p:nvPr/>
          </p:nvGraphicFramePr>
          <p:xfrm>
            <a:off x="3456656" y="5647479"/>
            <a:ext cx="3694112" cy="960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47" name="公式" r:id="rId11" imgW="42062400" imgH="11582400" progId="Equation.3">
                    <p:embed/>
                  </p:oleObj>
                </mc:Choice>
                <mc:Fallback>
                  <p:oleObj name="公式" r:id="rId11" imgW="42062400" imgH="11582400" progId="Equation.3">
                    <p:embed/>
                    <p:pic>
                      <p:nvPicPr>
                        <p:cNvPr id="0" name="对象 12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656" y="5647479"/>
                          <a:ext cx="3694112" cy="960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prstShdw prst="shdw17" dist="17961" dir="2700000">
                            <a:srgbClr val="5C991F"/>
                          </a:prst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19553" y="5889029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同理，正弦电压有效值</a:t>
              </a:r>
              <a:endParaRPr lang="zh-CN" alt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56749" y="754525"/>
            <a:ext cx="4128978" cy="1938992"/>
            <a:chOff x="7856749" y="831527"/>
            <a:chExt cx="4128978" cy="1938992"/>
          </a:xfrm>
        </p:grpSpPr>
        <p:sp>
          <p:nvSpPr>
            <p:cNvPr id="5" name="矩形 4"/>
            <p:cNvSpPr/>
            <p:nvPr/>
          </p:nvSpPr>
          <p:spPr>
            <a:xfrm>
              <a:off x="7856749" y="831527"/>
              <a:ext cx="3927212" cy="1869948"/>
            </a:xfrm>
            <a:prstGeom prst="rect">
              <a:avLst/>
            </a:prstGeom>
            <a:solidFill>
              <a:srgbClr val="FFCD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8" name="Text Box 1066"/>
            <p:cNvSpPr txBox="1">
              <a:spLocks noChangeArrowheads="1"/>
            </p:cNvSpPr>
            <p:nvPr/>
          </p:nvSpPr>
          <p:spPr bwMode="auto">
            <a:xfrm>
              <a:off x="7927579" y="831527"/>
              <a:ext cx="4058148" cy="193899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热等效 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对同一电阻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/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同一时间周期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T, 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令交流电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/>
              <a:r>
                <a:rPr lang="en-US" altLang="zh-CN" sz="2400" b="1" i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与直流电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产生的热能相等：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/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/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47755" y="1983078"/>
              <a:ext cx="3295650" cy="695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300" grpId="0"/>
      <p:bldP spid="18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63AF-4828-4509-A510-9A5FFA849951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720558" y="1028455"/>
            <a:ext cx="2954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符号说明</a:t>
            </a:r>
            <a:endParaRPr lang="zh-CN" alt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89871" y="2052937"/>
            <a:ext cx="317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瞬时值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--- </a:t>
            </a:r>
            <a:r>
              <a:rPr lang="zh-CN" altLang="en-US" sz="3600" dirty="0">
                <a:latin typeface="宋体" panose="02010600030101010101" pitchFamily="2" charset="-122"/>
              </a:rPr>
              <a:t>小写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61403" y="1829112"/>
            <a:ext cx="1644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5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11450" y="3021188"/>
            <a:ext cx="317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有效值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--- </a:t>
            </a:r>
            <a:r>
              <a:rPr lang="zh-CN" altLang="en-US" sz="3600" dirty="0">
                <a:latin typeface="宋体" panose="02010600030101010101" pitchFamily="2" charset="-122"/>
              </a:rPr>
              <a:t>大写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99350" y="2882408"/>
            <a:ext cx="1962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4800" dirty="0">
                <a:latin typeface="Times New Roman" panose="02020603050405020304" pitchFamily="18" charset="0"/>
              </a:rPr>
              <a:t>、</a:t>
            </a:r>
            <a:r>
              <a:rPr lang="en-US" altLang="zh-CN" sz="4800" b="1" i="1" dirty="0">
                <a:latin typeface="Times New Roman" panose="02020603050405020304" pitchFamily="18" charset="0"/>
              </a:rPr>
              <a:t>I</a:t>
            </a:r>
            <a:endParaRPr lang="en-US" altLang="zh-CN" sz="4800" b="1" i="1" dirty="0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81287" y="4900892"/>
            <a:ext cx="54024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复数、相量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--- </a:t>
            </a:r>
            <a:r>
              <a:rPr lang="zh-CN" altLang="en-US" sz="3600" dirty="0">
                <a:latin typeface="宋体" panose="02010600030101010101" pitchFamily="2" charset="-122"/>
              </a:rPr>
              <a:t>大写</a:t>
            </a:r>
            <a:r>
              <a:rPr lang="zh-CN" altLang="en-US" sz="3600" dirty="0">
                <a:latin typeface="Times New Roman" panose="02020603050405020304" pitchFamily="18" charset="0"/>
              </a:rPr>
              <a:t>  </a:t>
            </a:r>
            <a:r>
              <a:rPr lang="en-US" altLang="zh-CN" sz="3600" b="1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34823"/>
          <p:cNvGraphicFramePr>
            <a:graphicFrameLocks noChangeAspect="1"/>
          </p:cNvGraphicFramePr>
          <p:nvPr/>
        </p:nvGraphicFramePr>
        <p:xfrm>
          <a:off x="8486774" y="4900892"/>
          <a:ext cx="7556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6" name="" r:id="rId1" imgW="166370" imgH="205105" progId="Equation.3">
                  <p:embed/>
                </p:oleObj>
              </mc:Choice>
              <mc:Fallback>
                <p:oleObj name="" r:id="rId1" imgW="166370" imgH="205105" progId="Equation.3">
                  <p:embed/>
                  <p:pic>
                    <p:nvPicPr>
                      <p:cNvPr id="0" name="对象 34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4" y="4900892"/>
                        <a:ext cx="7556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11450" y="4028327"/>
            <a:ext cx="432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最大值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--- </a:t>
            </a:r>
            <a:r>
              <a:rPr lang="zh-CN" altLang="en-US" sz="3600" dirty="0">
                <a:latin typeface="宋体" panose="02010600030101010101" pitchFamily="2" charset="-122"/>
              </a:rPr>
              <a:t>大写</a:t>
            </a:r>
            <a:r>
              <a:rPr lang="en-US" altLang="zh-CN" sz="3600" dirty="0">
                <a:latin typeface="宋体" panose="02010600030101010101" pitchFamily="2" charset="-122"/>
              </a:rPr>
              <a:t>+</a:t>
            </a:r>
            <a:r>
              <a:rPr lang="zh-CN" altLang="en-US" sz="3600" dirty="0">
                <a:latin typeface="宋体" panose="02010600030101010101" pitchFamily="2" charset="-122"/>
              </a:rPr>
              <a:t>下标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aphicFrame>
        <p:nvGraphicFramePr>
          <p:cNvPr id="11" name="对象 34825"/>
          <p:cNvGraphicFramePr>
            <a:graphicFrameLocks noChangeAspect="1"/>
          </p:cNvGraphicFramePr>
          <p:nvPr/>
        </p:nvGraphicFramePr>
        <p:xfrm>
          <a:off x="8249607" y="3802108"/>
          <a:ext cx="990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7" name="" r:id="rId3" imgW="230505" imgH="230505" progId="Equation.3">
                  <p:embed/>
                </p:oleObj>
              </mc:Choice>
              <mc:Fallback>
                <p:oleObj name="" r:id="rId3" imgW="230505" imgH="230505" progId="Equation.3">
                  <p:embed/>
                  <p:pic>
                    <p:nvPicPr>
                      <p:cNvPr id="0" name="对象 34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607" y="3802108"/>
                        <a:ext cx="9906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679502" y="274020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0"/>
          <p:cNvGrpSpPr/>
          <p:nvPr/>
        </p:nvGrpSpPr>
        <p:grpSpPr bwMode="auto">
          <a:xfrm>
            <a:off x="1041135" y="880319"/>
            <a:ext cx="2649328" cy="933450"/>
            <a:chOff x="-43" y="-6"/>
            <a:chExt cx="1464" cy="336"/>
          </a:xfrm>
        </p:grpSpPr>
        <p:sp>
          <p:nvSpPr>
            <p:cNvPr id="14338" name="Rectangle 11"/>
            <p:cNvSpPr>
              <a:spLocks noChangeArrowheads="1"/>
            </p:cNvSpPr>
            <p:nvPr/>
          </p:nvSpPr>
          <p:spPr bwMode="auto">
            <a:xfrm>
              <a:off x="-43" y="-6"/>
              <a:ext cx="1421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39" name="Object 12"/>
            <p:cNvGraphicFramePr/>
            <p:nvPr/>
          </p:nvGraphicFramePr>
          <p:xfrm>
            <a:off x="0" y="96"/>
            <a:ext cx="38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2" name="" r:id="rId1" imgW="3660775" imgH="3204845" progId="">
                    <p:embed/>
                  </p:oleObj>
                </mc:Choice>
                <mc:Fallback>
                  <p:oleObj name="" r:id="rId1" imgW="3660775" imgH="3204845" progId="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"/>
                          <a:ext cx="38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0" name="Rectangle 13"/>
            <p:cNvSpPr>
              <a:spLocks noChangeArrowheads="1"/>
            </p:cNvSpPr>
            <p:nvPr/>
          </p:nvSpPr>
          <p:spPr bwMode="auto">
            <a:xfrm>
              <a:off x="387" y="92"/>
              <a:ext cx="103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FF0033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问题与讨论</a:t>
              </a:r>
              <a:endParaRPr lang="zh-CN" altLang="en-US" sz="2400" dirty="0">
                <a:solidFill>
                  <a:srgbClr val="FF0033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4352" name="Rectangle 24"/>
          <p:cNvSpPr>
            <a:spLocks noChangeArrowheads="1"/>
          </p:cNvSpPr>
          <p:nvPr/>
        </p:nvSpPr>
        <p:spPr bwMode="auto">
          <a:xfrm>
            <a:off x="114234" y="1904034"/>
            <a:ext cx="4718544" cy="14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2-1-1】</a:t>
            </a:r>
            <a:endParaRPr lang="en-US" altLang="zh-CN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若购得一台耐压为 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300V 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的电器，</a:t>
            </a:r>
            <a:endParaRPr lang="en-US" altLang="zh-CN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问：是否可用于 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220V 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的线路上</a:t>
            </a:r>
            <a:r>
              <a:rPr lang="en-US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en-US" altLang="zh-CN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53" name="Rectangle 25"/>
          <p:cNvSpPr>
            <a:spLocks noChangeArrowheads="1"/>
          </p:cNvSpPr>
          <p:nvPr/>
        </p:nvSpPr>
        <p:spPr bwMode="auto">
          <a:xfrm>
            <a:off x="2617602" y="5583569"/>
            <a:ext cx="901367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该电器最高耐压低于电源电压的最大值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，所以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不能用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4354" name="Group 26"/>
          <p:cNvGrpSpPr/>
          <p:nvPr/>
        </p:nvGrpSpPr>
        <p:grpSpPr bwMode="auto">
          <a:xfrm>
            <a:off x="4215343" y="4238855"/>
            <a:ext cx="7146928" cy="1321345"/>
            <a:chOff x="13" y="-17"/>
            <a:chExt cx="4502" cy="8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56" name="Rectangle 29"/>
                <p:cNvSpPr>
                  <a:spLocks noChangeArrowheads="1"/>
                </p:cNvSpPr>
                <p:nvPr/>
              </p:nvSpPr>
              <p:spPr bwMode="auto">
                <a:xfrm>
                  <a:off x="1167" y="-17"/>
                  <a:ext cx="3348" cy="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dirty="0">
                      <a:latin typeface="宋体" panose="02010600030101010101" pitchFamily="2" charset="-122"/>
                    </a:rPr>
                    <a:t>有效值</a:t>
                  </a:r>
                  <a:r>
                    <a:rPr lang="zh-CN" altLang="en-US" sz="28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3200" i="1" dirty="0"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800" dirty="0">
                      <a:latin typeface="Times New Roman" panose="02020603050405020304" pitchFamily="18" charset="0"/>
                    </a:rPr>
                    <a:t> = 220V    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dirty="0">
                      <a:latin typeface="宋体" panose="02010600030101010101" pitchFamily="2" charset="-122"/>
                    </a:rPr>
                    <a:t>最大值</a:t>
                  </a:r>
                  <a:r>
                    <a:rPr lang="zh-CN" altLang="en-US" sz="28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3200" i="1" dirty="0"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3200" i="1" baseline="-25000" dirty="0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800" baseline="-250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2800" dirty="0">
                      <a:latin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800" dirty="0">
                      <a:latin typeface="Times New Roman" panose="02020603050405020304" pitchFamily="18" charset="0"/>
                    </a:rPr>
                    <a:t>220V = 311V                                                                              </a:t>
                  </a:r>
                </a:p>
              </p:txBody>
            </p:sp>
          </mc:Choice>
          <mc:Fallback>
            <p:sp>
              <p:nvSpPr>
                <p:cNvPr id="14356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7" y="-17"/>
                  <a:ext cx="3348" cy="86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94" t="-6944" r="-124427" b="-138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57" name="Rectangle 30"/>
            <p:cNvSpPr>
              <a:spLocks noChangeArrowheads="1"/>
            </p:cNvSpPr>
            <p:nvPr/>
          </p:nvSpPr>
          <p:spPr bwMode="auto">
            <a:xfrm>
              <a:off x="13" y="267"/>
              <a:ext cx="1021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</a:rPr>
                <a:t>电源电压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8" name="AutoShape 31"/>
            <p:cNvSpPr/>
            <p:nvPr/>
          </p:nvSpPr>
          <p:spPr bwMode="auto">
            <a:xfrm>
              <a:off x="1034" y="204"/>
              <a:ext cx="71" cy="516"/>
            </a:xfrm>
            <a:prstGeom prst="leftBrace">
              <a:avLst>
                <a:gd name="adj1" fmla="val 6053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4359" name="Text Box 1064"/>
          <p:cNvSpPr txBox="1">
            <a:spLocks noChangeArrowheads="1"/>
          </p:cNvSpPr>
          <p:nvPr/>
        </p:nvSpPr>
        <p:spPr bwMode="auto">
          <a:xfrm>
            <a:off x="11789572" y="648866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6605" y="3410739"/>
            <a:ext cx="4896538" cy="1509511"/>
            <a:chOff x="4946651" y="2013155"/>
            <a:chExt cx="5430839" cy="1705752"/>
          </a:xfrm>
        </p:grpSpPr>
        <p:grpSp>
          <p:nvGrpSpPr>
            <p:cNvPr id="14342" name="Group 14"/>
            <p:cNvGrpSpPr/>
            <p:nvPr/>
          </p:nvGrpSpPr>
          <p:grpSpPr bwMode="auto">
            <a:xfrm>
              <a:off x="4946651" y="2057400"/>
              <a:ext cx="5430839" cy="1600200"/>
              <a:chOff x="-76" y="0"/>
              <a:chExt cx="3421" cy="1008"/>
            </a:xfrm>
          </p:grpSpPr>
          <p:sp>
            <p:nvSpPr>
              <p:cNvPr id="2" name="Rectangle 15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0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3" name="Rectangle 16"/>
              <p:cNvSpPr>
                <a:spLocks noChangeArrowheads="1"/>
              </p:cNvSpPr>
              <p:nvPr/>
            </p:nvSpPr>
            <p:spPr bwMode="auto">
              <a:xfrm>
                <a:off x="1152" y="289"/>
                <a:ext cx="527" cy="38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4" name="Rectangle 17"/>
              <p:cNvSpPr>
                <a:spLocks noChangeArrowheads="1"/>
              </p:cNvSpPr>
              <p:nvPr/>
            </p:nvSpPr>
            <p:spPr bwMode="auto">
              <a:xfrm>
                <a:off x="1176" y="364"/>
                <a:ext cx="6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</a:rPr>
                  <a:t>电器</a:t>
                </a:r>
                <a:endParaRPr lang="zh-CN" altLang="en-US" sz="2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345" name="Line 18"/>
              <p:cNvSpPr>
                <a:spLocks noChangeShapeType="1"/>
              </p:cNvSpPr>
              <p:nvPr/>
            </p:nvSpPr>
            <p:spPr bwMode="auto">
              <a:xfrm flipV="1">
                <a:off x="1392" y="0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Line 19"/>
              <p:cNvSpPr>
                <a:spLocks noChangeShapeType="1"/>
              </p:cNvSpPr>
              <p:nvPr/>
            </p:nvSpPr>
            <p:spPr bwMode="auto">
              <a:xfrm flipH="1">
                <a:off x="333" y="0"/>
                <a:ext cx="10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7" name="Line 20"/>
              <p:cNvSpPr>
                <a:spLocks noChangeShapeType="1"/>
              </p:cNvSpPr>
              <p:nvPr/>
            </p:nvSpPr>
            <p:spPr bwMode="auto">
              <a:xfrm>
                <a:off x="1392" y="672"/>
                <a:ext cx="0" cy="3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8" name="Line 21"/>
              <p:cNvSpPr>
                <a:spLocks noChangeShapeType="1"/>
              </p:cNvSpPr>
              <p:nvPr/>
            </p:nvSpPr>
            <p:spPr bwMode="auto">
              <a:xfrm flipH="1">
                <a:off x="384" y="1008"/>
                <a:ext cx="10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9" name="Rectangle 22"/>
              <p:cNvSpPr>
                <a:spLocks noChangeArrowheads="1"/>
              </p:cNvSpPr>
              <p:nvPr/>
            </p:nvSpPr>
            <p:spPr bwMode="auto">
              <a:xfrm>
                <a:off x="-76" y="317"/>
                <a:ext cx="870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~ 220V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0" name="Rectangle 23"/>
              <p:cNvSpPr>
                <a:spLocks noChangeArrowheads="1"/>
              </p:cNvSpPr>
              <p:nvPr/>
            </p:nvSpPr>
            <p:spPr bwMode="auto">
              <a:xfrm>
                <a:off x="1665" y="348"/>
                <a:ext cx="168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最高耐压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300V</a:t>
                </a:r>
                <a:endParaRPr lang="en-US" altLang="zh-CN" sz="24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5595939" y="2013155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630355" y="3610907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690463" y="62912"/>
            <a:ext cx="556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2-1 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正弦交流电的基本概念 </a:t>
            </a:r>
            <a:endParaRPr lang="zh-CN" altLang="en-US" sz="2800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34267" y="697047"/>
            <a:ext cx="7128000" cy="2884579"/>
            <a:chOff x="1324692" y="652865"/>
            <a:chExt cx="7128000" cy="2452161"/>
          </a:xfrm>
        </p:grpSpPr>
        <p:sp>
          <p:nvSpPr>
            <p:cNvPr id="28" name="矩形 27"/>
            <p:cNvSpPr/>
            <p:nvPr/>
          </p:nvSpPr>
          <p:spPr>
            <a:xfrm>
              <a:off x="1324692" y="652865"/>
              <a:ext cx="7128000" cy="2452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1428515" y="1582753"/>
              <a:ext cx="6948000" cy="14913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●</a:t>
              </a:r>
              <a:r>
                <a:rPr lang="zh-CN" altLang="en-US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交流设备名牌标注的电压、电流均为有效值</a:t>
              </a:r>
              <a:endPara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● 交流电表指示的电压、电流读数均是有效值</a:t>
              </a:r>
              <a:endPara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● 民用</a:t>
              </a:r>
              <a:r>
                <a:rPr lang="en-US" altLang="zh-CN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220V</a:t>
              </a:r>
              <a:r>
                <a:rPr lang="zh-CN" altLang="en-US" sz="24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标准电压也是指供电电压的有效值</a:t>
              </a:r>
              <a:endPara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526203" y="809438"/>
              <a:ext cx="4980851" cy="39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u="sng" dirty="0">
                  <a:solidFill>
                    <a:srgbClr val="002060"/>
                  </a:solidFill>
                  <a:latin typeface="宋体" panose="02010600030101010101" pitchFamily="2" charset="-122"/>
                </a:rPr>
                <a:t>在工程应用中常用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宋体" panose="02010600030101010101" pitchFamily="2" charset="-122"/>
                </a:rPr>
                <a:t>有效值</a:t>
              </a:r>
              <a:r>
                <a:rPr lang="zh-CN" altLang="en-US" sz="2400" b="1" u="sng" dirty="0">
                  <a:solidFill>
                    <a:srgbClr val="002060"/>
                  </a:solidFill>
                  <a:latin typeface="宋体" panose="02010600030101010101" pitchFamily="2" charset="-122"/>
                </a:rPr>
                <a:t>表示幅度</a:t>
              </a:r>
              <a:r>
                <a:rPr lang="en-US" altLang="zh-CN" sz="2400" b="1" u="sng" dirty="0">
                  <a:solidFill>
                    <a:srgbClr val="002060"/>
                  </a:solidFill>
                  <a:latin typeface="宋体" panose="02010600030101010101" pitchFamily="2" charset="-122"/>
                </a:rPr>
                <a:t>:</a:t>
              </a:r>
              <a:endParaRPr lang="zh-CN" altLang="en-US" sz="2400" b="1" u="sng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87757" y="1189535"/>
                  <a:ext cx="3384324" cy="4229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 dirty="0" err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)=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a14:m>
                  <a:r>
                    <a:rPr lang="en-US" altLang="zh-CN" sz="24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sin(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t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)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，</a:t>
                  </a:r>
                  <a:endPara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7757" y="1189535"/>
                  <a:ext cx="3384324" cy="4229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698" t="-7317" r="-1978" b="-268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920341" y="1189535"/>
                  <a:ext cx="3376309" cy="4229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)=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a14:m>
                  <a:r>
                    <a:rPr lang="en-US" altLang="zh-CN" sz="24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2400" b="1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sin(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t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𝒖</m:t>
                          </m:r>
                        </m:sub>
                      </m:sSub>
                    </m:oMath>
                  </a14:m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35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0341" y="1189535"/>
                  <a:ext cx="3376309" cy="4229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708" t="-3659" r="-1986" b="-268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矩形 6"/>
          <p:cNvSpPr/>
          <p:nvPr/>
        </p:nvSpPr>
        <p:spPr>
          <a:xfrm>
            <a:off x="2699256" y="46681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  <a:r>
              <a:rPr lang="en-US" altLang="zh-CN" sz="2800" b="1" dirty="0">
                <a:solidFill>
                  <a:srgbClr val="00206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  <p:bldP spid="14353" grpId="0" build="p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9217</Words>
  <Application>WPS 演示</Application>
  <PresentationFormat>宽屏</PresentationFormat>
  <Paragraphs>2581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429</vt:i4>
      </vt:variant>
      <vt:variant>
        <vt:lpstr>幻灯片标题</vt:lpstr>
      </vt:variant>
      <vt:variant>
        <vt:i4>65</vt:i4>
      </vt:variant>
    </vt:vector>
  </HeadingPairs>
  <TitlesOfParts>
    <vt:vector size="524" baseType="lpstr">
      <vt:lpstr>Arial</vt:lpstr>
      <vt:lpstr>宋体</vt:lpstr>
      <vt:lpstr>Wingdings</vt:lpstr>
      <vt:lpstr>华文中宋</vt:lpstr>
      <vt:lpstr>隶书</vt:lpstr>
      <vt:lpstr>华文隶书</vt:lpstr>
      <vt:lpstr>华文仿宋</vt:lpstr>
      <vt:lpstr>Times New Roman</vt:lpstr>
      <vt:lpstr>微软雅黑</vt:lpstr>
      <vt:lpstr>黑体</vt:lpstr>
      <vt:lpstr>仿宋</vt:lpstr>
      <vt:lpstr>Symbol</vt:lpstr>
      <vt:lpstr>华文新魏</vt:lpstr>
      <vt:lpstr>华文楷体</vt:lpstr>
      <vt:lpstr>楷体</vt:lpstr>
      <vt:lpstr>华文行楷</vt:lpstr>
      <vt:lpstr>幼圆</vt:lpstr>
      <vt:lpstr>Calibri</vt:lpstr>
      <vt:lpstr>Arial Unicode MS</vt:lpstr>
      <vt:lpstr>Calibri Light</vt:lpstr>
      <vt:lpstr>楷体_GB2312</vt:lpstr>
      <vt:lpstr>新宋体</vt:lpstr>
      <vt:lpstr>华文琥珀</vt:lpstr>
      <vt:lpstr>Courier New</vt:lpstr>
      <vt:lpstr>仿宋_GB2312</vt:lpstr>
      <vt:lpstr>方正姚体</vt:lpstr>
      <vt:lpstr>楷体_GB2312</vt:lpstr>
      <vt:lpstr>Arial Narrow</vt:lpstr>
      <vt:lpstr>华文彩云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已知：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罗丝</cp:lastModifiedBy>
  <cp:revision>1290</cp:revision>
  <dcterms:created xsi:type="dcterms:W3CDTF">2019-07-01T11:24:00Z</dcterms:created>
  <dcterms:modified xsi:type="dcterms:W3CDTF">2021-09-28T08:06:52Z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